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8" r:id="rId5"/>
    <p:sldMasterId id="2147484308" r:id="rId6"/>
    <p:sldMasterId id="2147484327" r:id="rId7"/>
  </p:sldMasterIdLst>
  <p:notesMasterIdLst>
    <p:notesMasterId r:id="rId43"/>
  </p:notesMasterIdLst>
  <p:handoutMasterIdLst>
    <p:handoutMasterId r:id="rId44"/>
  </p:handoutMasterIdLst>
  <p:sldIdLst>
    <p:sldId id="308" r:id="rId8"/>
    <p:sldId id="309" r:id="rId9"/>
    <p:sldId id="310" r:id="rId10"/>
    <p:sldId id="311" r:id="rId11"/>
    <p:sldId id="312" r:id="rId12"/>
    <p:sldId id="313" r:id="rId13"/>
    <p:sldId id="314"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3" r:id="rId4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5 Breakout Template" id="{D75A0D65-BF15-4822-BC6D-74C66FDCD9EE}">
          <p14:sldIdLst>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Sandeep Mathew George" initials="SMG" lastIdx="3" clrIdx="4">
    <p:extLst>
      <p:ext uri="{19B8F6BF-5375-455C-9EA6-DF929625EA0E}">
        <p15:presenceInfo xmlns:p15="http://schemas.microsoft.com/office/powerpoint/2012/main" userId="S-1-5-21-2127521184-1604012920-1887927527-6320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8F"/>
    <a:srgbClr val="00176B"/>
    <a:srgbClr val="E3008C"/>
    <a:srgbClr val="FFB900"/>
    <a:srgbClr val="107C10"/>
    <a:srgbClr val="FFFFFF"/>
    <a:srgbClr val="232832"/>
    <a:srgbClr val="525252"/>
    <a:srgbClr val="00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969" autoAdjust="0"/>
    <p:restoredTop sz="96323" autoAdjust="0"/>
  </p:normalViewPr>
  <p:slideViewPr>
    <p:cSldViewPr>
      <p:cViewPr varScale="1">
        <p:scale>
          <a:sx n="87" d="100"/>
          <a:sy n="87" d="100"/>
        </p:scale>
        <p:origin x="60" y="78"/>
      </p:cViewPr>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46083-FBD9-4048-91DE-A812C969EC8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BF3D0FD1-8BA5-43DF-957A-C350B2FB7B8E}">
      <dgm:prSet phldrT="[Text]" custT="1"/>
      <dgm:spPr/>
      <dgm:t>
        <a:bodyPr/>
        <a:lstStyle/>
        <a:p>
          <a:pPr algn="r"/>
          <a:r>
            <a:rPr lang="en-US" sz="1800" dirty="0" smtClean="0">
              <a:solidFill>
                <a:schemeClr val="bg1"/>
              </a:solidFill>
            </a:rPr>
            <a:t>Roberth</a:t>
          </a:r>
          <a:br>
            <a:rPr lang="en-US" sz="1800" dirty="0" smtClean="0">
              <a:solidFill>
                <a:schemeClr val="bg1"/>
              </a:solidFill>
            </a:rPr>
          </a:br>
          <a:r>
            <a:rPr lang="en-US" sz="1800" dirty="0" smtClean="0">
              <a:solidFill>
                <a:schemeClr val="bg1"/>
              </a:solidFill>
            </a:rPr>
            <a:t>779</a:t>
          </a:r>
          <a:endParaRPr lang="en-US" sz="1800" dirty="0">
            <a:solidFill>
              <a:schemeClr val="bg1"/>
            </a:solidFill>
          </a:endParaRPr>
        </a:p>
      </dgm:t>
    </dgm:pt>
    <dgm:pt modelId="{4F0E9A60-F192-4B9D-A33C-F75B2D4BF136}" type="sibTrans" cxnId="{FF231514-6EE4-4AC0-8ADB-2B63D2B56FA3}">
      <dgm:prSet/>
      <dgm:spPr/>
      <dgm:t>
        <a:bodyPr/>
        <a:lstStyle/>
        <a:p>
          <a:endParaRPr lang="en-US"/>
        </a:p>
      </dgm:t>
    </dgm:pt>
    <dgm:pt modelId="{65EFE78D-2BDB-4205-8276-1A8F2D416EE3}" type="parTrans" cxnId="{FF231514-6EE4-4AC0-8ADB-2B63D2B56FA3}">
      <dgm:prSet/>
      <dgm:spPr/>
      <dgm:t>
        <a:bodyPr/>
        <a:lstStyle/>
        <a:p>
          <a:endParaRPr lang="en-US"/>
        </a:p>
      </dgm:t>
    </dgm:pt>
    <dgm:pt modelId="{EB95607E-73F8-4091-9A58-4E02824D7DC5}" type="pres">
      <dgm:prSet presAssocID="{F4746083-FBD9-4048-91DE-A812C969EC8E}" presName="Name0" presStyleCnt="0">
        <dgm:presLayoutVars>
          <dgm:chMax val="7"/>
          <dgm:chPref val="7"/>
          <dgm:dir/>
          <dgm:animLvl val="lvl"/>
        </dgm:presLayoutVars>
      </dgm:prSet>
      <dgm:spPr/>
      <dgm:t>
        <a:bodyPr/>
        <a:lstStyle/>
        <a:p>
          <a:endParaRPr lang="en-US"/>
        </a:p>
      </dgm:t>
    </dgm:pt>
    <dgm:pt modelId="{9EED1638-059F-4883-AE5A-04E21C525CAA}" type="pres">
      <dgm:prSet presAssocID="{BF3D0FD1-8BA5-43DF-957A-C350B2FB7B8E}" presName="Accent1" presStyleCnt="0"/>
      <dgm:spPr/>
    </dgm:pt>
    <dgm:pt modelId="{A9ADC7E1-96D7-41D7-8729-18432FDC4D94}" type="pres">
      <dgm:prSet presAssocID="{BF3D0FD1-8BA5-43DF-957A-C350B2FB7B8E}" presName="Accent" presStyleLbl="node1" presStyleIdx="0" presStyleCnt="1" custFlipVert="1" custFlipHor="1" custScaleX="35810" custScaleY="35802" custLinFactNeighborX="-999" custLinFactNeighborY="-25783"/>
      <dgm:spPr/>
    </dgm:pt>
    <dgm:pt modelId="{80979C0D-3E63-406A-A6C0-8D58F8BAD894}" type="pres">
      <dgm:prSet presAssocID="{BF3D0FD1-8BA5-43DF-957A-C350B2FB7B8E}" presName="Parent1" presStyleLbl="revTx" presStyleIdx="0" presStyleCnt="1" custLinFactNeighborX="-24778" custLinFactNeighborY="4005">
        <dgm:presLayoutVars>
          <dgm:chMax val="1"/>
          <dgm:chPref val="1"/>
          <dgm:bulletEnabled val="1"/>
        </dgm:presLayoutVars>
      </dgm:prSet>
      <dgm:spPr/>
      <dgm:t>
        <a:bodyPr/>
        <a:lstStyle/>
        <a:p>
          <a:endParaRPr lang="en-US"/>
        </a:p>
      </dgm:t>
    </dgm:pt>
  </dgm:ptLst>
  <dgm:cxnLst>
    <dgm:cxn modelId="{FF231514-6EE4-4AC0-8ADB-2B63D2B56FA3}" srcId="{F4746083-FBD9-4048-91DE-A812C969EC8E}" destId="{BF3D0FD1-8BA5-43DF-957A-C350B2FB7B8E}" srcOrd="0" destOrd="0" parTransId="{65EFE78D-2BDB-4205-8276-1A8F2D416EE3}" sibTransId="{4F0E9A60-F192-4B9D-A33C-F75B2D4BF136}"/>
    <dgm:cxn modelId="{98078434-76C1-4CC8-A484-F617ADECF59F}" type="presOf" srcId="{F4746083-FBD9-4048-91DE-A812C969EC8E}" destId="{EB95607E-73F8-4091-9A58-4E02824D7DC5}" srcOrd="0" destOrd="0" presId="urn:microsoft.com/office/officeart/2009/layout/CircleArrowProcess"/>
    <dgm:cxn modelId="{22BAA0FD-D264-48E2-8474-AADD0B227989}" type="presOf" srcId="{BF3D0FD1-8BA5-43DF-957A-C350B2FB7B8E}" destId="{80979C0D-3E63-406A-A6C0-8D58F8BAD894}" srcOrd="0" destOrd="0" presId="urn:microsoft.com/office/officeart/2009/layout/CircleArrowProcess"/>
    <dgm:cxn modelId="{DE0ED5E1-4BCA-4537-A628-D12F17A8B113}" type="presParOf" srcId="{EB95607E-73F8-4091-9A58-4E02824D7DC5}" destId="{9EED1638-059F-4883-AE5A-04E21C525CAA}" srcOrd="0" destOrd="0" presId="urn:microsoft.com/office/officeart/2009/layout/CircleArrowProcess"/>
    <dgm:cxn modelId="{6E264CD7-FB52-4379-B246-ECEFB07314DD}" type="presParOf" srcId="{9EED1638-059F-4883-AE5A-04E21C525CAA}" destId="{A9ADC7E1-96D7-41D7-8729-18432FDC4D94}" srcOrd="0" destOrd="0" presId="urn:microsoft.com/office/officeart/2009/layout/CircleArrowProcess"/>
    <dgm:cxn modelId="{FCA2E0A9-41DA-4A12-9B3F-20C4087F3E6A}" type="presParOf" srcId="{EB95607E-73F8-4091-9A58-4E02824D7DC5}" destId="{80979C0D-3E63-406A-A6C0-8D58F8BAD894}" srcOrd="1"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4/28/2015 4:16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latin typeface="Segoe UI" pitchFamily="34" charset="0"/>
              </a:rPr>
              <a:t>Build 2015</a:t>
            </a:r>
            <a:endParaRPr lang="en-US" dirty="0">
              <a:latin typeface="Segoe UI" pitchFamily="34" charset="0"/>
            </a:endParaRP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4/28/2015 4:16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4/28/2015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01371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4/28/2015 4:16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244435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6749EE-0623-43D7-8084-EC6C776BBF8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6447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4/28/2015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91717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4/28/2015 4:16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492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4/28/2015 4:16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96977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4/28/2015 4:16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45655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2015</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4/28/2015 4:16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9407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C1E683-44B7-4148-8F3B-442AE4B4C31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43089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C1E683-44B7-4148-8F3B-442AE4B4C31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7442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C1E683-44B7-4148-8F3B-442AE4B4C31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342614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983411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4600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45222"/>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95251010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91092407"/>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129481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693302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1742723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670527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268126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678278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17534115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48047542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03504254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664844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2348856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62707096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436149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122634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67909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991446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41704966"/>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4144180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877962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161867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21927922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721911789"/>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246621469"/>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02820334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6088159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132966672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8396966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79248434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64759"/>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392125283"/>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gs>
                    <a:gs pos="100000">
                      <a:srgbClr val="404040"/>
                    </a:gs>
                  </a:gsLst>
                  <a:lin ang="5400000" scaled="0"/>
                </a:gradFill>
                <a:cs typeface="Segoe UI" pitchFamily="34" charset="0"/>
              </a:rPr>
              <a:t>© </a:t>
            </a:r>
            <a:r>
              <a:rPr lang="en-US" sz="700" dirty="0" smtClean="0">
                <a:gradFill>
                  <a:gsLst>
                    <a:gs pos="0">
                      <a:srgbClr val="404040"/>
                    </a:gs>
                    <a:gs pos="100000">
                      <a:srgbClr val="404040"/>
                    </a:gs>
                  </a:gsLst>
                  <a:lin ang="5400000" scaled="0"/>
                </a:gradFill>
                <a:cs typeface="Segoe UI" pitchFamily="34" charset="0"/>
              </a:rPr>
              <a:t>2015 </a:t>
            </a:r>
            <a:r>
              <a:rPr lang="en-US" sz="700" dirty="0">
                <a:gradFill>
                  <a:gsLst>
                    <a:gs pos="0">
                      <a:srgbClr val="404040"/>
                    </a:gs>
                    <a:gs pos="100000">
                      <a:srgbClr val="404040"/>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232" y="3147122"/>
            <a:ext cx="3291840" cy="701671"/>
          </a:xfrm>
          <a:prstGeom prst="rect">
            <a:avLst/>
          </a:prstGeom>
        </p:spPr>
      </p:pic>
    </p:spTree>
    <p:extLst>
      <p:ext uri="{BB962C8B-B14F-4D97-AF65-F5344CB8AC3E}">
        <p14:creationId xmlns:p14="http://schemas.microsoft.com/office/powerpoint/2010/main" val="2671059833"/>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65108826"/>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1113923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829544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hasCustomPrompt="1"/>
          </p:nvPr>
        </p:nvSpPr>
        <p:spPr/>
        <p:txBody>
          <a:bodyPr/>
          <a:lstStyle/>
          <a:p>
            <a:r>
              <a:rPr lang="en-US" dirty="0" smtClean="0"/>
              <a:t>Click to edit title</a:t>
            </a:r>
            <a:endParaRPr lang="en-US" dirty="0"/>
          </a:p>
        </p:txBody>
      </p:sp>
      <p:sp>
        <p:nvSpPr>
          <p:cNvPr id="8" name="Text Placeholder 2"/>
          <p:cNvSpPr>
            <a:spLocks noGrp="1"/>
          </p:cNvSpPr>
          <p:nvPr>
            <p:ph type="body" sz="quarter" idx="13" hasCustomPrompt="1"/>
          </p:nvPr>
        </p:nvSpPr>
        <p:spPr>
          <a:xfrm>
            <a:off x="274209" y="6398965"/>
            <a:ext cx="11888061" cy="297646"/>
          </a:xfrm>
        </p:spPr>
        <p:txBody>
          <a:bodyPr anchor="b" anchorCtr="0">
            <a:spAutoFit/>
          </a:bodyPr>
          <a:lstStyle>
            <a:lvl1pPr>
              <a:spcBef>
                <a:spcPts val="0"/>
              </a:spcBef>
              <a:defRPr sz="816" b="0">
                <a:solidFill>
                  <a:schemeClr val="tx1"/>
                </a:solidFill>
                <a:latin typeface="+mn-lt"/>
              </a:defRPr>
            </a:lvl1pPr>
            <a:lvl2pPr>
              <a:defRPr sz="816" b="0">
                <a:solidFill>
                  <a:schemeClr val="tx1"/>
                </a:solidFill>
              </a:defRPr>
            </a:lvl2pPr>
            <a:lvl3pPr>
              <a:defRPr sz="816" b="0">
                <a:solidFill>
                  <a:schemeClr val="tx1"/>
                </a:solidFill>
              </a:defRPr>
            </a:lvl3pPr>
            <a:lvl4pPr>
              <a:defRPr sz="816" b="0">
                <a:solidFill>
                  <a:schemeClr val="tx1"/>
                </a:solidFill>
              </a:defRPr>
            </a:lvl4pPr>
            <a:lvl5pPr>
              <a:defRPr sz="816" b="0">
                <a:solidFill>
                  <a:schemeClr val="tx1"/>
                </a:solidFill>
              </a:defRPr>
            </a:lvl5pPr>
          </a:lstStyle>
          <a:p>
            <a:pPr lvl="0"/>
            <a:r>
              <a:rPr lang="en-US" dirty="0" smtClean="0"/>
              <a:t>Footnote</a:t>
            </a:r>
          </a:p>
        </p:txBody>
      </p:sp>
    </p:spTree>
    <p:extLst>
      <p:ext uri="{BB962C8B-B14F-4D97-AF65-F5344CB8AC3E}">
        <p14:creationId xmlns:p14="http://schemas.microsoft.com/office/powerpoint/2010/main" val="32518202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1" cap="none" spc="0">
                <a:ln>
                  <a:noFill/>
                </a:ln>
                <a:solidFill>
                  <a:schemeClr val="accent5"/>
                </a:solidFill>
                <a:effectLst/>
              </a:defRPr>
            </a:lvl1pPr>
          </a:lstStyle>
          <a:p>
            <a:r>
              <a:rPr lang="en-US" dirty="0" smtClean="0"/>
              <a:t>Click to edit title</a:t>
            </a:r>
            <a:endParaRPr lang="en-US" dirty="0"/>
          </a:p>
        </p:txBody>
      </p:sp>
      <p:sp>
        <p:nvSpPr>
          <p:cNvPr id="8" name="Text Placeholder 7"/>
          <p:cNvSpPr>
            <a:spLocks noGrp="1"/>
          </p:cNvSpPr>
          <p:nvPr>
            <p:ph type="body" sz="quarter" idx="10"/>
          </p:nvPr>
        </p:nvSpPr>
        <p:spPr>
          <a:xfrm>
            <a:off x="262331" y="1228900"/>
            <a:ext cx="12174143" cy="5765625"/>
          </a:xfrm>
        </p:spPr>
        <p:txBody>
          <a:bodyPr vert="horz" lIns="137160" tIns="109728" rIns="137160" bIns="109728" rtlCol="0">
            <a:noAutofit/>
          </a:bodyPr>
          <a:lstStyle>
            <a:lvl1pPr>
              <a:defRPr lang="en-US" b="1" cap="none" spc="0" dirty="0" smtClean="0">
                <a:ln>
                  <a:noFill/>
                </a:ln>
                <a:solidFill>
                  <a:schemeClr val="tx1"/>
                </a:solidFill>
                <a:effectLst/>
              </a:defRPr>
            </a:lvl1pPr>
            <a:lvl2pPr>
              <a:defRPr lang="en-US" b="0" cap="none" spc="0" dirty="0" smtClean="0">
                <a:ln>
                  <a:noFill/>
                </a:ln>
                <a:solidFill>
                  <a:schemeClr val="accent1"/>
                </a:solidFill>
                <a:effectLst/>
              </a:defRPr>
            </a:lvl2pPr>
            <a:lvl3pPr>
              <a:defRPr lang="en-US" b="0" cap="none" spc="0" dirty="0" smtClean="0">
                <a:ln>
                  <a:noFill/>
                </a:ln>
                <a:solidFill>
                  <a:schemeClr val="accent3"/>
                </a:solidFill>
                <a:effectLst/>
              </a:defRPr>
            </a:lvl3pPr>
            <a:lvl4pPr>
              <a:defRPr lang="en-US" b="0" cap="none" spc="0" dirty="0" smtClean="0">
                <a:ln>
                  <a:noFill/>
                </a:ln>
                <a:solidFill>
                  <a:schemeClr val="tx2">
                    <a:lumMod val="75000"/>
                    <a:lumOff val="25000"/>
                  </a:schemeClr>
                </a:solidFill>
                <a:effectLst/>
              </a:defRPr>
            </a:lvl4pPr>
            <a:lvl5pPr>
              <a:defRPr lang="en-US" b="0" cap="none" spc="0" dirty="0">
                <a:ln>
                  <a:noFill/>
                </a:ln>
                <a:effectLst/>
              </a:defRPr>
            </a:lvl5pPr>
          </a:lstStyle>
          <a:p>
            <a:pPr lvl="0"/>
            <a:r>
              <a:rPr lang="en-US" dirty="0" smtClean="0"/>
              <a:t>Click to edit Master text styles</a:t>
            </a:r>
          </a:p>
          <a:p>
            <a:pPr marL="466298" lvl="1" indent="-226673">
              <a:buFont typeface="+mj-lt"/>
              <a:buAutoNum type="arabicPeriod"/>
            </a:pPr>
            <a:r>
              <a:rPr lang="en-US" dirty="0" smtClean="0"/>
              <a:t>Second level</a:t>
            </a:r>
          </a:p>
          <a:p>
            <a:pPr marL="705924" lvl="2" indent="-231531"/>
            <a:r>
              <a:rPr lang="en-US" dirty="0" smtClean="0"/>
              <a:t>Third level</a:t>
            </a:r>
          </a:p>
          <a:p>
            <a:pPr marL="1172222" lvl="3" indent="-231531"/>
            <a:r>
              <a:rPr lang="en-US" dirty="0" smtClean="0"/>
              <a:t>Fourth level</a:t>
            </a:r>
          </a:p>
          <a:p>
            <a:pPr marL="1638520" lvl="4" indent="-231531"/>
            <a:r>
              <a:rPr lang="en-US" dirty="0" smtClean="0"/>
              <a:t>Fifth level</a:t>
            </a:r>
            <a:endParaRPr lang="en-US" dirty="0"/>
          </a:p>
        </p:txBody>
      </p:sp>
      <p:sp>
        <p:nvSpPr>
          <p:cNvPr id="5" name="Rectangle 4"/>
          <p:cNvSpPr/>
          <p:nvPr userDrawn="1"/>
        </p:nvSpPr>
        <p:spPr>
          <a:xfrm>
            <a:off x="0" y="0"/>
            <a:ext cx="284370" cy="10788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prstClr val="white"/>
              </a:solidFill>
            </a:endParaRPr>
          </a:p>
        </p:txBody>
      </p:sp>
    </p:spTree>
    <p:extLst>
      <p:ext uri="{BB962C8B-B14F-4D97-AF65-F5344CB8AC3E}">
        <p14:creationId xmlns:p14="http://schemas.microsoft.com/office/powerpoint/2010/main" val="352436653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331943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427009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61174825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706525"/>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285236675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233709806"/>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3736239813"/>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07855144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655239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35020442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612009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2161171"/>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84604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1281390374"/>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99851914"/>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20628718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87928033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36528744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18"/>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63" r:id="rId15"/>
    <p:sldLayoutId id="2147484307" r:id="rId1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553714132"/>
      </p:ext>
    </p:extLst>
  </p:cSld>
  <p:clrMap bg1="dk1" tx1="lt1" bg2="dk2" tx2="lt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6" r:id="rId11"/>
    <p:sldLayoutId id="2147484304" r:id="rId12"/>
    <p:sldLayoutId id="2147484305"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282818460"/>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15"/>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361465990"/>
      </p:ext>
    </p:extLst>
  </p:cSld>
  <p:clrMap bg1="dk1" tx1="lt1" bg2="dk2"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0.xml"/><Relationship Id="rId5" Type="http://schemas.openxmlformats.org/officeDocument/2006/relationships/image" Target="../media/image8.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8.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aruntalkstech.com/"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hyperlink" Target="http://github.com/arunjeetsingh"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50.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8.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png"/><Relationship Id="rId7" Type="http://schemas.openxmlformats.org/officeDocument/2006/relationships/image" Target="../media/image20.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7.jpg"/><Relationship Id="rId11" Type="http://schemas.openxmlformats.org/officeDocument/2006/relationships/image" Target="../media/image30.jpe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jpeg"/><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8.jpeg"/><Relationship Id="rId4" Type="http://schemas.openxmlformats.org/officeDocument/2006/relationships/image" Target="../media/image32.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27.jpg"/><Relationship Id="rId3" Type="http://schemas.microsoft.com/office/2007/relationships/hdphoto" Target="../media/hdphoto2.wdp"/><Relationship Id="rId7" Type="http://schemas.openxmlformats.org/officeDocument/2006/relationships/image" Target="../media/image8.jpeg"/><Relationship Id="rId2" Type="http://schemas.openxmlformats.org/officeDocument/2006/relationships/image" Target="../media/image35.png"/><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aka.ms/launchwindowsapp" TargetMode="External"/><Relationship Id="rId1" Type="http://schemas.openxmlformats.org/officeDocument/2006/relationships/slideLayout" Target="../slideLayouts/slideLayout50.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bing.com/dev/en-us/applink" TargetMode="External"/><Relationship Id="rId2" Type="http://schemas.openxmlformats.org/officeDocument/2006/relationships/hyperlink" Target="http://applinks.org/" TargetMode="External"/><Relationship Id="rId1" Type="http://schemas.openxmlformats.org/officeDocument/2006/relationships/slideLayout" Target="../slideLayouts/slideLayout50.xml"/><Relationship Id="rId4" Type="http://schemas.openxmlformats.org/officeDocument/2006/relationships/hyperlink" Target="https://developers.google.com/app-indexing/webmasters/serve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50.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30783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entagon 38"/>
          <p:cNvSpPr/>
          <p:nvPr/>
        </p:nvSpPr>
        <p:spPr bwMode="auto">
          <a:xfrm>
            <a:off x="2798875" y="3968627"/>
            <a:ext cx="3396010" cy="808355"/>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GB" dirty="0" err="1" smtClean="0">
                <a:solidFill>
                  <a:srgbClr val="2B91AF"/>
                </a:solidFill>
                <a:highlight>
                  <a:srgbClr val="FFFFFF"/>
                </a:highlight>
                <a:cs typeface="Courier New" panose="02070309020205020404" pitchFamily="49" charset="0"/>
              </a:rPr>
              <a:t>Launcher.</a:t>
            </a:r>
            <a:r>
              <a:rPr lang="en-GB" dirty="0" err="1" smtClean="0">
                <a:solidFill>
                  <a:srgbClr val="000000"/>
                </a:solidFill>
                <a:highlight>
                  <a:srgbClr val="FFFFFF"/>
                </a:highlight>
                <a:cs typeface="Courier New" panose="02070309020205020404" pitchFamily="49" charset="0"/>
              </a:rPr>
              <a:t>LaunchUriAsync</a:t>
            </a:r>
            <a:endParaRPr lang="en-GB" dirty="0" smtClean="0">
              <a:solidFill>
                <a:srgbClr val="000000"/>
              </a:solidFill>
              <a:highlight>
                <a:srgbClr val="FFFFFF"/>
              </a:highlight>
              <a:cs typeface="Courier New" panose="02070309020205020404" pitchFamily="49" charset="0"/>
            </a:endParaRPr>
          </a:p>
          <a:p>
            <a:pPr>
              <a:defRPr/>
            </a:pPr>
            <a:r>
              <a:rPr lang="en-GB" dirty="0" smtClean="0">
                <a:solidFill>
                  <a:srgbClr val="000000"/>
                </a:solidFill>
                <a:highlight>
                  <a:srgbClr val="FFFFFF"/>
                </a:highlight>
                <a:cs typeface="Courier New" panose="02070309020205020404" pitchFamily="49" charset="0"/>
              </a:rPr>
              <a:t>(</a:t>
            </a:r>
            <a:r>
              <a:rPr lang="en-GB" dirty="0" smtClean="0">
                <a:solidFill>
                  <a:srgbClr val="A31515"/>
                </a:solidFill>
                <a:highlight>
                  <a:srgbClr val="FFFFFF"/>
                </a:highlight>
                <a:cs typeface="Courier New" panose="02070309020205020404" pitchFamily="49" charset="0"/>
              </a:rPr>
              <a:t>“</a:t>
            </a:r>
            <a:r>
              <a:rPr lang="en-GB" dirty="0" err="1">
                <a:solidFill>
                  <a:srgbClr val="A31515"/>
                </a:solidFill>
                <a:highlight>
                  <a:srgbClr val="FFFFFF"/>
                </a:highlight>
                <a:cs typeface="Courier New" panose="02070309020205020404" pitchFamily="49" charset="0"/>
              </a:rPr>
              <a:t>myapp</a:t>
            </a:r>
            <a:r>
              <a:rPr lang="en-GB" dirty="0">
                <a:solidFill>
                  <a:srgbClr val="A31515"/>
                </a:solidFill>
                <a:highlight>
                  <a:srgbClr val="FFFFFF"/>
                </a:highlight>
                <a:cs typeface="Courier New" panose="02070309020205020404" pitchFamily="49" charset="0"/>
              </a:rPr>
              <a:t>:?</a:t>
            </a:r>
            <a:r>
              <a:rPr lang="en-GB" dirty="0" smtClean="0">
                <a:solidFill>
                  <a:srgbClr val="A31515"/>
                </a:solidFill>
                <a:highlight>
                  <a:srgbClr val="FFFFFF"/>
                </a:highlight>
                <a:cs typeface="Courier New" panose="02070309020205020404" pitchFamily="49" charset="0"/>
              </a:rPr>
              <a:t>Oh=no"</a:t>
            </a:r>
            <a:r>
              <a:rPr lang="en-GB" dirty="0" smtClean="0">
                <a:solidFill>
                  <a:srgbClr val="000000"/>
                </a:solidFill>
                <a:highlight>
                  <a:srgbClr val="FFFFFF"/>
                </a:highlight>
                <a:cs typeface="Courier New" panose="02070309020205020404" pitchFamily="49" charset="0"/>
              </a:rPr>
              <a:t>);</a:t>
            </a:r>
            <a:endParaRPr lang="en-GB" dirty="0">
              <a:solidFill>
                <a:srgbClr val="000000"/>
              </a:solidFill>
              <a:highlight>
                <a:srgbClr val="FFFFFF"/>
              </a:highlight>
              <a:cs typeface="Courier New" panose="02070309020205020404" pitchFamily="49" charset="0"/>
            </a:endParaRPr>
          </a:p>
        </p:txBody>
      </p:sp>
      <p:sp>
        <p:nvSpPr>
          <p:cNvPr id="3" name="Title 2"/>
          <p:cNvSpPr>
            <a:spLocks noGrp="1"/>
          </p:cNvSpPr>
          <p:nvPr>
            <p:ph type="title"/>
          </p:nvPr>
        </p:nvSpPr>
        <p:spPr/>
        <p:txBody>
          <a:bodyPr/>
          <a:lstStyle/>
          <a:p>
            <a:r>
              <a:rPr lang="en-US" dirty="0"/>
              <a:t>Deep Linking Improvements</a:t>
            </a:r>
          </a:p>
        </p:txBody>
      </p:sp>
      <p:sp>
        <p:nvSpPr>
          <p:cNvPr id="4" name="TextBox 3"/>
          <p:cNvSpPr txBox="1"/>
          <p:nvPr/>
        </p:nvSpPr>
        <p:spPr>
          <a:xfrm>
            <a:off x="274638" y="1245068"/>
            <a:ext cx="350519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The Evil Twin Problem!</a:t>
            </a:r>
          </a:p>
        </p:txBody>
      </p:sp>
      <p:grpSp>
        <p:nvGrpSpPr>
          <p:cNvPr id="40" name="Group 39"/>
          <p:cNvGrpSpPr/>
          <p:nvPr/>
        </p:nvGrpSpPr>
        <p:grpSpPr>
          <a:xfrm>
            <a:off x="276438" y="3494474"/>
            <a:ext cx="2488759" cy="2383252"/>
            <a:chOff x="276438" y="3494474"/>
            <a:chExt cx="2488759" cy="2383252"/>
          </a:xfrm>
        </p:grpSpPr>
        <p:grpSp>
          <p:nvGrpSpPr>
            <p:cNvPr id="23" name="Group 10"/>
            <p:cNvGrpSpPr/>
            <p:nvPr/>
          </p:nvGrpSpPr>
          <p:grpSpPr>
            <a:xfrm>
              <a:off x="276438" y="3494474"/>
              <a:ext cx="2488759" cy="1639191"/>
              <a:chOff x="276438" y="3494474"/>
              <a:chExt cx="2488759" cy="1639191"/>
            </a:xfrm>
          </p:grpSpPr>
          <p:pic>
            <p:nvPicPr>
              <p:cNvPr id="24"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38" y="3494474"/>
                <a:ext cx="2488759" cy="156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98" y="4067660"/>
                <a:ext cx="551224" cy="106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7" name="TextBox 36"/>
            <p:cNvSpPr txBox="1"/>
            <p:nvPr/>
          </p:nvSpPr>
          <p:spPr>
            <a:xfrm>
              <a:off x="913759" y="5249862"/>
              <a:ext cx="121411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A</a:t>
              </a:r>
            </a:p>
          </p:txBody>
        </p:sp>
      </p:grpSp>
      <p:grpSp>
        <p:nvGrpSpPr>
          <p:cNvPr id="41" name="Group 40"/>
          <p:cNvGrpSpPr/>
          <p:nvPr/>
        </p:nvGrpSpPr>
        <p:grpSpPr>
          <a:xfrm>
            <a:off x="10220425" y="1668462"/>
            <a:ext cx="2066500" cy="2319155"/>
            <a:chOff x="9936783" y="3558571"/>
            <a:chExt cx="2066500" cy="2319155"/>
          </a:xfrm>
        </p:grpSpPr>
        <p:grpSp>
          <p:nvGrpSpPr>
            <p:cNvPr id="31" name="Group 35"/>
            <p:cNvGrpSpPr/>
            <p:nvPr/>
          </p:nvGrpSpPr>
          <p:grpSpPr>
            <a:xfrm>
              <a:off x="9936783" y="3558571"/>
              <a:ext cx="2066500" cy="1575094"/>
              <a:chOff x="9995362" y="3644424"/>
              <a:chExt cx="1583790" cy="1071410"/>
            </a:xfrm>
          </p:grpSpPr>
          <p:pic>
            <p:nvPicPr>
              <p:cNvPr id="32"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34"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38" name="TextBox 37"/>
            <p:cNvSpPr txBox="1"/>
            <p:nvPr/>
          </p:nvSpPr>
          <p:spPr>
            <a:xfrm>
              <a:off x="10374196" y="5249862"/>
              <a:ext cx="119167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B</a:t>
              </a:r>
            </a:p>
          </p:txBody>
        </p:sp>
      </p:grpSp>
      <p:grpSp>
        <p:nvGrpSpPr>
          <p:cNvPr id="5" name="Group 4"/>
          <p:cNvGrpSpPr/>
          <p:nvPr/>
        </p:nvGrpSpPr>
        <p:grpSpPr>
          <a:xfrm>
            <a:off x="5682883" y="3086841"/>
            <a:ext cx="4492514" cy="2731742"/>
            <a:chOff x="5682883" y="3086841"/>
            <a:chExt cx="4492514" cy="2731742"/>
          </a:xfrm>
        </p:grpSpPr>
        <p:grpSp>
          <p:nvGrpSpPr>
            <p:cNvPr id="20" name="Group 18"/>
            <p:cNvGrpSpPr/>
            <p:nvPr/>
          </p:nvGrpSpPr>
          <p:grpSpPr>
            <a:xfrm>
              <a:off x="6219421" y="3558571"/>
              <a:ext cx="2157552" cy="1575094"/>
              <a:chOff x="5157648" y="3644424"/>
              <a:chExt cx="1583790" cy="1071410"/>
            </a:xfrm>
          </p:grpSpPr>
          <p:pic>
            <p:nvPicPr>
              <p:cNvPr id="21"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648"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9757" y="3760562"/>
                <a:ext cx="1363465" cy="766575"/>
              </a:xfrm>
              <a:prstGeom prst="rect">
                <a:avLst/>
              </a:prstGeom>
            </p:spPr>
          </p:pic>
          <p:pic>
            <p:nvPicPr>
              <p:cNvPr id="26"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007"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35819" y="4019086"/>
                <a:ext cx="345068" cy="619014"/>
              </a:xfrm>
              <a:prstGeom prst="rect">
                <a:avLst/>
              </a:prstGeom>
            </p:spPr>
          </p:pic>
        </p:grpSp>
        <p:sp>
          <p:nvSpPr>
            <p:cNvPr id="48" name="Pentagon 47"/>
            <p:cNvSpPr/>
            <p:nvPr/>
          </p:nvSpPr>
          <p:spPr bwMode="auto">
            <a:xfrm rot="20407063">
              <a:off x="8338728" y="3086841"/>
              <a:ext cx="1761007" cy="318447"/>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endParaRPr lang="en-GB" sz="2000" dirty="0">
                <a:solidFill>
                  <a:srgbClr val="000000"/>
                </a:solidFill>
                <a:highlight>
                  <a:srgbClr val="FFFFFF"/>
                </a:highlight>
                <a:cs typeface="Courier New" panose="02070309020205020404" pitchFamily="49" charset="0"/>
              </a:endParaRPr>
            </a:p>
          </p:txBody>
        </p:sp>
        <p:sp>
          <p:nvSpPr>
            <p:cNvPr id="49" name="Pentagon 48"/>
            <p:cNvSpPr/>
            <p:nvPr/>
          </p:nvSpPr>
          <p:spPr bwMode="auto">
            <a:xfrm rot="1192937" flipV="1">
              <a:off x="8414390" y="5066942"/>
              <a:ext cx="1761007" cy="318447"/>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endParaRPr lang="en-GB" sz="2000" dirty="0">
                <a:solidFill>
                  <a:srgbClr val="000000"/>
                </a:solidFill>
                <a:highlight>
                  <a:srgbClr val="FFFFFF"/>
                </a:highlight>
                <a:cs typeface="Courier New" panose="02070309020205020404" pitchFamily="49" charset="0"/>
              </a:endParaRPr>
            </a:p>
          </p:txBody>
        </p:sp>
        <p:sp>
          <p:nvSpPr>
            <p:cNvPr id="50" name="TextBox 49"/>
            <p:cNvSpPr txBox="1"/>
            <p:nvPr/>
          </p:nvSpPr>
          <p:spPr>
            <a:xfrm>
              <a:off x="5682883" y="5356918"/>
              <a:ext cx="3230628" cy="461665"/>
            </a:xfrm>
            <a:prstGeom prst="rect">
              <a:avLst/>
            </a:prstGeom>
            <a:noFill/>
          </p:spPr>
          <p:txBody>
            <a:bodyPr wrap="none" rtlCol="0">
              <a:spAutoFit/>
            </a:bodyPr>
            <a:lstStyle/>
            <a:p>
              <a:pPr defTabSz="914400">
                <a:defRPr/>
              </a:pPr>
              <a:r>
                <a:rPr lang="en-US" sz="2400" dirty="0">
                  <a:solidFill>
                    <a:srgbClr val="FFFFFF"/>
                  </a:solidFill>
                  <a:latin typeface="Segoe UI Light"/>
                </a:rPr>
                <a:t>User/OS chooses target</a:t>
              </a:r>
            </a:p>
          </p:txBody>
        </p:sp>
      </p:grpSp>
      <p:grpSp>
        <p:nvGrpSpPr>
          <p:cNvPr id="7" name="Group 6"/>
          <p:cNvGrpSpPr/>
          <p:nvPr/>
        </p:nvGrpSpPr>
        <p:grpSpPr>
          <a:xfrm>
            <a:off x="2798875" y="3673685"/>
            <a:ext cx="7076962" cy="1271181"/>
            <a:chOff x="2798875" y="3673685"/>
            <a:chExt cx="6884110" cy="1271181"/>
          </a:xfrm>
        </p:grpSpPr>
        <p:sp>
          <p:nvSpPr>
            <p:cNvPr id="55" name="Pentagon 54"/>
            <p:cNvSpPr/>
            <p:nvPr/>
          </p:nvSpPr>
          <p:spPr bwMode="auto">
            <a:xfrm>
              <a:off x="2798875" y="3673685"/>
              <a:ext cx="6884110" cy="1271181"/>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150000"/>
                </a:lnSpc>
              </a:pPr>
              <a:r>
                <a:rPr lang="en-US" sz="1600" noProof="1" smtClean="0">
                  <a:solidFill>
                    <a:srgbClr val="0000FF"/>
                  </a:solidFill>
                  <a:highlight>
                    <a:srgbClr val="FFFFFF"/>
                  </a:highlight>
                  <a:ea typeface="Calibri" panose="020F0502020204030204" pitchFamily="34" charset="0"/>
                  <a:cs typeface="Consolas" panose="020B0609020204030204" pitchFamily="49" charset="0"/>
                </a:rPr>
                <a:t>var</a:t>
              </a:r>
              <a:r>
                <a:rPr lang="en-US" sz="1600" noProof="1" smtClean="0">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000000"/>
                  </a:solidFill>
                  <a:highlight>
                    <a:srgbClr val="FFFFFF"/>
                  </a:highlight>
                  <a:ea typeface="Calibri" panose="020F0502020204030204" pitchFamily="34" charset="0"/>
                  <a:cs typeface="Consolas" panose="020B0609020204030204" pitchFamily="49" charset="0"/>
                </a:rPr>
                <a:t>options = </a:t>
              </a:r>
              <a:r>
                <a:rPr lang="en-US" sz="1600" noProof="1">
                  <a:solidFill>
                    <a:srgbClr val="0000FF"/>
                  </a:solidFill>
                  <a:highlight>
                    <a:srgbClr val="FFFFFF"/>
                  </a:highlight>
                  <a:ea typeface="Calibri" panose="020F0502020204030204" pitchFamily="34" charset="0"/>
                  <a:cs typeface="Consolas" panose="020B0609020204030204" pitchFamily="49" charset="0"/>
                </a:rPr>
                <a:t>new</a:t>
              </a:r>
              <a:r>
                <a:rPr lang="en-US" sz="1600" noProof="1">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2B91AF"/>
                  </a:solidFill>
                  <a:highlight>
                    <a:srgbClr val="FFFFFF"/>
                  </a:highlight>
                  <a:ea typeface="Calibri" panose="020F0502020204030204" pitchFamily="34" charset="0"/>
                  <a:cs typeface="Consolas" panose="020B0609020204030204" pitchFamily="49" charset="0"/>
                </a:rPr>
                <a:t>LauncherOptions</a:t>
              </a:r>
              <a:r>
                <a:rPr lang="en-US" sz="1600" noProof="1" smtClean="0">
                  <a:solidFill>
                    <a:srgbClr val="000000"/>
                  </a:solidFill>
                  <a:highlight>
                    <a:srgbClr val="FFFFFF"/>
                  </a:highlight>
                  <a:ea typeface="Calibri" panose="020F0502020204030204" pitchFamily="34" charset="0"/>
                  <a:cs typeface="Consolas" panose="020B0609020204030204" pitchFamily="49" charset="0"/>
                </a:rPr>
                <a:t>();</a:t>
              </a:r>
              <a:br>
                <a:rPr lang="en-US" sz="1600" noProof="1" smtClean="0">
                  <a:solidFill>
                    <a:srgbClr val="000000"/>
                  </a:solidFill>
                  <a:highlight>
                    <a:srgbClr val="FFFFFF"/>
                  </a:highlight>
                  <a:ea typeface="Calibri" panose="020F0502020204030204" pitchFamily="34" charset="0"/>
                  <a:cs typeface="Consolas" panose="020B0609020204030204" pitchFamily="49" charset="0"/>
                </a:rPr>
              </a:br>
              <a:r>
                <a:rPr lang="en-US" sz="1600" b="1" noProof="1" smtClean="0">
                  <a:solidFill>
                    <a:srgbClr val="000000"/>
                  </a:solidFill>
                  <a:highlight>
                    <a:srgbClr val="FFFFFF"/>
                  </a:highlight>
                  <a:ea typeface="Calibri" panose="020F0502020204030204" pitchFamily="34" charset="0"/>
                  <a:cs typeface="Consolas" panose="020B0609020204030204" pitchFamily="49" charset="0"/>
                </a:rPr>
                <a:t>options.TargetApplicationPackageFamilyName= </a:t>
              </a:r>
              <a:r>
                <a:rPr lang="en-US" sz="1600" b="1" noProof="1" smtClean="0">
                  <a:solidFill>
                    <a:srgbClr val="A31515"/>
                  </a:solidFill>
                  <a:highlight>
                    <a:srgbClr val="FFFFFF"/>
                  </a:highlight>
                  <a:ea typeface="Calibri" panose="020F0502020204030204" pitchFamily="34" charset="0"/>
                  <a:cs typeface="Consolas" panose="020B0609020204030204" pitchFamily="49" charset="0"/>
                </a:rPr>
                <a:t>“12Me.MyApp"</a:t>
              </a:r>
              <a:r>
                <a:rPr lang="en-US" sz="1600" b="1" noProof="1" smtClean="0">
                  <a:solidFill>
                    <a:srgbClr val="000000"/>
                  </a:solidFill>
                  <a:highlight>
                    <a:srgbClr val="FFFFFF"/>
                  </a:highlight>
                  <a:ea typeface="Calibri" panose="020F0502020204030204" pitchFamily="34" charset="0"/>
                  <a:cs typeface="Consolas" panose="020B0609020204030204" pitchFamily="49" charset="0"/>
                </a:rPr>
                <a:t>;</a:t>
              </a:r>
              <a:endParaRPr lang="en-US" sz="1600" b="1" noProof="1">
                <a:solidFill>
                  <a:srgbClr val="000000"/>
                </a:solidFill>
                <a:highlight>
                  <a:srgbClr val="FFFFFF"/>
                </a:highlight>
                <a:ea typeface="Calibri" panose="020F0502020204030204" pitchFamily="34" charset="0"/>
                <a:cs typeface="Consolas" panose="020B0609020204030204" pitchFamily="49" charset="0"/>
              </a:endParaRPr>
            </a:p>
            <a:p>
              <a:pPr>
                <a:lnSpc>
                  <a:spcPct val="150000"/>
                </a:lnSpc>
              </a:pPr>
              <a:r>
                <a:rPr lang="en-US" sz="1600" noProof="1" smtClean="0">
                  <a:solidFill>
                    <a:srgbClr val="2B91AF"/>
                  </a:solidFill>
                  <a:highlight>
                    <a:srgbClr val="FFFFFF"/>
                  </a:highlight>
                  <a:ea typeface="Calibri" panose="020F0502020204030204" pitchFamily="34" charset="0"/>
                  <a:cs typeface="Consolas" panose="020B0609020204030204" pitchFamily="49" charset="0"/>
                </a:rPr>
                <a:t>Launcher</a:t>
              </a:r>
              <a:r>
                <a:rPr lang="en-US" sz="1600" noProof="1" smtClean="0">
                  <a:solidFill>
                    <a:srgbClr val="000000"/>
                  </a:solidFill>
                  <a:highlight>
                    <a:srgbClr val="FFFFFF"/>
                  </a:highlight>
                  <a:ea typeface="Calibri" panose="020F0502020204030204" pitchFamily="34" charset="0"/>
                  <a:cs typeface="Consolas" panose="020B0609020204030204" pitchFamily="49" charset="0"/>
                </a:rPr>
                <a:t>.LaunchUriAsync(</a:t>
              </a:r>
              <a:r>
                <a:rPr lang="en-US" sz="1600" noProof="1" smtClean="0">
                  <a:solidFill>
                    <a:srgbClr val="0000FF"/>
                  </a:solidFill>
                  <a:highlight>
                    <a:srgbClr val="FFFFFF"/>
                  </a:highlight>
                  <a:ea typeface="Calibri" panose="020F0502020204030204" pitchFamily="34" charset="0"/>
                  <a:cs typeface="Consolas" panose="020B0609020204030204" pitchFamily="49" charset="0"/>
                </a:rPr>
                <a:t>new</a:t>
              </a:r>
              <a:r>
                <a:rPr lang="en-US" sz="1600" noProof="1" smtClean="0">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2B91AF"/>
                  </a:solidFill>
                  <a:highlight>
                    <a:srgbClr val="FFFFFF"/>
                  </a:highlight>
                  <a:ea typeface="Calibri" panose="020F0502020204030204" pitchFamily="34" charset="0"/>
                  <a:cs typeface="Consolas" panose="020B0609020204030204" pitchFamily="49" charset="0"/>
                </a:rPr>
                <a:t>Uri</a:t>
              </a:r>
              <a:r>
                <a:rPr lang="en-US" sz="1600" noProof="1">
                  <a:solidFill>
                    <a:srgbClr val="000000"/>
                  </a:solidFill>
                  <a:highlight>
                    <a:srgbClr val="FFFFFF"/>
                  </a:highlight>
                  <a:ea typeface="Calibri" panose="020F0502020204030204" pitchFamily="34" charset="0"/>
                  <a:cs typeface="Consolas" panose="020B0609020204030204" pitchFamily="49" charset="0"/>
                </a:rPr>
                <a:t>(</a:t>
              </a:r>
              <a:r>
                <a:rPr lang="en-GB" sz="1600" dirty="0">
                  <a:solidFill>
                    <a:srgbClr val="A31515"/>
                  </a:solidFill>
                  <a:highlight>
                    <a:srgbClr val="FFFFFF"/>
                  </a:highlight>
                  <a:cs typeface="Courier New" panose="02070309020205020404" pitchFamily="49" charset="0"/>
                </a:rPr>
                <a:t>“</a:t>
              </a:r>
              <a:r>
                <a:rPr lang="en-GB" sz="1600" dirty="0" err="1">
                  <a:solidFill>
                    <a:srgbClr val="A31515"/>
                  </a:solidFill>
                  <a:highlight>
                    <a:srgbClr val="FFFFFF"/>
                  </a:highlight>
                  <a:cs typeface="Courier New" panose="02070309020205020404" pitchFamily="49" charset="0"/>
                </a:rPr>
                <a:t>myapp</a:t>
              </a:r>
              <a:r>
                <a:rPr lang="en-GB" sz="1600" dirty="0">
                  <a:solidFill>
                    <a:srgbClr val="A31515"/>
                  </a:solidFill>
                  <a:highlight>
                    <a:srgbClr val="FFFFFF"/>
                  </a:highlight>
                  <a:cs typeface="Courier New" panose="02070309020205020404" pitchFamily="49" charset="0"/>
                </a:rPr>
                <a:t>:?Oh=yes"</a:t>
              </a:r>
              <a:r>
                <a:rPr lang="en-US" sz="1600" noProof="1">
                  <a:solidFill>
                    <a:srgbClr val="000000"/>
                  </a:solidFill>
                  <a:highlight>
                    <a:srgbClr val="FFFFFF"/>
                  </a:highlight>
                  <a:ea typeface="Calibri" panose="020F0502020204030204" pitchFamily="34" charset="0"/>
                  <a:cs typeface="Consolas" panose="020B0609020204030204" pitchFamily="49" charset="0"/>
                </a:rPr>
                <a:t>)</a:t>
              </a:r>
              <a:r>
                <a:rPr lang="en-US" sz="1600" noProof="1" smtClean="0">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000000"/>
                  </a:solidFill>
                  <a:highlight>
                    <a:srgbClr val="FFFFFF"/>
                  </a:highlight>
                  <a:ea typeface="Calibri" panose="020F0502020204030204" pitchFamily="34" charset="0"/>
                  <a:cs typeface="Consolas" panose="020B0609020204030204" pitchFamily="49" charset="0"/>
                </a:rPr>
                <a:t>options);</a:t>
              </a:r>
              <a:endParaRPr lang="en-GB" sz="1600" dirty="0">
                <a:solidFill>
                  <a:srgbClr val="000000"/>
                </a:solidFill>
                <a:highlight>
                  <a:srgbClr val="FFFFFF"/>
                </a:highlight>
                <a:cs typeface="Courier New" panose="02070309020205020404" pitchFamily="49" charset="0"/>
              </a:endParaRPr>
            </a:p>
          </p:txBody>
        </p:sp>
        <p:sp>
          <p:nvSpPr>
            <p:cNvPr id="6" name="Rectangle 5"/>
            <p:cNvSpPr/>
            <p:nvPr/>
          </p:nvSpPr>
          <p:spPr bwMode="auto">
            <a:xfrm>
              <a:off x="2798875" y="4229445"/>
              <a:ext cx="6467362" cy="304800"/>
            </a:xfrm>
            <a:prstGeom prst="rect">
              <a:avLst/>
            </a:prstGeom>
            <a:solidFill>
              <a:srgbClr val="FFFF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2" name="Group 1"/>
          <p:cNvGrpSpPr/>
          <p:nvPr/>
        </p:nvGrpSpPr>
        <p:grpSpPr>
          <a:xfrm>
            <a:off x="10230933" y="4675370"/>
            <a:ext cx="2066500" cy="2319155"/>
            <a:chOff x="10230933" y="4675370"/>
            <a:chExt cx="2066500" cy="2319155"/>
          </a:xfrm>
        </p:grpSpPr>
        <p:grpSp>
          <p:nvGrpSpPr>
            <p:cNvPr id="28" name="Group 27"/>
            <p:cNvGrpSpPr/>
            <p:nvPr/>
          </p:nvGrpSpPr>
          <p:grpSpPr>
            <a:xfrm>
              <a:off x="10230933" y="4675370"/>
              <a:ext cx="2066500" cy="2319155"/>
              <a:chOff x="9936783" y="3558571"/>
              <a:chExt cx="2066500" cy="2319155"/>
            </a:xfrm>
          </p:grpSpPr>
          <p:grpSp>
            <p:nvGrpSpPr>
              <p:cNvPr id="29" name="Group 35"/>
              <p:cNvGrpSpPr/>
              <p:nvPr/>
            </p:nvGrpSpPr>
            <p:grpSpPr>
              <a:xfrm>
                <a:off x="9936783" y="3558571"/>
                <a:ext cx="2066500" cy="1575094"/>
                <a:chOff x="9995362" y="3644424"/>
                <a:chExt cx="1583790" cy="1071410"/>
              </a:xfrm>
            </p:grpSpPr>
            <p:pic>
              <p:nvPicPr>
                <p:cNvPr id="36"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46"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30" name="TextBox 29"/>
              <p:cNvSpPr txBox="1"/>
              <p:nvPr/>
            </p:nvSpPr>
            <p:spPr>
              <a:xfrm>
                <a:off x="10239456" y="5249862"/>
                <a:ext cx="161390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Evil Twin!</a:t>
                </a:r>
              </a:p>
            </p:txBody>
          </p:sp>
        </p:grpSp>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8522" y="4966552"/>
              <a:ext cx="878451" cy="878451"/>
            </a:xfrm>
            <a:prstGeom prst="rect">
              <a:avLst/>
            </a:prstGeom>
          </p:spPr>
        </p:pic>
      </p:grpSp>
    </p:spTree>
    <p:extLst>
      <p:ext uri="{BB962C8B-B14F-4D97-AF65-F5344CB8AC3E}">
        <p14:creationId xmlns:p14="http://schemas.microsoft.com/office/powerpoint/2010/main" val="370432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xit" presetSubtype="4" fill="hold" nodeType="with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1.71049E-6 -1.51611E-6 L -0.02502 0.27236 " pathEditMode="relative" rAng="0" ptsTypes="AA">
                                      <p:cBhvr>
                                        <p:cTn id="16" dur="2000" fill="hold"/>
                                        <p:tgtEl>
                                          <p:spTgt spid="41"/>
                                        </p:tgtEl>
                                        <p:attrNameLst>
                                          <p:attrName>ppt_x</p:attrName>
                                          <p:attrName>ppt_y</p:attrName>
                                        </p:attrNameLst>
                                      </p:cBhvr>
                                      <p:rCtr x="-1251" y="13618"/>
                                    </p:animMotion>
                                  </p:childTnLst>
                                </p:cTn>
                              </p:par>
                              <p:par>
                                <p:cTn id="17" presetID="2" presetClass="exit" presetSubtype="4" fill="hold" nodeType="withEffect">
                                  <p:stCondLst>
                                    <p:cond delay="0"/>
                                  </p:stCondLst>
                                  <p:childTnLst>
                                    <p:anim calcmode="lin" valueType="num">
                                      <p:cBhvr additive="base">
                                        <p:cTn id="18" dur="1000"/>
                                        <p:tgtEl>
                                          <p:spTgt spid="2"/>
                                        </p:tgtEl>
                                        <p:attrNameLst>
                                          <p:attrName>ppt_x</p:attrName>
                                        </p:attrNameLst>
                                      </p:cBhvr>
                                      <p:tavLst>
                                        <p:tav tm="0">
                                          <p:val>
                                            <p:strVal val="ppt_x"/>
                                          </p:val>
                                        </p:tav>
                                        <p:tav tm="100000">
                                          <p:val>
                                            <p:strVal val="ppt_x"/>
                                          </p:val>
                                        </p:tav>
                                      </p:tavLst>
                                    </p:anim>
                                    <p:anim calcmode="lin" valueType="num">
                                      <p:cBhvr additive="base">
                                        <p:cTn id="19" dur="1000"/>
                                        <p:tgtEl>
                                          <p:spTgt spid="2"/>
                                        </p:tgtEl>
                                        <p:attrNameLst>
                                          <p:attrName>ppt_y</p:attrName>
                                        </p:attrNameLst>
                                      </p:cBhvr>
                                      <p:tavLst>
                                        <p:tav tm="0">
                                          <p:val>
                                            <p:strVal val="ppt_y"/>
                                          </p:val>
                                        </p:tav>
                                        <p:tav tm="100000">
                                          <p:val>
                                            <p:strVal val="1+ppt_h/2"/>
                                          </p:val>
                                        </p:tav>
                                      </p:tavLst>
                                    </p:anim>
                                    <p:set>
                                      <p:cBhvr>
                                        <p:cTn id="2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Getting the Package Family Name</a:t>
            </a:r>
            <a:endParaRPr lang="en-US" dirty="0"/>
          </a:p>
        </p:txBody>
      </p:sp>
      <p:sp>
        <p:nvSpPr>
          <p:cNvPr id="9" name="Text Placeholder 1"/>
          <p:cNvSpPr>
            <a:spLocks noGrp="1"/>
          </p:cNvSpPr>
          <p:nvPr>
            <p:ph type="body" sz="quarter" idx="10"/>
          </p:nvPr>
        </p:nvSpPr>
        <p:spPr>
          <a:xfrm>
            <a:off x="-1" y="1368667"/>
            <a:ext cx="12436475" cy="4074962"/>
          </a:xfrm>
          <a:solidFill>
            <a:schemeClr val="tx1"/>
          </a:solidFill>
        </p:spPr>
        <p:txBody>
          <a:bodyPr/>
          <a:lstStyle/>
          <a:p>
            <a:pPr marL="0" lvl="0" indent="0">
              <a:lnSpc>
                <a:spcPct val="115000"/>
              </a:lnSpc>
              <a:buNone/>
              <a:defRPr/>
            </a:pPr>
            <a:endParaRPr lang="en-US" sz="3200" b="1" noProof="1" smtClean="0">
              <a:solidFill>
                <a:srgbClr val="737373"/>
              </a:solidFill>
            </a:endParaRPr>
          </a:p>
          <a:p>
            <a:pPr marL="0" lvl="0" indent="0">
              <a:lnSpc>
                <a:spcPct val="115000"/>
              </a:lnSpc>
              <a:buNone/>
              <a:defRPr/>
            </a:pPr>
            <a:r>
              <a:rPr lang="en-US" sz="3200" b="1" noProof="1" smtClean="0">
                <a:solidFill>
                  <a:srgbClr val="737373"/>
                </a:solidFill>
              </a:rPr>
              <a:t>private string GetPackageFamilyName()</a:t>
            </a:r>
          </a:p>
          <a:p>
            <a:pPr marL="0" lvl="0" indent="0">
              <a:lnSpc>
                <a:spcPct val="115000"/>
              </a:lnSpc>
              <a:buNone/>
              <a:defRPr/>
            </a:pPr>
            <a:r>
              <a:rPr lang="en-US" sz="3200" b="1" noProof="1" smtClean="0">
                <a:solidFill>
                  <a:srgbClr val="737373"/>
                </a:solidFill>
              </a:rPr>
              <a:t>{</a:t>
            </a:r>
          </a:p>
          <a:p>
            <a:pPr marL="0" lvl="0" indent="0">
              <a:lnSpc>
                <a:spcPct val="115000"/>
              </a:lnSpc>
              <a:buNone/>
              <a:defRPr/>
            </a:pPr>
            <a:r>
              <a:rPr lang="en-US" sz="3200" b="1" noProof="1">
                <a:solidFill>
                  <a:srgbClr val="737373"/>
                </a:solidFill>
              </a:rPr>
              <a:t> </a:t>
            </a:r>
            <a:r>
              <a:rPr lang="en-US" sz="3200" b="1" noProof="1" smtClean="0">
                <a:solidFill>
                  <a:srgbClr val="737373"/>
                </a:solidFill>
              </a:rPr>
              <a:t> return Windows.ApplicationModel.Package.Current.Id.FamilyName;</a:t>
            </a:r>
          </a:p>
          <a:p>
            <a:pPr marL="0" lvl="0" indent="0">
              <a:lnSpc>
                <a:spcPct val="115000"/>
              </a:lnSpc>
              <a:buNone/>
              <a:defRPr/>
            </a:pPr>
            <a:r>
              <a:rPr lang="en-US" sz="3200" b="1" noProof="1" smtClean="0">
                <a:solidFill>
                  <a:srgbClr val="737373"/>
                </a:solidFill>
              </a:rPr>
              <a:t>}</a:t>
            </a:r>
          </a:p>
          <a:p>
            <a:pPr marL="0" lvl="0" indent="0">
              <a:lnSpc>
                <a:spcPct val="115000"/>
              </a:lnSpc>
              <a:buNone/>
              <a:defRPr/>
            </a:pPr>
            <a:endParaRPr lang="en-US" sz="3200" b="1" noProof="1">
              <a:solidFill>
                <a:srgbClr val="737373"/>
              </a:solidFill>
            </a:endParaRPr>
          </a:p>
        </p:txBody>
      </p:sp>
    </p:spTree>
    <p:extLst>
      <p:ext uri="{BB962C8B-B14F-4D97-AF65-F5344CB8AC3E}">
        <p14:creationId xmlns:p14="http://schemas.microsoft.com/office/powerpoint/2010/main" val="240347781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 Linking Improvements</a:t>
            </a:r>
          </a:p>
        </p:txBody>
      </p:sp>
      <p:sp>
        <p:nvSpPr>
          <p:cNvPr id="4" name="TextBox 3"/>
          <p:cNvSpPr txBox="1"/>
          <p:nvPr/>
        </p:nvSpPr>
        <p:spPr>
          <a:xfrm>
            <a:off x="274638" y="1245068"/>
            <a:ext cx="350519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Send Files</a:t>
            </a:r>
          </a:p>
        </p:txBody>
      </p:sp>
      <p:grpSp>
        <p:nvGrpSpPr>
          <p:cNvPr id="40" name="Group 39"/>
          <p:cNvGrpSpPr/>
          <p:nvPr/>
        </p:nvGrpSpPr>
        <p:grpSpPr>
          <a:xfrm>
            <a:off x="276438" y="3494474"/>
            <a:ext cx="2488759" cy="2383252"/>
            <a:chOff x="276438" y="3494474"/>
            <a:chExt cx="2488759" cy="2383252"/>
          </a:xfrm>
        </p:grpSpPr>
        <p:grpSp>
          <p:nvGrpSpPr>
            <p:cNvPr id="23" name="Group 10"/>
            <p:cNvGrpSpPr/>
            <p:nvPr/>
          </p:nvGrpSpPr>
          <p:grpSpPr>
            <a:xfrm>
              <a:off x="276438" y="3494474"/>
              <a:ext cx="2488759" cy="1639191"/>
              <a:chOff x="276438" y="3494474"/>
              <a:chExt cx="2488759" cy="1639191"/>
            </a:xfrm>
          </p:grpSpPr>
          <p:pic>
            <p:nvPicPr>
              <p:cNvPr id="24"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38" y="3494474"/>
                <a:ext cx="2488759" cy="156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98" y="4067660"/>
                <a:ext cx="551224" cy="106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7" name="TextBox 36"/>
            <p:cNvSpPr txBox="1"/>
            <p:nvPr/>
          </p:nvSpPr>
          <p:spPr>
            <a:xfrm>
              <a:off x="913759" y="5249862"/>
              <a:ext cx="121411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A</a:t>
              </a:r>
            </a:p>
          </p:txBody>
        </p:sp>
      </p:grpSp>
      <p:grpSp>
        <p:nvGrpSpPr>
          <p:cNvPr id="41" name="Group 40"/>
          <p:cNvGrpSpPr/>
          <p:nvPr/>
        </p:nvGrpSpPr>
        <p:grpSpPr>
          <a:xfrm>
            <a:off x="9909515" y="3464107"/>
            <a:ext cx="2066500" cy="2319155"/>
            <a:chOff x="9936783" y="3558571"/>
            <a:chExt cx="2066500" cy="2319155"/>
          </a:xfrm>
        </p:grpSpPr>
        <p:grpSp>
          <p:nvGrpSpPr>
            <p:cNvPr id="31" name="Group 35"/>
            <p:cNvGrpSpPr/>
            <p:nvPr/>
          </p:nvGrpSpPr>
          <p:grpSpPr>
            <a:xfrm>
              <a:off x="9936783" y="3558571"/>
              <a:ext cx="2066500" cy="1575094"/>
              <a:chOff x="9995362" y="3644424"/>
              <a:chExt cx="1583790" cy="1071410"/>
            </a:xfrm>
          </p:grpSpPr>
          <p:pic>
            <p:nvPicPr>
              <p:cNvPr id="32"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34"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38" name="TextBox 37"/>
            <p:cNvSpPr txBox="1"/>
            <p:nvPr/>
          </p:nvSpPr>
          <p:spPr>
            <a:xfrm>
              <a:off x="10374196" y="5249862"/>
              <a:ext cx="119167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B</a:t>
              </a:r>
            </a:p>
          </p:txBody>
        </p:sp>
      </p:grpSp>
      <p:sp>
        <p:nvSpPr>
          <p:cNvPr id="55" name="Pentagon 54"/>
          <p:cNvSpPr/>
          <p:nvPr/>
        </p:nvSpPr>
        <p:spPr bwMode="auto">
          <a:xfrm>
            <a:off x="2798875" y="3268662"/>
            <a:ext cx="7076962" cy="2024020"/>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150000"/>
              </a:lnSpc>
            </a:pPr>
            <a:r>
              <a:rPr lang="en-US" sz="1600" noProof="1" smtClean="0">
                <a:solidFill>
                  <a:srgbClr val="0000FF"/>
                </a:solidFill>
                <a:highlight>
                  <a:srgbClr val="FFFFFF"/>
                </a:highlight>
                <a:ea typeface="Calibri" panose="020F0502020204030204" pitchFamily="34" charset="0"/>
                <a:cs typeface="Consolas" panose="020B0609020204030204" pitchFamily="49" charset="0"/>
              </a:rPr>
              <a:t>var</a:t>
            </a:r>
            <a:r>
              <a:rPr lang="en-US" sz="1600" noProof="1" smtClean="0">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000000"/>
                </a:solidFill>
                <a:highlight>
                  <a:srgbClr val="FFFFFF"/>
                </a:highlight>
                <a:ea typeface="Calibri" panose="020F0502020204030204" pitchFamily="34" charset="0"/>
                <a:cs typeface="Consolas" panose="020B0609020204030204" pitchFamily="49" charset="0"/>
              </a:rPr>
              <a:t>options = </a:t>
            </a:r>
            <a:r>
              <a:rPr lang="en-US" sz="1600" noProof="1">
                <a:solidFill>
                  <a:srgbClr val="0000FF"/>
                </a:solidFill>
                <a:highlight>
                  <a:srgbClr val="FFFFFF"/>
                </a:highlight>
                <a:ea typeface="Calibri" panose="020F0502020204030204" pitchFamily="34" charset="0"/>
                <a:cs typeface="Consolas" panose="020B0609020204030204" pitchFamily="49" charset="0"/>
              </a:rPr>
              <a:t>new</a:t>
            </a:r>
            <a:r>
              <a:rPr lang="en-US" sz="1600" noProof="1">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2B91AF"/>
                </a:solidFill>
                <a:highlight>
                  <a:srgbClr val="FFFFFF"/>
                </a:highlight>
                <a:ea typeface="Calibri" panose="020F0502020204030204" pitchFamily="34" charset="0"/>
                <a:cs typeface="Consolas" panose="020B0609020204030204" pitchFamily="49" charset="0"/>
              </a:rPr>
              <a:t>LauncherOptions</a:t>
            </a:r>
            <a:r>
              <a:rPr lang="en-US" sz="1600" noProof="1" smtClean="0">
                <a:solidFill>
                  <a:srgbClr val="000000"/>
                </a:solidFill>
                <a:highlight>
                  <a:srgbClr val="FFFFFF"/>
                </a:highlight>
                <a:ea typeface="Calibri" panose="020F0502020204030204" pitchFamily="34" charset="0"/>
                <a:cs typeface="Consolas" panose="020B0609020204030204" pitchFamily="49" charset="0"/>
              </a:rPr>
              <a:t>();</a:t>
            </a:r>
            <a:br>
              <a:rPr lang="en-US" sz="1600" noProof="1" smtClean="0">
                <a:solidFill>
                  <a:srgbClr val="000000"/>
                </a:solidFill>
                <a:highlight>
                  <a:srgbClr val="FFFFFF"/>
                </a:highlight>
                <a:ea typeface="Calibri" panose="020F0502020204030204" pitchFamily="34" charset="0"/>
                <a:cs typeface="Consolas" panose="020B0609020204030204" pitchFamily="49" charset="0"/>
              </a:rPr>
            </a:br>
            <a:r>
              <a:rPr lang="en-US" sz="1600" noProof="1" smtClean="0">
                <a:solidFill>
                  <a:srgbClr val="000000"/>
                </a:solidFill>
                <a:highlight>
                  <a:srgbClr val="FFFFFF"/>
                </a:highlight>
                <a:ea typeface="Calibri" panose="020F0502020204030204" pitchFamily="34" charset="0"/>
                <a:cs typeface="Consolas" panose="020B0609020204030204" pitchFamily="49" charset="0"/>
              </a:rPr>
              <a:t>options.TargetApplicationPackageFamilyName= </a:t>
            </a:r>
            <a:r>
              <a:rPr lang="en-US" sz="1600" noProof="1" smtClean="0">
                <a:solidFill>
                  <a:srgbClr val="A31515"/>
                </a:solidFill>
                <a:highlight>
                  <a:srgbClr val="FFFFFF"/>
                </a:highlight>
                <a:ea typeface="Calibri" panose="020F0502020204030204" pitchFamily="34" charset="0"/>
                <a:cs typeface="Consolas" panose="020B0609020204030204" pitchFamily="49" charset="0"/>
              </a:rPr>
              <a:t>“12Me.MyApp"</a:t>
            </a:r>
            <a:r>
              <a:rPr lang="en-US" sz="1600" noProof="1" smtClean="0">
                <a:solidFill>
                  <a:srgbClr val="000000"/>
                </a:solidFill>
                <a:highlight>
                  <a:srgbClr val="FFFFFF"/>
                </a:highlight>
                <a:ea typeface="Calibri" panose="020F0502020204030204" pitchFamily="34" charset="0"/>
                <a:cs typeface="Consolas" panose="020B0609020204030204" pitchFamily="49" charset="0"/>
              </a:rPr>
              <a:t>;</a:t>
            </a:r>
            <a:endParaRPr lang="en-GB" sz="1600" dirty="0">
              <a:solidFill>
                <a:srgbClr val="000000"/>
              </a:solidFill>
              <a:highlight>
                <a:srgbClr val="FFFFFF"/>
              </a:highlight>
              <a:cs typeface="Courier New" panose="02070309020205020404" pitchFamily="49" charset="0"/>
            </a:endParaRPr>
          </a:p>
        </p:txBody>
      </p:sp>
      <p:sp>
        <p:nvSpPr>
          <p:cNvPr id="2" name="TextBox 1"/>
          <p:cNvSpPr txBox="1"/>
          <p:nvPr/>
        </p:nvSpPr>
        <p:spPr>
          <a:xfrm>
            <a:off x="2833347" y="4087197"/>
            <a:ext cx="7042490" cy="1107996"/>
          </a:xfrm>
          <a:prstGeom prst="rect">
            <a:avLst/>
          </a:prstGeom>
          <a:noFill/>
        </p:spPr>
        <p:txBody>
          <a:bodyPr wrap="square" lIns="182880" tIns="146304" rIns="182880" bIns="146304" rtlCol="0">
            <a:spAutoFit/>
          </a:bodyPr>
          <a:lstStyle/>
          <a:p>
            <a:pPr>
              <a:lnSpc>
                <a:spcPct val="115000"/>
              </a:lnSpc>
            </a:pPr>
            <a:r>
              <a:rPr lang="en-US" sz="1600" noProof="1">
                <a:solidFill>
                  <a:srgbClr val="0000FF"/>
                </a:solidFill>
                <a:highlight>
                  <a:srgbClr val="FFFFFF"/>
                </a:highlight>
                <a:ea typeface="Calibri" panose="020F0502020204030204" pitchFamily="34" charset="0"/>
              </a:rPr>
              <a:t>string</a:t>
            </a:r>
            <a:r>
              <a:rPr lang="en-US" sz="1600" noProof="1">
                <a:solidFill>
                  <a:srgbClr val="000000"/>
                </a:solidFill>
                <a:highlight>
                  <a:srgbClr val="FFFFFF"/>
                </a:highlight>
                <a:ea typeface="Calibri" panose="020F0502020204030204" pitchFamily="34" charset="0"/>
              </a:rPr>
              <a:t> thumbnailToken = </a:t>
            </a:r>
            <a:r>
              <a:rPr lang="en-US" sz="1600" noProof="1">
                <a:solidFill>
                  <a:srgbClr val="2B91AF"/>
                </a:solidFill>
                <a:highlight>
                  <a:srgbClr val="FFFFFF"/>
                </a:highlight>
                <a:ea typeface="Calibri" panose="020F0502020204030204" pitchFamily="34" charset="0"/>
              </a:rPr>
              <a:t>SharedStorageAccessManager.</a:t>
            </a:r>
            <a:r>
              <a:rPr lang="en-US" sz="1600" noProof="1">
                <a:solidFill>
                  <a:srgbClr val="000000"/>
                </a:solidFill>
                <a:highlight>
                  <a:srgbClr val="FFFFFF"/>
                </a:highlight>
                <a:ea typeface="Calibri" panose="020F0502020204030204" pitchFamily="34" charset="0"/>
              </a:rPr>
              <a:t>AddFile</a:t>
            </a:r>
            <a:r>
              <a:rPr lang="en-US" sz="1600" noProof="1">
                <a:solidFill>
                  <a:srgbClr val="FFFFFF"/>
                </a:solidFill>
                <a:ea typeface="MS Mincho" panose="02020609040205080304" pitchFamily="49" charset="-128"/>
                <a:cs typeface="Times New Roman" panose="02020603050405020304" pitchFamily="18" charset="0"/>
              </a:rPr>
              <a:t> </a:t>
            </a:r>
            <a:r>
              <a:rPr lang="en-US" sz="1600" noProof="1">
                <a:solidFill>
                  <a:srgbClr val="000000"/>
                </a:solidFill>
                <a:highlight>
                  <a:srgbClr val="FFFFFF"/>
                </a:highlight>
                <a:ea typeface="Calibri" panose="020F0502020204030204" pitchFamily="34" charset="0"/>
              </a:rPr>
              <a:t>(gpxFile);</a:t>
            </a:r>
          </a:p>
          <a:p>
            <a:pPr>
              <a:lnSpc>
                <a:spcPct val="115000"/>
              </a:lnSpc>
            </a:pPr>
            <a:r>
              <a:rPr lang="en-US" sz="1600" noProof="1" smtClean="0">
                <a:solidFill>
                  <a:srgbClr val="0000FF"/>
                </a:solidFill>
                <a:highlight>
                  <a:srgbClr val="FFFFFF"/>
                </a:highlight>
                <a:ea typeface="Calibri" panose="020F0502020204030204" pitchFamily="34" charset="0"/>
                <a:cs typeface="Times New Roman" panose="02020603050405020304" pitchFamily="18" charset="0"/>
              </a:rPr>
              <a:t>var</a:t>
            </a:r>
            <a:r>
              <a:rPr lang="en-US" sz="1600" noProof="1" smtClean="0">
                <a:solidFill>
                  <a:srgbClr val="000000"/>
                </a:solidFill>
                <a:highlight>
                  <a:srgbClr val="FFFFFF"/>
                </a:highlight>
                <a:ea typeface="Calibri" panose="020F0502020204030204" pitchFamily="34" charset="0"/>
                <a:cs typeface="Times New Roman" panose="02020603050405020304" pitchFamily="18" charset="0"/>
              </a:rPr>
              <a:t> </a:t>
            </a:r>
            <a:r>
              <a:rPr lang="en-US" sz="1600" noProof="1">
                <a:solidFill>
                  <a:srgbClr val="000000"/>
                </a:solidFill>
                <a:highlight>
                  <a:srgbClr val="FFFFFF"/>
                </a:highlight>
                <a:ea typeface="Calibri" panose="020F0502020204030204" pitchFamily="34" charset="0"/>
                <a:cs typeface="Times New Roman" panose="02020603050405020304" pitchFamily="18" charset="0"/>
              </a:rPr>
              <a:t>launchUri = </a:t>
            </a:r>
            <a:r>
              <a:rPr lang="en-US" sz="1600" noProof="1" smtClean="0">
                <a:solidFill>
                  <a:srgbClr val="0000FF"/>
                </a:solidFill>
                <a:highlight>
                  <a:srgbClr val="FFFFFF"/>
                </a:highlight>
                <a:ea typeface="Calibri" panose="020F0502020204030204" pitchFamily="34" charset="0"/>
                <a:cs typeface="Times New Roman" panose="02020603050405020304" pitchFamily="18" charset="0"/>
              </a:rPr>
              <a:t>new</a:t>
            </a:r>
            <a:r>
              <a:rPr lang="en-US" sz="1600" noProof="1" smtClean="0">
                <a:solidFill>
                  <a:srgbClr val="000000"/>
                </a:solidFill>
                <a:highlight>
                  <a:srgbClr val="FFFFFF"/>
                </a:highlight>
                <a:ea typeface="Calibri" panose="020F0502020204030204" pitchFamily="34" charset="0"/>
                <a:cs typeface="Times New Roman" panose="02020603050405020304" pitchFamily="18" charset="0"/>
              </a:rPr>
              <a:t> </a:t>
            </a:r>
            <a:r>
              <a:rPr lang="en-US" sz="1600" noProof="1">
                <a:solidFill>
                  <a:srgbClr val="2B91AF"/>
                </a:solidFill>
                <a:highlight>
                  <a:srgbClr val="FFFFFF"/>
                </a:highlight>
                <a:ea typeface="Calibri" panose="020F0502020204030204" pitchFamily="34" charset="0"/>
                <a:cs typeface="Times New Roman" panose="02020603050405020304" pitchFamily="18" charset="0"/>
              </a:rPr>
              <a:t>Uri</a:t>
            </a:r>
            <a:r>
              <a:rPr lang="en-US" sz="1600" noProof="1" smtClean="0">
                <a:solidFill>
                  <a:srgbClr val="000000"/>
                </a:solidFill>
                <a:highlight>
                  <a:srgbClr val="FFFFFF"/>
                </a:highlight>
                <a:ea typeface="Calibri" panose="020F0502020204030204" pitchFamily="34" charset="0"/>
                <a:cs typeface="Times New Roman" panose="02020603050405020304" pitchFamily="18" charset="0"/>
              </a:rPr>
              <a:t>(</a:t>
            </a:r>
            <a:r>
              <a:rPr lang="en-US" sz="1600" noProof="1" smtClean="0">
                <a:solidFill>
                  <a:srgbClr val="A31515"/>
                </a:solidFill>
                <a:highlight>
                  <a:srgbClr val="FFFFFF"/>
                </a:highlight>
                <a:ea typeface="Calibri" panose="020F0502020204030204" pitchFamily="34" charset="0"/>
                <a:cs typeface="Times New Roman" panose="02020603050405020304" pitchFamily="18" charset="0"/>
              </a:rPr>
              <a:t>“</a:t>
            </a:r>
            <a:r>
              <a:rPr lang="en-US" sz="1600" noProof="1" smtClean="0">
                <a:solidFill>
                  <a:srgbClr val="A31515"/>
                </a:solidFill>
                <a:highlight>
                  <a:srgbClr val="FFFFFF"/>
                </a:highlight>
                <a:ea typeface="Calibri" panose="020F0502020204030204" pitchFamily="34" charset="0"/>
                <a:cs typeface="Consolas" panose="020B0609020204030204" pitchFamily="49" charset="0"/>
              </a:rPr>
              <a:t>myapp</a:t>
            </a:r>
            <a:r>
              <a:rPr lang="en-US" sz="1600" noProof="1" smtClean="0">
                <a:solidFill>
                  <a:srgbClr val="A31515"/>
                </a:solidFill>
                <a:highlight>
                  <a:srgbClr val="FFFFFF"/>
                </a:highlight>
                <a:ea typeface="Calibri" panose="020F0502020204030204" pitchFamily="34" charset="0"/>
                <a:cs typeface="Times New Roman" panose="02020603050405020304" pitchFamily="18" charset="0"/>
              </a:rPr>
              <a:t>:?Oh=yes&amp;file="</a:t>
            </a:r>
            <a:r>
              <a:rPr lang="en-US" sz="1600" noProof="1" smtClean="0">
                <a:solidFill>
                  <a:srgbClr val="FFFFFF"/>
                </a:solidFill>
                <a:highlight>
                  <a:srgbClr val="FFFFFF"/>
                </a:highlight>
                <a:ea typeface="Calibri" panose="020F0502020204030204" pitchFamily="34" charset="0"/>
                <a:cs typeface="Times New Roman" panose="02020603050405020304" pitchFamily="18" charset="0"/>
              </a:rPr>
              <a:t> </a:t>
            </a:r>
            <a:r>
              <a:rPr lang="en-US" sz="1600" noProof="1">
                <a:solidFill>
                  <a:srgbClr val="404040"/>
                </a:solidFill>
                <a:highlight>
                  <a:srgbClr val="FFFFFF"/>
                </a:highlight>
                <a:ea typeface="Calibri" panose="020F0502020204030204" pitchFamily="34" charset="0"/>
                <a:cs typeface="Times New Roman" panose="02020603050405020304" pitchFamily="18" charset="0"/>
              </a:rPr>
              <a:t>+ thumbnailToken</a:t>
            </a:r>
            <a:r>
              <a:rPr lang="en-US" sz="1600" noProof="1">
                <a:solidFill>
                  <a:srgbClr val="000000"/>
                </a:solidFill>
                <a:highlight>
                  <a:srgbClr val="FFFFFF"/>
                </a:highlight>
                <a:ea typeface="Calibri" panose="020F0502020204030204" pitchFamily="34" charset="0"/>
                <a:cs typeface="Times New Roman" panose="02020603050405020304" pitchFamily="18" charset="0"/>
              </a:rPr>
              <a:t>);</a:t>
            </a:r>
          </a:p>
          <a:p>
            <a:r>
              <a:rPr lang="en-US" sz="1600" noProof="1" smtClean="0">
                <a:solidFill>
                  <a:srgbClr val="0000FF"/>
                </a:solidFill>
                <a:highlight>
                  <a:srgbClr val="FFFFFF"/>
                </a:highlight>
                <a:ea typeface="Calibri" panose="020F0502020204030204" pitchFamily="34" charset="0"/>
              </a:rPr>
              <a:t>await</a:t>
            </a:r>
            <a:r>
              <a:rPr lang="en-US" sz="1600" noProof="1" smtClean="0">
                <a:solidFill>
                  <a:srgbClr val="000000"/>
                </a:solidFill>
                <a:highlight>
                  <a:srgbClr val="FFFFFF"/>
                </a:highlight>
                <a:ea typeface="Calibri" panose="020F0502020204030204" pitchFamily="34" charset="0"/>
              </a:rPr>
              <a:t> </a:t>
            </a:r>
            <a:r>
              <a:rPr lang="en-US" sz="1600" noProof="1">
                <a:solidFill>
                  <a:srgbClr val="2B91AF"/>
                </a:solidFill>
                <a:highlight>
                  <a:srgbClr val="FFFFFF"/>
                </a:highlight>
                <a:ea typeface="Calibri" panose="020F0502020204030204" pitchFamily="34" charset="0"/>
              </a:rPr>
              <a:t>Launcher.</a:t>
            </a:r>
            <a:r>
              <a:rPr lang="en-US" sz="1600" noProof="1">
                <a:solidFill>
                  <a:srgbClr val="000000"/>
                </a:solidFill>
                <a:highlight>
                  <a:srgbClr val="FFFFFF"/>
                </a:highlight>
                <a:ea typeface="Calibri" panose="020F0502020204030204" pitchFamily="34" charset="0"/>
              </a:rPr>
              <a:t>LaunchUriAsync(launchUri, options, inputData);</a:t>
            </a:r>
            <a:endParaRPr lang="en-GB" sz="1600" dirty="0">
              <a:solidFill>
                <a:srgbClr val="000000"/>
              </a:solidFill>
              <a:highlight>
                <a:srgbClr val="FFFFFF"/>
              </a:highlight>
              <a:cs typeface="Courier New" panose="02070309020205020404" pitchFamily="49" charset="0"/>
            </a:endParaRPr>
          </a:p>
        </p:txBody>
      </p:sp>
      <p:sp>
        <p:nvSpPr>
          <p:cNvPr id="9" name="TextBox 8"/>
          <p:cNvSpPr txBox="1"/>
          <p:nvPr/>
        </p:nvSpPr>
        <p:spPr>
          <a:xfrm>
            <a:off x="2805268" y="3999271"/>
            <a:ext cx="6037102" cy="664797"/>
          </a:xfrm>
          <a:prstGeom prst="rect">
            <a:avLst/>
          </a:prstGeom>
          <a:noFill/>
        </p:spPr>
        <p:txBody>
          <a:bodyPr wrap="none" lIns="182880" tIns="146304" rIns="182880" bIns="146304" rtlCol="0">
            <a:spAutoFit/>
          </a:bodyPr>
          <a:lstStyle/>
          <a:p>
            <a:pPr>
              <a:lnSpc>
                <a:spcPct val="150000"/>
              </a:lnSpc>
            </a:pPr>
            <a:r>
              <a:rPr lang="en-US" sz="1600" noProof="1" smtClean="0">
                <a:solidFill>
                  <a:srgbClr val="2B91AF"/>
                </a:solidFill>
                <a:highlight>
                  <a:srgbClr val="FFFFFF"/>
                </a:highlight>
                <a:ea typeface="Calibri" panose="020F0502020204030204" pitchFamily="34" charset="0"/>
                <a:cs typeface="Consolas" panose="020B0609020204030204" pitchFamily="49" charset="0"/>
              </a:rPr>
              <a:t>Launcher</a:t>
            </a:r>
            <a:r>
              <a:rPr lang="en-US" sz="1600" noProof="1" smtClean="0">
                <a:solidFill>
                  <a:srgbClr val="000000"/>
                </a:solidFill>
                <a:highlight>
                  <a:srgbClr val="FFFFFF"/>
                </a:highlight>
                <a:ea typeface="Calibri" panose="020F0502020204030204" pitchFamily="34" charset="0"/>
                <a:cs typeface="Consolas" panose="020B0609020204030204" pitchFamily="49" charset="0"/>
              </a:rPr>
              <a:t>.LaunchUriAsync(</a:t>
            </a:r>
            <a:r>
              <a:rPr lang="en-US" sz="1600" noProof="1" smtClean="0">
                <a:solidFill>
                  <a:srgbClr val="0000FF"/>
                </a:solidFill>
                <a:highlight>
                  <a:srgbClr val="FFFFFF"/>
                </a:highlight>
                <a:ea typeface="Calibri" panose="020F0502020204030204" pitchFamily="34" charset="0"/>
                <a:cs typeface="Consolas" panose="020B0609020204030204" pitchFamily="49" charset="0"/>
              </a:rPr>
              <a:t>new</a:t>
            </a:r>
            <a:r>
              <a:rPr lang="en-US" sz="1600" noProof="1" smtClean="0">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2B91AF"/>
                </a:solidFill>
                <a:highlight>
                  <a:srgbClr val="FFFFFF"/>
                </a:highlight>
                <a:ea typeface="Calibri" panose="020F0502020204030204" pitchFamily="34" charset="0"/>
                <a:cs typeface="Consolas" panose="020B0609020204030204" pitchFamily="49" charset="0"/>
              </a:rPr>
              <a:t>Uri</a:t>
            </a:r>
            <a:r>
              <a:rPr lang="en-US" sz="1600" noProof="1">
                <a:solidFill>
                  <a:srgbClr val="000000"/>
                </a:solidFill>
                <a:highlight>
                  <a:srgbClr val="FFFFFF"/>
                </a:highlight>
                <a:ea typeface="Calibri" panose="020F0502020204030204" pitchFamily="34" charset="0"/>
                <a:cs typeface="Consolas" panose="020B0609020204030204" pitchFamily="49" charset="0"/>
              </a:rPr>
              <a:t>(</a:t>
            </a:r>
            <a:r>
              <a:rPr lang="en-GB" sz="1600" dirty="0">
                <a:solidFill>
                  <a:srgbClr val="A31515"/>
                </a:solidFill>
                <a:highlight>
                  <a:srgbClr val="FFFFFF"/>
                </a:highlight>
                <a:cs typeface="Courier New" panose="02070309020205020404" pitchFamily="49" charset="0"/>
              </a:rPr>
              <a:t>“</a:t>
            </a:r>
            <a:r>
              <a:rPr lang="en-GB" sz="1600" dirty="0" err="1">
                <a:solidFill>
                  <a:srgbClr val="A31515"/>
                </a:solidFill>
                <a:highlight>
                  <a:srgbClr val="FFFFFF"/>
                </a:highlight>
                <a:cs typeface="Courier New" panose="02070309020205020404" pitchFamily="49" charset="0"/>
              </a:rPr>
              <a:t>myapp</a:t>
            </a:r>
            <a:r>
              <a:rPr lang="en-GB" sz="1600" dirty="0">
                <a:solidFill>
                  <a:srgbClr val="A31515"/>
                </a:solidFill>
                <a:highlight>
                  <a:srgbClr val="FFFFFF"/>
                </a:highlight>
                <a:cs typeface="Courier New" panose="02070309020205020404" pitchFamily="49" charset="0"/>
              </a:rPr>
              <a:t>:?Oh=yes"</a:t>
            </a:r>
            <a:r>
              <a:rPr lang="en-US" sz="1600" noProof="1">
                <a:solidFill>
                  <a:srgbClr val="000000"/>
                </a:solidFill>
                <a:highlight>
                  <a:srgbClr val="FFFFFF"/>
                </a:highlight>
                <a:ea typeface="Calibri" panose="020F0502020204030204" pitchFamily="34" charset="0"/>
                <a:cs typeface="Consolas" panose="020B0609020204030204" pitchFamily="49" charset="0"/>
              </a:rPr>
              <a:t>), options</a:t>
            </a:r>
            <a:r>
              <a:rPr lang="en-US" sz="1600" noProof="1" smtClean="0">
                <a:solidFill>
                  <a:srgbClr val="000000"/>
                </a:solidFill>
                <a:highlight>
                  <a:srgbClr val="FFFFFF"/>
                </a:highlight>
                <a:ea typeface="Calibri" panose="020F0502020204030204" pitchFamily="34" charset="0"/>
                <a:cs typeface="Consolas" panose="020B0609020204030204" pitchFamily="49" charset="0"/>
              </a:rPr>
              <a:t>);</a:t>
            </a:r>
            <a:endParaRPr lang="en-GB" sz="1600" dirty="0">
              <a:solidFill>
                <a:srgbClr val="000000"/>
              </a:solidFill>
              <a:highlight>
                <a:srgbClr val="FFFFFF"/>
              </a:highlight>
              <a:cs typeface="Courier New" panose="02070309020205020404" pitchFamily="49" charset="0"/>
            </a:endParaRPr>
          </a:p>
        </p:txBody>
      </p:sp>
      <p:sp>
        <p:nvSpPr>
          <p:cNvPr id="6" name="Rectangle 5"/>
          <p:cNvSpPr/>
          <p:nvPr/>
        </p:nvSpPr>
        <p:spPr bwMode="auto">
          <a:xfrm>
            <a:off x="2962458" y="4201601"/>
            <a:ext cx="6608579" cy="305926"/>
          </a:xfrm>
          <a:prstGeom prst="rect">
            <a:avLst/>
          </a:prstGeom>
          <a:solidFill>
            <a:srgbClr val="FFFF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71063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 Linking Improvements</a:t>
            </a:r>
          </a:p>
        </p:txBody>
      </p:sp>
      <p:sp>
        <p:nvSpPr>
          <p:cNvPr id="12" name="Rectangle 11"/>
          <p:cNvSpPr/>
          <p:nvPr/>
        </p:nvSpPr>
        <p:spPr>
          <a:xfrm>
            <a:off x="505872" y="2414328"/>
            <a:ext cx="11655966" cy="1415772"/>
          </a:xfrm>
          <a:prstGeom prst="rect">
            <a:avLst/>
          </a:prstGeom>
          <a:solidFill>
            <a:schemeClr val="tx1"/>
          </a:solidFill>
        </p:spPr>
        <p:txBody>
          <a:bodyPr wrap="square">
            <a:spAutoFit/>
          </a:bodyPr>
          <a:lstStyle/>
          <a:p>
            <a:pPr>
              <a:lnSpc>
                <a:spcPct val="115000"/>
              </a:lnSpc>
              <a:defRPr/>
            </a:pPr>
            <a:r>
              <a:rPr lang="en-US" sz="2000" b="1" noProof="1" smtClean="0">
                <a:solidFill>
                  <a:srgbClr val="00B050"/>
                </a:solidFill>
                <a:highlight>
                  <a:srgbClr val="FFFFFF"/>
                </a:highlight>
                <a:latin typeface="Segoe UI Light"/>
                <a:ea typeface="Calibri" panose="020F0502020204030204" pitchFamily="34" charset="0"/>
                <a:cs typeface="Times New Roman" panose="02020603050405020304" pitchFamily="18" charset="0"/>
              </a:rPr>
              <a:t>//Query for a custom scheme (myapp)</a:t>
            </a:r>
          </a:p>
          <a:p>
            <a:pPr>
              <a:lnSpc>
                <a:spcPct val="115000"/>
              </a:lnSpc>
              <a:defRPr/>
            </a:pPr>
            <a:r>
              <a:rPr lang="en-US" sz="2000" b="1" noProof="1" smtClean="0">
                <a:solidFill>
                  <a:srgbClr val="0000FF"/>
                </a:solidFill>
                <a:highlight>
                  <a:srgbClr val="FFFFFF"/>
                </a:highlight>
                <a:latin typeface="Segoe UI Light"/>
                <a:ea typeface="Calibri" panose="020F0502020204030204" pitchFamily="34" charset="0"/>
                <a:cs typeface="Times New Roman" panose="02020603050405020304" pitchFamily="18" charset="0"/>
              </a:rPr>
              <a:t>var</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 queryUri = </a:t>
            </a:r>
            <a:r>
              <a:rPr lang="en-US" sz="2000" b="1" noProof="1" smtClean="0">
                <a:solidFill>
                  <a:srgbClr val="0000FF"/>
                </a:solidFill>
                <a:highlight>
                  <a:srgbClr val="FFFFFF"/>
                </a:highlight>
                <a:latin typeface="Segoe UI Light"/>
                <a:ea typeface="Calibri" panose="020F0502020204030204" pitchFamily="34" charset="0"/>
                <a:cs typeface="Times New Roman" panose="02020603050405020304" pitchFamily="18" charset="0"/>
              </a:rPr>
              <a:t>new</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 </a:t>
            </a:r>
            <a:r>
              <a:rPr lang="en-US" sz="2000" b="1" noProof="1" smtClean="0">
                <a:solidFill>
                  <a:srgbClr val="2B91AF"/>
                </a:solidFill>
                <a:highlight>
                  <a:srgbClr val="FFFFFF"/>
                </a:highlight>
                <a:latin typeface="Segoe UI Light"/>
                <a:ea typeface="Calibri" panose="020F0502020204030204" pitchFamily="34" charset="0"/>
                <a:cs typeface="Times New Roman" panose="02020603050405020304" pitchFamily="18" charset="0"/>
              </a:rPr>
              <a:t>Uri</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a:t>
            </a:r>
            <a:r>
              <a:rPr lang="en-US" sz="2000" b="1" noProof="1" smtClean="0">
                <a:solidFill>
                  <a:srgbClr val="A31515"/>
                </a:solidFill>
                <a:highlight>
                  <a:srgbClr val="FFFFFF"/>
                </a:highlight>
                <a:latin typeface="Segoe UI Light"/>
                <a:ea typeface="Calibri" panose="020F0502020204030204" pitchFamily="34" charset="0"/>
              </a:rPr>
              <a:t>“myapp</a:t>
            </a:r>
            <a:r>
              <a:rPr lang="en-US" sz="2000" b="1" noProof="1" smtClean="0">
                <a:solidFill>
                  <a:srgbClr val="A31515"/>
                </a:solidFill>
                <a:highlight>
                  <a:srgbClr val="FFFFFF"/>
                </a:highlight>
                <a:latin typeface="Segoe UI Light"/>
                <a:ea typeface="Calibri" panose="020F0502020204030204" pitchFamily="34" charset="0"/>
                <a:cs typeface="Times New Roman" panose="02020603050405020304" pitchFamily="18" charset="0"/>
              </a:rPr>
              <a:t>:"</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a:t>
            </a:r>
            <a:endParaRPr lang="en-US" sz="2000" b="1" noProof="1" smtClean="0">
              <a:solidFill>
                <a:srgbClr val="737373"/>
              </a:solidFill>
              <a:latin typeface="Segoe UI Light"/>
              <a:ea typeface="Calibri" panose="020F0502020204030204" pitchFamily="34" charset="0"/>
              <a:cs typeface="Times New Roman" panose="02020603050405020304" pitchFamily="18" charset="0"/>
            </a:endParaRPr>
          </a:p>
          <a:p>
            <a:pPr defTabSz="914400">
              <a:defRPr/>
            </a:pPr>
            <a:r>
              <a:rPr lang="en-US" sz="2000" b="1" noProof="1" smtClean="0">
                <a:solidFill>
                  <a:srgbClr val="0000FF"/>
                </a:solidFill>
                <a:highlight>
                  <a:srgbClr val="FFFFFF"/>
                </a:highlight>
                <a:latin typeface="Segoe UI Light"/>
                <a:ea typeface="Calibri" panose="020F0502020204030204" pitchFamily="34" charset="0"/>
              </a:rPr>
              <a:t>await</a:t>
            </a:r>
            <a:r>
              <a:rPr lang="en-US" sz="2000" b="1" noProof="1" smtClean="0">
                <a:solidFill>
                  <a:srgbClr val="000000"/>
                </a:solidFill>
                <a:highlight>
                  <a:srgbClr val="FFFFFF"/>
                </a:highlight>
                <a:latin typeface="Segoe UI Light"/>
                <a:ea typeface="Calibri" panose="020F0502020204030204" pitchFamily="34" charset="0"/>
              </a:rPr>
              <a:t> </a:t>
            </a:r>
            <a:r>
              <a:rPr lang="en-US" sz="2000" b="1" noProof="1" smtClean="0">
                <a:solidFill>
                  <a:srgbClr val="2B91AF"/>
                </a:solidFill>
                <a:highlight>
                  <a:srgbClr val="FFFFFF"/>
                </a:highlight>
                <a:latin typeface="Segoe UI Light"/>
                <a:ea typeface="Calibri" panose="020F0502020204030204" pitchFamily="34" charset="0"/>
              </a:rPr>
              <a:t>Launcher.</a:t>
            </a:r>
            <a:r>
              <a:rPr lang="en-US" sz="2000" b="1" noProof="1" smtClean="0">
                <a:solidFill>
                  <a:srgbClr val="000000"/>
                </a:solidFill>
                <a:highlight>
                  <a:srgbClr val="FFFFFF"/>
                </a:highlight>
                <a:latin typeface="Segoe UI Light"/>
                <a:ea typeface="Calibri" panose="020F0502020204030204" pitchFamily="34" charset="0"/>
              </a:rPr>
              <a:t>QueryUriSupportAsync(queryUri, </a:t>
            </a:r>
            <a:r>
              <a:rPr lang="en-US" sz="2000" b="1" noProof="1" smtClean="0">
                <a:solidFill>
                  <a:srgbClr val="2B91AF"/>
                </a:solidFill>
                <a:highlight>
                  <a:srgbClr val="FFFFFF"/>
                </a:highlight>
                <a:latin typeface="Segoe UI Light"/>
                <a:ea typeface="Calibri" panose="020F0502020204030204" pitchFamily="34" charset="0"/>
              </a:rPr>
              <a:t>LaunchQuerySupportType</a:t>
            </a:r>
            <a:r>
              <a:rPr lang="en-US" sz="2000" b="1" noProof="1" smtClean="0">
                <a:solidFill>
                  <a:srgbClr val="000000"/>
                </a:solidFill>
                <a:highlight>
                  <a:srgbClr val="FFFFFF"/>
                </a:highlight>
                <a:latin typeface="Segoe UI Light"/>
                <a:ea typeface="Calibri" panose="020F0502020204030204" pitchFamily="34" charset="0"/>
              </a:rPr>
              <a:t>.Uri);</a:t>
            </a:r>
          </a:p>
          <a:p>
            <a:pPr defTabSz="914400">
              <a:defRPr/>
            </a:pPr>
            <a:endParaRPr lang="en-US" sz="2000" b="1" noProof="1">
              <a:solidFill>
                <a:srgbClr val="737373"/>
              </a:solidFill>
              <a:latin typeface="Segoe UI Light"/>
            </a:endParaRPr>
          </a:p>
        </p:txBody>
      </p:sp>
      <p:sp>
        <p:nvSpPr>
          <p:cNvPr id="13" name="Rectangle 12"/>
          <p:cNvSpPr/>
          <p:nvPr/>
        </p:nvSpPr>
        <p:spPr>
          <a:xfrm>
            <a:off x="505872" y="4259262"/>
            <a:ext cx="11655966" cy="1508105"/>
          </a:xfrm>
          <a:prstGeom prst="rect">
            <a:avLst/>
          </a:prstGeom>
          <a:solidFill>
            <a:schemeClr val="tx1"/>
          </a:solidFill>
        </p:spPr>
        <p:txBody>
          <a:bodyPr wrap="square">
            <a:spAutoFit/>
          </a:bodyPr>
          <a:lstStyle/>
          <a:p>
            <a:pPr>
              <a:lnSpc>
                <a:spcPct val="115000"/>
              </a:lnSpc>
              <a:defRPr/>
            </a:pPr>
            <a:r>
              <a:rPr lang="en-US" sz="2000" b="1" noProof="1" smtClean="0">
                <a:solidFill>
                  <a:srgbClr val="00B050"/>
                </a:solidFill>
                <a:highlight>
                  <a:srgbClr val="FFFFFF"/>
                </a:highlight>
                <a:latin typeface="Segoe UI Light"/>
                <a:ea typeface="Calibri" panose="020F0502020204030204" pitchFamily="34" charset="0"/>
                <a:cs typeface="Times New Roman" panose="02020603050405020304" pitchFamily="18" charset="0"/>
              </a:rPr>
              <a:t>//Query for a custom scheme supported by a specific app</a:t>
            </a:r>
          </a:p>
          <a:p>
            <a:pPr>
              <a:lnSpc>
                <a:spcPct val="115000"/>
              </a:lnSpc>
              <a:defRPr/>
            </a:pPr>
            <a:r>
              <a:rPr lang="en-US" sz="2000" b="1" noProof="1" smtClean="0">
                <a:solidFill>
                  <a:srgbClr val="0000FF"/>
                </a:solidFill>
                <a:highlight>
                  <a:srgbClr val="FFFFFF"/>
                </a:highlight>
                <a:latin typeface="Segoe UI Light"/>
                <a:ea typeface="Calibri" panose="020F0502020204030204" pitchFamily="34" charset="0"/>
                <a:cs typeface="Times New Roman" panose="02020603050405020304" pitchFamily="18" charset="0"/>
              </a:rPr>
              <a:t>var</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 queryUri = </a:t>
            </a:r>
            <a:r>
              <a:rPr lang="en-US" sz="2000" b="1" noProof="1" smtClean="0">
                <a:solidFill>
                  <a:srgbClr val="0000FF"/>
                </a:solidFill>
                <a:highlight>
                  <a:srgbClr val="FFFFFF"/>
                </a:highlight>
                <a:latin typeface="Segoe UI Light"/>
                <a:ea typeface="Calibri" panose="020F0502020204030204" pitchFamily="34" charset="0"/>
                <a:cs typeface="Times New Roman" panose="02020603050405020304" pitchFamily="18" charset="0"/>
              </a:rPr>
              <a:t>new</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 </a:t>
            </a:r>
            <a:r>
              <a:rPr lang="en-US" sz="2000" b="1" noProof="1" smtClean="0">
                <a:solidFill>
                  <a:srgbClr val="2B91AF"/>
                </a:solidFill>
                <a:highlight>
                  <a:srgbClr val="FFFFFF"/>
                </a:highlight>
                <a:latin typeface="Segoe UI Light"/>
                <a:ea typeface="Calibri" panose="020F0502020204030204" pitchFamily="34" charset="0"/>
                <a:cs typeface="Times New Roman" panose="02020603050405020304" pitchFamily="18" charset="0"/>
              </a:rPr>
              <a:t>Uri</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a:t>
            </a:r>
            <a:r>
              <a:rPr lang="en-US" sz="2000" b="1" noProof="1" smtClean="0">
                <a:solidFill>
                  <a:srgbClr val="A31515"/>
                </a:solidFill>
                <a:highlight>
                  <a:srgbClr val="FFFFFF"/>
                </a:highlight>
                <a:latin typeface="Segoe UI Light"/>
                <a:ea typeface="Calibri" panose="020F0502020204030204" pitchFamily="34" charset="0"/>
              </a:rPr>
              <a:t>“myapp</a:t>
            </a:r>
            <a:r>
              <a:rPr lang="en-US" sz="2000" b="1" noProof="1" smtClean="0">
                <a:solidFill>
                  <a:srgbClr val="A31515"/>
                </a:solidFill>
                <a:highlight>
                  <a:srgbClr val="FFFFFF"/>
                </a:highlight>
                <a:latin typeface="Segoe UI Light"/>
                <a:ea typeface="Calibri" panose="020F0502020204030204" pitchFamily="34" charset="0"/>
                <a:cs typeface="Times New Roman" panose="02020603050405020304" pitchFamily="18" charset="0"/>
              </a:rPr>
              <a:t>:"</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a:t>
            </a:r>
          </a:p>
          <a:p>
            <a:pPr>
              <a:lnSpc>
                <a:spcPct val="115000"/>
              </a:lnSpc>
              <a:defRPr/>
            </a:pPr>
            <a:r>
              <a:rPr lang="en-US" sz="2000" b="1" noProof="1">
                <a:solidFill>
                  <a:srgbClr val="0000FF"/>
                </a:solidFill>
                <a:highlight>
                  <a:srgbClr val="FFFFFF"/>
                </a:highlight>
                <a:latin typeface="Segoe UI Light"/>
                <a:ea typeface="Calibri" panose="020F0502020204030204" pitchFamily="34" charset="0"/>
                <a:cs typeface="Times New Roman" panose="02020603050405020304" pitchFamily="18" charset="0"/>
              </a:rPr>
              <a:t>string</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 packageFamilyName = </a:t>
            </a:r>
            <a:r>
              <a:rPr lang="en-US" sz="2000" b="1" noProof="1" smtClean="0">
                <a:solidFill>
                  <a:srgbClr val="A31515"/>
                </a:solidFill>
                <a:highlight>
                  <a:srgbClr val="FFFFFF"/>
                </a:highlight>
                <a:latin typeface="Segoe UI Light"/>
                <a:ea typeface="Calibri" panose="020F0502020204030204" pitchFamily="34" charset="0"/>
              </a:rPr>
              <a:t>"</a:t>
            </a:r>
            <a:r>
              <a:rPr lang="en-US" sz="2000" noProof="1">
                <a:solidFill>
                  <a:srgbClr val="A31515"/>
                </a:solidFill>
                <a:highlight>
                  <a:srgbClr val="FFFFFF"/>
                </a:highlight>
                <a:ea typeface="Calibri" panose="020F0502020204030204" pitchFamily="34" charset="0"/>
                <a:cs typeface="Consolas" panose="020B0609020204030204" pitchFamily="49" charset="0"/>
              </a:rPr>
              <a:t> 12Me.MyApp </a:t>
            </a:r>
            <a:r>
              <a:rPr lang="en-US" sz="2000" b="1" noProof="1" smtClean="0">
                <a:solidFill>
                  <a:srgbClr val="A31515"/>
                </a:solidFill>
                <a:highlight>
                  <a:srgbClr val="FFFFFF"/>
                </a:highlight>
                <a:latin typeface="Segoe UI Light"/>
                <a:ea typeface="Calibri" panose="020F0502020204030204" pitchFamily="34" charset="0"/>
                <a:cs typeface="Times New Roman" panose="02020603050405020304" pitchFamily="18" charset="0"/>
              </a:rPr>
              <a:t>"</a:t>
            </a:r>
            <a:r>
              <a:rPr lang="en-US" sz="2000" b="1" noProof="1" smtClean="0">
                <a:solidFill>
                  <a:srgbClr val="000000"/>
                </a:solidFill>
                <a:highlight>
                  <a:srgbClr val="FFFFFF"/>
                </a:highlight>
                <a:latin typeface="Segoe UI Light"/>
                <a:ea typeface="Calibri" panose="020F0502020204030204" pitchFamily="34" charset="0"/>
                <a:cs typeface="Times New Roman" panose="02020603050405020304" pitchFamily="18" charset="0"/>
              </a:rPr>
              <a:t>; </a:t>
            </a:r>
          </a:p>
          <a:p>
            <a:pPr>
              <a:lnSpc>
                <a:spcPct val="115000"/>
              </a:lnSpc>
              <a:defRPr/>
            </a:pPr>
            <a:r>
              <a:rPr lang="en-US" sz="2000" b="1" noProof="1" smtClean="0">
                <a:solidFill>
                  <a:srgbClr val="0000FF"/>
                </a:solidFill>
                <a:highlight>
                  <a:srgbClr val="FFFFFF"/>
                </a:highlight>
                <a:latin typeface="Segoe UI Light"/>
                <a:ea typeface="Calibri" panose="020F0502020204030204" pitchFamily="34" charset="0"/>
              </a:rPr>
              <a:t>await</a:t>
            </a:r>
            <a:r>
              <a:rPr lang="en-US" sz="2000" b="1" noProof="1" smtClean="0">
                <a:solidFill>
                  <a:srgbClr val="000000"/>
                </a:solidFill>
                <a:highlight>
                  <a:srgbClr val="FFFFFF"/>
                </a:highlight>
                <a:latin typeface="Segoe UI Light"/>
                <a:ea typeface="Calibri" panose="020F0502020204030204" pitchFamily="34" charset="0"/>
              </a:rPr>
              <a:t> </a:t>
            </a:r>
            <a:r>
              <a:rPr lang="en-US" sz="2000" b="1" noProof="1" smtClean="0">
                <a:solidFill>
                  <a:srgbClr val="2B91AF"/>
                </a:solidFill>
                <a:highlight>
                  <a:srgbClr val="FFFFFF"/>
                </a:highlight>
                <a:latin typeface="Segoe UI Light"/>
                <a:ea typeface="Calibri" panose="020F0502020204030204" pitchFamily="34" charset="0"/>
              </a:rPr>
              <a:t>Launcher.</a:t>
            </a:r>
            <a:r>
              <a:rPr lang="en-US" sz="2000" b="1" noProof="1" smtClean="0">
                <a:solidFill>
                  <a:srgbClr val="000000"/>
                </a:solidFill>
                <a:highlight>
                  <a:srgbClr val="FFFFFF"/>
                </a:highlight>
                <a:latin typeface="Segoe UI Light"/>
                <a:ea typeface="Calibri" panose="020F0502020204030204" pitchFamily="34" charset="0"/>
              </a:rPr>
              <a:t>QueryUriSupportAsync(queryUri, </a:t>
            </a:r>
            <a:r>
              <a:rPr lang="en-US" sz="2000" b="1" noProof="1" smtClean="0">
                <a:solidFill>
                  <a:srgbClr val="2B91AF"/>
                </a:solidFill>
                <a:highlight>
                  <a:srgbClr val="FFFFFF"/>
                </a:highlight>
                <a:latin typeface="Segoe UI Light"/>
                <a:ea typeface="Calibri" panose="020F0502020204030204" pitchFamily="34" charset="0"/>
              </a:rPr>
              <a:t>LaunchQuerySupportType</a:t>
            </a:r>
            <a:r>
              <a:rPr lang="en-US" sz="2000" b="1" noProof="1" smtClean="0">
                <a:solidFill>
                  <a:srgbClr val="000000"/>
                </a:solidFill>
                <a:highlight>
                  <a:srgbClr val="FFFFFF"/>
                </a:highlight>
                <a:latin typeface="Segoe UI Light"/>
                <a:ea typeface="Calibri" panose="020F0502020204030204" pitchFamily="34" charset="0"/>
              </a:rPr>
              <a:t>.Uri, packageFamilyName);</a:t>
            </a:r>
            <a:endParaRPr lang="en-US" sz="2000" b="1" noProof="1">
              <a:solidFill>
                <a:srgbClr val="737373"/>
              </a:solidFill>
              <a:latin typeface="Segoe UI Light"/>
            </a:endParaRPr>
          </a:p>
        </p:txBody>
      </p:sp>
      <p:sp>
        <p:nvSpPr>
          <p:cNvPr id="9" name="TextBox 8"/>
          <p:cNvSpPr txBox="1"/>
          <p:nvPr/>
        </p:nvSpPr>
        <p:spPr>
          <a:xfrm>
            <a:off x="274638" y="1245068"/>
            <a:ext cx="350519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Query for Support</a:t>
            </a:r>
          </a:p>
        </p:txBody>
      </p:sp>
    </p:spTree>
    <p:extLst>
      <p:ext uri="{BB962C8B-B14F-4D97-AF65-F5344CB8AC3E}">
        <p14:creationId xmlns:p14="http://schemas.microsoft.com/office/powerpoint/2010/main" val="275929709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 Linking Improvements</a:t>
            </a:r>
          </a:p>
        </p:txBody>
      </p:sp>
      <p:sp>
        <p:nvSpPr>
          <p:cNvPr id="12" name="Rectangle 11"/>
          <p:cNvSpPr/>
          <p:nvPr/>
        </p:nvSpPr>
        <p:spPr>
          <a:xfrm>
            <a:off x="505872" y="2414328"/>
            <a:ext cx="11655966" cy="1015663"/>
          </a:xfrm>
          <a:prstGeom prst="rect">
            <a:avLst/>
          </a:prstGeom>
          <a:solidFill>
            <a:schemeClr val="tx1"/>
          </a:solidFill>
        </p:spPr>
        <p:txBody>
          <a:bodyPr wrap="square">
            <a:spAutoFit/>
          </a:bodyPr>
          <a:lstStyle/>
          <a:p>
            <a:pPr defTabSz="914400">
              <a:defRPr/>
            </a:pPr>
            <a:r>
              <a:rPr lang="en-US" sz="2000" noProof="1" smtClean="0">
                <a:solidFill>
                  <a:srgbClr val="00B050"/>
                </a:solidFill>
                <a:highlight>
                  <a:srgbClr val="FFFFFF"/>
                </a:highlight>
                <a:ea typeface="Calibri" panose="020F0502020204030204" pitchFamily="34" charset="0"/>
                <a:cs typeface="Times New Roman" panose="02020603050405020304" pitchFamily="18" charset="0"/>
              </a:rPr>
              <a:t>//Find all apps that support custom scheme myapp:</a:t>
            </a:r>
          </a:p>
          <a:p>
            <a:pPr defTabSz="914400">
              <a:defRPr/>
            </a:pPr>
            <a:endParaRPr lang="en-US" sz="2000" noProof="1" smtClean="0">
              <a:solidFill>
                <a:srgbClr val="0000FF"/>
              </a:solidFill>
              <a:highlight>
                <a:srgbClr val="FFFFFF"/>
              </a:highlight>
              <a:ea typeface="Calibri" panose="020F0502020204030204" pitchFamily="34" charset="0"/>
              <a:cs typeface="Times New Roman" panose="02020603050405020304" pitchFamily="18" charset="0"/>
            </a:endParaRPr>
          </a:p>
          <a:p>
            <a:pPr defTabSz="914400">
              <a:defRPr/>
            </a:pPr>
            <a:r>
              <a:rPr lang="en-US" sz="2000" noProof="1" smtClean="0">
                <a:solidFill>
                  <a:srgbClr val="0000FF"/>
                </a:solidFill>
                <a:highlight>
                  <a:srgbClr val="FFFFFF"/>
                </a:highlight>
                <a:ea typeface="Calibri" panose="020F0502020204030204" pitchFamily="34" charset="0"/>
                <a:cs typeface="Times New Roman" panose="02020603050405020304" pitchFamily="18" charset="0"/>
              </a:rPr>
              <a:t>var</a:t>
            </a:r>
            <a:r>
              <a:rPr lang="en-US" sz="2000" noProof="1" smtClean="0">
                <a:solidFill>
                  <a:srgbClr val="000000"/>
                </a:solidFill>
                <a:highlight>
                  <a:srgbClr val="FFFFFF"/>
                </a:highlight>
                <a:ea typeface="Calibri" panose="020F0502020204030204" pitchFamily="34" charset="0"/>
                <a:cs typeface="Times New Roman" panose="02020603050405020304" pitchFamily="18" charset="0"/>
              </a:rPr>
              <a:t> customSchemeProviders = </a:t>
            </a:r>
            <a:r>
              <a:rPr lang="en-US" sz="2000" noProof="1" smtClean="0">
                <a:solidFill>
                  <a:srgbClr val="0000FF"/>
                </a:solidFill>
                <a:highlight>
                  <a:srgbClr val="FFFFFF"/>
                </a:highlight>
                <a:ea typeface="Calibri" panose="020F0502020204030204" pitchFamily="34" charset="0"/>
              </a:rPr>
              <a:t>await</a:t>
            </a:r>
            <a:r>
              <a:rPr lang="en-US" sz="2000" noProof="1" smtClean="0">
                <a:solidFill>
                  <a:srgbClr val="000000"/>
                </a:solidFill>
                <a:highlight>
                  <a:srgbClr val="FFFFFF"/>
                </a:highlight>
                <a:ea typeface="Calibri" panose="020F0502020204030204" pitchFamily="34" charset="0"/>
              </a:rPr>
              <a:t> </a:t>
            </a:r>
            <a:r>
              <a:rPr lang="en-US" sz="2000" noProof="1">
                <a:solidFill>
                  <a:srgbClr val="2B91AF"/>
                </a:solidFill>
                <a:highlight>
                  <a:srgbClr val="FFFFFF"/>
                </a:highlight>
                <a:ea typeface="Calibri" panose="020F0502020204030204" pitchFamily="34" charset="0"/>
              </a:rPr>
              <a:t>Launcher.</a:t>
            </a:r>
            <a:r>
              <a:rPr lang="en-US" sz="2000" noProof="1">
                <a:solidFill>
                  <a:srgbClr val="000000"/>
                </a:solidFill>
                <a:highlight>
                  <a:srgbClr val="FFFFFF"/>
                </a:highlight>
                <a:ea typeface="Calibri" panose="020F0502020204030204" pitchFamily="34" charset="0"/>
              </a:rPr>
              <a:t>FindUriSchemeHandlersAsync</a:t>
            </a:r>
            <a:r>
              <a:rPr lang="en-US" sz="2000" noProof="1" smtClean="0">
                <a:solidFill>
                  <a:srgbClr val="000000"/>
                </a:solidFill>
                <a:highlight>
                  <a:srgbClr val="FFFFFF"/>
                </a:highlight>
                <a:ea typeface="Calibri" panose="020F0502020204030204" pitchFamily="34" charset="0"/>
              </a:rPr>
              <a:t>(</a:t>
            </a:r>
            <a:r>
              <a:rPr lang="en-US" sz="2000" noProof="1" smtClean="0">
                <a:solidFill>
                  <a:srgbClr val="A31515"/>
                </a:solidFill>
                <a:highlight>
                  <a:srgbClr val="FFFFFF"/>
                </a:highlight>
                <a:ea typeface="Calibri" panose="020F0502020204030204" pitchFamily="34" charset="0"/>
              </a:rPr>
              <a:t>“myapp</a:t>
            </a:r>
            <a:r>
              <a:rPr lang="en-US" sz="2000" noProof="1" smtClean="0">
                <a:solidFill>
                  <a:srgbClr val="A31515"/>
                </a:solidFill>
                <a:highlight>
                  <a:srgbClr val="FFFFFF"/>
                </a:highlight>
                <a:ea typeface="Calibri" panose="020F0502020204030204" pitchFamily="34" charset="0"/>
                <a:cs typeface="Times New Roman" panose="02020603050405020304" pitchFamily="18" charset="0"/>
              </a:rPr>
              <a:t>"</a:t>
            </a:r>
            <a:r>
              <a:rPr lang="en-US" sz="2000" noProof="1" smtClean="0">
                <a:solidFill>
                  <a:srgbClr val="000000"/>
                </a:solidFill>
                <a:highlight>
                  <a:srgbClr val="FFFFFF"/>
                </a:highlight>
                <a:ea typeface="Calibri" panose="020F0502020204030204" pitchFamily="34" charset="0"/>
              </a:rPr>
              <a:t>);</a:t>
            </a:r>
          </a:p>
        </p:txBody>
      </p:sp>
      <p:sp>
        <p:nvSpPr>
          <p:cNvPr id="9" name="TextBox 8"/>
          <p:cNvSpPr txBox="1"/>
          <p:nvPr/>
        </p:nvSpPr>
        <p:spPr>
          <a:xfrm>
            <a:off x="274638" y="1245068"/>
            <a:ext cx="754379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Enumerate Apps</a:t>
            </a:r>
          </a:p>
        </p:txBody>
      </p:sp>
      <p:sp>
        <p:nvSpPr>
          <p:cNvPr id="2" name="Rectangle 1"/>
          <p:cNvSpPr/>
          <p:nvPr/>
        </p:nvSpPr>
        <p:spPr>
          <a:xfrm>
            <a:off x="505872" y="4106862"/>
            <a:ext cx="11655966" cy="923330"/>
          </a:xfrm>
          <a:prstGeom prst="rect">
            <a:avLst/>
          </a:prstGeom>
          <a:solidFill>
            <a:schemeClr val="tx1"/>
          </a:solidFill>
        </p:spPr>
        <p:txBody>
          <a:bodyPr wrap="square">
            <a:spAutoFit/>
          </a:bodyPr>
          <a:lstStyle/>
          <a:p>
            <a:pPr defTabSz="914400">
              <a:defRPr/>
            </a:pPr>
            <a:r>
              <a:rPr lang="en-US" noProof="1">
                <a:solidFill>
                  <a:srgbClr val="00B050"/>
                </a:solidFill>
                <a:highlight>
                  <a:srgbClr val="FFFFFF"/>
                </a:highlight>
                <a:ea typeface="Calibri" panose="020F0502020204030204" pitchFamily="34" charset="0"/>
                <a:cs typeface="Times New Roman" panose="02020603050405020304" pitchFamily="18" charset="0"/>
              </a:rPr>
              <a:t>//Find all apps that can launch a file of type .foo</a:t>
            </a:r>
          </a:p>
          <a:p>
            <a:pPr defTabSz="914400">
              <a:defRPr/>
            </a:pPr>
            <a:endParaRPr lang="en-US" noProof="1">
              <a:solidFill>
                <a:srgbClr val="00B050"/>
              </a:solidFill>
              <a:highlight>
                <a:srgbClr val="FFFFFF"/>
              </a:highlight>
              <a:ea typeface="Calibri" panose="020F0502020204030204" pitchFamily="34" charset="0"/>
              <a:cs typeface="Times New Roman" panose="02020603050405020304" pitchFamily="18" charset="0"/>
            </a:endParaRPr>
          </a:p>
          <a:p>
            <a:pPr defTabSz="914400">
              <a:defRPr/>
            </a:pPr>
            <a:r>
              <a:rPr lang="en-US" noProof="1">
                <a:solidFill>
                  <a:srgbClr val="0000FF"/>
                </a:solidFill>
                <a:highlight>
                  <a:srgbClr val="FFFFFF"/>
                </a:highlight>
                <a:ea typeface="Calibri" panose="020F0502020204030204" pitchFamily="34" charset="0"/>
                <a:cs typeface="Times New Roman" panose="02020603050405020304" pitchFamily="18" charset="0"/>
              </a:rPr>
              <a:t>var</a:t>
            </a:r>
            <a:r>
              <a:rPr lang="en-US" noProof="1">
                <a:solidFill>
                  <a:srgbClr val="000000"/>
                </a:solidFill>
                <a:highlight>
                  <a:srgbClr val="FFFFFF"/>
                </a:highlight>
                <a:ea typeface="Calibri" panose="020F0502020204030204" pitchFamily="34" charset="0"/>
                <a:cs typeface="Times New Roman" panose="02020603050405020304" pitchFamily="18" charset="0"/>
              </a:rPr>
              <a:t> fileTypeHandlers = </a:t>
            </a:r>
            <a:r>
              <a:rPr lang="en-US" noProof="1">
                <a:solidFill>
                  <a:srgbClr val="0000FF"/>
                </a:solidFill>
                <a:highlight>
                  <a:srgbClr val="FFFFFF"/>
                </a:highlight>
                <a:ea typeface="Calibri" panose="020F0502020204030204" pitchFamily="34" charset="0"/>
              </a:rPr>
              <a:t>await</a:t>
            </a:r>
            <a:r>
              <a:rPr lang="en-US" noProof="1">
                <a:solidFill>
                  <a:srgbClr val="000000"/>
                </a:solidFill>
                <a:highlight>
                  <a:srgbClr val="FFFFFF"/>
                </a:highlight>
                <a:ea typeface="Calibri" panose="020F0502020204030204" pitchFamily="34" charset="0"/>
              </a:rPr>
              <a:t> </a:t>
            </a:r>
            <a:r>
              <a:rPr lang="en-US" noProof="1">
                <a:solidFill>
                  <a:srgbClr val="2B91AF"/>
                </a:solidFill>
                <a:highlight>
                  <a:srgbClr val="FFFFFF"/>
                </a:highlight>
                <a:ea typeface="Calibri" panose="020F0502020204030204" pitchFamily="34" charset="0"/>
              </a:rPr>
              <a:t>Launcher.</a:t>
            </a:r>
            <a:r>
              <a:rPr lang="en-US" noProof="1">
                <a:solidFill>
                  <a:srgbClr val="000000"/>
                </a:solidFill>
                <a:highlight>
                  <a:srgbClr val="FFFFFF"/>
                </a:highlight>
                <a:ea typeface="Calibri" panose="020F0502020204030204" pitchFamily="34" charset="0"/>
              </a:rPr>
              <a:t>FindFileTypeHandlersAsync(</a:t>
            </a:r>
            <a:r>
              <a:rPr lang="en-US" noProof="1">
                <a:solidFill>
                  <a:srgbClr val="A31515"/>
                </a:solidFill>
                <a:highlight>
                  <a:srgbClr val="FFFFFF"/>
                </a:highlight>
                <a:ea typeface="Calibri" panose="020F0502020204030204" pitchFamily="34" charset="0"/>
              </a:rPr>
              <a:t>“.foo</a:t>
            </a:r>
            <a:r>
              <a:rPr lang="en-US" noProof="1">
                <a:solidFill>
                  <a:srgbClr val="A31515"/>
                </a:solidFill>
                <a:highlight>
                  <a:srgbClr val="FFFFFF"/>
                </a:highlight>
                <a:ea typeface="Calibri" panose="020F0502020204030204" pitchFamily="34" charset="0"/>
                <a:cs typeface="Times New Roman" panose="02020603050405020304" pitchFamily="18" charset="0"/>
              </a:rPr>
              <a:t>"</a:t>
            </a:r>
            <a:r>
              <a:rPr lang="en-US" noProof="1">
                <a:solidFill>
                  <a:srgbClr val="000000"/>
                </a:solidFill>
                <a:highlight>
                  <a:srgbClr val="FFFFFF"/>
                </a:highlight>
                <a:ea typeface="Calibri" panose="020F0502020204030204" pitchFamily="34" charset="0"/>
              </a:rPr>
              <a:t>);</a:t>
            </a:r>
            <a:endParaRPr lang="en-US" noProof="1">
              <a:solidFill>
                <a:srgbClr val="737373"/>
              </a:solidFill>
            </a:endParaRPr>
          </a:p>
        </p:txBody>
      </p:sp>
    </p:spTree>
    <p:extLst>
      <p:ext uri="{BB962C8B-B14F-4D97-AF65-F5344CB8AC3E}">
        <p14:creationId xmlns:p14="http://schemas.microsoft.com/office/powerpoint/2010/main" val="68290446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28527" y="4809899"/>
            <a:ext cx="10744200" cy="2118146"/>
            <a:chOff x="428527" y="4809899"/>
            <a:chExt cx="10744200" cy="2118146"/>
          </a:xfrm>
        </p:grpSpPr>
        <p:sp>
          <p:nvSpPr>
            <p:cNvPr id="20" name="Curved Left Arrow 19"/>
            <p:cNvSpPr/>
            <p:nvPr/>
          </p:nvSpPr>
          <p:spPr bwMode="auto">
            <a:xfrm rot="5400000">
              <a:off x="4810027" y="428399"/>
              <a:ext cx="1981200" cy="10744200"/>
            </a:xfrm>
            <a:prstGeom prst="curvedLeft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2485136" y="5822486"/>
              <a:ext cx="6630982" cy="1105559"/>
            </a:xfrm>
            <a:prstGeom prst="rect">
              <a:avLst/>
            </a:prstGeom>
            <a:solidFill>
              <a:schemeClr val="tx1"/>
            </a:solidFill>
          </p:spPr>
          <p:txBody>
            <a:bodyPr wrap="none" lIns="182880" tIns="146304" rIns="182880" bIns="146304" rtlCol="0">
              <a:spAutoFit/>
            </a:bodyPr>
            <a:lstStyle/>
            <a:p>
              <a:pPr>
                <a:lnSpc>
                  <a:spcPct val="107000"/>
                </a:lnSpc>
              </a:pPr>
              <a:r>
                <a:rPr lang="en-US" sz="1600" dirty="0">
                  <a:solidFill>
                    <a:srgbClr val="0000FF"/>
                  </a:solidFill>
                  <a:highlight>
                    <a:srgbClr val="FFFFFF"/>
                  </a:highlight>
                  <a:ea typeface="Calibri" panose="020F0502020204030204" pitchFamily="34" charset="0"/>
                  <a:cs typeface="Times New Roman" panose="02020603050405020304" pitchFamily="18" charset="0"/>
                </a:rPr>
                <a:t>var</a:t>
              </a:r>
              <a:r>
                <a:rPr lang="en-US" sz="1600" dirty="0">
                  <a:solidFill>
                    <a:srgbClr val="000000"/>
                  </a:solidFill>
                  <a:highlight>
                    <a:srgbClr val="FFFFFF"/>
                  </a:highlight>
                  <a:ea typeface="Calibri" panose="020F0502020204030204" pitchFamily="34" charset="0"/>
                  <a:cs typeface="Times New Roman" panose="02020603050405020304" pitchFamily="18" charset="0"/>
                </a:rPr>
                <a:t> </a:t>
              </a:r>
              <a:r>
                <a:rPr lang="en-US" sz="1600" dirty="0" err="1">
                  <a:solidFill>
                    <a:srgbClr val="000000"/>
                  </a:solidFill>
                  <a:highlight>
                    <a:srgbClr val="FFFFFF"/>
                  </a:highlight>
                  <a:ea typeface="Calibri" panose="020F0502020204030204" pitchFamily="34" charset="0"/>
                  <a:cs typeface="Times New Roman" panose="02020603050405020304" pitchFamily="18" charset="0"/>
                </a:rPr>
                <a:t>resultData</a:t>
              </a:r>
              <a:r>
                <a:rPr lang="en-US" sz="1600" dirty="0">
                  <a:solidFill>
                    <a:srgbClr val="000000"/>
                  </a:solidFill>
                  <a:highlight>
                    <a:srgbClr val="FFFFFF"/>
                  </a:highlight>
                  <a:ea typeface="Calibri" panose="020F0502020204030204" pitchFamily="34" charset="0"/>
                  <a:cs typeface="Times New Roman" panose="02020603050405020304" pitchFamily="18" charset="0"/>
                </a:rPr>
                <a:t> = </a:t>
              </a:r>
              <a:r>
                <a:rPr lang="en-US" sz="1600" dirty="0">
                  <a:solidFill>
                    <a:srgbClr val="0000FF"/>
                  </a:solidFill>
                  <a:highlight>
                    <a:srgbClr val="FFFFFF"/>
                  </a:highlight>
                  <a:ea typeface="Calibri" panose="020F0502020204030204" pitchFamily="34" charset="0"/>
                  <a:cs typeface="Times New Roman" panose="02020603050405020304" pitchFamily="18" charset="0"/>
                </a:rPr>
                <a:t>new</a:t>
              </a:r>
              <a:r>
                <a:rPr lang="en-US" sz="1600" dirty="0">
                  <a:solidFill>
                    <a:srgbClr val="000000"/>
                  </a:solidFill>
                  <a:highlight>
                    <a:srgbClr val="FFFFFF"/>
                  </a:highlight>
                  <a:ea typeface="Calibri" panose="020F0502020204030204" pitchFamily="34" charset="0"/>
                  <a:cs typeface="Times New Roman" panose="02020603050405020304" pitchFamily="18" charset="0"/>
                </a:rPr>
                <a:t> </a:t>
              </a:r>
              <a:r>
                <a:rPr lang="en-US" sz="1600" dirty="0">
                  <a:solidFill>
                    <a:srgbClr val="2B91AF"/>
                  </a:solidFill>
                  <a:highlight>
                    <a:srgbClr val="FFFFFF"/>
                  </a:highlight>
                  <a:ea typeface="Calibri" panose="020F0502020204030204" pitchFamily="34" charset="0"/>
                  <a:cs typeface="Times New Roman" panose="02020603050405020304" pitchFamily="18" charset="0"/>
                </a:rPr>
                <a:t>ValueSet</a:t>
              </a:r>
              <a:r>
                <a:rPr lang="en-US" sz="1600" dirty="0">
                  <a:solidFill>
                    <a:srgbClr val="000000"/>
                  </a:solidFill>
                  <a:highlight>
                    <a:srgbClr val="FFFFFF"/>
                  </a:highlight>
                  <a:ea typeface="Calibri" panose="020F0502020204030204" pitchFamily="34" charset="0"/>
                  <a:cs typeface="Times New Roman" panose="02020603050405020304" pitchFamily="18" charset="0"/>
                </a:rPr>
                <a:t>();</a:t>
              </a:r>
              <a:endParaRPr lang="en-US" sz="1600" dirty="0">
                <a:solidFill>
                  <a:srgbClr val="FFFFFF"/>
                </a:solidFill>
                <a:ea typeface="Calibri" panose="020F0502020204030204" pitchFamily="34" charset="0"/>
                <a:cs typeface="Times New Roman" panose="02020603050405020304" pitchFamily="18" charset="0"/>
              </a:endParaRPr>
            </a:p>
            <a:p>
              <a:pPr>
                <a:lnSpc>
                  <a:spcPct val="107000"/>
                </a:lnSpc>
              </a:pPr>
              <a:r>
                <a:rPr lang="en-US" sz="1600" dirty="0" err="1">
                  <a:solidFill>
                    <a:srgbClr val="000000"/>
                  </a:solidFill>
                  <a:highlight>
                    <a:srgbClr val="FFFFFF"/>
                  </a:highlight>
                  <a:ea typeface="Calibri" panose="020F0502020204030204" pitchFamily="34" charset="0"/>
                  <a:cs typeface="Times New Roman" panose="02020603050405020304" pitchFamily="18" charset="0"/>
                </a:rPr>
                <a:t>resultData.Add</a:t>
              </a:r>
              <a:r>
                <a:rPr lang="en-US" sz="1600" dirty="0">
                  <a:solidFill>
                    <a:srgbClr val="000000"/>
                  </a:solidFill>
                  <a:highlight>
                    <a:srgbClr val="FFFFFF"/>
                  </a:highlight>
                  <a:ea typeface="Calibri" panose="020F0502020204030204" pitchFamily="34" charset="0"/>
                  <a:cs typeface="Times New Roman" panose="02020603050405020304" pitchFamily="18" charset="0"/>
                </a:rPr>
                <a:t>(</a:t>
              </a:r>
              <a:r>
                <a:rPr lang="en-US" sz="1600" dirty="0">
                  <a:solidFill>
                    <a:srgbClr val="A31515"/>
                  </a:solidFill>
                  <a:highlight>
                    <a:srgbClr val="FFFFFF"/>
                  </a:highlight>
                  <a:ea typeface="Calibri" panose="020F0502020204030204" pitchFamily="34" charset="0"/>
                  <a:cs typeface="Times New Roman" panose="02020603050405020304" pitchFamily="18" charset="0"/>
                </a:rPr>
                <a:t>"Result"</a:t>
              </a:r>
              <a:r>
                <a:rPr lang="en-US" sz="1600" dirty="0">
                  <a:solidFill>
                    <a:srgbClr val="404040"/>
                  </a:solidFill>
                  <a:highlight>
                    <a:srgbClr val="FFFFFF"/>
                  </a:highlight>
                  <a:ea typeface="Calibri" panose="020F0502020204030204" pitchFamily="34" charset="0"/>
                  <a:cs typeface="Times New Roman" panose="02020603050405020304" pitchFamily="18" charset="0"/>
                </a:rPr>
                <a:t>, value</a:t>
              </a:r>
              <a:r>
                <a:rPr lang="en-US" sz="1600" dirty="0">
                  <a:solidFill>
                    <a:srgbClr val="000000"/>
                  </a:solidFill>
                  <a:highlight>
                    <a:srgbClr val="FFFFFF"/>
                  </a:highlight>
                  <a:ea typeface="Calibri" panose="020F0502020204030204" pitchFamily="34" charset="0"/>
                  <a:cs typeface="Times New Roman" panose="02020603050405020304" pitchFamily="18" charset="0"/>
                </a:rPr>
                <a:t>);</a:t>
              </a:r>
              <a:endParaRPr lang="en-US" sz="1600" noProof="1">
                <a:solidFill>
                  <a:srgbClr val="0000FF"/>
                </a:solidFill>
                <a:highlight>
                  <a:srgbClr val="FFFFFF"/>
                </a:highlight>
                <a:ea typeface="Calibri" panose="020F0502020204030204" pitchFamily="34" charset="0"/>
                <a:cs typeface="Times New Roman" panose="02020603050405020304" pitchFamily="18" charset="0"/>
              </a:endParaRPr>
            </a:p>
            <a:p>
              <a:pPr>
                <a:lnSpc>
                  <a:spcPct val="115000"/>
                </a:lnSpc>
              </a:pPr>
              <a:r>
                <a:rPr lang="en-US" sz="1600" dirty="0" err="1">
                  <a:solidFill>
                    <a:srgbClr val="000000"/>
                  </a:solidFill>
                  <a:highlight>
                    <a:srgbClr val="FFFFFF"/>
                  </a:highlight>
                  <a:ea typeface="Calibri" panose="020F0502020204030204" pitchFamily="34" charset="0"/>
                </a:rPr>
                <a:t>operation.ProtocolForResultsOperation.ReportCompleted</a:t>
              </a:r>
              <a:r>
                <a:rPr lang="en-US" sz="1600" dirty="0">
                  <a:solidFill>
                    <a:srgbClr val="000000"/>
                  </a:solidFill>
                  <a:highlight>
                    <a:srgbClr val="FFFFFF"/>
                  </a:highlight>
                  <a:ea typeface="Calibri" panose="020F0502020204030204" pitchFamily="34" charset="0"/>
                </a:rPr>
                <a:t>(</a:t>
              </a:r>
              <a:r>
                <a:rPr lang="en-US" sz="1600" dirty="0" err="1">
                  <a:solidFill>
                    <a:srgbClr val="000000"/>
                  </a:solidFill>
                  <a:highlight>
                    <a:srgbClr val="FFFFFF"/>
                  </a:highlight>
                  <a:ea typeface="Calibri" panose="020F0502020204030204" pitchFamily="34" charset="0"/>
                </a:rPr>
                <a:t>resultData</a:t>
              </a:r>
              <a:r>
                <a:rPr lang="en-US" sz="1600" dirty="0" smtClean="0">
                  <a:solidFill>
                    <a:srgbClr val="000000"/>
                  </a:solidFill>
                  <a:highlight>
                    <a:srgbClr val="FFFFFF"/>
                  </a:highlight>
                  <a:ea typeface="Calibri" panose="020F0502020204030204" pitchFamily="34" charset="0"/>
                </a:rPr>
                <a:t>);</a:t>
              </a:r>
              <a:endParaRPr lang="en-US" sz="1600" noProof="1">
                <a:solidFill>
                  <a:srgbClr val="000000"/>
                </a:solidFill>
                <a:highlight>
                  <a:srgbClr val="FFFFFF"/>
                </a:highlight>
                <a:ea typeface="Calibri" panose="020F0502020204030204" pitchFamily="34" charset="0"/>
              </a:endParaRPr>
            </a:p>
          </p:txBody>
        </p:sp>
        <p:sp>
          <p:nvSpPr>
            <p:cNvPr id="25" name="Rectangle 24"/>
            <p:cNvSpPr/>
            <p:nvPr/>
          </p:nvSpPr>
          <p:spPr bwMode="auto">
            <a:xfrm>
              <a:off x="2529913" y="6467936"/>
              <a:ext cx="6586206" cy="305926"/>
            </a:xfrm>
            <a:prstGeom prst="rect">
              <a:avLst/>
            </a:prstGeom>
            <a:solidFill>
              <a:srgbClr val="FFFF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4" name="Title 3"/>
          <p:cNvSpPr>
            <a:spLocks noGrp="1"/>
          </p:cNvSpPr>
          <p:nvPr>
            <p:ph type="title"/>
          </p:nvPr>
        </p:nvSpPr>
        <p:spPr/>
        <p:txBody>
          <a:bodyPr/>
          <a:lstStyle/>
          <a:p>
            <a:r>
              <a:rPr lang="en-US" dirty="0"/>
              <a:t>Deep Linking Improvements</a:t>
            </a:r>
          </a:p>
        </p:txBody>
      </p:sp>
      <p:grpSp>
        <p:nvGrpSpPr>
          <p:cNvPr id="22" name="Group 21"/>
          <p:cNvGrpSpPr/>
          <p:nvPr/>
        </p:nvGrpSpPr>
        <p:grpSpPr>
          <a:xfrm>
            <a:off x="276439" y="3649420"/>
            <a:ext cx="1583790" cy="1775094"/>
            <a:chOff x="276439" y="3649420"/>
            <a:chExt cx="1583790" cy="177509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39" y="3649420"/>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2387" y="3760561"/>
              <a:ext cx="1363466" cy="7665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98" y="3936407"/>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53354" y="3988258"/>
              <a:ext cx="360228" cy="640405"/>
            </a:xfrm>
            <a:prstGeom prst="rect">
              <a:avLst/>
            </a:prstGeom>
          </p:spPr>
        </p:pic>
        <p:sp>
          <p:nvSpPr>
            <p:cNvPr id="16" name="TextBox 15"/>
            <p:cNvSpPr txBox="1"/>
            <p:nvPr/>
          </p:nvSpPr>
          <p:spPr>
            <a:xfrm>
              <a:off x="659407" y="5055182"/>
              <a:ext cx="817853" cy="369332"/>
            </a:xfrm>
            <a:prstGeom prst="rect">
              <a:avLst/>
            </a:prstGeom>
            <a:noFill/>
          </p:spPr>
          <p:txBody>
            <a:bodyPr wrap="none" rtlCol="0">
              <a:spAutoFit/>
            </a:bodyPr>
            <a:lstStyle/>
            <a:p>
              <a:r>
                <a:rPr lang="en-US" dirty="0" smtClean="0">
                  <a:solidFill>
                    <a:srgbClr val="FFFFFF"/>
                  </a:solidFill>
                </a:rPr>
                <a:t>App A</a:t>
              </a:r>
              <a:endParaRPr lang="en-US" dirty="0">
                <a:solidFill>
                  <a:srgbClr val="FFFFFF"/>
                </a:solidFill>
              </a:endParaRPr>
            </a:p>
          </p:txBody>
        </p:sp>
      </p:grpSp>
      <p:grpSp>
        <p:nvGrpSpPr>
          <p:cNvPr id="23" name="Group 22"/>
          <p:cNvGrpSpPr/>
          <p:nvPr/>
        </p:nvGrpSpPr>
        <p:grpSpPr>
          <a:xfrm>
            <a:off x="10180637" y="3644424"/>
            <a:ext cx="1583790" cy="1780090"/>
            <a:chOff x="10180637" y="3644424"/>
            <a:chExt cx="1583790" cy="178009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0637"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746" y="3760561"/>
              <a:ext cx="1363466" cy="7665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2996"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8807" y="4019086"/>
              <a:ext cx="348195" cy="619014"/>
            </a:xfrm>
            <a:prstGeom prst="rect">
              <a:avLst/>
            </a:prstGeom>
          </p:spPr>
        </p:pic>
        <p:sp>
          <p:nvSpPr>
            <p:cNvPr id="17" name="TextBox 16"/>
            <p:cNvSpPr txBox="1"/>
            <p:nvPr/>
          </p:nvSpPr>
          <p:spPr>
            <a:xfrm>
              <a:off x="10563567" y="5055182"/>
              <a:ext cx="801823" cy="369332"/>
            </a:xfrm>
            <a:prstGeom prst="rect">
              <a:avLst/>
            </a:prstGeom>
            <a:noFill/>
          </p:spPr>
          <p:txBody>
            <a:bodyPr wrap="none" rtlCol="0">
              <a:spAutoFit/>
            </a:bodyPr>
            <a:lstStyle/>
            <a:p>
              <a:r>
                <a:rPr lang="en-US" dirty="0" smtClean="0">
                  <a:solidFill>
                    <a:srgbClr val="FFFFFF"/>
                  </a:solidFill>
                </a:rPr>
                <a:t>App B</a:t>
              </a:r>
            </a:p>
          </p:txBody>
        </p:sp>
      </p:grpSp>
      <p:grpSp>
        <p:nvGrpSpPr>
          <p:cNvPr id="24" name="Group 23"/>
          <p:cNvGrpSpPr/>
          <p:nvPr/>
        </p:nvGrpSpPr>
        <p:grpSpPr>
          <a:xfrm>
            <a:off x="1967890" y="3285308"/>
            <a:ext cx="9508147" cy="1600200"/>
            <a:chOff x="1967890" y="3285308"/>
            <a:chExt cx="9508147" cy="1600200"/>
          </a:xfrm>
        </p:grpSpPr>
        <p:sp>
          <p:nvSpPr>
            <p:cNvPr id="5" name="Pentagon 4"/>
            <p:cNvSpPr/>
            <p:nvPr/>
          </p:nvSpPr>
          <p:spPr bwMode="auto">
            <a:xfrm>
              <a:off x="1967890" y="3285308"/>
              <a:ext cx="8113734" cy="1600200"/>
            </a:xfrm>
            <a:prstGeom prst="homePlat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a:xfrm>
              <a:off x="1967890" y="3472625"/>
              <a:ext cx="9508147" cy="1200329"/>
            </a:xfrm>
            <a:prstGeom prst="rect">
              <a:avLst/>
            </a:prstGeom>
            <a:noFill/>
          </p:spPr>
          <p:txBody>
            <a:bodyPr wrap="square">
              <a:spAutoFit/>
            </a:bodyPr>
            <a:lstStyle/>
            <a:p>
              <a:pPr>
                <a:lnSpc>
                  <a:spcPct val="150000"/>
                </a:lnSpc>
              </a:pPr>
              <a:r>
                <a:rPr lang="en-US" sz="1600" noProof="1">
                  <a:solidFill>
                    <a:srgbClr val="0000FF"/>
                  </a:solidFill>
                  <a:highlight>
                    <a:srgbClr val="FFFFFF"/>
                  </a:highlight>
                  <a:ea typeface="Calibri" panose="020F0502020204030204" pitchFamily="34" charset="0"/>
                  <a:cs typeface="Consolas" panose="020B0609020204030204" pitchFamily="49" charset="0"/>
                </a:rPr>
                <a:t>var</a:t>
              </a:r>
              <a:r>
                <a:rPr lang="en-US" sz="1600" noProof="1">
                  <a:solidFill>
                    <a:srgbClr val="000000"/>
                  </a:solidFill>
                  <a:highlight>
                    <a:srgbClr val="FFFFFF"/>
                  </a:highlight>
                  <a:ea typeface="Calibri" panose="020F0502020204030204" pitchFamily="34" charset="0"/>
                  <a:cs typeface="Consolas" panose="020B0609020204030204" pitchFamily="49" charset="0"/>
                </a:rPr>
                <a:t> options = </a:t>
              </a:r>
              <a:r>
                <a:rPr lang="en-US" sz="1600" noProof="1">
                  <a:solidFill>
                    <a:srgbClr val="0000FF"/>
                  </a:solidFill>
                  <a:highlight>
                    <a:srgbClr val="FFFFFF"/>
                  </a:highlight>
                  <a:ea typeface="Calibri" panose="020F0502020204030204" pitchFamily="34" charset="0"/>
                  <a:cs typeface="Consolas" panose="020B0609020204030204" pitchFamily="49" charset="0"/>
                </a:rPr>
                <a:t>new</a:t>
              </a:r>
              <a:r>
                <a:rPr lang="en-US" sz="1600" noProof="1">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2B91AF"/>
                  </a:solidFill>
                  <a:highlight>
                    <a:srgbClr val="FFFFFF"/>
                  </a:highlight>
                  <a:ea typeface="Calibri" panose="020F0502020204030204" pitchFamily="34" charset="0"/>
                  <a:cs typeface="Consolas" panose="020B0609020204030204" pitchFamily="49" charset="0"/>
                </a:rPr>
                <a:t>LauncherOptions</a:t>
              </a:r>
              <a:r>
                <a:rPr lang="en-US" sz="1600" noProof="1">
                  <a:solidFill>
                    <a:srgbClr val="000000"/>
                  </a:solidFill>
                  <a:highlight>
                    <a:srgbClr val="FFFFFF"/>
                  </a:highlight>
                  <a:ea typeface="Calibri" panose="020F0502020204030204" pitchFamily="34" charset="0"/>
                  <a:cs typeface="Consolas" panose="020B0609020204030204" pitchFamily="49" charset="0"/>
                </a:rPr>
                <a:t>();</a:t>
              </a:r>
              <a:br>
                <a:rPr lang="en-US" sz="1600" noProof="1">
                  <a:solidFill>
                    <a:srgbClr val="000000"/>
                  </a:solidFill>
                  <a:highlight>
                    <a:srgbClr val="FFFFFF"/>
                  </a:highlight>
                  <a:ea typeface="Calibri" panose="020F0502020204030204" pitchFamily="34" charset="0"/>
                  <a:cs typeface="Consolas" panose="020B0609020204030204" pitchFamily="49" charset="0"/>
                </a:rPr>
              </a:br>
              <a:r>
                <a:rPr lang="en-US" sz="1600" noProof="1">
                  <a:solidFill>
                    <a:srgbClr val="000000"/>
                  </a:solidFill>
                  <a:highlight>
                    <a:srgbClr val="FFFFFF"/>
                  </a:highlight>
                  <a:ea typeface="Calibri" panose="020F0502020204030204" pitchFamily="34" charset="0"/>
                  <a:cs typeface="Consolas" panose="020B0609020204030204" pitchFamily="49" charset="0"/>
                </a:rPr>
                <a:t>options.TargetApplicationPackageFamilyName= </a:t>
              </a:r>
              <a:r>
                <a:rPr lang="en-US" sz="1600" noProof="1">
                  <a:solidFill>
                    <a:srgbClr val="A31515"/>
                  </a:solidFill>
                  <a:highlight>
                    <a:srgbClr val="FFFFFF"/>
                  </a:highlight>
                  <a:ea typeface="Calibri" panose="020F0502020204030204" pitchFamily="34" charset="0"/>
                  <a:cs typeface="Consolas" panose="020B0609020204030204" pitchFamily="49" charset="0"/>
                </a:rPr>
                <a:t>“12Me.MyApp</a:t>
              </a:r>
              <a:r>
                <a:rPr lang="en-US" sz="1600" noProof="1" smtClean="0">
                  <a:solidFill>
                    <a:srgbClr val="A31515"/>
                  </a:solidFill>
                  <a:highlight>
                    <a:srgbClr val="FFFFFF"/>
                  </a:highlight>
                  <a:ea typeface="Calibri" panose="020F0502020204030204" pitchFamily="34" charset="0"/>
                  <a:cs typeface="Consolas" panose="020B0609020204030204" pitchFamily="49" charset="0"/>
                </a:rPr>
                <a:t>"</a:t>
              </a:r>
              <a:r>
                <a:rPr lang="en-US" sz="1600" noProof="1" smtClean="0">
                  <a:solidFill>
                    <a:srgbClr val="000000"/>
                  </a:solidFill>
                  <a:highlight>
                    <a:srgbClr val="FFFFFF"/>
                  </a:highlight>
                  <a:ea typeface="Calibri" panose="020F0502020204030204" pitchFamily="34" charset="0"/>
                  <a:cs typeface="Consolas" panose="020B0609020204030204" pitchFamily="49" charset="0"/>
                </a:rPr>
                <a:t>;</a:t>
              </a:r>
            </a:p>
            <a:p>
              <a:pPr>
                <a:lnSpc>
                  <a:spcPct val="150000"/>
                </a:lnSpc>
              </a:pPr>
              <a:r>
                <a:rPr lang="en-US" sz="1600" noProof="1" smtClean="0">
                  <a:solidFill>
                    <a:srgbClr val="2B91AF"/>
                  </a:solidFill>
                  <a:highlight>
                    <a:srgbClr val="FFFFFF"/>
                  </a:highlight>
                  <a:ea typeface="Calibri" panose="020F0502020204030204" pitchFamily="34" charset="0"/>
                  <a:cs typeface="Consolas" panose="020B0609020204030204" pitchFamily="49" charset="0"/>
                </a:rPr>
                <a:t>Launcher</a:t>
              </a:r>
              <a:r>
                <a:rPr lang="en-US" sz="1600" noProof="1" smtClean="0">
                  <a:solidFill>
                    <a:srgbClr val="000000"/>
                  </a:solidFill>
                  <a:highlight>
                    <a:srgbClr val="FFFFFF"/>
                  </a:highlight>
                  <a:ea typeface="Calibri" panose="020F0502020204030204" pitchFamily="34" charset="0"/>
                  <a:cs typeface="Consolas" panose="020B0609020204030204" pitchFamily="49" charset="0"/>
                </a:rPr>
                <a:t>.LaunchUriForResultsAsync(</a:t>
              </a:r>
              <a:r>
                <a:rPr lang="en-US" sz="1600" noProof="1" smtClean="0">
                  <a:solidFill>
                    <a:srgbClr val="0000FF"/>
                  </a:solidFill>
                  <a:highlight>
                    <a:srgbClr val="FFFFFF"/>
                  </a:highlight>
                  <a:ea typeface="Calibri" panose="020F0502020204030204" pitchFamily="34" charset="0"/>
                  <a:cs typeface="Consolas" panose="020B0609020204030204" pitchFamily="49" charset="0"/>
                </a:rPr>
                <a:t>new</a:t>
              </a:r>
              <a:r>
                <a:rPr lang="en-US" sz="1600" noProof="1" smtClean="0">
                  <a:solidFill>
                    <a:srgbClr val="000000"/>
                  </a:solidFill>
                  <a:highlight>
                    <a:srgbClr val="FFFFFF"/>
                  </a:highlight>
                  <a:ea typeface="Calibri" panose="020F0502020204030204" pitchFamily="34" charset="0"/>
                  <a:cs typeface="Consolas" panose="020B0609020204030204" pitchFamily="49" charset="0"/>
                </a:rPr>
                <a:t> </a:t>
              </a:r>
              <a:r>
                <a:rPr lang="en-US" sz="1600" noProof="1">
                  <a:solidFill>
                    <a:srgbClr val="2B91AF"/>
                  </a:solidFill>
                  <a:highlight>
                    <a:srgbClr val="FFFFFF"/>
                  </a:highlight>
                  <a:ea typeface="Calibri" panose="020F0502020204030204" pitchFamily="34" charset="0"/>
                  <a:cs typeface="Consolas" panose="020B0609020204030204" pitchFamily="49" charset="0"/>
                </a:rPr>
                <a:t>Uri</a:t>
              </a:r>
              <a:r>
                <a:rPr lang="en-US" sz="1600" noProof="1">
                  <a:solidFill>
                    <a:srgbClr val="000000"/>
                  </a:solidFill>
                  <a:highlight>
                    <a:srgbClr val="FFFFFF"/>
                  </a:highlight>
                  <a:ea typeface="Calibri" panose="020F0502020204030204" pitchFamily="34" charset="0"/>
                  <a:cs typeface="Consolas" panose="020B0609020204030204" pitchFamily="49" charset="0"/>
                </a:rPr>
                <a:t>(</a:t>
              </a:r>
              <a:r>
                <a:rPr lang="en-GB" sz="1600" dirty="0">
                  <a:solidFill>
                    <a:srgbClr val="A31515"/>
                  </a:solidFill>
                  <a:highlight>
                    <a:srgbClr val="FFFFFF"/>
                  </a:highlight>
                  <a:cs typeface="Courier New" panose="02070309020205020404" pitchFamily="49" charset="0"/>
                </a:rPr>
                <a:t>“</a:t>
              </a:r>
              <a:r>
                <a:rPr lang="en-GB" sz="1600" dirty="0" err="1" smtClean="0">
                  <a:solidFill>
                    <a:srgbClr val="A31515"/>
                  </a:solidFill>
                  <a:highlight>
                    <a:srgbClr val="FFFFFF"/>
                  </a:highlight>
                  <a:cs typeface="Courier New" panose="02070309020205020404" pitchFamily="49" charset="0"/>
                </a:rPr>
                <a:t>myapp-forresults</a:t>
              </a:r>
              <a:r>
                <a:rPr lang="en-GB" sz="1600" dirty="0" smtClean="0">
                  <a:solidFill>
                    <a:srgbClr val="A31515"/>
                  </a:solidFill>
                  <a:highlight>
                    <a:srgbClr val="FFFFFF"/>
                  </a:highlight>
                  <a:cs typeface="Courier New" panose="02070309020205020404" pitchFamily="49" charset="0"/>
                </a:rPr>
                <a:t>:?</a:t>
              </a:r>
              <a:r>
                <a:rPr lang="en-GB" sz="1600" dirty="0">
                  <a:solidFill>
                    <a:srgbClr val="A31515"/>
                  </a:solidFill>
                  <a:highlight>
                    <a:srgbClr val="FFFFFF"/>
                  </a:highlight>
                  <a:cs typeface="Courier New" panose="02070309020205020404" pitchFamily="49" charset="0"/>
                </a:rPr>
                <a:t>Oh=yes"</a:t>
              </a:r>
              <a:r>
                <a:rPr lang="en-US" sz="1600" noProof="1">
                  <a:solidFill>
                    <a:srgbClr val="000000"/>
                  </a:solidFill>
                  <a:highlight>
                    <a:srgbClr val="FFFFFF"/>
                  </a:highlight>
                  <a:ea typeface="Calibri" panose="020F0502020204030204" pitchFamily="34" charset="0"/>
                  <a:cs typeface="Consolas" panose="020B0609020204030204" pitchFamily="49" charset="0"/>
                </a:rPr>
                <a:t>), options</a:t>
              </a:r>
              <a:r>
                <a:rPr lang="en-US" sz="1600" noProof="1" smtClean="0">
                  <a:solidFill>
                    <a:srgbClr val="000000"/>
                  </a:solidFill>
                  <a:highlight>
                    <a:srgbClr val="FFFFFF"/>
                  </a:highlight>
                  <a:ea typeface="Calibri" panose="020F0502020204030204" pitchFamily="34" charset="0"/>
                  <a:cs typeface="Consolas" panose="020B0609020204030204" pitchFamily="49" charset="0"/>
                </a:rPr>
                <a:t>);</a:t>
              </a:r>
              <a:endParaRPr lang="en-US" sz="1600" noProof="1">
                <a:solidFill>
                  <a:srgbClr val="000000"/>
                </a:solidFill>
                <a:highlight>
                  <a:srgbClr val="FFFFFF"/>
                </a:highlight>
                <a:latin typeface="Segoe UI Light"/>
                <a:ea typeface="Calibri" panose="020F0502020204030204" pitchFamily="34" charset="0"/>
              </a:endParaRPr>
            </a:p>
          </p:txBody>
        </p:sp>
        <p:sp>
          <p:nvSpPr>
            <p:cNvPr id="19" name="Rectangle 18"/>
            <p:cNvSpPr/>
            <p:nvPr/>
          </p:nvSpPr>
          <p:spPr bwMode="auto">
            <a:xfrm>
              <a:off x="2013365" y="4297198"/>
              <a:ext cx="7574525" cy="305926"/>
            </a:xfrm>
            <a:prstGeom prst="rect">
              <a:avLst/>
            </a:prstGeom>
            <a:solidFill>
              <a:srgbClr val="FFFF00">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1" name="TextBox 20"/>
          <p:cNvSpPr txBox="1"/>
          <p:nvPr/>
        </p:nvSpPr>
        <p:spPr>
          <a:xfrm>
            <a:off x="274638" y="1245068"/>
            <a:ext cx="754379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Launching for Results</a:t>
            </a:r>
          </a:p>
        </p:txBody>
      </p:sp>
    </p:spTree>
    <p:extLst>
      <p:ext uri="{BB962C8B-B14F-4D97-AF65-F5344CB8AC3E}">
        <p14:creationId xmlns:p14="http://schemas.microsoft.com/office/powerpoint/2010/main" val="9743266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0000">
                                          <p:cBhvr additive="base">
                                            <p:cTn id="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14:bounceEnd="50000">
                                          <p:cBhvr additive="base">
                                            <p:cTn id="1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50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50000">
                                          <p:cBhvr additive="base">
                                            <p:cTn id="25"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pPr marL="0" indent="0">
              <a:buNone/>
            </a:pPr>
            <a:r>
              <a:rPr lang="en-US" dirty="0" smtClean="0"/>
              <a:t>Launching an App for results</a:t>
            </a:r>
            <a:endParaRPr lang="en-US" dirty="0"/>
          </a:p>
        </p:txBody>
      </p:sp>
      <p:sp>
        <p:nvSpPr>
          <p:cNvPr id="5" name="Title 4"/>
          <p:cNvSpPr>
            <a:spLocks noGrp="1"/>
          </p:cNvSpPr>
          <p:nvPr>
            <p:ph type="ctrTitle"/>
          </p:nvPr>
        </p:nvSpPr>
        <p:spPr/>
        <p:txBody>
          <a:bodyPr/>
          <a:lstStyle/>
          <a:p>
            <a:pPr algn="ctr"/>
            <a:r>
              <a:rPr lang="en-US" sz="8000" dirty="0" smtClean="0"/>
              <a:t>DEMO</a:t>
            </a:r>
            <a:endParaRPr lang="en-US" sz="8000" dirty="0"/>
          </a:p>
        </p:txBody>
      </p:sp>
    </p:spTree>
    <p:extLst>
      <p:ext uri="{BB962C8B-B14F-4D97-AF65-F5344CB8AC3E}">
        <p14:creationId xmlns:p14="http://schemas.microsoft.com/office/powerpoint/2010/main" val="254763499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
        <p:nvSpPr>
          <p:cNvPr id="5" name="Title 3"/>
          <p:cNvSpPr txBox="1">
            <a:spLocks/>
          </p:cNvSpPr>
          <p:nvPr/>
        </p:nvSpPr>
        <p:spPr>
          <a:xfrm>
            <a:off x="0" y="2438417"/>
            <a:ext cx="12436475" cy="2123658"/>
          </a:xfrm>
          <a:prstGeom prst="rect">
            <a:avLst/>
          </a:prstGeom>
          <a:solidFill>
            <a:schemeClr val="bg2">
              <a:alpha val="49020"/>
            </a:schemeClr>
          </a:solidFill>
        </p:spPr>
        <p:txBody>
          <a:bodyPr vert="horz" wrap="square" lIns="146304" tIns="146304" rIns="146304" bIns="146304" rtlCol="0" anchor="ctr" anchorCtr="0">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400" dirty="0">
              <a:gradFill>
                <a:gsLst>
                  <a:gs pos="1250">
                    <a:srgbClr val="FFFFFF"/>
                  </a:gs>
                  <a:gs pos="100000">
                    <a:srgbClr val="FFFFFF"/>
                  </a:gs>
                </a:gsLst>
                <a:lin ang="5400000" scaled="0"/>
              </a:gradFill>
              <a:latin typeface="Segoe UI"/>
            </a:endParaRPr>
          </a:p>
          <a:p>
            <a:r>
              <a:rPr sz="4400" dirty="0" smtClean="0">
                <a:gradFill>
                  <a:gsLst>
                    <a:gs pos="1250">
                      <a:srgbClr val="FFFFFF"/>
                    </a:gs>
                    <a:gs pos="100000">
                      <a:srgbClr val="FFFFFF"/>
                    </a:gs>
                  </a:gsLst>
                  <a:lin ang="5400000" scaled="0"/>
                </a:gradFill>
                <a:latin typeface="Segoe UI"/>
              </a:rPr>
              <a:t>App Services</a:t>
            </a:r>
          </a:p>
          <a:p>
            <a:endParaRPr sz="4400" spc="0" dirty="0">
              <a:gradFill>
                <a:gsLst>
                  <a:gs pos="125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249180945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dirty="0" smtClean="0"/>
          </a:p>
          <a:p>
            <a:r>
              <a:rPr lang="en-US" dirty="0" smtClean="0"/>
              <a:t>With App Services, store apps can provide services to other store apps</a:t>
            </a:r>
          </a:p>
          <a:p>
            <a:endParaRPr lang="en-US" dirty="0"/>
          </a:p>
          <a:p>
            <a:r>
              <a:rPr lang="en-US" dirty="0" smtClean="0"/>
              <a:t>Think Web Services…on a device</a:t>
            </a:r>
            <a:endParaRPr lang="en-US" dirty="0"/>
          </a:p>
        </p:txBody>
      </p:sp>
      <p:sp>
        <p:nvSpPr>
          <p:cNvPr id="3" name="Title 2"/>
          <p:cNvSpPr>
            <a:spLocks noGrp="1"/>
          </p:cNvSpPr>
          <p:nvPr>
            <p:ph type="title"/>
          </p:nvPr>
        </p:nvSpPr>
        <p:spPr/>
        <p:txBody>
          <a:bodyPr/>
          <a:lstStyle/>
          <a:p>
            <a:r>
              <a:rPr lang="en-US" dirty="0" smtClean="0"/>
              <a:t>What is an App Service?</a:t>
            </a:r>
            <a:endParaRPr lang="en-US" dirty="0"/>
          </a:p>
        </p:txBody>
      </p:sp>
    </p:spTree>
    <p:extLst>
      <p:ext uri="{BB962C8B-B14F-4D97-AF65-F5344CB8AC3E}">
        <p14:creationId xmlns:p14="http://schemas.microsoft.com/office/powerpoint/2010/main" val="137835295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01461" y="2050041"/>
            <a:ext cx="2066500" cy="2110438"/>
            <a:chOff x="1575111" y="1432966"/>
            <a:chExt cx="2066500" cy="2110438"/>
          </a:xfrm>
        </p:grpSpPr>
        <p:grpSp>
          <p:nvGrpSpPr>
            <p:cNvPr id="4" name="Group 35"/>
            <p:cNvGrpSpPr/>
            <p:nvPr/>
          </p:nvGrpSpPr>
          <p:grpSpPr>
            <a:xfrm>
              <a:off x="1575111" y="1968310"/>
              <a:ext cx="2066500" cy="1575094"/>
              <a:chOff x="9995362" y="3644424"/>
              <a:chExt cx="1583790" cy="1071410"/>
            </a:xfrm>
          </p:grpSpPr>
          <p:pic>
            <p:nvPicPr>
              <p:cNvPr id="5"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7"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14" name="TextBox 13"/>
            <p:cNvSpPr txBox="1"/>
            <p:nvPr/>
          </p:nvSpPr>
          <p:spPr>
            <a:xfrm>
              <a:off x="1786357" y="1432966"/>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Client App A</a:t>
              </a:r>
            </a:p>
          </p:txBody>
        </p:sp>
      </p:grpSp>
      <p:grpSp>
        <p:nvGrpSpPr>
          <p:cNvPr id="35" name="Group 34"/>
          <p:cNvGrpSpPr/>
          <p:nvPr/>
        </p:nvGrpSpPr>
        <p:grpSpPr>
          <a:xfrm>
            <a:off x="8072679" y="1142586"/>
            <a:ext cx="2917500" cy="5326476"/>
            <a:chOff x="8072679" y="1142586"/>
            <a:chExt cx="2917500" cy="5326476"/>
          </a:xfrm>
        </p:grpSpPr>
        <p:sp>
          <p:nvSpPr>
            <p:cNvPr id="3" name="Rounded Rectangle 2"/>
            <p:cNvSpPr/>
            <p:nvPr/>
          </p:nvSpPr>
          <p:spPr bwMode="auto">
            <a:xfrm>
              <a:off x="8118472" y="1579723"/>
              <a:ext cx="2819400" cy="4889339"/>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37"/>
            <p:cNvPicPr>
              <a:picLocks noChangeAspect="1"/>
            </p:cNvPicPr>
            <p:nvPr/>
          </p:nvPicPr>
          <p:blipFill>
            <a:blip r:embed="rId6" cstate="print">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Lst>
            </a:blip>
            <a:stretch>
              <a:fillRect/>
            </a:stretch>
          </p:blipFill>
          <p:spPr>
            <a:xfrm>
              <a:off x="8626717" y="1579723"/>
              <a:ext cx="1779025" cy="940637"/>
            </a:xfrm>
            <a:prstGeom prst="rect">
              <a:avLst/>
            </a:prstGeom>
          </p:spPr>
        </p:pic>
        <p:sp>
          <p:nvSpPr>
            <p:cNvPr id="25" name="TextBox 24"/>
            <p:cNvSpPr txBox="1"/>
            <p:nvPr/>
          </p:nvSpPr>
          <p:spPr>
            <a:xfrm>
              <a:off x="8072679" y="1142586"/>
              <a:ext cx="2917500"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Package with App Service</a:t>
              </a:r>
            </a:p>
          </p:txBody>
        </p:sp>
      </p:grpSp>
      <p:sp>
        <p:nvSpPr>
          <p:cNvPr id="26" name="Title 25"/>
          <p:cNvSpPr>
            <a:spLocks noGrp="1"/>
          </p:cNvSpPr>
          <p:nvPr>
            <p:ph type="title"/>
          </p:nvPr>
        </p:nvSpPr>
        <p:spPr/>
        <p:txBody>
          <a:bodyPr/>
          <a:lstStyle/>
          <a:p>
            <a:r>
              <a:rPr lang="en-US" dirty="0" smtClean="0"/>
              <a:t>What is an App Service?</a:t>
            </a:r>
            <a:endParaRPr lang="en-US" dirty="0"/>
          </a:p>
        </p:txBody>
      </p:sp>
      <p:grpSp>
        <p:nvGrpSpPr>
          <p:cNvPr id="29" name="Group 28"/>
          <p:cNvGrpSpPr/>
          <p:nvPr/>
        </p:nvGrpSpPr>
        <p:grpSpPr>
          <a:xfrm>
            <a:off x="8588331" y="2659062"/>
            <a:ext cx="1879681" cy="1412694"/>
            <a:chOff x="8588331" y="3194489"/>
            <a:chExt cx="1879681" cy="1412694"/>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797" y="3967257"/>
              <a:ext cx="462866" cy="462866"/>
            </a:xfrm>
            <a:prstGeom prst="rect">
              <a:avLst/>
            </a:prstGeom>
          </p:spPr>
        </p:pic>
        <p:sp>
          <p:nvSpPr>
            <p:cNvPr id="27" name="TextBox 26"/>
            <p:cNvSpPr txBox="1"/>
            <p:nvPr/>
          </p:nvSpPr>
          <p:spPr>
            <a:xfrm>
              <a:off x="8588331" y="3194489"/>
              <a:ext cx="1879681" cy="1412694"/>
            </a:xfrm>
            <a:prstGeom prst="rect">
              <a:avLst/>
            </a:prstGeom>
            <a:noFill/>
            <a:ln>
              <a:solidFill>
                <a:schemeClr val="bg1"/>
              </a:solidFill>
            </a:ln>
          </p:spPr>
          <p:txBody>
            <a:bodyPr wrap="none" lIns="182880" tIns="146304" rIns="182880" bIns="146304" rtlCol="0">
              <a:spAutoFit/>
            </a:bodyPr>
            <a:lstStyle/>
            <a:p>
              <a:pPr algn="ctr">
                <a:lnSpc>
                  <a:spcPct val="90000"/>
                </a:lnSpc>
                <a:spcAft>
                  <a:spcPts val="600"/>
                </a:spcAft>
              </a:pPr>
              <a:r>
                <a:rPr lang="en-US" sz="1600" dirty="0" smtClean="0">
                  <a:solidFill>
                    <a:srgbClr val="404040"/>
                  </a:solidFill>
                </a:rPr>
                <a:t>App Service</a:t>
              </a:r>
            </a:p>
            <a:p>
              <a:pPr algn="ctr">
                <a:lnSpc>
                  <a:spcPct val="90000"/>
                </a:lnSpc>
                <a:spcAft>
                  <a:spcPts val="600"/>
                </a:spcAft>
              </a:pPr>
              <a:r>
                <a:rPr lang="en-US" sz="1600" dirty="0" smtClean="0">
                  <a:solidFill>
                    <a:srgbClr val="404040"/>
                  </a:solidFill>
                </a:rPr>
                <a:t>Background Task</a:t>
              </a:r>
            </a:p>
            <a:p>
              <a:pPr algn="ctr">
                <a:lnSpc>
                  <a:spcPct val="90000"/>
                </a:lnSpc>
                <a:spcAft>
                  <a:spcPts val="600"/>
                </a:spcAft>
              </a:pPr>
              <a:endParaRPr lang="en-US" sz="1600" dirty="0" smtClean="0">
                <a:solidFill>
                  <a:srgbClr val="404040"/>
                </a:solidFill>
              </a:endParaRPr>
            </a:p>
            <a:p>
              <a:pPr algn="ctr">
                <a:lnSpc>
                  <a:spcPct val="90000"/>
                </a:lnSpc>
                <a:spcAft>
                  <a:spcPts val="600"/>
                </a:spcAft>
              </a:pPr>
              <a:endParaRPr lang="en-US" sz="1600" dirty="0" smtClean="0">
                <a:solidFill>
                  <a:srgbClr val="404040"/>
                </a:solidFill>
              </a:endParaRPr>
            </a:p>
          </p:txBody>
        </p:sp>
      </p:grpSp>
      <p:sp>
        <p:nvSpPr>
          <p:cNvPr id="2" name="Right Arrow 1"/>
          <p:cNvSpPr/>
          <p:nvPr/>
        </p:nvSpPr>
        <p:spPr bwMode="auto">
          <a:xfrm>
            <a:off x="2513754" y="2811462"/>
            <a:ext cx="6074577" cy="1071610"/>
          </a:xfrm>
          <a:prstGeom prst="rightArrow">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spcBef>
                <a:spcPts val="600"/>
              </a:spcBef>
            </a:pPr>
            <a:endParaRPr lang="en-US" sz="1600" noProof="1">
              <a:solidFill>
                <a:srgbClr val="A31515"/>
              </a:solidFill>
              <a:highlight>
                <a:srgbClr val="FFFFFF"/>
              </a:highlight>
              <a:cs typeface="Consolas" panose="020B0609020204030204" pitchFamily="49" charset="0"/>
            </a:endParaRPr>
          </a:p>
        </p:txBody>
      </p:sp>
      <p:sp>
        <p:nvSpPr>
          <p:cNvPr id="9" name="TextBox 8"/>
          <p:cNvSpPr txBox="1"/>
          <p:nvPr/>
        </p:nvSpPr>
        <p:spPr>
          <a:xfrm>
            <a:off x="2934068" y="3088417"/>
            <a:ext cx="4884369" cy="1412694"/>
          </a:xfrm>
          <a:prstGeom prst="rect">
            <a:avLst/>
          </a:prstGeom>
          <a:solidFill>
            <a:schemeClr val="tx1"/>
          </a:solidFill>
        </p:spPr>
        <p:txBody>
          <a:bodyPr wrap="square" lIns="182880" tIns="146304" rIns="182880" bIns="146304" rtlCol="0">
            <a:spAutoFit/>
          </a:bodyPr>
          <a:lstStyle/>
          <a:p>
            <a:pPr>
              <a:lnSpc>
                <a:spcPct val="90000"/>
              </a:lnSpc>
              <a:spcBef>
                <a:spcPts val="600"/>
              </a:spcBef>
            </a:pPr>
            <a:r>
              <a:rPr lang="en-GB" sz="1600" dirty="0">
                <a:solidFill>
                  <a:srgbClr val="0000FF"/>
                </a:solidFill>
                <a:highlight>
                  <a:srgbClr val="FFFFFF"/>
                </a:highlight>
                <a:ea typeface="Calibri" panose="020F0502020204030204" pitchFamily="34" charset="0"/>
              </a:rPr>
              <a:t>var</a:t>
            </a:r>
            <a:r>
              <a:rPr lang="en-GB" sz="1600" dirty="0">
                <a:solidFill>
                  <a:srgbClr val="404040"/>
                </a:solidFill>
              </a:rPr>
              <a:t> conn = new </a:t>
            </a:r>
            <a:r>
              <a:rPr lang="en-GB" sz="1600" dirty="0" err="1">
                <a:solidFill>
                  <a:srgbClr val="2B91AF"/>
                </a:solidFill>
                <a:highlight>
                  <a:srgbClr val="FFFFFF"/>
                </a:highlight>
                <a:ea typeface="Calibri" panose="020F0502020204030204" pitchFamily="34" charset="0"/>
                <a:cs typeface="Consolas" panose="020B0609020204030204" pitchFamily="49" charset="0"/>
              </a:rPr>
              <a:t>AppServiceConnection</a:t>
            </a:r>
            <a:r>
              <a:rPr lang="en-GB" sz="1600" dirty="0">
                <a:solidFill>
                  <a:srgbClr val="404040"/>
                </a:solidFill>
              </a:rPr>
              <a:t>();</a:t>
            </a:r>
          </a:p>
          <a:p>
            <a:pPr>
              <a:lnSpc>
                <a:spcPct val="90000"/>
              </a:lnSpc>
              <a:spcBef>
                <a:spcPts val="600"/>
              </a:spcBef>
            </a:pPr>
            <a:r>
              <a:rPr lang="en-GB" sz="1600" dirty="0" err="1">
                <a:solidFill>
                  <a:srgbClr val="404040"/>
                </a:solidFill>
              </a:rPr>
              <a:t>conn.AppServiceName</a:t>
            </a:r>
            <a:r>
              <a:rPr lang="en-GB" sz="1600" dirty="0">
                <a:solidFill>
                  <a:srgbClr val="404040"/>
                </a:solidFill>
              </a:rPr>
              <a:t> = </a:t>
            </a:r>
            <a:r>
              <a:rPr lang="en-GB" sz="1600" dirty="0">
                <a:solidFill>
                  <a:srgbClr val="A31515"/>
                </a:solidFill>
                <a:highlight>
                  <a:srgbClr val="FFFFFF"/>
                </a:highlight>
                <a:ea typeface="Calibri" panose="020F0502020204030204" pitchFamily="34" charset="0"/>
                <a:cs typeface="Consolas" panose="020B0609020204030204" pitchFamily="49" charset="0"/>
              </a:rPr>
              <a:t>“</a:t>
            </a:r>
            <a:r>
              <a:rPr lang="en-GB" sz="1600" dirty="0" err="1">
                <a:solidFill>
                  <a:srgbClr val="A31515"/>
                </a:solidFill>
                <a:highlight>
                  <a:srgbClr val="FFFFFF"/>
                </a:highlight>
                <a:ea typeface="Calibri" panose="020F0502020204030204" pitchFamily="34" charset="0"/>
                <a:cs typeface="Consolas" panose="020B0609020204030204" pitchFamily="49" charset="0"/>
              </a:rPr>
              <a:t>FooAppService</a:t>
            </a:r>
            <a:r>
              <a:rPr lang="en-GB" sz="1600" dirty="0">
                <a:solidFill>
                  <a:srgbClr val="A31515"/>
                </a:solidFill>
                <a:highlight>
                  <a:srgbClr val="FFFFFF"/>
                </a:highlight>
                <a:ea typeface="Calibri" panose="020F0502020204030204" pitchFamily="34" charset="0"/>
                <a:cs typeface="Consolas" panose="020B0609020204030204" pitchFamily="49" charset="0"/>
              </a:rPr>
              <a:t>”</a:t>
            </a:r>
            <a:r>
              <a:rPr lang="en-GB" sz="1600" dirty="0">
                <a:solidFill>
                  <a:srgbClr val="404040"/>
                </a:solidFill>
              </a:rPr>
              <a:t>;</a:t>
            </a:r>
          </a:p>
          <a:p>
            <a:pPr>
              <a:lnSpc>
                <a:spcPct val="90000"/>
              </a:lnSpc>
              <a:spcBef>
                <a:spcPts val="600"/>
              </a:spcBef>
            </a:pPr>
            <a:r>
              <a:rPr lang="en-GB" sz="1600" dirty="0" err="1">
                <a:solidFill>
                  <a:srgbClr val="404040"/>
                </a:solidFill>
              </a:rPr>
              <a:t>conn.PackageFamilyName</a:t>
            </a:r>
            <a:r>
              <a:rPr lang="en-GB" sz="1600" dirty="0">
                <a:solidFill>
                  <a:srgbClr val="404040"/>
                </a:solidFill>
              </a:rPr>
              <a:t> = </a:t>
            </a:r>
            <a:r>
              <a:rPr lang="en-US" sz="1600" noProof="1">
                <a:solidFill>
                  <a:srgbClr val="A31515"/>
                </a:solidFill>
                <a:highlight>
                  <a:srgbClr val="FFFFFF"/>
                </a:highlight>
                <a:ea typeface="Calibri" panose="020F0502020204030204" pitchFamily="34" charset="0"/>
                <a:cs typeface="Consolas" panose="020B0609020204030204" pitchFamily="49" charset="0"/>
              </a:rPr>
              <a:t>“12Me.MyApp“;</a:t>
            </a:r>
          </a:p>
          <a:p>
            <a:pPr>
              <a:lnSpc>
                <a:spcPct val="90000"/>
              </a:lnSpc>
              <a:spcBef>
                <a:spcPts val="600"/>
              </a:spcBef>
            </a:pPr>
            <a:r>
              <a:rPr lang="en-US" sz="1600" noProof="1">
                <a:solidFill>
                  <a:srgbClr val="0000FF"/>
                </a:solidFill>
                <a:highlight>
                  <a:srgbClr val="FFFFFF"/>
                </a:highlight>
                <a:ea typeface="Calibri" panose="020F0502020204030204" pitchFamily="34" charset="0"/>
              </a:rPr>
              <a:t>var</a:t>
            </a:r>
            <a:r>
              <a:rPr lang="en-US" sz="1600" noProof="1">
                <a:solidFill>
                  <a:srgbClr val="404040"/>
                </a:solidFill>
                <a:highlight>
                  <a:srgbClr val="FFFFFF"/>
                </a:highlight>
                <a:cs typeface="Consolas" panose="020B0609020204030204" pitchFamily="49" charset="0"/>
              </a:rPr>
              <a:t> status = await conn.OpenAsync</a:t>
            </a:r>
            <a:r>
              <a:rPr lang="en-US" sz="1600" noProof="1" smtClean="0">
                <a:solidFill>
                  <a:srgbClr val="404040"/>
                </a:solidFill>
                <a:highlight>
                  <a:srgbClr val="FFFFFF"/>
                </a:highlight>
                <a:cs typeface="Consolas" panose="020B0609020204030204" pitchFamily="49" charset="0"/>
              </a:rPr>
              <a:t>();</a:t>
            </a:r>
            <a:endParaRPr lang="en-US" sz="1600" noProof="1">
              <a:solidFill>
                <a:srgbClr val="404040"/>
              </a:solidFill>
              <a:highlight>
                <a:srgbClr val="FFFFFF"/>
              </a:highlight>
              <a:cs typeface="Consolas" panose="020B0609020204030204" pitchFamily="49" charset="0"/>
            </a:endParaRPr>
          </a:p>
        </p:txBody>
      </p:sp>
    </p:spTree>
    <p:extLst>
      <p:ext uri="{BB962C8B-B14F-4D97-AF65-F5344CB8AC3E}">
        <p14:creationId xmlns:p14="http://schemas.microsoft.com/office/powerpoint/2010/main" val="18393865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5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14:bounceEnd="50000">
                                          <p:cBhvr additive="base">
                                            <p:cTn id="13" dur="500" fill="hold"/>
                                            <p:tgtEl>
                                              <p:spTgt spid="2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10000"/>
                                      </p:iterate>
                                      <p:childTnLst>
                                        <p:set>
                                          <p:cBhvr>
                                            <p:cTn id="24" dur="1" fill="hold">
                                              <p:stCondLst>
                                                <p:cond delay="0"/>
                                              </p:stCondLst>
                                            </p:cTn>
                                            <p:tgtEl>
                                              <p:spTgt spid="9">
                                                <p:bg/>
                                              </p:spTgt>
                                            </p:tgtEl>
                                            <p:attrNameLst>
                                              <p:attrName>style.visibility</p:attrName>
                                            </p:attrNameLst>
                                          </p:cBhvr>
                                          <p:to>
                                            <p:strVal val="visible"/>
                                          </p:to>
                                        </p:set>
                                        <p:anim calcmode="lin" valueType="num">
                                          <p:cBhvr additive="base">
                                            <p:cTn id="2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9">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additive="base">
                                            <p:cTn id="4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 calcmode="lin" valueType="num">
                                          <p:cBhvr additive="base">
                                            <p:cTn id="4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fltVal val="0"/>
                                              </p:val>
                                            </p:tav>
                                            <p:tav tm="100000">
                                              <p:val>
                                                <p:strVal val="#ppt_h"/>
                                              </p:val>
                                            </p:tav>
                                          </p:tavLst>
                                        </p:anim>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wd">
                                        <p:tmPct val="10000"/>
                                      </p:iterate>
                                      <p:childTnLst>
                                        <p:set>
                                          <p:cBhvr>
                                            <p:cTn id="24" dur="1" fill="hold">
                                              <p:stCondLst>
                                                <p:cond delay="0"/>
                                              </p:stCondLst>
                                            </p:cTn>
                                            <p:tgtEl>
                                              <p:spTgt spid="9">
                                                <p:bg/>
                                              </p:spTgt>
                                            </p:tgtEl>
                                            <p:attrNameLst>
                                              <p:attrName>style.visibility</p:attrName>
                                            </p:attrNameLst>
                                          </p:cBhvr>
                                          <p:to>
                                            <p:strVal val="visible"/>
                                          </p:to>
                                        </p:set>
                                        <p:anim calcmode="lin" valueType="num">
                                          <p:cBhvr additive="base">
                                            <p:cTn id="25" dur="500" fill="hold"/>
                                            <p:tgtEl>
                                              <p:spTgt spid="9">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9">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additive="base">
                                            <p:cTn id="4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 calcmode="lin" valueType="num">
                                          <p:cBhvr additive="base">
                                            <p:cTn id="4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fltVal val="0"/>
                                              </p:val>
                                            </p:tav>
                                            <p:tav tm="100000">
                                              <p:val>
                                                <p:strVal val="#ppt_h"/>
                                              </p:val>
                                            </p:tav>
                                          </p:tavLst>
                                        </p:anim>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uiExpand="1" build="p"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smtClean="0"/>
              <a:t>Arun Singh</a:t>
            </a:r>
          </a:p>
          <a:p>
            <a:r>
              <a:rPr lang="en-US" smtClean="0"/>
              <a:t>@aruntalkstech</a:t>
            </a:r>
          </a:p>
          <a:p>
            <a:r>
              <a:rPr lang="en-US" smtClean="0">
                <a:hlinkClick r:id="rId3"/>
              </a:rPr>
              <a:t>http://aruntalkstech.com</a:t>
            </a:r>
            <a:r>
              <a:rPr lang="en-US" smtClean="0"/>
              <a:t> </a:t>
            </a:r>
          </a:p>
          <a:p>
            <a:r>
              <a:rPr lang="en-US" smtClean="0">
                <a:hlinkClick r:id="rId4"/>
              </a:rPr>
              <a:t>http://github.com/arunjeetsingh</a:t>
            </a:r>
            <a:r>
              <a:rPr lang="en-US" smtClean="0"/>
              <a:t> </a:t>
            </a:r>
            <a:endParaRPr lang="en-US" dirty="0"/>
          </a:p>
        </p:txBody>
      </p:sp>
      <p:sp>
        <p:nvSpPr>
          <p:cNvPr id="2" name="Title 1"/>
          <p:cNvSpPr>
            <a:spLocks noGrp="1"/>
          </p:cNvSpPr>
          <p:nvPr>
            <p:ph type="title"/>
          </p:nvPr>
        </p:nvSpPr>
        <p:spPr/>
        <p:txBody>
          <a:bodyPr/>
          <a:lstStyle/>
          <a:p>
            <a:r>
              <a:rPr lang="en-US" smtClean="0"/>
              <a:t>Building a Web of Apps</a:t>
            </a:r>
            <a:endParaRPr lang="en-US" dirty="0"/>
          </a:p>
        </p:txBody>
      </p:sp>
      <p:sp>
        <p:nvSpPr>
          <p:cNvPr id="11" name="Text Placeholder 10"/>
          <p:cNvSpPr>
            <a:spLocks noGrp="1"/>
          </p:cNvSpPr>
          <p:nvPr>
            <p:ph type="body" sz="quarter" idx="13"/>
          </p:nvPr>
        </p:nvSpPr>
        <p:spPr/>
        <p:txBody>
          <a:bodyPr/>
          <a:lstStyle/>
          <a:p>
            <a:r>
              <a:rPr lang="en-US" smtClean="0"/>
              <a:t>3-765</a:t>
            </a:r>
            <a:endParaRPr lang="en-US" dirty="0"/>
          </a:p>
        </p:txBody>
      </p:sp>
      <p:sp>
        <p:nvSpPr>
          <p:cNvPr id="5" name="Subtitle 2"/>
          <p:cNvSpPr txBox="1">
            <a:spLocks/>
          </p:cNvSpPr>
          <p:nvPr/>
        </p:nvSpPr>
        <p:spPr>
          <a:xfrm>
            <a:off x="5227637" y="5402262"/>
            <a:ext cx="3276600" cy="1283609"/>
          </a:xfrm>
          <a:prstGeom prst="rect">
            <a:avLst/>
          </a:prstGeom>
          <a:noFill/>
        </p:spPr>
        <p:txBody>
          <a:bodyPr vert="horz" wrap="square" lIns="146304" tIns="109728" rIns="146304" bIns="109728" rtlCol="0" anchor="t">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2000" kern="1200" spc="0" baseline="0">
                <a:gradFill>
                  <a:gsLst>
                    <a:gs pos="0">
                      <a:schemeClr val="tx1"/>
                    </a:gs>
                    <a:gs pos="100000">
                      <a:schemeClr val="tx1"/>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Sandeep </a:t>
            </a:r>
            <a:r>
              <a:rPr lang="en-US" dirty="0"/>
              <a:t>M. George</a:t>
            </a:r>
          </a:p>
          <a:p>
            <a:r>
              <a:rPr lang="en-US" dirty="0"/>
              <a:t>@</a:t>
            </a:r>
            <a:r>
              <a:rPr lang="en-US" dirty="0" err="1" smtClean="0"/>
              <a:t>sandtweetstech</a:t>
            </a:r>
            <a:endParaRPr lang="en-US" dirty="0"/>
          </a:p>
        </p:txBody>
      </p:sp>
    </p:spTree>
    <p:extLst>
      <p:ext uri="{BB962C8B-B14F-4D97-AF65-F5344CB8AC3E}">
        <p14:creationId xmlns:p14="http://schemas.microsoft.com/office/powerpoint/2010/main" val="27354620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072679" y="1142586"/>
            <a:ext cx="2917500" cy="5326476"/>
            <a:chOff x="8072679" y="1142586"/>
            <a:chExt cx="2917500" cy="5326476"/>
          </a:xfrm>
        </p:grpSpPr>
        <p:sp>
          <p:nvSpPr>
            <p:cNvPr id="3" name="Rounded Rectangle 2"/>
            <p:cNvSpPr/>
            <p:nvPr/>
          </p:nvSpPr>
          <p:spPr bwMode="auto">
            <a:xfrm>
              <a:off x="8118472" y="1579723"/>
              <a:ext cx="2819400" cy="4889339"/>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37"/>
            <p:cNvPicPr>
              <a:picLocks noChangeAspect="1"/>
            </p:cNvPicPr>
            <p:nvPr/>
          </p:nvPicPr>
          <p:blipFill>
            <a:blip r:embed="rId2" cstate="print">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tretch>
              <a:fillRect/>
            </a:stretch>
          </p:blipFill>
          <p:spPr>
            <a:xfrm>
              <a:off x="8626717" y="1579723"/>
              <a:ext cx="1779025" cy="940637"/>
            </a:xfrm>
            <a:prstGeom prst="rect">
              <a:avLst/>
            </a:prstGeom>
          </p:spPr>
        </p:pic>
        <p:sp>
          <p:nvSpPr>
            <p:cNvPr id="25" name="TextBox 24"/>
            <p:cNvSpPr txBox="1"/>
            <p:nvPr/>
          </p:nvSpPr>
          <p:spPr>
            <a:xfrm>
              <a:off x="8072679" y="1142586"/>
              <a:ext cx="2917500"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Package with App Service</a:t>
              </a:r>
            </a:p>
          </p:txBody>
        </p:sp>
      </p:grpSp>
      <p:sp>
        <p:nvSpPr>
          <p:cNvPr id="12" name="Left-Right Arrow 11"/>
          <p:cNvSpPr/>
          <p:nvPr/>
        </p:nvSpPr>
        <p:spPr bwMode="auto">
          <a:xfrm>
            <a:off x="2480076" y="2756120"/>
            <a:ext cx="6108255" cy="1198342"/>
          </a:xfrm>
          <a:prstGeom prst="leftRightArrow">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8" name="Group 27"/>
          <p:cNvGrpSpPr/>
          <p:nvPr/>
        </p:nvGrpSpPr>
        <p:grpSpPr>
          <a:xfrm>
            <a:off x="401461" y="2050041"/>
            <a:ext cx="2066500" cy="2110438"/>
            <a:chOff x="1575111" y="1432966"/>
            <a:chExt cx="2066500" cy="2110438"/>
          </a:xfrm>
        </p:grpSpPr>
        <p:grpSp>
          <p:nvGrpSpPr>
            <p:cNvPr id="4" name="Group 35"/>
            <p:cNvGrpSpPr/>
            <p:nvPr/>
          </p:nvGrpSpPr>
          <p:grpSpPr>
            <a:xfrm>
              <a:off x="1575111" y="1968310"/>
              <a:ext cx="2066500" cy="1575094"/>
              <a:chOff x="9995362" y="3644424"/>
              <a:chExt cx="1583790" cy="1071410"/>
            </a:xfrm>
          </p:grpSpPr>
          <p:pic>
            <p:nvPicPr>
              <p:cNvPr id="5"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7"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14" name="TextBox 13"/>
            <p:cNvSpPr txBox="1"/>
            <p:nvPr/>
          </p:nvSpPr>
          <p:spPr>
            <a:xfrm>
              <a:off x="1786357" y="1432966"/>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Client App A</a:t>
              </a:r>
            </a:p>
          </p:txBody>
        </p:sp>
      </p:grpSp>
      <p:sp>
        <p:nvSpPr>
          <p:cNvPr id="26" name="Title 25"/>
          <p:cNvSpPr>
            <a:spLocks noGrp="1"/>
          </p:cNvSpPr>
          <p:nvPr>
            <p:ph type="title"/>
          </p:nvPr>
        </p:nvSpPr>
        <p:spPr/>
        <p:txBody>
          <a:bodyPr/>
          <a:lstStyle/>
          <a:p>
            <a:r>
              <a:rPr lang="en-US" dirty="0" smtClean="0"/>
              <a:t>What is an App Service?</a:t>
            </a:r>
            <a:endParaRPr lang="en-US" dirty="0"/>
          </a:p>
        </p:txBody>
      </p:sp>
      <p:grpSp>
        <p:nvGrpSpPr>
          <p:cNvPr id="29" name="Group 28"/>
          <p:cNvGrpSpPr/>
          <p:nvPr/>
        </p:nvGrpSpPr>
        <p:grpSpPr>
          <a:xfrm>
            <a:off x="8588331" y="2659062"/>
            <a:ext cx="1879681" cy="1412694"/>
            <a:chOff x="8588331" y="3194489"/>
            <a:chExt cx="1879681" cy="1412694"/>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797" y="3967257"/>
              <a:ext cx="462866" cy="462866"/>
            </a:xfrm>
            <a:prstGeom prst="rect">
              <a:avLst/>
            </a:prstGeom>
          </p:spPr>
        </p:pic>
        <p:sp>
          <p:nvSpPr>
            <p:cNvPr id="27" name="TextBox 26"/>
            <p:cNvSpPr txBox="1"/>
            <p:nvPr/>
          </p:nvSpPr>
          <p:spPr>
            <a:xfrm>
              <a:off x="8588331" y="3194489"/>
              <a:ext cx="1879681" cy="1412694"/>
            </a:xfrm>
            <a:prstGeom prst="rect">
              <a:avLst/>
            </a:prstGeom>
            <a:noFill/>
            <a:ln>
              <a:solidFill>
                <a:schemeClr val="bg1"/>
              </a:solidFill>
            </a:ln>
          </p:spPr>
          <p:txBody>
            <a:bodyPr wrap="none" lIns="182880" tIns="146304" rIns="182880" bIns="146304" rtlCol="0">
              <a:spAutoFit/>
            </a:bodyPr>
            <a:lstStyle/>
            <a:p>
              <a:pPr algn="ctr">
                <a:lnSpc>
                  <a:spcPct val="90000"/>
                </a:lnSpc>
                <a:spcAft>
                  <a:spcPts val="600"/>
                </a:spcAft>
              </a:pPr>
              <a:r>
                <a:rPr lang="en-US" sz="1600" dirty="0" smtClean="0">
                  <a:solidFill>
                    <a:srgbClr val="404040"/>
                  </a:solidFill>
                </a:rPr>
                <a:t>App Service</a:t>
              </a:r>
            </a:p>
            <a:p>
              <a:pPr algn="ctr">
                <a:lnSpc>
                  <a:spcPct val="90000"/>
                </a:lnSpc>
                <a:spcAft>
                  <a:spcPts val="600"/>
                </a:spcAft>
              </a:pPr>
              <a:r>
                <a:rPr lang="en-US" sz="1600" dirty="0" smtClean="0">
                  <a:solidFill>
                    <a:srgbClr val="404040"/>
                  </a:solidFill>
                </a:rPr>
                <a:t>Background Task</a:t>
              </a:r>
            </a:p>
            <a:p>
              <a:pPr algn="ctr">
                <a:lnSpc>
                  <a:spcPct val="90000"/>
                </a:lnSpc>
                <a:spcAft>
                  <a:spcPts val="600"/>
                </a:spcAft>
              </a:pPr>
              <a:endParaRPr lang="en-US" sz="1600" dirty="0" smtClean="0">
                <a:solidFill>
                  <a:srgbClr val="404040"/>
                </a:solidFill>
              </a:endParaRPr>
            </a:p>
            <a:p>
              <a:pPr algn="ctr">
                <a:lnSpc>
                  <a:spcPct val="90000"/>
                </a:lnSpc>
                <a:spcAft>
                  <a:spcPts val="600"/>
                </a:spcAft>
              </a:pPr>
              <a:endParaRPr lang="en-US" sz="1600" dirty="0" smtClean="0">
                <a:solidFill>
                  <a:srgbClr val="404040"/>
                </a:solidFill>
              </a:endParaRPr>
            </a:p>
          </p:txBody>
        </p:sp>
      </p:grpSp>
      <p:sp>
        <p:nvSpPr>
          <p:cNvPr id="21" name="TextBox 20"/>
          <p:cNvSpPr txBox="1"/>
          <p:nvPr/>
        </p:nvSpPr>
        <p:spPr>
          <a:xfrm>
            <a:off x="2934068" y="3088417"/>
            <a:ext cx="4884369" cy="1412694"/>
          </a:xfrm>
          <a:prstGeom prst="rect">
            <a:avLst/>
          </a:prstGeom>
          <a:solidFill>
            <a:schemeClr val="tx1"/>
          </a:solidFill>
        </p:spPr>
        <p:txBody>
          <a:bodyPr wrap="square" lIns="182880" tIns="146304" rIns="182880" bIns="146304" rtlCol="0">
            <a:spAutoFit/>
          </a:bodyPr>
          <a:lstStyle/>
          <a:p>
            <a:pPr>
              <a:lnSpc>
                <a:spcPct val="90000"/>
              </a:lnSpc>
              <a:spcBef>
                <a:spcPts val="600"/>
              </a:spcBef>
            </a:pPr>
            <a:r>
              <a:rPr lang="en-GB" sz="1600" dirty="0">
                <a:solidFill>
                  <a:srgbClr val="0000FF"/>
                </a:solidFill>
                <a:highlight>
                  <a:srgbClr val="FFFFFF"/>
                </a:highlight>
                <a:ea typeface="Calibri" panose="020F0502020204030204" pitchFamily="34" charset="0"/>
              </a:rPr>
              <a:t>var</a:t>
            </a:r>
            <a:r>
              <a:rPr lang="en-GB" sz="1600" dirty="0">
                <a:solidFill>
                  <a:srgbClr val="404040"/>
                </a:solidFill>
              </a:rPr>
              <a:t> conn = new </a:t>
            </a:r>
            <a:r>
              <a:rPr lang="en-GB" sz="1600" dirty="0" err="1">
                <a:solidFill>
                  <a:srgbClr val="2B91AF"/>
                </a:solidFill>
                <a:highlight>
                  <a:srgbClr val="FFFFFF"/>
                </a:highlight>
                <a:ea typeface="Calibri" panose="020F0502020204030204" pitchFamily="34" charset="0"/>
                <a:cs typeface="Consolas" panose="020B0609020204030204" pitchFamily="49" charset="0"/>
              </a:rPr>
              <a:t>AppServiceConnection</a:t>
            </a:r>
            <a:r>
              <a:rPr lang="en-GB" sz="1600" dirty="0">
                <a:solidFill>
                  <a:srgbClr val="404040"/>
                </a:solidFill>
              </a:rPr>
              <a:t>();</a:t>
            </a:r>
          </a:p>
          <a:p>
            <a:pPr>
              <a:lnSpc>
                <a:spcPct val="90000"/>
              </a:lnSpc>
              <a:spcBef>
                <a:spcPts val="600"/>
              </a:spcBef>
            </a:pPr>
            <a:r>
              <a:rPr lang="en-GB" sz="1600" dirty="0" err="1">
                <a:solidFill>
                  <a:srgbClr val="404040"/>
                </a:solidFill>
              </a:rPr>
              <a:t>conn.AppServiceName</a:t>
            </a:r>
            <a:r>
              <a:rPr lang="en-GB" sz="1600" dirty="0">
                <a:solidFill>
                  <a:srgbClr val="404040"/>
                </a:solidFill>
              </a:rPr>
              <a:t> = </a:t>
            </a:r>
            <a:r>
              <a:rPr lang="en-GB" sz="1600" dirty="0">
                <a:solidFill>
                  <a:srgbClr val="A31515"/>
                </a:solidFill>
                <a:highlight>
                  <a:srgbClr val="FFFFFF"/>
                </a:highlight>
                <a:ea typeface="Calibri" panose="020F0502020204030204" pitchFamily="34" charset="0"/>
                <a:cs typeface="Consolas" panose="020B0609020204030204" pitchFamily="49" charset="0"/>
              </a:rPr>
              <a:t>“</a:t>
            </a:r>
            <a:r>
              <a:rPr lang="en-GB" sz="1600" dirty="0" err="1">
                <a:solidFill>
                  <a:srgbClr val="A31515"/>
                </a:solidFill>
                <a:highlight>
                  <a:srgbClr val="FFFFFF"/>
                </a:highlight>
                <a:ea typeface="Calibri" panose="020F0502020204030204" pitchFamily="34" charset="0"/>
                <a:cs typeface="Consolas" panose="020B0609020204030204" pitchFamily="49" charset="0"/>
              </a:rPr>
              <a:t>FooAppService</a:t>
            </a:r>
            <a:r>
              <a:rPr lang="en-GB" sz="1600" dirty="0">
                <a:solidFill>
                  <a:srgbClr val="A31515"/>
                </a:solidFill>
                <a:highlight>
                  <a:srgbClr val="FFFFFF"/>
                </a:highlight>
                <a:ea typeface="Calibri" panose="020F0502020204030204" pitchFamily="34" charset="0"/>
                <a:cs typeface="Consolas" panose="020B0609020204030204" pitchFamily="49" charset="0"/>
              </a:rPr>
              <a:t>”</a:t>
            </a:r>
            <a:r>
              <a:rPr lang="en-GB" sz="1600" dirty="0">
                <a:solidFill>
                  <a:srgbClr val="404040"/>
                </a:solidFill>
              </a:rPr>
              <a:t>;</a:t>
            </a:r>
          </a:p>
          <a:p>
            <a:pPr>
              <a:lnSpc>
                <a:spcPct val="90000"/>
              </a:lnSpc>
              <a:spcBef>
                <a:spcPts val="600"/>
              </a:spcBef>
            </a:pPr>
            <a:r>
              <a:rPr lang="en-GB" sz="1600" dirty="0" err="1">
                <a:solidFill>
                  <a:srgbClr val="404040"/>
                </a:solidFill>
              </a:rPr>
              <a:t>conn.PackageFamilyName</a:t>
            </a:r>
            <a:r>
              <a:rPr lang="en-GB" sz="1600" dirty="0">
                <a:solidFill>
                  <a:srgbClr val="404040"/>
                </a:solidFill>
              </a:rPr>
              <a:t> = </a:t>
            </a:r>
            <a:r>
              <a:rPr lang="en-US" sz="1600" noProof="1">
                <a:solidFill>
                  <a:srgbClr val="A31515"/>
                </a:solidFill>
                <a:highlight>
                  <a:srgbClr val="FFFFFF"/>
                </a:highlight>
                <a:ea typeface="Calibri" panose="020F0502020204030204" pitchFamily="34" charset="0"/>
                <a:cs typeface="Consolas" panose="020B0609020204030204" pitchFamily="49" charset="0"/>
              </a:rPr>
              <a:t>“12Me.MyApp“;</a:t>
            </a:r>
          </a:p>
          <a:p>
            <a:pPr>
              <a:lnSpc>
                <a:spcPct val="90000"/>
              </a:lnSpc>
              <a:spcBef>
                <a:spcPts val="600"/>
              </a:spcBef>
            </a:pPr>
            <a:r>
              <a:rPr lang="en-US" sz="1600" noProof="1">
                <a:solidFill>
                  <a:srgbClr val="0000FF"/>
                </a:solidFill>
                <a:highlight>
                  <a:srgbClr val="FFFFFF"/>
                </a:highlight>
                <a:ea typeface="Calibri" panose="020F0502020204030204" pitchFamily="34" charset="0"/>
              </a:rPr>
              <a:t>var</a:t>
            </a:r>
            <a:r>
              <a:rPr lang="en-US" sz="1600" noProof="1">
                <a:solidFill>
                  <a:srgbClr val="404040"/>
                </a:solidFill>
                <a:highlight>
                  <a:srgbClr val="FFFFFF"/>
                </a:highlight>
                <a:cs typeface="Consolas" panose="020B0609020204030204" pitchFamily="49" charset="0"/>
              </a:rPr>
              <a:t> status = await conn.OpenAsync</a:t>
            </a:r>
            <a:r>
              <a:rPr lang="en-US" sz="1600" noProof="1" smtClean="0">
                <a:solidFill>
                  <a:srgbClr val="404040"/>
                </a:solidFill>
                <a:highlight>
                  <a:srgbClr val="FFFFFF"/>
                </a:highlight>
                <a:cs typeface="Consolas" panose="020B0609020204030204" pitchFamily="49" charset="0"/>
              </a:rPr>
              <a:t>();</a:t>
            </a:r>
            <a:endParaRPr lang="en-US" sz="1600" noProof="1">
              <a:solidFill>
                <a:srgbClr val="404040"/>
              </a:solidFill>
              <a:highlight>
                <a:srgbClr val="FFFFFF"/>
              </a:highlight>
              <a:cs typeface="Consolas" panose="020B0609020204030204" pitchFamily="49" charset="0"/>
            </a:endParaRPr>
          </a:p>
        </p:txBody>
      </p:sp>
      <p:sp>
        <p:nvSpPr>
          <p:cNvPr id="23" name="TextBox 22"/>
          <p:cNvSpPr txBox="1"/>
          <p:nvPr/>
        </p:nvSpPr>
        <p:spPr>
          <a:xfrm>
            <a:off x="2934068" y="4320608"/>
            <a:ext cx="4884369" cy="1468094"/>
          </a:xfrm>
          <a:prstGeom prst="rect">
            <a:avLst/>
          </a:prstGeom>
          <a:solidFill>
            <a:schemeClr val="tx1"/>
          </a:solidFill>
        </p:spPr>
        <p:txBody>
          <a:bodyPr wrap="square" lIns="182880" tIns="146304" rIns="182880" bIns="146304" rtlCol="0">
            <a:spAutoFit/>
          </a:bodyPr>
          <a:lstStyle/>
          <a:p>
            <a:pPr>
              <a:lnSpc>
                <a:spcPct val="90000"/>
              </a:lnSpc>
              <a:spcBef>
                <a:spcPts val="600"/>
              </a:spcBef>
            </a:pPr>
            <a:r>
              <a:rPr lang="en-US" sz="1600" noProof="1">
                <a:solidFill>
                  <a:srgbClr val="0000FF"/>
                </a:solidFill>
                <a:highlight>
                  <a:srgbClr val="FFFFFF"/>
                </a:highlight>
                <a:ea typeface="Calibri" panose="020F0502020204030204" pitchFamily="34" charset="0"/>
              </a:rPr>
              <a:t>var</a:t>
            </a:r>
            <a:r>
              <a:rPr lang="en-US" sz="1600" noProof="1">
                <a:solidFill>
                  <a:srgbClr val="404040"/>
                </a:solidFill>
                <a:highlight>
                  <a:srgbClr val="FFFFFF"/>
                </a:highlight>
                <a:cs typeface="Consolas" panose="020B0609020204030204" pitchFamily="49" charset="0"/>
              </a:rPr>
              <a:t> message = new </a:t>
            </a:r>
            <a:r>
              <a:rPr lang="en-US" sz="1600" noProof="1">
                <a:solidFill>
                  <a:srgbClr val="2B91AF"/>
                </a:solidFill>
                <a:highlight>
                  <a:srgbClr val="FFFFFF"/>
                </a:highlight>
                <a:ea typeface="Calibri" panose="020F0502020204030204" pitchFamily="34" charset="0"/>
                <a:cs typeface="Consolas" panose="020B0609020204030204" pitchFamily="49" charset="0"/>
              </a:rPr>
              <a:t>ValueSet</a:t>
            </a:r>
            <a:r>
              <a:rPr lang="en-US" sz="1600" noProof="1">
                <a:solidFill>
                  <a:srgbClr val="404040"/>
                </a:solidFill>
                <a:highlight>
                  <a:srgbClr val="FFFFFF"/>
                </a:highlight>
                <a:cs typeface="Consolas" panose="020B0609020204030204" pitchFamily="49" charset="0"/>
              </a:rPr>
              <a:t>();</a:t>
            </a:r>
          </a:p>
          <a:p>
            <a:pPr>
              <a:lnSpc>
                <a:spcPct val="90000"/>
              </a:lnSpc>
              <a:spcBef>
                <a:spcPts val="600"/>
              </a:spcBef>
            </a:pPr>
            <a:r>
              <a:rPr lang="en-US" sz="1600" noProof="1">
                <a:solidFill>
                  <a:srgbClr val="404040"/>
                </a:solidFill>
                <a:highlight>
                  <a:srgbClr val="FFFFFF"/>
                </a:highlight>
                <a:cs typeface="Consolas" panose="020B0609020204030204" pitchFamily="49" charset="0"/>
              </a:rPr>
              <a:t>message.Add(</a:t>
            </a:r>
            <a:r>
              <a:rPr lang="en-US" sz="1600" noProof="1">
                <a:solidFill>
                  <a:srgbClr val="A31515"/>
                </a:solidFill>
                <a:highlight>
                  <a:srgbClr val="FFFFFF"/>
                </a:highlight>
                <a:ea typeface="Calibri" panose="020F0502020204030204" pitchFamily="34" charset="0"/>
                <a:cs typeface="Consolas" panose="020B0609020204030204" pitchFamily="49" charset="0"/>
              </a:rPr>
              <a:t>“Hi</a:t>
            </a:r>
            <a:r>
              <a:rPr lang="en-US" sz="1600" noProof="1" smtClean="0">
                <a:solidFill>
                  <a:srgbClr val="A31515"/>
                </a:solidFill>
                <a:highlight>
                  <a:srgbClr val="FFFFFF"/>
                </a:highlight>
                <a:ea typeface="Calibri" panose="020F0502020204030204" pitchFamily="34" charset="0"/>
                <a:cs typeface="Consolas" panose="020B0609020204030204" pitchFamily="49" charset="0"/>
              </a:rPr>
              <a:t>”</a:t>
            </a:r>
            <a:r>
              <a:rPr lang="en-US" sz="1600" noProof="1" smtClean="0">
                <a:solidFill>
                  <a:srgbClr val="404040"/>
                </a:solidFill>
                <a:highlight>
                  <a:srgbClr val="FFFFFF"/>
                </a:highlight>
                <a:ea typeface="Calibri" panose="020F0502020204030204" pitchFamily="34" charset="0"/>
                <a:cs typeface="Consolas" panose="020B0609020204030204" pitchFamily="49" charset="0"/>
              </a:rPr>
              <a:t>,</a:t>
            </a:r>
            <a:r>
              <a:rPr lang="en-US" sz="1600" noProof="1" smtClean="0">
                <a:solidFill>
                  <a:srgbClr val="A31515"/>
                </a:solidFill>
                <a:highlight>
                  <a:srgbClr val="FFFFFF"/>
                </a:highlight>
                <a:ea typeface="Calibri" panose="020F0502020204030204" pitchFamily="34" charset="0"/>
                <a:cs typeface="Consolas" panose="020B0609020204030204" pitchFamily="49" charset="0"/>
              </a:rPr>
              <a:t> </a:t>
            </a:r>
            <a:r>
              <a:rPr lang="en-US" sz="1600" noProof="1">
                <a:solidFill>
                  <a:srgbClr val="A31515"/>
                </a:solidFill>
                <a:highlight>
                  <a:srgbClr val="FFFFFF"/>
                </a:highlight>
                <a:ea typeface="Calibri" panose="020F0502020204030204" pitchFamily="34" charset="0"/>
                <a:cs typeface="Consolas" panose="020B0609020204030204" pitchFamily="49" charset="0"/>
              </a:rPr>
              <a:t>“There”);</a:t>
            </a:r>
          </a:p>
          <a:p>
            <a:pPr>
              <a:lnSpc>
                <a:spcPct val="90000"/>
              </a:lnSpc>
              <a:spcBef>
                <a:spcPts val="600"/>
              </a:spcBef>
            </a:pPr>
            <a:r>
              <a:rPr lang="en-US" sz="1600" noProof="1">
                <a:solidFill>
                  <a:srgbClr val="0000FF"/>
                </a:solidFill>
                <a:highlight>
                  <a:srgbClr val="FFFFFF"/>
                </a:highlight>
                <a:ea typeface="Calibri" panose="020F0502020204030204" pitchFamily="34" charset="0"/>
              </a:rPr>
              <a:t>var</a:t>
            </a:r>
            <a:r>
              <a:rPr lang="en-US" sz="1600" noProof="1">
                <a:solidFill>
                  <a:srgbClr val="404040"/>
                </a:solidFill>
                <a:highlight>
                  <a:srgbClr val="FFFFFF"/>
                </a:highlight>
                <a:cs typeface="Consolas" panose="020B0609020204030204" pitchFamily="49" charset="0"/>
              </a:rPr>
              <a:t> </a:t>
            </a:r>
            <a:r>
              <a:rPr lang="en-US" sz="1600" noProof="1" smtClean="0">
                <a:solidFill>
                  <a:srgbClr val="404040"/>
                </a:solidFill>
                <a:highlight>
                  <a:srgbClr val="FFFFFF"/>
                </a:highlight>
                <a:cs typeface="Consolas" panose="020B0609020204030204" pitchFamily="49" charset="0"/>
              </a:rPr>
              <a:t>r = </a:t>
            </a:r>
            <a:r>
              <a:rPr lang="en-US" sz="1600" noProof="1">
                <a:solidFill>
                  <a:srgbClr val="0000FF"/>
                </a:solidFill>
                <a:highlight>
                  <a:srgbClr val="FFFFFF"/>
                </a:highlight>
                <a:ea typeface="Calibri" panose="020F0502020204030204" pitchFamily="34" charset="0"/>
              </a:rPr>
              <a:t>await</a:t>
            </a:r>
            <a:r>
              <a:rPr lang="en-US" sz="1600" noProof="1" smtClean="0">
                <a:solidFill>
                  <a:srgbClr val="404040"/>
                </a:solidFill>
                <a:highlight>
                  <a:srgbClr val="FFFFFF"/>
                </a:highlight>
                <a:cs typeface="Consolas" panose="020B0609020204030204" pitchFamily="49" charset="0"/>
              </a:rPr>
              <a:t> conn.SendMessageAsync(message</a:t>
            </a:r>
            <a:r>
              <a:rPr lang="en-US" sz="1600" noProof="1">
                <a:solidFill>
                  <a:srgbClr val="404040"/>
                </a:solidFill>
                <a:highlight>
                  <a:srgbClr val="FFFFFF"/>
                </a:highlight>
                <a:cs typeface="Consolas" panose="020B0609020204030204" pitchFamily="49" charset="0"/>
              </a:rPr>
              <a:t>);</a:t>
            </a:r>
          </a:p>
          <a:p>
            <a:pPr>
              <a:lnSpc>
                <a:spcPct val="90000"/>
              </a:lnSpc>
              <a:spcBef>
                <a:spcPts val="600"/>
              </a:spcBef>
            </a:pPr>
            <a:r>
              <a:rPr lang="en-US" sz="1600" noProof="1">
                <a:solidFill>
                  <a:srgbClr val="404040"/>
                </a:solidFill>
                <a:highlight>
                  <a:srgbClr val="FFFFFF"/>
                </a:highlight>
                <a:cs typeface="Consolas" panose="020B0609020204030204" pitchFamily="49" charset="0"/>
              </a:rPr>
              <a:t>conn.Dispose();</a:t>
            </a:r>
          </a:p>
        </p:txBody>
      </p:sp>
    </p:spTree>
    <p:extLst>
      <p:ext uri="{BB962C8B-B14F-4D97-AF65-F5344CB8AC3E}">
        <p14:creationId xmlns:p14="http://schemas.microsoft.com/office/powerpoint/2010/main" val="578017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anim calcmode="lin" valueType="num">
                                      <p:cBhvr additive="base">
                                        <p:cTn id="7" dur="500" fill="hold"/>
                                        <p:tgtEl>
                                          <p:spTgt spid="2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 calcmode="lin" valueType="num">
                                      <p:cBhvr additive="base">
                                        <p:cTn id="1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 calcmode="lin" valueType="num">
                                      <p:cBhvr additive="base">
                                        <p:cTn id="1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 calcmode="lin" valueType="num">
                                      <p:cBhvr additive="base">
                                        <p:cTn id="2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 calcmode="lin" valueType="num">
                                      <p:cBhvr additive="base">
                                        <p:cTn id="2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01461" y="2050041"/>
            <a:ext cx="2066500" cy="2110438"/>
            <a:chOff x="1575111" y="1432966"/>
            <a:chExt cx="2066500" cy="2110438"/>
          </a:xfrm>
        </p:grpSpPr>
        <p:grpSp>
          <p:nvGrpSpPr>
            <p:cNvPr id="4" name="Group 35"/>
            <p:cNvGrpSpPr/>
            <p:nvPr/>
          </p:nvGrpSpPr>
          <p:grpSpPr>
            <a:xfrm>
              <a:off x="1575111" y="1968310"/>
              <a:ext cx="2066500" cy="1575094"/>
              <a:chOff x="9995362" y="3644424"/>
              <a:chExt cx="1583790" cy="1071410"/>
            </a:xfrm>
          </p:grpSpPr>
          <p:pic>
            <p:nvPicPr>
              <p:cNvPr id="5"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7"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14" name="TextBox 13"/>
            <p:cNvSpPr txBox="1"/>
            <p:nvPr/>
          </p:nvSpPr>
          <p:spPr>
            <a:xfrm>
              <a:off x="1786357" y="1432966"/>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Client App A</a:t>
              </a:r>
            </a:p>
          </p:txBody>
        </p:sp>
      </p:grpSp>
      <p:grpSp>
        <p:nvGrpSpPr>
          <p:cNvPr id="34" name="Group 33"/>
          <p:cNvGrpSpPr/>
          <p:nvPr/>
        </p:nvGrpSpPr>
        <p:grpSpPr>
          <a:xfrm>
            <a:off x="409853" y="4411662"/>
            <a:ext cx="2066500" cy="2070489"/>
            <a:chOff x="1575111" y="4411662"/>
            <a:chExt cx="2066500" cy="2070489"/>
          </a:xfrm>
        </p:grpSpPr>
        <p:grpSp>
          <p:nvGrpSpPr>
            <p:cNvPr id="9" name="Group 35"/>
            <p:cNvGrpSpPr/>
            <p:nvPr/>
          </p:nvGrpSpPr>
          <p:grpSpPr>
            <a:xfrm>
              <a:off x="1575111" y="4907057"/>
              <a:ext cx="2066500" cy="1575094"/>
              <a:chOff x="9995362" y="3644424"/>
              <a:chExt cx="1583790" cy="1071410"/>
            </a:xfrm>
          </p:grpSpPr>
          <p:pic>
            <p:nvPicPr>
              <p:cNvPr id="10"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12"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15" name="TextBox 14"/>
            <p:cNvSpPr txBox="1"/>
            <p:nvPr/>
          </p:nvSpPr>
          <p:spPr>
            <a:xfrm>
              <a:off x="1747348" y="4411662"/>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Client App B</a:t>
              </a:r>
            </a:p>
          </p:txBody>
        </p:sp>
      </p:grpSp>
      <p:grpSp>
        <p:nvGrpSpPr>
          <p:cNvPr id="35" name="Group 34"/>
          <p:cNvGrpSpPr/>
          <p:nvPr/>
        </p:nvGrpSpPr>
        <p:grpSpPr>
          <a:xfrm>
            <a:off x="8072679" y="1142586"/>
            <a:ext cx="2917500" cy="5326476"/>
            <a:chOff x="8072679" y="1142586"/>
            <a:chExt cx="2917500" cy="5326476"/>
          </a:xfrm>
        </p:grpSpPr>
        <p:sp>
          <p:nvSpPr>
            <p:cNvPr id="3" name="Rounded Rectangle 2"/>
            <p:cNvSpPr/>
            <p:nvPr/>
          </p:nvSpPr>
          <p:spPr bwMode="auto">
            <a:xfrm>
              <a:off x="8118472" y="1579723"/>
              <a:ext cx="2819400" cy="4889339"/>
            </a:xfrm>
            <a:prstGeom prst="round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37"/>
            <p:cNvPicPr>
              <a:picLocks noChangeAspect="1"/>
            </p:cNvPicPr>
            <p:nvPr/>
          </p:nvPicPr>
          <p:blipFill>
            <a:blip r:embed="rId6" cstate="print">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Lst>
            </a:blip>
            <a:stretch>
              <a:fillRect/>
            </a:stretch>
          </p:blipFill>
          <p:spPr>
            <a:xfrm>
              <a:off x="8626717" y="1579723"/>
              <a:ext cx="1779025" cy="940637"/>
            </a:xfrm>
            <a:prstGeom prst="rect">
              <a:avLst/>
            </a:prstGeom>
          </p:spPr>
        </p:pic>
        <p:sp>
          <p:nvSpPr>
            <p:cNvPr id="25" name="TextBox 24"/>
            <p:cNvSpPr txBox="1"/>
            <p:nvPr/>
          </p:nvSpPr>
          <p:spPr>
            <a:xfrm>
              <a:off x="8072679" y="1142586"/>
              <a:ext cx="2917500"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FFFFFF"/>
                  </a:solidFill>
                </a:rPr>
                <a:t>Package with App Service</a:t>
              </a:r>
            </a:p>
          </p:txBody>
        </p:sp>
      </p:grpSp>
      <p:sp>
        <p:nvSpPr>
          <p:cNvPr id="26" name="Title 25"/>
          <p:cNvSpPr>
            <a:spLocks noGrp="1"/>
          </p:cNvSpPr>
          <p:nvPr>
            <p:ph type="title"/>
          </p:nvPr>
        </p:nvSpPr>
        <p:spPr/>
        <p:txBody>
          <a:bodyPr/>
          <a:lstStyle/>
          <a:p>
            <a:r>
              <a:rPr lang="en-US" dirty="0" smtClean="0"/>
              <a:t>What is an App Service?</a:t>
            </a:r>
            <a:endParaRPr lang="en-US" dirty="0"/>
          </a:p>
        </p:txBody>
      </p:sp>
      <p:grpSp>
        <p:nvGrpSpPr>
          <p:cNvPr id="29" name="Group 28"/>
          <p:cNvGrpSpPr/>
          <p:nvPr/>
        </p:nvGrpSpPr>
        <p:grpSpPr>
          <a:xfrm>
            <a:off x="8588331" y="2659062"/>
            <a:ext cx="1879681" cy="1412694"/>
            <a:chOff x="8588331" y="3194489"/>
            <a:chExt cx="1879681" cy="1412694"/>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797" y="3967257"/>
              <a:ext cx="462866" cy="462866"/>
            </a:xfrm>
            <a:prstGeom prst="rect">
              <a:avLst/>
            </a:prstGeom>
          </p:spPr>
        </p:pic>
        <p:sp>
          <p:nvSpPr>
            <p:cNvPr id="27" name="TextBox 26"/>
            <p:cNvSpPr txBox="1"/>
            <p:nvPr/>
          </p:nvSpPr>
          <p:spPr>
            <a:xfrm>
              <a:off x="8588331" y="3194489"/>
              <a:ext cx="1879681" cy="1412694"/>
            </a:xfrm>
            <a:prstGeom prst="rect">
              <a:avLst/>
            </a:prstGeom>
            <a:noFill/>
            <a:ln>
              <a:solidFill>
                <a:schemeClr val="bg1"/>
              </a:solidFill>
            </a:ln>
          </p:spPr>
          <p:txBody>
            <a:bodyPr wrap="none" lIns="182880" tIns="146304" rIns="182880" bIns="146304" rtlCol="0">
              <a:spAutoFit/>
            </a:bodyPr>
            <a:lstStyle/>
            <a:p>
              <a:pPr algn="ctr">
                <a:lnSpc>
                  <a:spcPct val="90000"/>
                </a:lnSpc>
                <a:spcAft>
                  <a:spcPts val="600"/>
                </a:spcAft>
              </a:pPr>
              <a:r>
                <a:rPr lang="en-US" sz="1600" dirty="0" smtClean="0">
                  <a:solidFill>
                    <a:srgbClr val="404040"/>
                  </a:solidFill>
                </a:rPr>
                <a:t>App Service</a:t>
              </a:r>
            </a:p>
            <a:p>
              <a:pPr algn="ctr">
                <a:lnSpc>
                  <a:spcPct val="90000"/>
                </a:lnSpc>
                <a:spcAft>
                  <a:spcPts val="600"/>
                </a:spcAft>
              </a:pPr>
              <a:r>
                <a:rPr lang="en-US" sz="1600" dirty="0" smtClean="0">
                  <a:solidFill>
                    <a:srgbClr val="404040"/>
                  </a:solidFill>
                </a:rPr>
                <a:t>Background Task</a:t>
              </a:r>
            </a:p>
            <a:p>
              <a:pPr algn="ctr">
                <a:lnSpc>
                  <a:spcPct val="90000"/>
                </a:lnSpc>
                <a:spcAft>
                  <a:spcPts val="600"/>
                </a:spcAft>
              </a:pPr>
              <a:endParaRPr lang="en-US" sz="1600" dirty="0" smtClean="0">
                <a:solidFill>
                  <a:srgbClr val="404040"/>
                </a:solidFill>
              </a:endParaRPr>
            </a:p>
            <a:p>
              <a:pPr algn="ctr">
                <a:lnSpc>
                  <a:spcPct val="90000"/>
                </a:lnSpc>
                <a:spcAft>
                  <a:spcPts val="600"/>
                </a:spcAft>
              </a:pPr>
              <a:endParaRPr lang="en-US" sz="1600" dirty="0" smtClean="0">
                <a:solidFill>
                  <a:srgbClr val="404040"/>
                </a:solidFill>
              </a:endParaRPr>
            </a:p>
          </p:txBody>
        </p:sp>
      </p:grpSp>
      <p:grpSp>
        <p:nvGrpSpPr>
          <p:cNvPr id="30" name="Group 29"/>
          <p:cNvGrpSpPr/>
          <p:nvPr/>
        </p:nvGrpSpPr>
        <p:grpSpPr>
          <a:xfrm>
            <a:off x="8588331" y="4822720"/>
            <a:ext cx="1879681" cy="1412694"/>
            <a:chOff x="8588331" y="3194489"/>
            <a:chExt cx="1879681" cy="1412694"/>
          </a:xfrm>
        </p:grpSpPr>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4797" y="3967257"/>
              <a:ext cx="462866" cy="462866"/>
            </a:xfrm>
            <a:prstGeom prst="rect">
              <a:avLst/>
            </a:prstGeom>
          </p:spPr>
        </p:pic>
        <p:sp>
          <p:nvSpPr>
            <p:cNvPr id="32" name="TextBox 31"/>
            <p:cNvSpPr txBox="1"/>
            <p:nvPr/>
          </p:nvSpPr>
          <p:spPr>
            <a:xfrm>
              <a:off x="8588331" y="3194489"/>
              <a:ext cx="1879681" cy="1412694"/>
            </a:xfrm>
            <a:prstGeom prst="rect">
              <a:avLst/>
            </a:prstGeom>
            <a:noFill/>
            <a:ln>
              <a:solidFill>
                <a:schemeClr val="bg1"/>
              </a:solidFill>
            </a:ln>
          </p:spPr>
          <p:txBody>
            <a:bodyPr wrap="none" lIns="182880" tIns="146304" rIns="182880" bIns="146304" rtlCol="0">
              <a:spAutoFit/>
            </a:bodyPr>
            <a:lstStyle/>
            <a:p>
              <a:pPr algn="ctr">
                <a:lnSpc>
                  <a:spcPct val="90000"/>
                </a:lnSpc>
                <a:spcAft>
                  <a:spcPts val="600"/>
                </a:spcAft>
              </a:pPr>
              <a:r>
                <a:rPr lang="en-US" sz="1600" dirty="0" smtClean="0">
                  <a:solidFill>
                    <a:srgbClr val="404040"/>
                  </a:solidFill>
                </a:rPr>
                <a:t>App Service</a:t>
              </a:r>
            </a:p>
            <a:p>
              <a:pPr algn="ctr">
                <a:lnSpc>
                  <a:spcPct val="90000"/>
                </a:lnSpc>
                <a:spcAft>
                  <a:spcPts val="600"/>
                </a:spcAft>
              </a:pPr>
              <a:r>
                <a:rPr lang="en-US" sz="1600" dirty="0" smtClean="0">
                  <a:solidFill>
                    <a:srgbClr val="404040"/>
                  </a:solidFill>
                </a:rPr>
                <a:t>Background Task</a:t>
              </a:r>
            </a:p>
            <a:p>
              <a:pPr algn="ctr">
                <a:lnSpc>
                  <a:spcPct val="90000"/>
                </a:lnSpc>
                <a:spcAft>
                  <a:spcPts val="600"/>
                </a:spcAft>
              </a:pPr>
              <a:endParaRPr lang="en-US" sz="1600" dirty="0" smtClean="0">
                <a:solidFill>
                  <a:srgbClr val="404040"/>
                </a:solidFill>
              </a:endParaRPr>
            </a:p>
            <a:p>
              <a:pPr algn="ctr">
                <a:lnSpc>
                  <a:spcPct val="90000"/>
                </a:lnSpc>
                <a:spcAft>
                  <a:spcPts val="600"/>
                </a:spcAft>
              </a:pPr>
              <a:endParaRPr lang="en-US" sz="1600" dirty="0" smtClean="0">
                <a:solidFill>
                  <a:srgbClr val="404040"/>
                </a:solidFill>
              </a:endParaRPr>
            </a:p>
          </p:txBody>
        </p:sp>
      </p:grpSp>
      <p:sp>
        <p:nvSpPr>
          <p:cNvPr id="33" name="Left-Right Arrow 32"/>
          <p:cNvSpPr/>
          <p:nvPr/>
        </p:nvSpPr>
        <p:spPr>
          <a:xfrm>
            <a:off x="2467961" y="5117287"/>
            <a:ext cx="6120370" cy="906739"/>
          </a:xfrm>
          <a:prstGeom prst="lef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r>
              <a:rPr lang="en-GB" sz="2000" dirty="0" smtClean="0">
                <a:solidFill>
                  <a:srgbClr val="404040"/>
                </a:solidFill>
              </a:rPr>
              <a:t>App Service Connection</a:t>
            </a:r>
          </a:p>
        </p:txBody>
      </p:sp>
      <p:sp>
        <p:nvSpPr>
          <p:cNvPr id="21" name="Left-Right Arrow 20"/>
          <p:cNvSpPr/>
          <p:nvPr/>
        </p:nvSpPr>
        <p:spPr>
          <a:xfrm>
            <a:off x="2476353" y="2895323"/>
            <a:ext cx="6104084" cy="906739"/>
          </a:xfrm>
          <a:prstGeom prst="lef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r>
              <a:rPr lang="en-GB" sz="2000" dirty="0" smtClean="0">
                <a:solidFill>
                  <a:srgbClr val="404040"/>
                </a:solidFill>
              </a:rPr>
              <a:t>App Service Connection</a:t>
            </a:r>
          </a:p>
        </p:txBody>
      </p:sp>
    </p:spTree>
    <p:extLst>
      <p:ext uri="{BB962C8B-B14F-4D97-AF65-F5344CB8AC3E}">
        <p14:creationId xmlns:p14="http://schemas.microsoft.com/office/powerpoint/2010/main" val="3326085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0000">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14:bounceEnd="50000">
                                          <p:cBhvr additive="base">
                                            <p:cTn id="13" dur="500" fill="hold"/>
                                            <p:tgtEl>
                                              <p:spTgt spid="33"/>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0-#ppt_w/2"/>
                                              </p:val>
                                            </p:tav>
                                            <p:tav tm="100000">
                                              <p:val>
                                                <p:strVal val="#ppt_x"/>
                                              </p:val>
                                            </p:tav>
                                          </p:tavLst>
                                        </p:anim>
                                        <p:anim calcmode="lin" valueType="num">
                                          <p:cBhvr additive="base">
                                            <p:cTn id="1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8986126" y="136541"/>
            <a:ext cx="1919850" cy="3075590"/>
            <a:chOff x="8809862" y="133876"/>
            <a:chExt cx="1882377" cy="3015558"/>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8877" t="8958" r="28564" b="9155"/>
            <a:stretch/>
          </p:blipFill>
          <p:spPr>
            <a:xfrm>
              <a:off x="9386054" y="133876"/>
              <a:ext cx="1306185" cy="251316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363" y="450806"/>
              <a:ext cx="1045337" cy="1820524"/>
            </a:xfrm>
            <a:prstGeom prst="rect">
              <a:avLst/>
            </a:prstGeom>
          </p:spPr>
        </p:pic>
        <p:pic>
          <p:nvPicPr>
            <p:cNvPr id="15" name="Picture 14"/>
            <p:cNvPicPr>
              <a:picLocks noChangeAspect="1"/>
            </p:cNvPicPr>
            <p:nvPr/>
          </p:nvPicPr>
          <p:blipFill>
            <a:blip r:embed="rId5"/>
            <a:stretch>
              <a:fillRect/>
            </a:stretch>
          </p:blipFill>
          <p:spPr>
            <a:xfrm>
              <a:off x="9330563" y="2654480"/>
              <a:ext cx="539951" cy="494954"/>
            </a:xfrm>
            <a:prstGeom prst="rect">
              <a:avLst/>
            </a:prstGeom>
          </p:spPr>
        </p:pic>
        <p:sp>
          <p:nvSpPr>
            <p:cNvPr id="38" name="TextBox 37"/>
            <p:cNvSpPr txBox="1"/>
            <p:nvPr/>
          </p:nvSpPr>
          <p:spPr>
            <a:xfrm>
              <a:off x="9796266" y="2712484"/>
              <a:ext cx="886333" cy="374846"/>
            </a:xfrm>
            <a:prstGeom prst="rect">
              <a:avLst/>
            </a:prstGeom>
            <a:noFill/>
          </p:spPr>
          <p:txBody>
            <a:bodyPr wrap="none" rtlCol="0">
              <a:spAutoFit/>
            </a:bodyPr>
            <a:lstStyle/>
            <a:p>
              <a:r>
                <a:rPr lang="en-US" sz="1836" dirty="0">
                  <a:solidFill>
                    <a:srgbClr val="404040"/>
                  </a:solidFill>
                </a:rPr>
                <a:t>Twitter</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862" y="1077656"/>
              <a:ext cx="571500" cy="685800"/>
            </a:xfrm>
            <a:prstGeom prst="rect">
              <a:avLst/>
            </a:prstGeom>
          </p:spPr>
        </p:pic>
      </p:grpSp>
      <p:grpSp>
        <p:nvGrpSpPr>
          <p:cNvPr id="32" name="Group 31"/>
          <p:cNvGrpSpPr/>
          <p:nvPr/>
        </p:nvGrpSpPr>
        <p:grpSpPr>
          <a:xfrm>
            <a:off x="9053282" y="3852540"/>
            <a:ext cx="2033630" cy="3012250"/>
            <a:chOff x="8875708" y="3777344"/>
            <a:chExt cx="1993936" cy="2953454"/>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8877" t="8958" r="28564" b="9155"/>
            <a:stretch/>
          </p:blipFill>
          <p:spPr>
            <a:xfrm>
              <a:off x="9386053" y="3777344"/>
              <a:ext cx="1306185" cy="251316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8363" y="4064132"/>
              <a:ext cx="1045337" cy="1854068"/>
            </a:xfrm>
            <a:prstGeom prst="rect">
              <a:avLst/>
            </a:prstGeom>
          </p:spPr>
        </p:pic>
        <p:pic>
          <p:nvPicPr>
            <p:cNvPr id="11" name="Picture 10"/>
            <p:cNvPicPr>
              <a:picLocks noChangeAspect="1"/>
            </p:cNvPicPr>
            <p:nvPr/>
          </p:nvPicPr>
          <p:blipFill>
            <a:blip r:embed="rId8"/>
            <a:stretch>
              <a:fillRect/>
            </a:stretch>
          </p:blipFill>
          <p:spPr>
            <a:xfrm>
              <a:off x="9381363" y="6333913"/>
              <a:ext cx="381053" cy="381053"/>
            </a:xfrm>
            <a:prstGeom prst="rect">
              <a:avLst/>
            </a:prstGeom>
          </p:spPr>
        </p:pic>
        <p:sp>
          <p:nvSpPr>
            <p:cNvPr id="13" name="TextBox 12"/>
            <p:cNvSpPr txBox="1"/>
            <p:nvPr/>
          </p:nvSpPr>
          <p:spPr>
            <a:xfrm>
              <a:off x="9695027" y="6355952"/>
              <a:ext cx="1174617" cy="374846"/>
            </a:xfrm>
            <a:prstGeom prst="rect">
              <a:avLst/>
            </a:prstGeom>
            <a:noFill/>
          </p:spPr>
          <p:txBody>
            <a:bodyPr wrap="none" rtlCol="0">
              <a:spAutoFit/>
            </a:bodyPr>
            <a:lstStyle/>
            <a:p>
              <a:r>
                <a:rPr lang="en-US" sz="1836" dirty="0">
                  <a:solidFill>
                    <a:srgbClr val="404040"/>
                  </a:solidFill>
                </a:rPr>
                <a:t>Facebook</a:t>
              </a:r>
            </a:p>
          </p:txBody>
        </p:sp>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5708" y="4691027"/>
              <a:ext cx="571500" cy="685800"/>
            </a:xfrm>
            <a:prstGeom prst="rect">
              <a:avLst/>
            </a:prstGeom>
          </p:spPr>
        </p:pic>
      </p:grpSp>
      <p:sp>
        <p:nvSpPr>
          <p:cNvPr id="23" name="Rectangle 22"/>
          <p:cNvSpPr/>
          <p:nvPr/>
        </p:nvSpPr>
        <p:spPr>
          <a:xfrm>
            <a:off x="9698532" y="1436209"/>
            <a:ext cx="1066147" cy="401019"/>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rgbClr val="FFFFFF"/>
              </a:solidFill>
            </a:endParaRPr>
          </a:p>
        </p:txBody>
      </p:sp>
      <p:sp>
        <p:nvSpPr>
          <p:cNvPr id="24" name="Rectangle 23"/>
          <p:cNvSpPr/>
          <p:nvPr/>
        </p:nvSpPr>
        <p:spPr>
          <a:xfrm>
            <a:off x="9698531" y="4583903"/>
            <a:ext cx="1066147" cy="899962"/>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rgbClr val="FFFFFF"/>
              </a:solidFill>
            </a:endParaRPr>
          </a:p>
        </p:txBody>
      </p:sp>
      <p:grpSp>
        <p:nvGrpSpPr>
          <p:cNvPr id="19" name="Group 18"/>
          <p:cNvGrpSpPr/>
          <p:nvPr/>
        </p:nvGrpSpPr>
        <p:grpSpPr>
          <a:xfrm>
            <a:off x="2471337" y="1714482"/>
            <a:ext cx="1791952" cy="3903456"/>
            <a:chOff x="2422235" y="1681018"/>
            <a:chExt cx="1756975" cy="3827265"/>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28877" t="8958" r="28564" b="9155"/>
            <a:stretch/>
          </p:blipFill>
          <p:spPr>
            <a:xfrm>
              <a:off x="2422235" y="1681018"/>
              <a:ext cx="1756975" cy="3380510"/>
            </a:xfrm>
            <a:prstGeom prst="rect">
              <a:avLst/>
            </a:prstGeom>
          </p:spPr>
        </p:pic>
        <p:sp>
          <p:nvSpPr>
            <p:cNvPr id="9" name="TextBox 8"/>
            <p:cNvSpPr txBox="1"/>
            <p:nvPr/>
          </p:nvSpPr>
          <p:spPr>
            <a:xfrm>
              <a:off x="2866772" y="5133437"/>
              <a:ext cx="887679" cy="374846"/>
            </a:xfrm>
            <a:prstGeom prst="rect">
              <a:avLst/>
            </a:prstGeom>
            <a:noFill/>
          </p:spPr>
          <p:txBody>
            <a:bodyPr wrap="none" rtlCol="0">
              <a:spAutoFit/>
            </a:bodyPr>
            <a:lstStyle/>
            <a:p>
              <a:r>
                <a:rPr lang="en-US" sz="1836" dirty="0">
                  <a:solidFill>
                    <a:srgbClr val="404040">
                      <a:lumMod val="65000"/>
                      <a:lumOff val="35000"/>
                    </a:srgbClr>
                  </a:solidFill>
                </a:rPr>
                <a:t>People</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766" y="2090027"/>
              <a:ext cx="1405364" cy="2558173"/>
            </a:xfrm>
            <a:prstGeom prst="rect">
              <a:avLst/>
            </a:prstGeom>
          </p:spPr>
        </p:pic>
      </p:grpSp>
      <p:sp>
        <p:nvSpPr>
          <p:cNvPr id="17" name="Left Arrow 16"/>
          <p:cNvSpPr/>
          <p:nvPr/>
        </p:nvSpPr>
        <p:spPr>
          <a:xfrm rot="20984634">
            <a:off x="4395297" y="1581440"/>
            <a:ext cx="4474692" cy="7013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a:solidFill>
                  <a:srgbClr val="FFFFFF"/>
                </a:solidFill>
              </a:rPr>
              <a:t>Request social data</a:t>
            </a:r>
          </a:p>
        </p:txBody>
      </p:sp>
      <p:sp>
        <p:nvSpPr>
          <p:cNvPr id="48" name="Left Arrow 47"/>
          <p:cNvSpPr/>
          <p:nvPr/>
        </p:nvSpPr>
        <p:spPr>
          <a:xfrm rot="727067">
            <a:off x="4318677" y="4299259"/>
            <a:ext cx="4669337" cy="7219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a:solidFill>
                  <a:srgbClr val="FFFFFF"/>
                </a:solidFill>
              </a:rPr>
              <a:t>Request social data</a:t>
            </a:r>
          </a:p>
        </p:txBody>
      </p:sp>
      <p:sp>
        <p:nvSpPr>
          <p:cNvPr id="25" name="Rectangle 24"/>
          <p:cNvSpPr/>
          <p:nvPr/>
        </p:nvSpPr>
        <p:spPr>
          <a:xfrm>
            <a:off x="2676897" y="3652030"/>
            <a:ext cx="1312830" cy="931872"/>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9891" tIns="111912" rIns="139891" bIns="111912" numCol="1" spcCol="0" rtlCol="0" fromWordArt="0" anchor="t" anchorCtr="0" forceAA="0" compatLnSpc="1">
            <a:prstTxWarp prst="textNoShape">
              <a:avLst/>
            </a:prstTxWarp>
            <a:noAutofit/>
          </a:bodyPr>
          <a:lstStyle/>
          <a:p>
            <a:pPr algn="ctr">
              <a:lnSpc>
                <a:spcPct val="90000"/>
              </a:lnSpc>
              <a:spcBef>
                <a:spcPts val="612"/>
              </a:spcBef>
            </a:pPr>
            <a:endParaRPr lang="en-US" sz="2040" dirty="0" err="1">
              <a:solidFill>
                <a:srgbClr val="FFFFFF"/>
              </a:solidFill>
            </a:endParaRPr>
          </a:p>
        </p:txBody>
      </p:sp>
      <p:sp>
        <p:nvSpPr>
          <p:cNvPr id="4" name="Title 3"/>
          <p:cNvSpPr>
            <a:spLocks noGrp="1"/>
          </p:cNvSpPr>
          <p:nvPr>
            <p:ph type="title"/>
          </p:nvPr>
        </p:nvSpPr>
        <p:spPr/>
        <p:txBody>
          <a:bodyPr/>
          <a:lstStyle/>
          <a:p>
            <a:r>
              <a:rPr lang="en-US" dirty="0" smtClean="0"/>
              <a:t>Scenario: Pulling Data</a:t>
            </a:r>
            <a:endParaRPr lang="en-US" dirty="0"/>
          </a:p>
        </p:txBody>
      </p:sp>
    </p:spTree>
    <p:extLst>
      <p:ext uri="{BB962C8B-B14F-4D97-AF65-F5344CB8AC3E}">
        <p14:creationId xmlns:p14="http://schemas.microsoft.com/office/powerpoint/2010/main" val="271727019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365082" y="1714483"/>
            <a:ext cx="1791952" cy="3880581"/>
            <a:chOff x="3298535" y="1681018"/>
            <a:chExt cx="1756975" cy="380483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877" t="8958" r="28564" b="9155"/>
            <a:stretch/>
          </p:blipFill>
          <p:spPr>
            <a:xfrm>
              <a:off x="3298535" y="1681018"/>
              <a:ext cx="1756975" cy="338051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536" y="2105345"/>
              <a:ext cx="1402007" cy="2474346"/>
            </a:xfrm>
            <a:prstGeom prst="rect">
              <a:avLst/>
            </a:prstGeom>
          </p:spPr>
        </p:pic>
        <p:sp>
          <p:nvSpPr>
            <p:cNvPr id="9" name="TextBox 8"/>
            <p:cNvSpPr txBox="1"/>
            <p:nvPr/>
          </p:nvSpPr>
          <p:spPr>
            <a:xfrm>
              <a:off x="4151754" y="5107489"/>
              <a:ext cx="745717" cy="374846"/>
            </a:xfrm>
            <a:prstGeom prst="rect">
              <a:avLst/>
            </a:prstGeom>
            <a:noFill/>
          </p:spPr>
          <p:txBody>
            <a:bodyPr wrap="none" rtlCol="0">
              <a:spAutoFit/>
            </a:bodyPr>
            <a:lstStyle/>
            <a:p>
              <a:r>
                <a:rPr lang="en-US" sz="1836" dirty="0">
                  <a:solidFill>
                    <a:srgbClr val="404040">
                      <a:lumMod val="65000"/>
                      <a:lumOff val="35000"/>
                    </a:srgbClr>
                  </a:solidFill>
                </a:rPr>
                <a:t>maps</a:t>
              </a:r>
            </a:p>
          </p:txBody>
        </p:sp>
        <p:pic>
          <p:nvPicPr>
            <p:cNvPr id="10" name="Picture 9"/>
            <p:cNvPicPr>
              <a:picLocks noChangeAspect="1"/>
            </p:cNvPicPr>
            <p:nvPr/>
          </p:nvPicPr>
          <p:blipFill>
            <a:blip r:embed="rId5"/>
            <a:stretch>
              <a:fillRect/>
            </a:stretch>
          </p:blipFill>
          <p:spPr>
            <a:xfrm>
              <a:off x="3440554" y="5133381"/>
              <a:ext cx="800212" cy="352474"/>
            </a:xfrm>
            <a:prstGeom prst="rect">
              <a:avLst/>
            </a:prstGeom>
          </p:spPr>
        </p:pic>
      </p:grpSp>
      <p:grpSp>
        <p:nvGrpSpPr>
          <p:cNvPr id="41" name="Group 40"/>
          <p:cNvGrpSpPr/>
          <p:nvPr/>
        </p:nvGrpSpPr>
        <p:grpSpPr>
          <a:xfrm>
            <a:off x="82978" y="2866311"/>
            <a:ext cx="3307257" cy="1683277"/>
            <a:chOff x="80494" y="2810364"/>
            <a:chExt cx="3242703" cy="1650421"/>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730" y="2895022"/>
              <a:ext cx="1393070" cy="1140991"/>
            </a:xfrm>
            <a:prstGeom prst="rect">
              <a:avLst/>
            </a:prstGeom>
          </p:spPr>
        </p:pic>
        <p:sp>
          <p:nvSpPr>
            <p:cNvPr id="29" name="TextBox 28"/>
            <p:cNvSpPr txBox="1"/>
            <p:nvPr/>
          </p:nvSpPr>
          <p:spPr>
            <a:xfrm>
              <a:off x="791694" y="3707947"/>
              <a:ext cx="745717" cy="374846"/>
            </a:xfrm>
            <a:prstGeom prst="rect">
              <a:avLst/>
            </a:prstGeom>
            <a:solidFill>
              <a:schemeClr val="bg1"/>
            </a:solidFill>
          </p:spPr>
          <p:txBody>
            <a:bodyPr wrap="none" rtlCol="0">
              <a:spAutoFit/>
            </a:bodyPr>
            <a:lstStyle/>
            <a:p>
              <a:r>
                <a:rPr lang="en-US" sz="1836" dirty="0">
                  <a:solidFill>
                    <a:srgbClr val="404040">
                      <a:lumMod val="65000"/>
                      <a:lumOff val="35000"/>
                    </a:srgbClr>
                  </a:solidFill>
                </a:rPr>
                <a:t>maps</a:t>
              </a:r>
            </a:p>
          </p:txBody>
        </p:sp>
        <p:pic>
          <p:nvPicPr>
            <p:cNvPr id="30" name="Picture 29"/>
            <p:cNvPicPr>
              <a:picLocks noChangeAspect="1"/>
            </p:cNvPicPr>
            <p:nvPr/>
          </p:nvPicPr>
          <p:blipFill>
            <a:blip r:embed="rId5"/>
            <a:stretch>
              <a:fillRect/>
            </a:stretch>
          </p:blipFill>
          <p:spPr>
            <a:xfrm>
              <a:off x="80494" y="3733839"/>
              <a:ext cx="800212" cy="352474"/>
            </a:xfrm>
            <a:prstGeom prst="rect">
              <a:avLst/>
            </a:prstGeom>
          </p:spPr>
        </p:pic>
        <p:sp>
          <p:nvSpPr>
            <p:cNvPr id="31" name="Rectangle 30"/>
            <p:cNvSpPr/>
            <p:nvPr/>
          </p:nvSpPr>
          <p:spPr>
            <a:xfrm>
              <a:off x="358114" y="4085939"/>
              <a:ext cx="901016" cy="374846"/>
            </a:xfrm>
            <a:prstGeom prst="rect">
              <a:avLst/>
            </a:prstGeom>
          </p:spPr>
          <p:txBody>
            <a:bodyPr wrap="none">
              <a:spAutoFit/>
            </a:bodyPr>
            <a:lstStyle/>
            <a:p>
              <a:r>
                <a:rPr lang="en-US" sz="1836" dirty="0">
                  <a:solidFill>
                    <a:srgbClr val="404040">
                      <a:lumMod val="65000"/>
                      <a:lumOff val="35000"/>
                    </a:srgbClr>
                  </a:solidFill>
                </a:rPr>
                <a:t>service</a:t>
              </a:r>
            </a:p>
          </p:txBody>
        </p:sp>
        <p:sp>
          <p:nvSpPr>
            <p:cNvPr id="33" name="Left Arrow 32"/>
            <p:cNvSpPr/>
            <p:nvPr/>
          </p:nvSpPr>
          <p:spPr>
            <a:xfrm>
              <a:off x="1314346" y="2810364"/>
              <a:ext cx="2008851" cy="9708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a:solidFill>
                    <a:srgbClr val="FFFFFF"/>
                  </a:solidFill>
                </a:rPr>
                <a:t>Cache</a:t>
              </a:r>
            </a:p>
          </p:txBody>
        </p:sp>
      </p:grpSp>
      <p:grpSp>
        <p:nvGrpSpPr>
          <p:cNvPr id="42" name="Group 41"/>
          <p:cNvGrpSpPr/>
          <p:nvPr/>
        </p:nvGrpSpPr>
        <p:grpSpPr>
          <a:xfrm>
            <a:off x="5128140" y="2866310"/>
            <a:ext cx="2732606" cy="948659"/>
            <a:chOff x="5027180" y="2810364"/>
            <a:chExt cx="2679269" cy="930142"/>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4949" y="2879351"/>
              <a:ext cx="571500" cy="685800"/>
            </a:xfrm>
            <a:prstGeom prst="rect">
              <a:avLst/>
            </a:prstGeom>
          </p:spPr>
        </p:pic>
        <p:sp>
          <p:nvSpPr>
            <p:cNvPr id="34" name="Right Arrow 33"/>
            <p:cNvSpPr/>
            <p:nvPr/>
          </p:nvSpPr>
          <p:spPr>
            <a:xfrm>
              <a:off x="5027180" y="2810364"/>
              <a:ext cx="2101591" cy="9301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a:solidFill>
                    <a:srgbClr val="FFFFFF"/>
                  </a:solidFill>
                </a:rPr>
                <a:t>Expose Endpoint</a:t>
              </a:r>
            </a:p>
          </p:txBody>
        </p:sp>
      </p:grpSp>
      <p:grpSp>
        <p:nvGrpSpPr>
          <p:cNvPr id="44" name="Group 43"/>
          <p:cNvGrpSpPr/>
          <p:nvPr/>
        </p:nvGrpSpPr>
        <p:grpSpPr>
          <a:xfrm>
            <a:off x="7646047" y="3852541"/>
            <a:ext cx="3419690" cy="2968490"/>
            <a:chOff x="7495941" y="3777344"/>
            <a:chExt cx="3352942" cy="2910549"/>
          </a:xfrm>
        </p:grpSpPr>
        <p:grpSp>
          <p:nvGrpSpPr>
            <p:cNvPr id="25" name="Group 24"/>
            <p:cNvGrpSpPr/>
            <p:nvPr/>
          </p:nvGrpSpPr>
          <p:grpSpPr>
            <a:xfrm>
              <a:off x="9229407" y="3777344"/>
              <a:ext cx="1619476" cy="2910549"/>
              <a:chOff x="8734107" y="3777344"/>
              <a:chExt cx="1619476" cy="2910549"/>
            </a:xfrm>
          </p:grpSpPr>
          <p:grpSp>
            <p:nvGrpSpPr>
              <p:cNvPr id="20" name="Group 19"/>
              <p:cNvGrpSpPr/>
              <p:nvPr/>
            </p:nvGrpSpPr>
            <p:grpSpPr>
              <a:xfrm>
                <a:off x="8890753" y="3777344"/>
                <a:ext cx="1306185" cy="2513167"/>
                <a:chOff x="9097581" y="2363633"/>
                <a:chExt cx="1756975" cy="3380510"/>
              </a:xfrm>
            </p:grpSpPr>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28877" t="8958" r="28564" b="9155"/>
                <a:stretch/>
              </p:blipFill>
              <p:spPr>
                <a:xfrm>
                  <a:off x="9097581" y="2363633"/>
                  <a:ext cx="1756975" cy="338051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9665" y="2795661"/>
                  <a:ext cx="1410105" cy="2505682"/>
                </a:xfrm>
                <a:prstGeom prst="rect">
                  <a:avLst/>
                </a:prstGeom>
              </p:spPr>
            </p:pic>
          </p:grpSp>
          <p:pic>
            <p:nvPicPr>
              <p:cNvPr id="21" name="Picture 20"/>
              <p:cNvPicPr>
                <a:picLocks noChangeAspect="1"/>
              </p:cNvPicPr>
              <p:nvPr/>
            </p:nvPicPr>
            <p:blipFill>
              <a:blip r:embed="rId10"/>
              <a:stretch>
                <a:fillRect/>
              </a:stretch>
            </p:blipFill>
            <p:spPr>
              <a:xfrm>
                <a:off x="8734107" y="6383050"/>
                <a:ext cx="1619476" cy="304843"/>
              </a:xfrm>
              <a:prstGeom prst="rect">
                <a:avLst/>
              </a:prstGeom>
            </p:spPr>
          </p:pic>
        </p:grpSp>
        <p:sp>
          <p:nvSpPr>
            <p:cNvPr id="37" name="Right Arrow 36"/>
            <p:cNvSpPr/>
            <p:nvPr/>
          </p:nvSpPr>
          <p:spPr>
            <a:xfrm rot="2280000">
              <a:off x="7495941" y="3883850"/>
              <a:ext cx="2086097" cy="689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a:solidFill>
                    <a:srgbClr val="FFFFFF"/>
                  </a:solidFill>
                </a:rPr>
                <a:t>Consume</a:t>
              </a:r>
            </a:p>
          </p:txBody>
        </p:sp>
      </p:grpSp>
      <p:grpSp>
        <p:nvGrpSpPr>
          <p:cNvPr id="43" name="Group 42"/>
          <p:cNvGrpSpPr/>
          <p:nvPr/>
        </p:nvGrpSpPr>
        <p:grpSpPr>
          <a:xfrm>
            <a:off x="7584157" y="136540"/>
            <a:ext cx="3432176" cy="3149856"/>
            <a:chOff x="7435259" y="133876"/>
            <a:chExt cx="3365184" cy="3088374"/>
          </a:xfrm>
        </p:grpSpPr>
        <p:grpSp>
          <p:nvGrpSpPr>
            <p:cNvPr id="26" name="Group 25"/>
            <p:cNvGrpSpPr/>
            <p:nvPr/>
          </p:nvGrpSpPr>
          <p:grpSpPr>
            <a:xfrm>
              <a:off x="9204081" y="133876"/>
              <a:ext cx="1596362" cy="3088374"/>
              <a:chOff x="8708781" y="133876"/>
              <a:chExt cx="1596362" cy="3088374"/>
            </a:xfrm>
          </p:grpSpPr>
          <p:sp>
            <p:nvSpPr>
              <p:cNvPr id="24" name="Rectangle 23"/>
              <p:cNvSpPr/>
              <p:nvPr/>
            </p:nvSpPr>
            <p:spPr>
              <a:xfrm>
                <a:off x="9261308" y="2719388"/>
                <a:ext cx="1043835" cy="5028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36">
                  <a:solidFill>
                    <a:srgbClr val="FFFFFF"/>
                  </a:solidFill>
                </a:endParaRPr>
              </a:p>
            </p:txBody>
          </p:sp>
          <p:grpSp>
            <p:nvGrpSpPr>
              <p:cNvPr id="16" name="Group 15"/>
              <p:cNvGrpSpPr/>
              <p:nvPr/>
            </p:nvGrpSpPr>
            <p:grpSpPr>
              <a:xfrm>
                <a:off x="8890754" y="133876"/>
                <a:ext cx="1306185" cy="2513167"/>
                <a:chOff x="6789317" y="415090"/>
                <a:chExt cx="1756975" cy="3380510"/>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28877" t="8958" r="28564" b="9155"/>
                <a:stretch/>
              </p:blipFill>
              <p:spPr>
                <a:xfrm>
                  <a:off x="6789317" y="415090"/>
                  <a:ext cx="1756975" cy="3380510"/>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7788" y="835710"/>
                  <a:ext cx="1424212" cy="2517089"/>
                </a:xfrm>
                <a:prstGeom prst="rect">
                  <a:avLst/>
                </a:prstGeom>
              </p:spPr>
            </p:pic>
          </p:grpSp>
          <p:pic>
            <p:nvPicPr>
              <p:cNvPr id="22" name="Picture 21"/>
              <p:cNvPicPr>
                <a:picLocks noChangeAspect="1"/>
              </p:cNvPicPr>
              <p:nvPr/>
            </p:nvPicPr>
            <p:blipFill>
              <a:blip r:embed="rId12"/>
              <a:stretch>
                <a:fillRect/>
              </a:stretch>
            </p:blipFill>
            <p:spPr>
              <a:xfrm>
                <a:off x="8708781" y="2719739"/>
                <a:ext cx="552527" cy="502511"/>
              </a:xfrm>
              <a:prstGeom prst="rect">
                <a:avLst/>
              </a:prstGeom>
            </p:spPr>
          </p:pic>
          <p:sp>
            <p:nvSpPr>
              <p:cNvPr id="23" name="TextBox 22"/>
              <p:cNvSpPr txBox="1"/>
              <p:nvPr/>
            </p:nvSpPr>
            <p:spPr>
              <a:xfrm>
                <a:off x="9261308" y="2789900"/>
                <a:ext cx="1010598" cy="374846"/>
              </a:xfrm>
              <a:prstGeom prst="rect">
                <a:avLst/>
              </a:prstGeom>
              <a:noFill/>
            </p:spPr>
            <p:txBody>
              <a:bodyPr wrap="none" rtlCol="0">
                <a:spAutoFit/>
              </a:bodyPr>
              <a:lstStyle/>
              <a:p>
                <a:r>
                  <a:rPr lang="en-US" sz="1836" dirty="0">
                    <a:solidFill>
                      <a:srgbClr val="FFFFFF"/>
                    </a:solidFill>
                  </a:rPr>
                  <a:t>Cortana</a:t>
                </a:r>
              </a:p>
            </p:txBody>
          </p:sp>
        </p:grpSp>
        <p:sp>
          <p:nvSpPr>
            <p:cNvPr id="39" name="Right Arrow 38"/>
            <p:cNvSpPr/>
            <p:nvPr/>
          </p:nvSpPr>
          <p:spPr>
            <a:xfrm rot="19406186">
              <a:off x="7435259" y="1866407"/>
              <a:ext cx="2086097" cy="689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a:solidFill>
                    <a:srgbClr val="FFFFFF"/>
                  </a:solidFill>
                </a:rPr>
                <a:t>Consume</a:t>
              </a:r>
            </a:p>
          </p:txBody>
        </p:sp>
      </p:grpSp>
      <p:sp>
        <p:nvSpPr>
          <p:cNvPr id="2" name="Title 1"/>
          <p:cNvSpPr>
            <a:spLocks noGrp="1"/>
          </p:cNvSpPr>
          <p:nvPr>
            <p:ph type="title"/>
          </p:nvPr>
        </p:nvSpPr>
        <p:spPr/>
        <p:txBody>
          <a:bodyPr/>
          <a:lstStyle/>
          <a:p>
            <a:r>
              <a:rPr lang="en-US" dirty="0" smtClean="0"/>
              <a:t>Scenario: Sharing Cached Data</a:t>
            </a:r>
            <a:endParaRPr lang="en-US" dirty="0"/>
          </a:p>
        </p:txBody>
      </p:sp>
    </p:spTree>
    <p:extLst>
      <p:ext uri="{BB962C8B-B14F-4D97-AF65-F5344CB8AC3E}">
        <p14:creationId xmlns:p14="http://schemas.microsoft.com/office/powerpoint/2010/main" val="344754615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58258" y="5717720"/>
            <a:ext cx="1202573" cy="374846"/>
          </a:xfrm>
          <a:prstGeom prst="rect">
            <a:avLst/>
          </a:prstGeom>
          <a:noFill/>
        </p:spPr>
        <p:txBody>
          <a:bodyPr wrap="none" rtlCol="0">
            <a:spAutoFit/>
          </a:bodyPr>
          <a:lstStyle/>
          <a:p>
            <a:r>
              <a:rPr lang="en-US" sz="1836" dirty="0" smtClean="0">
                <a:solidFill>
                  <a:srgbClr val="404040"/>
                </a:solidFill>
              </a:rPr>
              <a:t>Band App</a:t>
            </a:r>
            <a:endParaRPr lang="en-US" sz="1836" dirty="0">
              <a:solidFill>
                <a:srgbClr val="404040"/>
              </a:solidFill>
            </a:endParaRPr>
          </a:p>
        </p:txBody>
      </p:sp>
      <p:sp>
        <p:nvSpPr>
          <p:cNvPr id="33" name="Left Arrow 32"/>
          <p:cNvSpPr/>
          <p:nvPr/>
        </p:nvSpPr>
        <p:spPr>
          <a:xfrm>
            <a:off x="1341393" y="3374865"/>
            <a:ext cx="2048842" cy="9902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1" dirty="0">
              <a:solidFill>
                <a:srgbClr val="FFFFFF"/>
              </a:solidFill>
            </a:endParaRPr>
          </a:p>
        </p:txBody>
      </p:sp>
      <p:grpSp>
        <p:nvGrpSpPr>
          <p:cNvPr id="42" name="Group 41"/>
          <p:cNvGrpSpPr/>
          <p:nvPr/>
        </p:nvGrpSpPr>
        <p:grpSpPr>
          <a:xfrm>
            <a:off x="5128140" y="3374863"/>
            <a:ext cx="2690297" cy="986231"/>
            <a:chOff x="5027180" y="2810364"/>
            <a:chExt cx="2679269" cy="966981"/>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4949" y="2879351"/>
              <a:ext cx="571500" cy="685800"/>
            </a:xfrm>
            <a:prstGeom prst="rect">
              <a:avLst/>
            </a:prstGeom>
          </p:spPr>
        </p:pic>
        <p:sp>
          <p:nvSpPr>
            <p:cNvPr id="34" name="Right Arrow 33"/>
            <p:cNvSpPr/>
            <p:nvPr/>
          </p:nvSpPr>
          <p:spPr>
            <a:xfrm>
              <a:off x="5027180" y="2810364"/>
              <a:ext cx="2101591" cy="966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36" b="1" dirty="0" smtClean="0">
                  <a:solidFill>
                    <a:srgbClr val="FFFFFF"/>
                  </a:solidFill>
                </a:rPr>
                <a:t>Provide </a:t>
              </a:r>
            </a:p>
            <a:p>
              <a:pPr algn="ctr"/>
              <a:r>
                <a:rPr lang="en-US" sz="1836" b="1" dirty="0" smtClean="0">
                  <a:solidFill>
                    <a:srgbClr val="FFFFFF"/>
                  </a:solidFill>
                </a:rPr>
                <a:t>App service</a:t>
              </a:r>
              <a:endParaRPr lang="en-US" sz="1836" b="1" dirty="0">
                <a:solidFill>
                  <a:srgbClr val="FFFFFF"/>
                </a:solidFill>
              </a:endParaRPr>
            </a:p>
          </p:txBody>
        </p:sp>
      </p:grpSp>
      <p:sp>
        <p:nvSpPr>
          <p:cNvPr id="2" name="Title 1"/>
          <p:cNvSpPr>
            <a:spLocks noGrp="1"/>
          </p:cNvSpPr>
          <p:nvPr>
            <p:ph type="title"/>
          </p:nvPr>
        </p:nvSpPr>
        <p:spPr/>
        <p:txBody>
          <a:bodyPr/>
          <a:lstStyle/>
          <a:p>
            <a:r>
              <a:rPr lang="en-US" dirty="0" smtClean="0"/>
              <a:t>Scenario: Hardware Access</a:t>
            </a:r>
            <a:endParaRPr lang="en-US" dirty="0"/>
          </a:p>
        </p:txBody>
      </p:sp>
      <p:pic>
        <p:nvPicPr>
          <p:cNvPr id="36" name="Picture 35"/>
          <p:cNvPicPr>
            <a:picLocks noChangeAspect="1"/>
          </p:cNvPicPr>
          <p:nvPr/>
        </p:nvPicPr>
        <p:blipFill>
          <a:blip r:embed="rId4"/>
          <a:stretch>
            <a:fillRect/>
          </a:stretch>
        </p:blipFill>
        <p:spPr>
          <a:xfrm>
            <a:off x="2104067" y="3664489"/>
            <a:ext cx="410954" cy="410954"/>
          </a:xfrm>
          <a:prstGeom prst="rect">
            <a:avLst/>
          </a:prstGeom>
        </p:spPr>
      </p:pic>
      <p:pic>
        <p:nvPicPr>
          <p:cNvPr id="1026" name="Picture 2" descr="Works on the phone you own&#10;"/>
          <p:cNvPicPr>
            <a:picLocks noChangeAspect="1" noChangeArrowheads="1"/>
          </p:cNvPicPr>
          <p:nvPr/>
        </p:nvPicPr>
        <p:blipFill rotWithShape="1">
          <a:blip r:embed="rId5">
            <a:extLst>
              <a:ext uri="{28A0092B-C50C-407E-A947-70E740481C1C}">
                <a14:useLocalDpi xmlns:a14="http://schemas.microsoft.com/office/drawing/2010/main" val="0"/>
              </a:ext>
            </a:extLst>
          </a:blip>
          <a:srcRect t="47092" r="76207" b="24019"/>
          <a:stretch/>
        </p:blipFill>
        <p:spPr bwMode="auto">
          <a:xfrm>
            <a:off x="100001" y="3226319"/>
            <a:ext cx="1230376" cy="13246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rks on the phone you own&#10;"/>
          <p:cNvPicPr>
            <a:picLocks noChangeAspect="1" noChangeArrowheads="1"/>
          </p:cNvPicPr>
          <p:nvPr/>
        </p:nvPicPr>
        <p:blipFill rotWithShape="1">
          <a:blip r:embed="rId5">
            <a:extLst>
              <a:ext uri="{28A0092B-C50C-407E-A947-70E740481C1C}">
                <a14:useLocalDpi xmlns:a14="http://schemas.microsoft.com/office/drawing/2010/main" val="0"/>
              </a:ext>
            </a:extLst>
          </a:blip>
          <a:srcRect l="23420" t="18542" r="49979" b="24792"/>
          <a:stretch/>
        </p:blipFill>
        <p:spPr bwMode="auto">
          <a:xfrm>
            <a:off x="3230845" y="1834488"/>
            <a:ext cx="20574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6"/>
          <a:stretch>
            <a:fillRect/>
          </a:stretch>
        </p:blipFill>
        <p:spPr>
          <a:xfrm>
            <a:off x="2568621" y="3664489"/>
            <a:ext cx="461757" cy="417696"/>
          </a:xfrm>
          <a:prstGeom prst="rect">
            <a:avLst/>
          </a:prstGeom>
        </p:spPr>
      </p:pic>
      <p:grpSp>
        <p:nvGrpSpPr>
          <p:cNvPr id="46" name="Group 45"/>
          <p:cNvGrpSpPr/>
          <p:nvPr/>
        </p:nvGrpSpPr>
        <p:grpSpPr>
          <a:xfrm>
            <a:off x="9573786" y="1115881"/>
            <a:ext cx="2066500" cy="2110438"/>
            <a:chOff x="1575111" y="1432966"/>
            <a:chExt cx="2066500" cy="2110438"/>
          </a:xfrm>
        </p:grpSpPr>
        <p:grpSp>
          <p:nvGrpSpPr>
            <p:cNvPr id="47" name="Group 35"/>
            <p:cNvGrpSpPr/>
            <p:nvPr/>
          </p:nvGrpSpPr>
          <p:grpSpPr>
            <a:xfrm>
              <a:off x="1575111" y="1968310"/>
              <a:ext cx="2066500" cy="1575094"/>
              <a:chOff x="9995362" y="3644424"/>
              <a:chExt cx="1583790" cy="1071410"/>
            </a:xfrm>
          </p:grpSpPr>
          <p:pic>
            <p:nvPicPr>
              <p:cNvPr id="49"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51"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48" name="TextBox 47"/>
            <p:cNvSpPr txBox="1"/>
            <p:nvPr/>
          </p:nvSpPr>
          <p:spPr>
            <a:xfrm>
              <a:off x="1786357" y="1432966"/>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404040"/>
                  </a:solidFill>
                </a:rPr>
                <a:t>Client App A</a:t>
              </a:r>
            </a:p>
          </p:txBody>
        </p:sp>
      </p:grpSp>
      <p:grpSp>
        <p:nvGrpSpPr>
          <p:cNvPr id="53" name="Group 52"/>
          <p:cNvGrpSpPr/>
          <p:nvPr/>
        </p:nvGrpSpPr>
        <p:grpSpPr>
          <a:xfrm>
            <a:off x="9602286" y="4550973"/>
            <a:ext cx="2066500" cy="2070489"/>
            <a:chOff x="1575111" y="4411662"/>
            <a:chExt cx="2066500" cy="2070489"/>
          </a:xfrm>
        </p:grpSpPr>
        <p:grpSp>
          <p:nvGrpSpPr>
            <p:cNvPr id="54" name="Group 35"/>
            <p:cNvGrpSpPr/>
            <p:nvPr/>
          </p:nvGrpSpPr>
          <p:grpSpPr>
            <a:xfrm>
              <a:off x="1575111" y="4907057"/>
              <a:ext cx="2066500" cy="1575094"/>
              <a:chOff x="9995362" y="3644424"/>
              <a:chExt cx="1583790" cy="1071410"/>
            </a:xfrm>
          </p:grpSpPr>
          <p:pic>
            <p:nvPicPr>
              <p:cNvPr id="56"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7"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58"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55" name="TextBox 54"/>
            <p:cNvSpPr txBox="1"/>
            <p:nvPr/>
          </p:nvSpPr>
          <p:spPr>
            <a:xfrm>
              <a:off x="1747348" y="4411662"/>
              <a:ext cx="1701009" cy="470898"/>
            </a:xfrm>
            <a:prstGeom prst="rect">
              <a:avLst/>
            </a:prstGeom>
            <a:noFill/>
          </p:spPr>
          <p:txBody>
            <a:bodyPr wrap="square" lIns="137160" tIns="109728" rIns="137160" bIns="109728" rtlCol="0">
              <a:spAutoFit/>
            </a:bodyPr>
            <a:lstStyle/>
            <a:p>
              <a:pPr>
                <a:lnSpc>
                  <a:spcPct val="90000"/>
                </a:lnSpc>
                <a:spcBef>
                  <a:spcPts val="600"/>
                </a:spcBef>
              </a:pPr>
              <a:r>
                <a:rPr lang="en-GB" dirty="0" smtClean="0">
                  <a:solidFill>
                    <a:srgbClr val="404040"/>
                  </a:solidFill>
                </a:rPr>
                <a:t>Client App B</a:t>
              </a:r>
            </a:p>
          </p:txBody>
        </p:sp>
      </p:grpSp>
      <p:sp>
        <p:nvSpPr>
          <p:cNvPr id="60" name="Left-Right Arrow 59"/>
          <p:cNvSpPr/>
          <p:nvPr/>
        </p:nvSpPr>
        <p:spPr bwMode="auto">
          <a:xfrm rot="19439819">
            <a:off x="7479011" y="2448226"/>
            <a:ext cx="2237646" cy="685800"/>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r>
              <a:rPr lang="en-US" sz="1600" b="1" dirty="0" smtClean="0">
                <a:gradFill>
                  <a:gsLst>
                    <a:gs pos="0">
                      <a:srgbClr val="FFFFFF"/>
                    </a:gs>
                    <a:gs pos="100000">
                      <a:srgbClr val="FFFFFF"/>
                    </a:gs>
                  </a:gsLst>
                  <a:lin ang="5400000" scaled="0"/>
                </a:gradFill>
                <a:ea typeface="Segoe UI" pitchFamily="34" charset="0"/>
                <a:cs typeface="Segoe UI" pitchFamily="34" charset="0"/>
              </a:rPr>
              <a:t>Communicate</a:t>
            </a:r>
            <a:endParaRPr lang="en-US" sz="1600" b="1" dirty="0">
              <a:gradFill>
                <a:gsLst>
                  <a:gs pos="0">
                    <a:srgbClr val="FFFFFF"/>
                  </a:gs>
                  <a:gs pos="100000">
                    <a:srgbClr val="FFFFFF"/>
                  </a:gs>
                </a:gsLst>
                <a:lin ang="5400000" scaled="0"/>
              </a:gradFill>
              <a:ea typeface="Segoe UI" pitchFamily="34" charset="0"/>
              <a:cs typeface="Segoe UI" pitchFamily="34" charset="0"/>
            </a:endParaRPr>
          </a:p>
        </p:txBody>
      </p:sp>
      <p:sp>
        <p:nvSpPr>
          <p:cNvPr id="61" name="Left-Right Arrow 60"/>
          <p:cNvSpPr/>
          <p:nvPr/>
        </p:nvSpPr>
        <p:spPr bwMode="auto">
          <a:xfrm rot="2043969">
            <a:off x="7646252" y="4328151"/>
            <a:ext cx="2081200" cy="685800"/>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r>
              <a:rPr lang="en-US" sz="1600" b="1" dirty="0" smtClean="0">
                <a:gradFill>
                  <a:gsLst>
                    <a:gs pos="0">
                      <a:srgbClr val="FFFFFF"/>
                    </a:gs>
                    <a:gs pos="100000">
                      <a:srgbClr val="FFFFFF"/>
                    </a:gs>
                  </a:gsLst>
                  <a:lin ang="5400000" scaled="0"/>
                </a:gradFill>
                <a:ea typeface="Segoe UI" pitchFamily="34" charset="0"/>
                <a:cs typeface="Segoe UI" pitchFamily="34" charset="0"/>
              </a:rPr>
              <a:t>Communicate</a:t>
            </a:r>
            <a:endParaRPr lang="en-US" sz="1600" b="1"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0031031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36"/>
          <p:cNvPicPr>
            <a:picLocks noChangeAspect="1"/>
          </p:cNvPicPr>
          <p:nvPr/>
        </p:nvPicPr>
        <p:blipFill>
          <a:blip r:embed="rId2" cstate="print">
            <a:duotone>
              <a:prstClr val="black"/>
              <a:schemeClr val="bg1">
                <a:tint val="45000"/>
                <a:satMod val="400000"/>
              </a:schemeClr>
            </a:duotone>
            <a:lum contrast="-62000"/>
            <a:extLst>
              <a:ext uri="{BEBA8EAE-BF5A-486C-A8C5-ECC9F3942E4B}">
                <a14:imgProps xmlns:a14="http://schemas.microsoft.com/office/drawing/2010/main">
                  <a14:imgLayer r:embed="rId3">
                    <a14:imgEffect>
                      <a14:brightnessContrast contrast="-64000"/>
                    </a14:imgEffect>
                  </a14:imgLayer>
                </a14:imgProps>
              </a:ext>
              <a:ext uri="{28A0092B-C50C-407E-A947-70E740481C1C}">
                <a14:useLocalDpi xmlns:a14="http://schemas.microsoft.com/office/drawing/2010/main" val="0"/>
              </a:ext>
            </a:extLst>
          </a:blip>
          <a:stretch>
            <a:fillRect/>
          </a:stretch>
        </p:blipFill>
        <p:spPr>
          <a:xfrm>
            <a:off x="2789238" y="1363662"/>
            <a:ext cx="7315200" cy="4330406"/>
          </a:xfrm>
          <a:prstGeom prst="roundRect">
            <a:avLst>
              <a:gd name="adj" fmla="val 8594"/>
            </a:avLst>
          </a:prstGeom>
          <a:solidFill>
            <a:srgbClr val="FFFFFF">
              <a:shade val="85000"/>
            </a:srgbClr>
          </a:solidFill>
          <a:ln>
            <a:noFill/>
          </a:ln>
          <a:effectLst/>
        </p:spPr>
      </p:pic>
      <p:sp>
        <p:nvSpPr>
          <p:cNvPr id="3" name="Title 2"/>
          <p:cNvSpPr>
            <a:spLocks noGrp="1"/>
          </p:cNvSpPr>
          <p:nvPr>
            <p:ph type="title"/>
          </p:nvPr>
        </p:nvSpPr>
        <p:spPr/>
        <p:txBody>
          <a:bodyPr/>
          <a:lstStyle/>
          <a:p>
            <a:r>
              <a:rPr lang="en-US" dirty="0" smtClean="0"/>
              <a:t>Scenario: Enterprise Suite of Apps</a:t>
            </a:r>
            <a:endParaRPr lang="en-US" dirty="0"/>
          </a:p>
        </p:txBody>
      </p:sp>
      <p:grpSp>
        <p:nvGrpSpPr>
          <p:cNvPr id="41" name="Group 35"/>
          <p:cNvGrpSpPr/>
          <p:nvPr/>
        </p:nvGrpSpPr>
        <p:grpSpPr>
          <a:xfrm>
            <a:off x="3138408" y="1966328"/>
            <a:ext cx="2066500" cy="1575094"/>
            <a:chOff x="9995362" y="3644424"/>
            <a:chExt cx="1583790" cy="1071410"/>
          </a:xfrm>
        </p:grpSpPr>
        <p:pic>
          <p:nvPicPr>
            <p:cNvPr id="43"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46"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42" name="TextBox 41"/>
          <p:cNvSpPr txBox="1"/>
          <p:nvPr/>
        </p:nvSpPr>
        <p:spPr>
          <a:xfrm>
            <a:off x="3138408" y="1430984"/>
            <a:ext cx="2045485" cy="470898"/>
          </a:xfrm>
          <a:prstGeom prst="rect">
            <a:avLst/>
          </a:prstGeom>
          <a:noFill/>
        </p:spPr>
        <p:txBody>
          <a:bodyPr wrap="square" lIns="137160" tIns="109728" rIns="137160" bIns="109728" rtlCol="0">
            <a:spAutoFit/>
          </a:bodyPr>
          <a:lstStyle/>
          <a:p>
            <a:pPr algn="ctr">
              <a:lnSpc>
                <a:spcPct val="90000"/>
              </a:lnSpc>
              <a:spcBef>
                <a:spcPts val="600"/>
              </a:spcBef>
            </a:pPr>
            <a:r>
              <a:rPr lang="en-GB" dirty="0" smtClean="0">
                <a:solidFill>
                  <a:srgbClr val="FFFFFF"/>
                </a:solidFill>
              </a:rPr>
              <a:t>Product Scanner</a:t>
            </a:r>
          </a:p>
        </p:txBody>
      </p:sp>
      <p:grpSp>
        <p:nvGrpSpPr>
          <p:cNvPr id="56" name="Group 35"/>
          <p:cNvGrpSpPr/>
          <p:nvPr/>
        </p:nvGrpSpPr>
        <p:grpSpPr>
          <a:xfrm>
            <a:off x="5413588" y="3962488"/>
            <a:ext cx="2066500" cy="1575094"/>
            <a:chOff x="9995362" y="3644424"/>
            <a:chExt cx="1583790" cy="1071410"/>
          </a:xfrm>
        </p:grpSpPr>
        <p:pic>
          <p:nvPicPr>
            <p:cNvPr id="58"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60"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57" name="TextBox 56"/>
          <p:cNvSpPr txBox="1"/>
          <p:nvPr/>
        </p:nvSpPr>
        <p:spPr>
          <a:xfrm>
            <a:off x="5413588" y="3427144"/>
            <a:ext cx="2045485" cy="470898"/>
          </a:xfrm>
          <a:prstGeom prst="rect">
            <a:avLst/>
          </a:prstGeom>
          <a:noFill/>
        </p:spPr>
        <p:txBody>
          <a:bodyPr wrap="square" lIns="137160" tIns="109728" rIns="137160" bIns="109728" rtlCol="0">
            <a:spAutoFit/>
          </a:bodyPr>
          <a:lstStyle/>
          <a:p>
            <a:pPr algn="ctr">
              <a:lnSpc>
                <a:spcPct val="90000"/>
              </a:lnSpc>
              <a:spcBef>
                <a:spcPts val="600"/>
              </a:spcBef>
            </a:pPr>
            <a:r>
              <a:rPr lang="en-GB" dirty="0" smtClean="0">
                <a:solidFill>
                  <a:srgbClr val="FFFFFF"/>
                </a:solidFill>
              </a:rPr>
              <a:t>Checkout App</a:t>
            </a:r>
          </a:p>
        </p:txBody>
      </p:sp>
      <p:grpSp>
        <p:nvGrpSpPr>
          <p:cNvPr id="49" name="Group 35"/>
          <p:cNvGrpSpPr/>
          <p:nvPr/>
        </p:nvGrpSpPr>
        <p:grpSpPr>
          <a:xfrm>
            <a:off x="7713496" y="1887963"/>
            <a:ext cx="2066500" cy="1575094"/>
            <a:chOff x="9995362" y="3644424"/>
            <a:chExt cx="1583790" cy="1071410"/>
          </a:xfrm>
        </p:grpSpPr>
        <p:pic>
          <p:nvPicPr>
            <p:cNvPr id="51"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53"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50" name="TextBox 49"/>
          <p:cNvSpPr txBox="1"/>
          <p:nvPr/>
        </p:nvSpPr>
        <p:spPr>
          <a:xfrm>
            <a:off x="7806415" y="1392568"/>
            <a:ext cx="1819336" cy="470898"/>
          </a:xfrm>
          <a:prstGeom prst="rect">
            <a:avLst/>
          </a:prstGeom>
          <a:noFill/>
        </p:spPr>
        <p:txBody>
          <a:bodyPr wrap="square" lIns="137160" tIns="109728" rIns="137160" bIns="109728" rtlCol="0">
            <a:spAutoFit/>
          </a:bodyPr>
          <a:lstStyle/>
          <a:p>
            <a:pPr algn="ctr">
              <a:lnSpc>
                <a:spcPct val="90000"/>
              </a:lnSpc>
              <a:spcBef>
                <a:spcPts val="600"/>
              </a:spcBef>
            </a:pPr>
            <a:r>
              <a:rPr lang="en-GB" dirty="0" smtClean="0">
                <a:solidFill>
                  <a:srgbClr val="FFFFFF"/>
                </a:solidFill>
              </a:rPr>
              <a:t>Inventory App</a:t>
            </a: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3509" y="1936619"/>
            <a:ext cx="1420803" cy="1163706"/>
          </a:xfrm>
          <a:prstGeom prst="rect">
            <a:avLst/>
          </a:prstGeom>
        </p:spPr>
      </p:pic>
      <p:sp>
        <p:nvSpPr>
          <p:cNvPr id="68" name="Left Arrow 67"/>
          <p:cNvSpPr/>
          <p:nvPr/>
        </p:nvSpPr>
        <p:spPr>
          <a:xfrm flipH="1">
            <a:off x="9792446" y="2137063"/>
            <a:ext cx="678613" cy="5916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1" dirty="0">
              <a:solidFill>
                <a:srgbClr val="FFFFFF"/>
              </a:solidFill>
            </a:endParaRPr>
          </a:p>
        </p:txBody>
      </p:sp>
      <p:sp>
        <p:nvSpPr>
          <p:cNvPr id="69" name="TextBox 68"/>
          <p:cNvSpPr txBox="1"/>
          <p:nvPr/>
        </p:nvSpPr>
        <p:spPr>
          <a:xfrm>
            <a:off x="10333908" y="2728694"/>
            <a:ext cx="1473534" cy="797141"/>
          </a:xfrm>
          <a:prstGeom prst="rect">
            <a:avLst/>
          </a:prstGeom>
          <a:solidFill>
            <a:schemeClr val="bg2"/>
          </a:solidFill>
        </p:spPr>
        <p:txBody>
          <a:bodyPr wrap="square" lIns="137160" tIns="109728" rIns="137160" bIns="109728" rtlCol="0">
            <a:spAutoFit/>
          </a:bodyPr>
          <a:lstStyle/>
          <a:p>
            <a:pPr algn="ctr">
              <a:lnSpc>
                <a:spcPct val="90000"/>
              </a:lnSpc>
              <a:spcBef>
                <a:spcPts val="600"/>
              </a:spcBef>
            </a:pPr>
            <a:r>
              <a:rPr lang="en-GB" dirty="0" smtClean="0">
                <a:solidFill>
                  <a:srgbClr val="404040"/>
                </a:solidFill>
              </a:rPr>
              <a:t>Inventory</a:t>
            </a:r>
          </a:p>
          <a:p>
            <a:pPr algn="ctr">
              <a:lnSpc>
                <a:spcPct val="90000"/>
              </a:lnSpc>
              <a:spcBef>
                <a:spcPts val="600"/>
              </a:spcBef>
            </a:pPr>
            <a:r>
              <a:rPr lang="en-GB" dirty="0" smtClean="0">
                <a:solidFill>
                  <a:srgbClr val="404040"/>
                </a:solidFill>
              </a:rPr>
              <a:t>Service</a:t>
            </a:r>
          </a:p>
        </p:txBody>
      </p:sp>
      <p:sp>
        <p:nvSpPr>
          <p:cNvPr id="73" name="Left Arrow 72"/>
          <p:cNvSpPr/>
          <p:nvPr/>
        </p:nvSpPr>
        <p:spPr>
          <a:xfrm>
            <a:off x="2403101" y="2123270"/>
            <a:ext cx="700057" cy="6054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1" dirty="0">
              <a:solidFill>
                <a:srgbClr val="FFFFFF"/>
              </a:solidFill>
            </a:endParaRPr>
          </a:p>
        </p:txBody>
      </p:sp>
      <p:pic>
        <p:nvPicPr>
          <p:cNvPr id="74" name="Picture 73"/>
          <p:cNvPicPr>
            <a:picLocks noChangeAspect="1"/>
          </p:cNvPicPr>
          <p:nvPr/>
        </p:nvPicPr>
        <p:blipFill>
          <a:blip r:embed="rId9"/>
          <a:stretch>
            <a:fillRect/>
          </a:stretch>
        </p:blipFill>
        <p:spPr>
          <a:xfrm>
            <a:off x="1912836" y="1973262"/>
            <a:ext cx="410954" cy="410954"/>
          </a:xfrm>
          <a:prstGeom prst="rect">
            <a:avLst/>
          </a:prstGeom>
        </p:spPr>
      </p:pic>
      <p:pic>
        <p:nvPicPr>
          <p:cNvPr id="75" name="Picture 74"/>
          <p:cNvPicPr>
            <a:picLocks noChangeAspect="1"/>
          </p:cNvPicPr>
          <p:nvPr/>
        </p:nvPicPr>
        <p:blipFill>
          <a:blip r:embed="rId10"/>
          <a:stretch>
            <a:fillRect/>
          </a:stretch>
        </p:blipFill>
        <p:spPr>
          <a:xfrm>
            <a:off x="1874837" y="2548979"/>
            <a:ext cx="461757" cy="417696"/>
          </a:xfrm>
          <a:prstGeom prst="rect">
            <a:avLst/>
          </a:prstGeom>
        </p:spPr>
      </p:pic>
      <p:sp>
        <p:nvSpPr>
          <p:cNvPr id="76" name="Left Arrow 75"/>
          <p:cNvSpPr/>
          <p:nvPr/>
        </p:nvSpPr>
        <p:spPr>
          <a:xfrm rot="5400000" flipH="1">
            <a:off x="6244452" y="5350053"/>
            <a:ext cx="371315" cy="4951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b="1" dirty="0">
              <a:solidFill>
                <a:srgbClr val="FFFFFF"/>
              </a:solidFill>
            </a:endParaRPr>
          </a:p>
        </p:txBody>
      </p:sp>
      <p:pic>
        <p:nvPicPr>
          <p:cNvPr id="77" name="Picture 7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7237" y="5783262"/>
            <a:ext cx="1420803" cy="1163706"/>
          </a:xfrm>
          <a:prstGeom prst="rect">
            <a:avLst/>
          </a:prstGeom>
        </p:spPr>
      </p:pic>
      <p:sp>
        <p:nvSpPr>
          <p:cNvPr id="78" name="TextBox 77"/>
          <p:cNvSpPr txBox="1"/>
          <p:nvPr/>
        </p:nvSpPr>
        <p:spPr>
          <a:xfrm>
            <a:off x="5075237" y="6531564"/>
            <a:ext cx="2752121" cy="470898"/>
          </a:xfrm>
          <a:prstGeom prst="rect">
            <a:avLst/>
          </a:prstGeom>
          <a:solidFill>
            <a:schemeClr val="bg2"/>
          </a:solidFill>
        </p:spPr>
        <p:txBody>
          <a:bodyPr wrap="square" lIns="137160" tIns="109728" rIns="137160" bIns="109728" rtlCol="0">
            <a:spAutoFit/>
          </a:bodyPr>
          <a:lstStyle/>
          <a:p>
            <a:pPr algn="ctr">
              <a:lnSpc>
                <a:spcPct val="90000"/>
              </a:lnSpc>
              <a:spcBef>
                <a:spcPts val="600"/>
              </a:spcBef>
            </a:pPr>
            <a:r>
              <a:rPr lang="en-GB" dirty="0" smtClean="0">
                <a:solidFill>
                  <a:srgbClr val="404040"/>
                </a:solidFill>
              </a:rPr>
              <a:t>Payment Gateway</a:t>
            </a:r>
          </a:p>
        </p:txBody>
      </p:sp>
      <p:sp>
        <p:nvSpPr>
          <p:cNvPr id="9" name="Left-Right Arrow 8"/>
          <p:cNvSpPr/>
          <p:nvPr/>
        </p:nvSpPr>
        <p:spPr bwMode="auto">
          <a:xfrm rot="18729804">
            <a:off x="7293369" y="3802217"/>
            <a:ext cx="1871531" cy="742444"/>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79" name="Left-Right Arrow 78"/>
          <p:cNvSpPr/>
          <p:nvPr/>
        </p:nvSpPr>
        <p:spPr bwMode="auto">
          <a:xfrm rot="2870196" flipV="1">
            <a:off x="3746775" y="3835173"/>
            <a:ext cx="1871531" cy="742444"/>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80" name="Left-Right Arrow 79"/>
          <p:cNvSpPr/>
          <p:nvPr/>
        </p:nvSpPr>
        <p:spPr bwMode="auto">
          <a:xfrm flipV="1">
            <a:off x="5200264" y="2309866"/>
            <a:ext cx="2500569" cy="742444"/>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1592265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pPr marL="0" indent="0">
              <a:buNone/>
            </a:pPr>
            <a:r>
              <a:rPr lang="en-US" dirty="0" smtClean="0"/>
              <a:t>The Ship Tracker App Service</a:t>
            </a:r>
            <a:endParaRPr lang="en-US" dirty="0"/>
          </a:p>
        </p:txBody>
      </p:sp>
      <p:sp>
        <p:nvSpPr>
          <p:cNvPr id="5" name="Title 4"/>
          <p:cNvSpPr>
            <a:spLocks noGrp="1"/>
          </p:cNvSpPr>
          <p:nvPr>
            <p:ph type="ctrTitle"/>
          </p:nvPr>
        </p:nvSpPr>
        <p:spPr/>
        <p:txBody>
          <a:bodyPr/>
          <a:lstStyle/>
          <a:p>
            <a:pPr algn="ctr"/>
            <a:r>
              <a:rPr lang="en-US" sz="8000" dirty="0" smtClean="0"/>
              <a:t>DEMO</a:t>
            </a:r>
            <a:endParaRPr lang="en-US" sz="8000" dirty="0"/>
          </a:p>
        </p:txBody>
      </p:sp>
    </p:spTree>
    <p:extLst>
      <p:ext uri="{BB962C8B-B14F-4D97-AF65-F5344CB8AC3E}">
        <p14:creationId xmlns:p14="http://schemas.microsoft.com/office/powerpoint/2010/main" val="82697146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a:spLocks noGrp="1"/>
          </p:cNvSpPr>
          <p:nvPr>
            <p:ph type="body" sz="quarter" idx="10"/>
          </p:nvPr>
        </p:nvSpPr>
        <p:spPr>
          <a:xfrm>
            <a:off x="274639" y="1518103"/>
            <a:ext cx="5216918" cy="5180012"/>
          </a:xfrm>
        </p:spPr>
        <p:txBody>
          <a:bodyPr/>
          <a:lstStyle/>
          <a:p>
            <a:pPr marL="742950" indent="-742950">
              <a:buFont typeface="+mj-lt"/>
              <a:buAutoNum type="arabicPeriod"/>
            </a:pPr>
            <a:r>
              <a:rPr lang="en-GB" sz="2400" dirty="0" smtClean="0">
                <a:latin typeface="+mn-lt"/>
              </a:rPr>
              <a:t>Set breakpoints in app service code</a:t>
            </a:r>
          </a:p>
          <a:p>
            <a:pPr marL="742950" indent="-742950">
              <a:buFont typeface="+mj-lt"/>
              <a:buAutoNum type="arabicPeriod"/>
            </a:pPr>
            <a:r>
              <a:rPr lang="en-GB" sz="2400" dirty="0" smtClean="0">
                <a:latin typeface="+mn-lt"/>
              </a:rPr>
              <a:t>Check ‘Do not launch but debug my code when it starts’ in project properties</a:t>
            </a:r>
          </a:p>
          <a:p>
            <a:pPr marL="742950" indent="-742950">
              <a:buFont typeface="+mj-lt"/>
              <a:buAutoNum type="arabicPeriod"/>
            </a:pPr>
            <a:r>
              <a:rPr lang="en-GB" sz="2400" dirty="0" smtClean="0">
                <a:latin typeface="+mn-lt"/>
              </a:rPr>
              <a:t>Launch app service foreground app in debugger – nothing happens!</a:t>
            </a:r>
          </a:p>
          <a:p>
            <a:pPr marL="742950" indent="-742950">
              <a:buFont typeface="+mj-lt"/>
              <a:buAutoNum type="arabicPeriod"/>
            </a:pPr>
            <a:r>
              <a:rPr lang="en-GB" sz="2400" dirty="0" smtClean="0">
                <a:latin typeface="+mn-lt"/>
              </a:rPr>
              <a:t>Run client app to connect to app service</a:t>
            </a:r>
          </a:p>
          <a:p>
            <a:pPr marL="742950" indent="-742950">
              <a:buFont typeface="+mj-lt"/>
              <a:buAutoNum type="arabicPeriod"/>
            </a:pPr>
            <a:r>
              <a:rPr lang="en-GB" sz="2400" dirty="0" smtClean="0">
                <a:latin typeface="+mn-lt"/>
              </a:rPr>
              <a:t>Debugger attaches and breaks on your breakpoint</a:t>
            </a:r>
          </a:p>
          <a:p>
            <a:pPr marL="742950" indent="-742950">
              <a:buFont typeface="+mj-lt"/>
              <a:buAutoNum type="arabicPeriod"/>
            </a:pPr>
            <a:endParaRPr lang="en-GB" sz="3600" dirty="0">
              <a:latin typeface="+mn-lt"/>
            </a:endParaRPr>
          </a:p>
        </p:txBody>
      </p:sp>
      <p:sp>
        <p:nvSpPr>
          <p:cNvPr id="3" name="Title 2"/>
          <p:cNvSpPr>
            <a:spLocks noGrp="1"/>
          </p:cNvSpPr>
          <p:nvPr>
            <p:ph type="title"/>
          </p:nvPr>
        </p:nvSpPr>
        <p:spPr/>
        <p:txBody>
          <a:bodyPr/>
          <a:lstStyle/>
          <a:p>
            <a:r>
              <a:rPr lang="en-US" dirty="0" smtClean="0"/>
              <a:t>Debugging an App Service</a:t>
            </a:r>
            <a:endParaRPr lang="en-US" dirty="0"/>
          </a:p>
        </p:txBody>
      </p:sp>
      <p:pic>
        <p:nvPicPr>
          <p:cNvPr id="5" name="Picture 4"/>
          <p:cNvPicPr>
            <a:picLocks noChangeAspect="1"/>
          </p:cNvPicPr>
          <p:nvPr/>
        </p:nvPicPr>
        <p:blipFill>
          <a:blip r:embed="rId2"/>
          <a:stretch>
            <a:fillRect/>
          </a:stretch>
        </p:blipFill>
        <p:spPr>
          <a:xfrm>
            <a:off x="5491556" y="1518103"/>
            <a:ext cx="6431206" cy="4361020"/>
          </a:xfrm>
          <a:prstGeom prst="rect">
            <a:avLst/>
          </a:prstGeom>
        </p:spPr>
      </p:pic>
    </p:spTree>
    <p:extLst>
      <p:ext uri="{BB962C8B-B14F-4D97-AF65-F5344CB8AC3E}">
        <p14:creationId xmlns:p14="http://schemas.microsoft.com/office/powerpoint/2010/main" val="260276406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434180"/>
          </a:xfrm>
        </p:spPr>
        <p:txBody>
          <a:bodyPr/>
          <a:lstStyle/>
          <a:p>
            <a:r>
              <a:rPr lang="en-GB" sz="3672" dirty="0">
                <a:latin typeface="+mn-lt"/>
              </a:rPr>
              <a:t>Service is activated on-demand </a:t>
            </a:r>
            <a:endParaRPr lang="en-GB" sz="3672" dirty="0" smtClean="0">
              <a:latin typeface="+mn-lt"/>
            </a:endParaRPr>
          </a:p>
          <a:p>
            <a:endParaRPr lang="en-GB" sz="3672" dirty="0">
              <a:latin typeface="+mn-lt"/>
            </a:endParaRPr>
          </a:p>
          <a:p>
            <a:r>
              <a:rPr lang="en-GB" sz="3264" dirty="0" smtClean="0">
                <a:latin typeface="+mn-lt"/>
              </a:rPr>
              <a:t>Client </a:t>
            </a:r>
            <a:r>
              <a:rPr lang="en-GB" sz="3264" dirty="0">
                <a:latin typeface="+mn-lt"/>
              </a:rPr>
              <a:t>may terminate service by disposing its </a:t>
            </a:r>
            <a:r>
              <a:rPr lang="en-GB" sz="3264" dirty="0" err="1" smtClean="0">
                <a:latin typeface="+mn-lt"/>
              </a:rPr>
              <a:t>AppServiceConnection</a:t>
            </a:r>
            <a:endParaRPr lang="en-GB" sz="3264" dirty="0" smtClean="0">
              <a:latin typeface="+mn-lt"/>
            </a:endParaRPr>
          </a:p>
          <a:p>
            <a:endParaRPr lang="en-GB" sz="3264" dirty="0">
              <a:latin typeface="+mn-lt"/>
            </a:endParaRPr>
          </a:p>
          <a:p>
            <a:r>
              <a:rPr lang="en-GB" sz="3264" dirty="0">
                <a:latin typeface="+mn-lt"/>
              </a:rPr>
              <a:t>If the invoking app is suspended, app services sponsored by the app will be </a:t>
            </a:r>
            <a:r>
              <a:rPr lang="en-GB" sz="3264" dirty="0" smtClean="0">
                <a:latin typeface="+mn-lt"/>
              </a:rPr>
              <a:t>terminated</a:t>
            </a:r>
          </a:p>
          <a:p>
            <a:endParaRPr lang="en-GB" sz="3264" dirty="0">
              <a:latin typeface="+mn-lt"/>
            </a:endParaRPr>
          </a:p>
          <a:p>
            <a:r>
              <a:rPr lang="en-GB" sz="3264" dirty="0">
                <a:latin typeface="+mn-lt"/>
              </a:rPr>
              <a:t>Insufficient resources may cause launch failure or service </a:t>
            </a:r>
            <a:r>
              <a:rPr lang="en-GB" sz="3264" dirty="0" smtClean="0">
                <a:latin typeface="+mn-lt"/>
              </a:rPr>
              <a:t>termination</a:t>
            </a:r>
            <a:endParaRPr lang="en-GB" sz="3264" dirty="0">
              <a:latin typeface="+mn-lt"/>
            </a:endParaRPr>
          </a:p>
        </p:txBody>
      </p:sp>
      <p:sp>
        <p:nvSpPr>
          <p:cNvPr id="2" name="Title 1"/>
          <p:cNvSpPr>
            <a:spLocks noGrp="1"/>
          </p:cNvSpPr>
          <p:nvPr>
            <p:ph type="title"/>
          </p:nvPr>
        </p:nvSpPr>
        <p:spPr/>
        <p:txBody>
          <a:bodyPr/>
          <a:lstStyle/>
          <a:p>
            <a:r>
              <a:rPr lang="en-GB" dirty="0" smtClean="0"/>
              <a:t>App Service Lifetime</a:t>
            </a:r>
            <a:endParaRPr lang="en-GB" dirty="0"/>
          </a:p>
        </p:txBody>
      </p:sp>
    </p:spTree>
    <p:extLst>
      <p:ext uri="{BB962C8B-B14F-4D97-AF65-F5344CB8AC3E}">
        <p14:creationId xmlns:p14="http://schemas.microsoft.com/office/powerpoint/2010/main" val="26439350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5593" cy="6995021"/>
          </a:xfrm>
          <a:prstGeom prst="rect">
            <a:avLst/>
          </a:prstGeom>
        </p:spPr>
      </p:pic>
      <p:sp>
        <p:nvSpPr>
          <p:cNvPr id="6" name="Title 3"/>
          <p:cNvSpPr txBox="1">
            <a:spLocks/>
          </p:cNvSpPr>
          <p:nvPr/>
        </p:nvSpPr>
        <p:spPr>
          <a:xfrm>
            <a:off x="0" y="2438417"/>
            <a:ext cx="12436475" cy="2123658"/>
          </a:xfrm>
          <a:prstGeom prst="rect">
            <a:avLst/>
          </a:prstGeom>
          <a:solidFill>
            <a:schemeClr val="bg2">
              <a:alpha val="49020"/>
            </a:schemeClr>
          </a:solidFill>
        </p:spPr>
        <p:txBody>
          <a:bodyPr vert="horz" wrap="square" lIns="146304" tIns="146304" rIns="146304" bIns="146304" rtlCol="0" anchor="ctr" anchorCtr="0">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400" dirty="0">
              <a:gradFill>
                <a:gsLst>
                  <a:gs pos="1250">
                    <a:srgbClr val="FFFFFF"/>
                  </a:gs>
                  <a:gs pos="100000">
                    <a:srgbClr val="FFFFFF"/>
                  </a:gs>
                </a:gsLst>
                <a:lin ang="5400000" scaled="0"/>
              </a:gradFill>
              <a:latin typeface="Segoe UI"/>
            </a:endParaRPr>
          </a:p>
          <a:p>
            <a:r>
              <a:rPr sz="4400" dirty="0" smtClean="0">
                <a:gradFill>
                  <a:gsLst>
                    <a:gs pos="1250">
                      <a:srgbClr val="FFFFFF"/>
                    </a:gs>
                    <a:gs pos="100000">
                      <a:srgbClr val="FFFFFF"/>
                    </a:gs>
                  </a:gsLst>
                  <a:lin ang="5400000" scaled="0"/>
                </a:gradFill>
                <a:latin typeface="Segoe UI"/>
              </a:rPr>
              <a:t>Wrap Up</a:t>
            </a:r>
          </a:p>
          <a:p>
            <a:endParaRPr sz="4400" spc="0" dirty="0">
              <a:gradFill>
                <a:gsLst>
                  <a:gs pos="125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386597021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Tony Arrows"/>
          <p:cNvGrpSpPr/>
          <p:nvPr/>
        </p:nvGrpSpPr>
        <p:grpSpPr>
          <a:xfrm>
            <a:off x="7296572" y="4652973"/>
            <a:ext cx="1163013" cy="270635"/>
            <a:chOff x="7296572" y="4652973"/>
            <a:chExt cx="1163013" cy="270635"/>
          </a:xfrm>
        </p:grpSpPr>
        <p:cxnSp>
          <p:nvCxnSpPr>
            <p:cNvPr id="34" name="Straight Arrow Connector 33"/>
            <p:cNvCxnSpPr/>
            <p:nvPr/>
          </p:nvCxnSpPr>
          <p:spPr>
            <a:xfrm>
              <a:off x="7320576" y="4652973"/>
              <a:ext cx="1139009" cy="7871"/>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296572" y="4915737"/>
              <a:ext cx="1139009" cy="7871"/>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2" name="Tony User Data Box"/>
          <p:cNvSpPr/>
          <p:nvPr/>
        </p:nvSpPr>
        <p:spPr bwMode="auto">
          <a:xfrm>
            <a:off x="8456578" y="4406571"/>
            <a:ext cx="2286000" cy="917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43" name="Tony Arrow Title"/>
          <p:cNvSpPr txBox="1"/>
          <p:nvPr/>
        </p:nvSpPr>
        <p:spPr>
          <a:xfrm>
            <a:off x="7499148" y="3855840"/>
            <a:ext cx="842475"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Tony</a:t>
            </a:r>
          </a:p>
          <a:p>
            <a:pPr algn="r">
              <a:lnSpc>
                <a:spcPct val="90000"/>
              </a:lnSpc>
              <a:spcAft>
                <a:spcPts val="600"/>
              </a:spcAft>
            </a:pPr>
            <a:r>
              <a:rPr lang="en-US" dirty="0" smtClean="0">
                <a:solidFill>
                  <a:srgbClr val="00188F"/>
                </a:solidFill>
              </a:rPr>
              <a:t>684</a:t>
            </a:r>
          </a:p>
        </p:txBody>
      </p:sp>
      <p:sp>
        <p:nvSpPr>
          <p:cNvPr id="18" name="Tony User Data Title"/>
          <p:cNvSpPr txBox="1"/>
          <p:nvPr/>
        </p:nvSpPr>
        <p:spPr>
          <a:xfrm>
            <a:off x="8750467" y="4551567"/>
            <a:ext cx="169822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User Data</a:t>
            </a:r>
          </a:p>
        </p:txBody>
      </p:sp>
      <p:sp>
        <p:nvSpPr>
          <p:cNvPr id="11" name="Arun App Services Box"/>
          <p:cNvSpPr/>
          <p:nvPr/>
        </p:nvSpPr>
        <p:spPr bwMode="auto">
          <a:xfrm>
            <a:off x="8456578" y="3263571"/>
            <a:ext cx="2286000" cy="917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Arun App Services Title"/>
          <p:cNvSpPr txBox="1"/>
          <p:nvPr/>
        </p:nvSpPr>
        <p:spPr>
          <a:xfrm>
            <a:off x="8542333" y="3392277"/>
            <a:ext cx="21144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App Services</a:t>
            </a:r>
          </a:p>
        </p:txBody>
      </p:sp>
      <p:cxnSp>
        <p:nvCxnSpPr>
          <p:cNvPr id="32" name="Straight Arrow Connector 31"/>
          <p:cNvCxnSpPr/>
          <p:nvPr/>
        </p:nvCxnSpPr>
        <p:spPr>
          <a:xfrm>
            <a:off x="7303571" y="3579889"/>
            <a:ext cx="1139009" cy="7871"/>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279567" y="3842653"/>
            <a:ext cx="1139009" cy="7871"/>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Arun Arrow Title"/>
          <p:cNvSpPr txBox="1"/>
          <p:nvPr/>
        </p:nvSpPr>
        <p:spPr>
          <a:xfrm>
            <a:off x="7483375" y="2781707"/>
            <a:ext cx="858248"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Arun</a:t>
            </a:r>
          </a:p>
          <a:p>
            <a:pPr algn="r">
              <a:lnSpc>
                <a:spcPct val="90000"/>
              </a:lnSpc>
              <a:spcAft>
                <a:spcPts val="600"/>
              </a:spcAft>
            </a:pPr>
            <a:r>
              <a:rPr lang="en-US" dirty="0" smtClean="0">
                <a:solidFill>
                  <a:srgbClr val="00188F"/>
                </a:solidFill>
              </a:rPr>
              <a:t>765</a:t>
            </a:r>
          </a:p>
        </p:txBody>
      </p:sp>
      <p:sp>
        <p:nvSpPr>
          <p:cNvPr id="64" name="Arun Details"/>
          <p:cNvSpPr txBox="1"/>
          <p:nvPr/>
        </p:nvSpPr>
        <p:spPr>
          <a:xfrm>
            <a:off x="439363" y="3671335"/>
            <a:ext cx="3795048" cy="2896177"/>
          </a:xfrm>
          <a:prstGeom prst="rect">
            <a:avLst/>
          </a:prstGeom>
          <a:noFill/>
        </p:spPr>
        <p:txBody>
          <a:bodyPr wrap="square" lIns="182880" tIns="146304" rIns="182880" bIns="146304" rtlCol="0">
            <a:spAutoFit/>
          </a:bodyPr>
          <a:lstStyle/>
          <a:p>
            <a:pPr>
              <a:lnSpc>
                <a:spcPct val="90000"/>
              </a:lnSpc>
              <a:spcAft>
                <a:spcPts val="600"/>
              </a:spcAft>
            </a:pPr>
            <a:r>
              <a:rPr lang="en-US" sz="2000" b="1" dirty="0" smtClean="0">
                <a:gradFill>
                  <a:gsLst>
                    <a:gs pos="2917">
                      <a:srgbClr val="404040"/>
                    </a:gs>
                    <a:gs pos="30000">
                      <a:srgbClr val="404040"/>
                    </a:gs>
                  </a:gsLst>
                  <a:lin ang="5400000" scaled="0"/>
                </a:gradFill>
              </a:rPr>
              <a:t>Title: </a:t>
            </a:r>
            <a:r>
              <a:rPr lang="en-US" sz="2000" dirty="0" smtClean="0">
                <a:gradFill>
                  <a:gsLst>
                    <a:gs pos="2917">
                      <a:srgbClr val="404040"/>
                    </a:gs>
                    <a:gs pos="30000">
                      <a:srgbClr val="404040"/>
                    </a:gs>
                  </a:gsLst>
                  <a:lin ang="5400000" scaled="0"/>
                </a:gradFill>
              </a:rPr>
              <a:t>App-to-App Communication: Building a Web of Apps</a:t>
            </a:r>
          </a:p>
          <a:p>
            <a:pPr>
              <a:lnSpc>
                <a:spcPct val="90000"/>
              </a:lnSpc>
              <a:spcAft>
                <a:spcPts val="600"/>
              </a:spcAft>
            </a:pPr>
            <a:r>
              <a:rPr lang="en-US" sz="2000" b="1" dirty="0" smtClean="0">
                <a:gradFill>
                  <a:gsLst>
                    <a:gs pos="2917">
                      <a:srgbClr val="404040"/>
                    </a:gs>
                    <a:gs pos="30000">
                      <a:srgbClr val="404040"/>
                    </a:gs>
                  </a:gsLst>
                  <a:lin ang="5400000" scaled="0"/>
                </a:gradFill>
              </a:rPr>
              <a:t>Code: </a:t>
            </a:r>
            <a:r>
              <a:rPr lang="en-US" sz="2000" dirty="0" smtClean="0">
                <a:gradFill>
                  <a:gsLst>
                    <a:gs pos="2917">
                      <a:srgbClr val="404040"/>
                    </a:gs>
                    <a:gs pos="30000">
                      <a:srgbClr val="404040"/>
                    </a:gs>
                  </a:gsLst>
                  <a:lin ang="5400000" scaled="0"/>
                </a:gradFill>
              </a:rPr>
              <a:t>765</a:t>
            </a:r>
          </a:p>
          <a:p>
            <a:pPr>
              <a:lnSpc>
                <a:spcPct val="90000"/>
              </a:lnSpc>
              <a:spcAft>
                <a:spcPts val="600"/>
              </a:spcAft>
            </a:pPr>
            <a:r>
              <a:rPr lang="en-US" sz="2000" b="1" dirty="0" smtClean="0">
                <a:gradFill>
                  <a:gsLst>
                    <a:gs pos="2917">
                      <a:srgbClr val="404040"/>
                    </a:gs>
                    <a:gs pos="30000">
                      <a:srgbClr val="404040"/>
                    </a:gs>
                  </a:gsLst>
                  <a:lin ang="5400000" scaled="0"/>
                </a:gradFill>
              </a:rPr>
              <a:t>Speaker: </a:t>
            </a:r>
            <a:r>
              <a:rPr lang="en-US" sz="2000" dirty="0" smtClean="0">
                <a:gradFill>
                  <a:gsLst>
                    <a:gs pos="2917">
                      <a:srgbClr val="404040"/>
                    </a:gs>
                    <a:gs pos="30000">
                      <a:srgbClr val="404040"/>
                    </a:gs>
                  </a:gsLst>
                  <a:lin ang="5400000" scaled="0"/>
                </a:gradFill>
              </a:rPr>
              <a:t>Arun Singh</a:t>
            </a:r>
          </a:p>
          <a:p>
            <a:pPr>
              <a:lnSpc>
                <a:spcPct val="90000"/>
              </a:lnSpc>
              <a:spcAft>
                <a:spcPts val="600"/>
              </a:spcAft>
            </a:pPr>
            <a:r>
              <a:rPr lang="en-US" sz="2000" b="1" dirty="0" smtClean="0">
                <a:gradFill>
                  <a:gsLst>
                    <a:gs pos="2917">
                      <a:srgbClr val="404040"/>
                    </a:gs>
                    <a:gs pos="30000">
                      <a:srgbClr val="404040"/>
                    </a:gs>
                  </a:gsLst>
                  <a:lin ang="5400000" scaled="0"/>
                </a:gradFill>
              </a:rPr>
              <a:t>Room: </a:t>
            </a:r>
            <a:r>
              <a:rPr lang="en-US" sz="2000" dirty="0" smtClean="0">
                <a:gradFill>
                  <a:gsLst>
                    <a:gs pos="2917">
                      <a:srgbClr val="404040"/>
                    </a:gs>
                    <a:gs pos="30000">
                      <a:srgbClr val="404040"/>
                    </a:gs>
                  </a:gsLst>
                  <a:lin ang="5400000" scaled="0"/>
                </a:gradFill>
              </a:rPr>
              <a:t>2004</a:t>
            </a:r>
          </a:p>
          <a:p>
            <a:pPr>
              <a:lnSpc>
                <a:spcPct val="90000"/>
              </a:lnSpc>
              <a:spcAft>
                <a:spcPts val="600"/>
              </a:spcAft>
            </a:pPr>
            <a:r>
              <a:rPr lang="en-US" sz="2000" b="1" dirty="0" smtClean="0">
                <a:gradFill>
                  <a:gsLst>
                    <a:gs pos="2917">
                      <a:srgbClr val="404040"/>
                    </a:gs>
                    <a:gs pos="30000">
                      <a:srgbClr val="404040"/>
                    </a:gs>
                  </a:gsLst>
                  <a:lin ang="5400000" scaled="0"/>
                </a:gradFill>
              </a:rPr>
              <a:t>Date: </a:t>
            </a:r>
            <a:r>
              <a:rPr lang="en-US" sz="2000" dirty="0" smtClean="0">
                <a:gradFill>
                  <a:gsLst>
                    <a:gs pos="2917">
                      <a:srgbClr val="404040"/>
                    </a:gs>
                    <a:gs pos="30000">
                      <a:srgbClr val="404040"/>
                    </a:gs>
                  </a:gsLst>
                  <a:lin ang="5400000" scaled="0"/>
                </a:gradFill>
              </a:rPr>
              <a:t>5/1</a:t>
            </a:r>
          </a:p>
          <a:p>
            <a:pPr>
              <a:lnSpc>
                <a:spcPct val="90000"/>
              </a:lnSpc>
              <a:spcAft>
                <a:spcPts val="600"/>
              </a:spcAft>
            </a:pPr>
            <a:r>
              <a:rPr lang="en-US" sz="2000" b="1" dirty="0" smtClean="0">
                <a:gradFill>
                  <a:gsLst>
                    <a:gs pos="2917">
                      <a:srgbClr val="404040"/>
                    </a:gs>
                    <a:gs pos="30000">
                      <a:srgbClr val="404040"/>
                    </a:gs>
                  </a:gsLst>
                  <a:lin ang="5400000" scaled="0"/>
                </a:gradFill>
              </a:rPr>
              <a:t>Time: </a:t>
            </a:r>
            <a:r>
              <a:rPr lang="en-US" sz="2000" dirty="0" smtClean="0">
                <a:gradFill>
                  <a:gsLst>
                    <a:gs pos="2917">
                      <a:srgbClr val="404040"/>
                    </a:gs>
                    <a:gs pos="30000">
                      <a:srgbClr val="404040"/>
                    </a:gs>
                  </a:gsLst>
                  <a:lin ang="5400000" scaled="0"/>
                </a:gradFill>
              </a:rPr>
              <a:t>2.00</a:t>
            </a:r>
          </a:p>
        </p:txBody>
      </p:sp>
      <p:sp>
        <p:nvSpPr>
          <p:cNvPr id="41" name="Thomas Arrow Title"/>
          <p:cNvSpPr txBox="1"/>
          <p:nvPr/>
        </p:nvSpPr>
        <p:spPr>
          <a:xfrm>
            <a:off x="7166996" y="1746249"/>
            <a:ext cx="1167628"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Thomas</a:t>
            </a:r>
          </a:p>
          <a:p>
            <a:pPr algn="r">
              <a:lnSpc>
                <a:spcPct val="90000"/>
              </a:lnSpc>
              <a:spcAft>
                <a:spcPts val="600"/>
              </a:spcAft>
            </a:pPr>
            <a:r>
              <a:rPr lang="en-US" dirty="0" smtClean="0">
                <a:solidFill>
                  <a:srgbClr val="00188F"/>
                </a:solidFill>
              </a:rPr>
              <a:t>762</a:t>
            </a:r>
          </a:p>
        </p:txBody>
      </p:sp>
      <p:sp>
        <p:nvSpPr>
          <p:cNvPr id="9" name="Thomas Shell Box"/>
          <p:cNvSpPr/>
          <p:nvPr/>
        </p:nvSpPr>
        <p:spPr bwMode="auto">
          <a:xfrm>
            <a:off x="8456578" y="2120571"/>
            <a:ext cx="2286000" cy="917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Thomas Shell Title"/>
          <p:cNvSpPr txBox="1"/>
          <p:nvPr/>
        </p:nvSpPr>
        <p:spPr>
          <a:xfrm>
            <a:off x="9090303" y="2265567"/>
            <a:ext cx="101854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Shell</a:t>
            </a:r>
          </a:p>
        </p:txBody>
      </p:sp>
      <p:grpSp>
        <p:nvGrpSpPr>
          <p:cNvPr id="49" name="Thomas Arrows"/>
          <p:cNvGrpSpPr/>
          <p:nvPr/>
        </p:nvGrpSpPr>
        <p:grpSpPr>
          <a:xfrm>
            <a:off x="7279567" y="2506805"/>
            <a:ext cx="1163013" cy="270635"/>
            <a:chOff x="7279567" y="2506805"/>
            <a:chExt cx="1163013" cy="270635"/>
          </a:xfrm>
        </p:grpSpPr>
        <p:cxnSp>
          <p:nvCxnSpPr>
            <p:cNvPr id="28" name="Straight Arrow Connector 27"/>
            <p:cNvCxnSpPr/>
            <p:nvPr/>
          </p:nvCxnSpPr>
          <p:spPr>
            <a:xfrm>
              <a:off x="7303571" y="2506805"/>
              <a:ext cx="1139009" cy="7871"/>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279567" y="2769569"/>
              <a:ext cx="1139009" cy="7871"/>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3" name="Shawn Kernel Box"/>
          <p:cNvSpPr/>
          <p:nvPr/>
        </p:nvSpPr>
        <p:spPr bwMode="auto">
          <a:xfrm>
            <a:off x="4417978" y="5900957"/>
            <a:ext cx="2895600" cy="9178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Shawn Kernel Title"/>
          <p:cNvSpPr txBox="1"/>
          <p:nvPr/>
        </p:nvSpPr>
        <p:spPr>
          <a:xfrm>
            <a:off x="5255418" y="6002823"/>
            <a:ext cx="122071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Kernel</a:t>
            </a:r>
          </a:p>
        </p:txBody>
      </p:sp>
      <p:grpSp>
        <p:nvGrpSpPr>
          <p:cNvPr id="50" name="Shawn Arrows"/>
          <p:cNvGrpSpPr/>
          <p:nvPr/>
        </p:nvGrpSpPr>
        <p:grpSpPr>
          <a:xfrm>
            <a:off x="5560978" y="5324425"/>
            <a:ext cx="686560" cy="566929"/>
            <a:chOff x="5560978" y="5324425"/>
            <a:chExt cx="686560" cy="566929"/>
          </a:xfrm>
        </p:grpSpPr>
        <p:cxnSp>
          <p:nvCxnSpPr>
            <p:cNvPr id="25" name="Straight Arrow Connector 24"/>
            <p:cNvCxnSpPr/>
            <p:nvPr/>
          </p:nvCxnSpPr>
          <p:spPr>
            <a:xfrm>
              <a:off x="5560978" y="5324426"/>
              <a:ext cx="0" cy="566928"/>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247538" y="5324425"/>
              <a:ext cx="0" cy="566928"/>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4" name="Shawn Arrow Title"/>
          <p:cNvSpPr txBox="1"/>
          <p:nvPr/>
        </p:nvSpPr>
        <p:spPr>
          <a:xfrm>
            <a:off x="6328155" y="5178501"/>
            <a:ext cx="1036181"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Shawn</a:t>
            </a:r>
          </a:p>
          <a:p>
            <a:pPr algn="r">
              <a:lnSpc>
                <a:spcPct val="90000"/>
              </a:lnSpc>
              <a:spcAft>
                <a:spcPts val="600"/>
              </a:spcAft>
            </a:pPr>
            <a:r>
              <a:rPr lang="en-US" dirty="0" smtClean="0">
                <a:solidFill>
                  <a:srgbClr val="00188F"/>
                </a:solidFill>
              </a:rPr>
              <a:t>626</a:t>
            </a:r>
          </a:p>
        </p:txBody>
      </p:sp>
      <p:sp>
        <p:nvSpPr>
          <p:cNvPr id="8" name="Roberth App Box"/>
          <p:cNvSpPr/>
          <p:nvPr/>
        </p:nvSpPr>
        <p:spPr bwMode="auto">
          <a:xfrm>
            <a:off x="4417978" y="2124027"/>
            <a:ext cx="2895600" cy="3200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solidFill>
                <a:srgbClr val="FFFFFF"/>
              </a:solidFill>
              <a:ea typeface="Segoe UI" pitchFamily="34" charset="0"/>
              <a:cs typeface="Segoe UI" pitchFamily="34" charset="0"/>
            </a:endParaRPr>
          </a:p>
        </p:txBody>
      </p:sp>
      <p:sp>
        <p:nvSpPr>
          <p:cNvPr id="20" name="Robeth App Title"/>
          <p:cNvSpPr txBox="1"/>
          <p:nvPr/>
        </p:nvSpPr>
        <p:spPr>
          <a:xfrm>
            <a:off x="4370406" y="2104828"/>
            <a:ext cx="9303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App</a:t>
            </a:r>
          </a:p>
        </p:txBody>
      </p:sp>
      <p:graphicFrame>
        <p:nvGraphicFramePr>
          <p:cNvPr id="22" name="Roberth Arrows"/>
          <p:cNvGraphicFramePr/>
          <p:nvPr>
            <p:extLst/>
          </p:nvPr>
        </p:nvGraphicFramePr>
        <p:xfrm>
          <a:off x="3822691" y="2501451"/>
          <a:ext cx="4086172" cy="2714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John Enterprise Box"/>
          <p:cNvSpPr/>
          <p:nvPr/>
        </p:nvSpPr>
        <p:spPr bwMode="auto">
          <a:xfrm>
            <a:off x="730849" y="2416960"/>
            <a:ext cx="22860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55" name="John Enterprise Title"/>
          <p:cNvSpPr txBox="1"/>
          <p:nvPr/>
        </p:nvSpPr>
        <p:spPr>
          <a:xfrm>
            <a:off x="1018315" y="2560228"/>
            <a:ext cx="172303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Enterprise</a:t>
            </a:r>
          </a:p>
        </p:txBody>
      </p:sp>
      <p:cxnSp>
        <p:nvCxnSpPr>
          <p:cNvPr id="56" name="John Arrows"/>
          <p:cNvCxnSpPr/>
          <p:nvPr/>
        </p:nvCxnSpPr>
        <p:spPr>
          <a:xfrm>
            <a:off x="2909291" y="2921992"/>
            <a:ext cx="1505870" cy="654210"/>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John Arrow Title"/>
          <p:cNvSpPr txBox="1"/>
          <p:nvPr/>
        </p:nvSpPr>
        <p:spPr>
          <a:xfrm>
            <a:off x="3354977" y="2460352"/>
            <a:ext cx="949427"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John</a:t>
            </a:r>
          </a:p>
          <a:p>
            <a:pPr algn="r">
              <a:lnSpc>
                <a:spcPct val="90000"/>
              </a:lnSpc>
              <a:spcAft>
                <a:spcPts val="600"/>
              </a:spcAft>
            </a:pPr>
            <a:r>
              <a:rPr lang="en-US" dirty="0" smtClean="0">
                <a:solidFill>
                  <a:srgbClr val="00188F"/>
                </a:solidFill>
              </a:rPr>
              <a:t>Ignite</a:t>
            </a:r>
          </a:p>
        </p:txBody>
      </p:sp>
      <p:sp>
        <p:nvSpPr>
          <p:cNvPr id="7" name="Barclay Store Box"/>
          <p:cNvSpPr/>
          <p:nvPr/>
        </p:nvSpPr>
        <p:spPr bwMode="auto">
          <a:xfrm>
            <a:off x="733666" y="1362027"/>
            <a:ext cx="228600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Barclay Store Title"/>
          <p:cNvSpPr txBox="1"/>
          <p:nvPr/>
        </p:nvSpPr>
        <p:spPr>
          <a:xfrm>
            <a:off x="1288157" y="1502560"/>
            <a:ext cx="106946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FFFFFF"/>
                </a:solidFill>
              </a:rPr>
              <a:t>Store</a:t>
            </a:r>
          </a:p>
        </p:txBody>
      </p:sp>
      <p:cxnSp>
        <p:nvCxnSpPr>
          <p:cNvPr id="24" name="Barclay Arrows"/>
          <p:cNvCxnSpPr/>
          <p:nvPr/>
        </p:nvCxnSpPr>
        <p:spPr>
          <a:xfrm>
            <a:off x="2912108" y="1867059"/>
            <a:ext cx="1505870" cy="654210"/>
          </a:xfrm>
          <a:prstGeom prst="straightConnector1">
            <a:avLst/>
          </a:prstGeom>
          <a:ln w="76200">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Barclay Arrow Title"/>
          <p:cNvSpPr txBox="1"/>
          <p:nvPr/>
        </p:nvSpPr>
        <p:spPr>
          <a:xfrm>
            <a:off x="3108754" y="1431555"/>
            <a:ext cx="1089273"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Barclay</a:t>
            </a:r>
          </a:p>
          <a:p>
            <a:pPr algn="r">
              <a:lnSpc>
                <a:spcPct val="90000"/>
              </a:lnSpc>
              <a:spcAft>
                <a:spcPts val="600"/>
              </a:spcAft>
            </a:pPr>
            <a:r>
              <a:rPr lang="en-US" dirty="0" smtClean="0">
                <a:solidFill>
                  <a:srgbClr val="00188F"/>
                </a:solidFill>
              </a:rPr>
              <a:t>695</a:t>
            </a:r>
          </a:p>
        </p:txBody>
      </p:sp>
      <p:sp>
        <p:nvSpPr>
          <p:cNvPr id="39" name="Andrew Arrow Title"/>
          <p:cNvSpPr txBox="1"/>
          <p:nvPr/>
        </p:nvSpPr>
        <p:spPr>
          <a:xfrm>
            <a:off x="10733769" y="1167602"/>
            <a:ext cx="1148583" cy="871008"/>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00188F"/>
                </a:solidFill>
              </a:rPr>
              <a:t>Andrew</a:t>
            </a:r>
          </a:p>
          <a:p>
            <a:pPr algn="r">
              <a:lnSpc>
                <a:spcPct val="90000"/>
              </a:lnSpc>
              <a:spcAft>
                <a:spcPts val="600"/>
              </a:spcAft>
            </a:pPr>
            <a:r>
              <a:rPr lang="en-US" dirty="0" smtClean="0">
                <a:solidFill>
                  <a:srgbClr val="00188F"/>
                </a:solidFill>
              </a:rPr>
              <a:t>617</a:t>
            </a:r>
          </a:p>
        </p:txBody>
      </p:sp>
      <p:sp>
        <p:nvSpPr>
          <p:cNvPr id="37" name="Andrew App Model Boundry"/>
          <p:cNvSpPr/>
          <p:nvPr/>
        </p:nvSpPr>
        <p:spPr bwMode="auto">
          <a:xfrm>
            <a:off x="274639" y="1212849"/>
            <a:ext cx="11506198" cy="5713413"/>
          </a:xfrm>
          <a:prstGeom prst="rect">
            <a:avLst/>
          </a:prstGeom>
          <a:no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b" anchorCtr="0"/>
          <a:lstStyle/>
          <a:p>
            <a:pPr algn="ctr" defTabSz="932406"/>
            <a:endParaRPr lang="en-US" sz="800" dirty="0">
              <a:gradFill>
                <a:gsLst>
                  <a:gs pos="0">
                    <a:srgbClr val="FFFFFF"/>
                  </a:gs>
                  <a:gs pos="100000">
                    <a:srgbClr val="FFFFFF"/>
                  </a:gs>
                </a:gsLst>
                <a:lin ang="5400000" scaled="0"/>
              </a:gradFill>
              <a:ea typeface="Segoe UI" pitchFamily="34" charset="0"/>
              <a:cs typeface="Segoe UI" pitchFamily="34" charset="0"/>
            </a:endParaRPr>
          </a:p>
        </p:txBody>
      </p:sp>
      <p:sp>
        <p:nvSpPr>
          <p:cNvPr id="58" name="Andrew App Model Title"/>
          <p:cNvSpPr txBox="1"/>
          <p:nvPr/>
        </p:nvSpPr>
        <p:spPr>
          <a:xfrm>
            <a:off x="10037293" y="645475"/>
            <a:ext cx="188897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rgbClr val="00188F"/>
                </a:solidFill>
              </a:rPr>
              <a:t>App Model</a:t>
            </a:r>
          </a:p>
        </p:txBody>
      </p:sp>
      <p:sp>
        <p:nvSpPr>
          <p:cNvPr id="5" name="Slide Title"/>
          <p:cNvSpPr>
            <a:spLocks noGrp="1"/>
          </p:cNvSpPr>
          <p:nvPr>
            <p:ph type="title"/>
          </p:nvPr>
        </p:nvSpPr>
        <p:spPr/>
        <p:txBody>
          <a:bodyPr/>
          <a:lstStyle/>
          <a:p>
            <a:r>
              <a:rPr lang="en-US" dirty="0" smtClean="0"/>
              <a:t>Application Model Map - Arun</a:t>
            </a:r>
            <a:endParaRPr lang="en-US" dirty="0"/>
          </a:p>
        </p:txBody>
      </p:sp>
    </p:spTree>
    <p:extLst>
      <p:ext uri="{BB962C8B-B14F-4D97-AF65-F5344CB8AC3E}">
        <p14:creationId xmlns:p14="http://schemas.microsoft.com/office/powerpoint/2010/main" val="2182382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2"/>
                                        </p:tgtEl>
                                      </p:cBhvr>
                                    </p:animEffect>
                                    <p:animScale>
                                      <p:cBhvr>
                                        <p:cTn id="10" dur="250" autoRev="1" fill="hold"/>
                                        <p:tgtEl>
                                          <p:spTgt spid="42"/>
                                        </p:tgtEl>
                                      </p:cBhvr>
                                      <p:by x="105000" y="105000"/>
                                    </p:animScale>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42"/>
                                        </p:tgtEl>
                                      </p:cBhvr>
                                    </p:animEffect>
                                    <p:animScale>
                                      <p:cBhvr>
                                        <p:cTn id="17" dur="250" autoRev="1" fill="hold"/>
                                        <p:tgtEl>
                                          <p:spTgt spid="42"/>
                                        </p:tgtEl>
                                      </p:cBhvr>
                                      <p:by x="105000" y="105000"/>
                                    </p:animScale>
                                  </p:childTnLst>
                                </p:cTn>
                              </p:par>
                            </p:childTnLst>
                          </p:cTn>
                        </p:par>
                        <p:par>
                          <p:cTn id="18" fill="hold">
                            <p:stCondLst>
                              <p:cond delay="1000"/>
                            </p:stCondLst>
                            <p:childTnLst>
                              <p:par>
                                <p:cTn id="19" presetID="1" presetClass="emph" presetSubtype="2" fill="hold" nodeType="after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par>
                                <p:cTn id="23" presetID="7" presetClass="emph" presetSubtype="2" fill="hold" nodeType="withEffect">
                                  <p:stCondLst>
                                    <p:cond delay="0"/>
                                  </p:stCondLst>
                                  <p:childTnLst>
                                    <p:animClr clrSpc="rgb" dir="cw">
                                      <p:cBhvr>
                                        <p:cTn id="24" dur="2000" fill="hold"/>
                                        <p:tgtEl>
                                          <p:spTgt spid="33"/>
                                        </p:tgtEl>
                                        <p:attrNameLst>
                                          <p:attrName>stroke.color</p:attrName>
                                        </p:attrNameLst>
                                      </p:cBhvr>
                                      <p:to>
                                        <a:schemeClr val="accent2"/>
                                      </p:to>
                                    </p:animClr>
                                    <p:set>
                                      <p:cBhvr>
                                        <p:cTn id="25" dur="2000" fill="hold"/>
                                        <p:tgtEl>
                                          <p:spTgt spid="33"/>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2000" fill="hold"/>
                                        <p:tgtEl>
                                          <p:spTgt spid="32"/>
                                        </p:tgtEl>
                                        <p:attrNameLst>
                                          <p:attrName>stroke.color</p:attrName>
                                        </p:attrNameLst>
                                      </p:cBhvr>
                                      <p:to>
                                        <a:schemeClr val="accent2"/>
                                      </p:to>
                                    </p:animClr>
                                    <p:set>
                                      <p:cBhvr>
                                        <p:cTn id="28" dur="2000" fill="hold"/>
                                        <p:tgtEl>
                                          <p:spTgt spid="32"/>
                                        </p:tgtEl>
                                        <p:attrNameLst>
                                          <p:attrName>stroke.on</p:attrName>
                                        </p:attrNameLst>
                                      </p:cBhvr>
                                      <p:to>
                                        <p:strVal val="true"/>
                                      </p:to>
                                    </p:set>
                                  </p:childTnLst>
                                </p:cTn>
                              </p:par>
                              <p:par>
                                <p:cTn id="29" presetID="3" presetClass="emph" presetSubtype="2" fill="hold" grpId="2" nodeType="withEffect">
                                  <p:stCondLst>
                                    <p:cond delay="0"/>
                                  </p:stCondLst>
                                  <p:childTnLst>
                                    <p:animClr clrSpc="rgb" dir="cw">
                                      <p:cBhvr override="childStyle">
                                        <p:cTn id="30" dur="2000" fill="hold"/>
                                        <p:tgtEl>
                                          <p:spTgt spid="4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42" grpId="0"/>
      <p:bldP spid="42" grpId="1"/>
      <p:bldP spid="42"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228850"/>
          </a:xfrm>
        </p:spPr>
        <p:txBody>
          <a:bodyPr/>
          <a:lstStyle/>
          <a:p>
            <a:r>
              <a:rPr lang="en-US" sz="3600" dirty="0" smtClean="0"/>
              <a:t>Wrap your custom scheme or app service in an SDK</a:t>
            </a:r>
          </a:p>
          <a:p>
            <a:endParaRPr lang="en-US" sz="3600" dirty="0" smtClean="0"/>
          </a:p>
          <a:p>
            <a:r>
              <a:rPr lang="en-US" sz="3600" dirty="0" smtClean="0"/>
              <a:t>Use </a:t>
            </a:r>
            <a:r>
              <a:rPr lang="en-US" sz="3600" dirty="0" err="1" smtClean="0"/>
              <a:t>NuGet</a:t>
            </a:r>
            <a:r>
              <a:rPr lang="en-US" sz="3600" dirty="0" smtClean="0"/>
              <a:t> to distribute SDK</a:t>
            </a:r>
          </a:p>
          <a:p>
            <a:endParaRPr lang="en-US" sz="3600" dirty="0" smtClean="0"/>
          </a:p>
          <a:p>
            <a:r>
              <a:rPr lang="en-US" sz="3600" dirty="0" smtClean="0"/>
              <a:t>Use REST-style versioning. For breaking changes, expose a new endpoint</a:t>
            </a:r>
          </a:p>
          <a:p>
            <a:endParaRPr lang="en-US" sz="3600" dirty="0" smtClean="0"/>
          </a:p>
        </p:txBody>
      </p:sp>
      <p:sp>
        <p:nvSpPr>
          <p:cNvPr id="3" name="Title 2"/>
          <p:cNvSpPr>
            <a:spLocks noGrp="1"/>
          </p:cNvSpPr>
          <p:nvPr>
            <p:ph type="title"/>
          </p:nvPr>
        </p:nvSpPr>
        <p:spPr/>
        <p:txBody>
          <a:bodyPr/>
          <a:lstStyle/>
          <a:p>
            <a:r>
              <a:rPr lang="en-US" dirty="0" smtClean="0"/>
              <a:t>Best Practices</a:t>
            </a:r>
            <a:endParaRPr lang="en-US" dirty="0"/>
          </a:p>
        </p:txBody>
      </p:sp>
    </p:spTree>
    <p:extLst>
      <p:ext uri="{BB962C8B-B14F-4D97-AF65-F5344CB8AC3E}">
        <p14:creationId xmlns:p14="http://schemas.microsoft.com/office/powerpoint/2010/main" val="254632282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4530471"/>
          </a:xfrm>
        </p:spPr>
        <p:txBody>
          <a:bodyPr/>
          <a:lstStyle/>
          <a:p>
            <a:r>
              <a:rPr lang="en-US" dirty="0" err="1" smtClean="0"/>
              <a:t>Windows.System.Launcher</a:t>
            </a:r>
            <a:endParaRPr lang="en-US" dirty="0" smtClean="0"/>
          </a:p>
          <a:p>
            <a:pPr lvl="1"/>
            <a:r>
              <a:rPr lang="en-US" dirty="0" smtClean="0"/>
              <a:t>Link to a </a:t>
            </a:r>
            <a:r>
              <a:rPr lang="en-US" dirty="0"/>
              <a:t>specific app</a:t>
            </a:r>
          </a:p>
          <a:p>
            <a:pPr lvl="1"/>
            <a:r>
              <a:rPr lang="en-US" dirty="0"/>
              <a:t>Pass arbitrary data</a:t>
            </a:r>
          </a:p>
          <a:p>
            <a:pPr lvl="1"/>
            <a:r>
              <a:rPr lang="en-US" dirty="0"/>
              <a:t>Send files</a:t>
            </a:r>
          </a:p>
          <a:p>
            <a:pPr lvl="1"/>
            <a:r>
              <a:rPr lang="en-US" dirty="0"/>
              <a:t>Launch apps for results</a:t>
            </a:r>
          </a:p>
          <a:p>
            <a:endParaRPr lang="en-US" dirty="0" smtClean="0"/>
          </a:p>
          <a:p>
            <a:r>
              <a:rPr lang="en-US" dirty="0" err="1" smtClean="0"/>
              <a:t>Windows.ApplicationModel.AppServices</a:t>
            </a:r>
            <a:endParaRPr lang="en-US" dirty="0" smtClean="0"/>
          </a:p>
          <a:p>
            <a:pPr lvl="1"/>
            <a:r>
              <a:rPr lang="en-US" dirty="0" smtClean="0"/>
              <a:t>Provide </a:t>
            </a:r>
            <a:r>
              <a:rPr lang="en-US" dirty="0"/>
              <a:t>services to other apps</a:t>
            </a:r>
          </a:p>
          <a:p>
            <a:pPr lvl="1"/>
            <a:r>
              <a:rPr lang="en-US" dirty="0"/>
              <a:t>Consume services provided by other </a:t>
            </a:r>
            <a:r>
              <a:rPr lang="en-US" dirty="0" smtClean="0"/>
              <a:t>apps</a:t>
            </a:r>
            <a:endParaRPr lang="en-US" dirty="0"/>
          </a:p>
        </p:txBody>
      </p:sp>
      <p:sp>
        <p:nvSpPr>
          <p:cNvPr id="3" name="Title 2"/>
          <p:cNvSpPr>
            <a:spLocks noGrp="1"/>
          </p:cNvSpPr>
          <p:nvPr>
            <p:ph type="title"/>
          </p:nvPr>
        </p:nvSpPr>
        <p:spPr/>
        <p:txBody>
          <a:bodyPr/>
          <a:lstStyle/>
          <a:p>
            <a:r>
              <a:rPr lang="en-US" dirty="0" smtClean="0"/>
              <a:t>Oh, the things you’ll do!</a:t>
            </a:r>
            <a:endParaRPr lang="en-US" dirty="0"/>
          </a:p>
        </p:txBody>
      </p:sp>
    </p:spTree>
    <p:extLst>
      <p:ext uri="{BB962C8B-B14F-4D97-AF65-F5344CB8AC3E}">
        <p14:creationId xmlns:p14="http://schemas.microsoft.com/office/powerpoint/2010/main" val="3190492341"/>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408612"/>
          </a:xfrm>
        </p:spPr>
        <p:txBody>
          <a:bodyPr/>
          <a:lstStyle/>
          <a:p>
            <a:r>
              <a:rPr lang="en-US" dirty="0"/>
              <a:t>Cortana</a:t>
            </a:r>
          </a:p>
          <a:p>
            <a:r>
              <a:rPr lang="en-US" dirty="0"/>
              <a:t>Office</a:t>
            </a:r>
          </a:p>
          <a:p>
            <a:r>
              <a:rPr lang="en-US" dirty="0"/>
              <a:t>Interactive Toasts</a:t>
            </a:r>
          </a:p>
          <a:p>
            <a:r>
              <a:rPr lang="en-US" dirty="0"/>
              <a:t>Token Broker (Single Sign On)</a:t>
            </a:r>
          </a:p>
          <a:p>
            <a:r>
              <a:rPr lang="en-US" dirty="0" smtClean="0"/>
              <a:t>People/Contacts</a:t>
            </a:r>
          </a:p>
          <a:p>
            <a:r>
              <a:rPr lang="en-US" dirty="0" smtClean="0"/>
              <a:t>Photos</a:t>
            </a:r>
          </a:p>
          <a:p>
            <a:r>
              <a:rPr lang="en-US" dirty="0" smtClean="0"/>
              <a:t>Camera</a:t>
            </a:r>
            <a:endParaRPr lang="en-US" dirty="0"/>
          </a:p>
          <a:p>
            <a:r>
              <a:rPr lang="en-US" dirty="0"/>
              <a:t>You</a:t>
            </a:r>
            <a:r>
              <a:rPr lang="en-US" dirty="0" smtClean="0"/>
              <a:t>!</a:t>
            </a:r>
            <a:endParaRPr lang="en-US" dirty="0"/>
          </a:p>
        </p:txBody>
      </p:sp>
      <p:sp>
        <p:nvSpPr>
          <p:cNvPr id="3" name="Title 2"/>
          <p:cNvSpPr>
            <a:spLocks noGrp="1"/>
          </p:cNvSpPr>
          <p:nvPr>
            <p:ph type="title"/>
          </p:nvPr>
        </p:nvSpPr>
        <p:spPr/>
        <p:txBody>
          <a:bodyPr/>
          <a:lstStyle/>
          <a:p>
            <a:r>
              <a:rPr lang="en-US" dirty="0" smtClean="0"/>
              <a:t>Who’s Using these APIs?</a:t>
            </a:r>
            <a:endParaRPr lang="en-US" dirty="0"/>
          </a:p>
        </p:txBody>
      </p:sp>
    </p:spTree>
    <p:extLst>
      <p:ext uri="{BB962C8B-B14F-4D97-AF65-F5344CB8AC3E}">
        <p14:creationId xmlns:p14="http://schemas.microsoft.com/office/powerpoint/2010/main" val="97757075"/>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801314"/>
          </a:xfrm>
        </p:spPr>
        <p:txBody>
          <a:bodyPr/>
          <a:lstStyle/>
          <a:p>
            <a:r>
              <a:rPr lang="en-US" dirty="0"/>
              <a:t>709: Single Sign On with Secure </a:t>
            </a:r>
            <a:r>
              <a:rPr lang="en-US" dirty="0" smtClean="0"/>
              <a:t>Authentication</a:t>
            </a:r>
          </a:p>
          <a:p>
            <a:endParaRPr lang="en-US" dirty="0" smtClean="0"/>
          </a:p>
          <a:p>
            <a:r>
              <a:rPr lang="en-US" dirty="0" smtClean="0"/>
              <a:t>619: Microsoft Band</a:t>
            </a:r>
          </a:p>
          <a:p>
            <a:endParaRPr lang="en-US" dirty="0" smtClean="0"/>
          </a:p>
          <a:p>
            <a:r>
              <a:rPr lang="en-US" dirty="0" smtClean="0"/>
              <a:t>716: Cortana and the speech platform</a:t>
            </a:r>
          </a:p>
          <a:p>
            <a:endParaRPr lang="en-US" dirty="0" smtClean="0"/>
          </a:p>
          <a:p>
            <a:r>
              <a:rPr lang="en-US" dirty="0" smtClean="0"/>
              <a:t>744: </a:t>
            </a:r>
            <a:r>
              <a:rPr lang="en-US" dirty="0" err="1" smtClean="0"/>
              <a:t>HoloLens</a:t>
            </a:r>
            <a:r>
              <a:rPr lang="en-US" dirty="0" smtClean="0"/>
              <a:t> App Development</a:t>
            </a:r>
            <a:endParaRPr lang="en-US" dirty="0"/>
          </a:p>
        </p:txBody>
      </p:sp>
      <p:sp>
        <p:nvSpPr>
          <p:cNvPr id="3" name="Title 2"/>
          <p:cNvSpPr>
            <a:spLocks noGrp="1"/>
          </p:cNvSpPr>
          <p:nvPr>
            <p:ph type="title"/>
          </p:nvPr>
        </p:nvSpPr>
        <p:spPr/>
        <p:txBody>
          <a:bodyPr/>
          <a:lstStyle/>
          <a:p>
            <a:r>
              <a:rPr lang="en-US" dirty="0" smtClean="0"/>
              <a:t>Sessions We Like</a:t>
            </a:r>
            <a:endParaRPr lang="en-US" dirty="0"/>
          </a:p>
        </p:txBody>
      </p:sp>
    </p:spTree>
    <p:extLst>
      <p:ext uri="{BB962C8B-B14F-4D97-AF65-F5344CB8AC3E}">
        <p14:creationId xmlns:p14="http://schemas.microsoft.com/office/powerpoint/2010/main" val="24162257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4711" cy="6994525"/>
          </a:xfrm>
          <a:prstGeom prst="rect">
            <a:avLst/>
          </a:prstGeom>
        </p:spPr>
      </p:pic>
      <p:sp>
        <p:nvSpPr>
          <p:cNvPr id="5" name="Title 3"/>
          <p:cNvSpPr txBox="1">
            <a:spLocks/>
          </p:cNvSpPr>
          <p:nvPr/>
        </p:nvSpPr>
        <p:spPr>
          <a:xfrm>
            <a:off x="7329715" y="5859462"/>
            <a:ext cx="5106760" cy="960263"/>
          </a:xfrm>
          <a:prstGeom prst="rect">
            <a:avLst/>
          </a:prstGeom>
          <a:solidFill>
            <a:srgbClr val="000C47">
              <a:alpha val="74902"/>
            </a:srgbClr>
          </a:solidFill>
        </p:spPr>
        <p:txBody>
          <a:bodyPr vert="horz" wrap="square" lIns="365760" tIns="146304" rIns="182880" bIns="146304" rtlCol="0" anchor="t">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dirty="0" smtClean="0">
                <a:gradFill>
                  <a:gsLst>
                    <a:gs pos="6452">
                      <a:srgbClr val="FFFFFF"/>
                    </a:gs>
                    <a:gs pos="76000">
                      <a:srgbClr val="FFFFFF"/>
                    </a:gs>
                  </a:gsLst>
                  <a:lin ang="5400000" scaled="0"/>
                </a:gradFill>
              </a:rPr>
              <a:t>Hello from Seattle</a:t>
            </a:r>
            <a:endParaRPr dirty="0">
              <a:gradFill>
                <a:gsLst>
                  <a:gs pos="6452">
                    <a:srgbClr val="FFFFFF"/>
                  </a:gs>
                  <a:gs pos="76000">
                    <a:srgbClr val="FFFFFF"/>
                  </a:gs>
                </a:gsLst>
                <a:lin ang="5400000" scaled="0"/>
              </a:gradFill>
            </a:endParaRPr>
          </a:p>
        </p:txBody>
      </p:sp>
      <p:sp>
        <p:nvSpPr>
          <p:cNvPr id="6" name="Title 3"/>
          <p:cNvSpPr txBox="1">
            <a:spLocks/>
          </p:cNvSpPr>
          <p:nvPr/>
        </p:nvSpPr>
        <p:spPr>
          <a:xfrm>
            <a:off x="0" y="68262"/>
            <a:ext cx="3124200" cy="838200"/>
          </a:xfrm>
          <a:prstGeom prst="rect">
            <a:avLst/>
          </a:prstGeom>
          <a:solidFill>
            <a:srgbClr val="000C47">
              <a:alpha val="74902"/>
            </a:srgbClr>
          </a:solidFill>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mtClean="0">
                <a:solidFill>
                  <a:srgbClr val="FFFFFF"/>
                </a:solidFill>
              </a:rPr>
              <a:t>Thank you!</a:t>
            </a:r>
            <a:endParaRPr dirty="0">
              <a:solidFill>
                <a:srgbClr val="FFFFFF"/>
              </a:solidFill>
            </a:endParaRPr>
          </a:p>
        </p:txBody>
      </p:sp>
    </p:spTree>
    <p:extLst>
      <p:ext uri="{BB962C8B-B14F-4D97-AF65-F5344CB8AC3E}">
        <p14:creationId xmlns:p14="http://schemas.microsoft.com/office/powerpoint/2010/main" val="223212823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96297"/>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0" y="1207651"/>
            <a:ext cx="12436475" cy="2289858"/>
          </a:xfrm>
          <a:prstGeom prst="rect">
            <a:avLst/>
          </a:prstGeom>
          <a:solidFill>
            <a:schemeClr val="bg2">
              <a:alpha val="49020"/>
            </a:schemeClr>
          </a:solidFill>
        </p:spPr>
        <p:txBody>
          <a:bodyPr vert="horz" wrap="square" lIns="146304" tIns="146304" rIns="146304" bIns="146304" rtlCol="0" anchor="ctr" anchorCtr="0">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b="1" dirty="0" smtClean="0">
                <a:gradFill>
                  <a:gsLst>
                    <a:gs pos="1250">
                      <a:srgbClr val="FFFFFF"/>
                    </a:gs>
                    <a:gs pos="100000">
                      <a:srgbClr val="FFFFFF"/>
                    </a:gs>
                  </a:gsLst>
                  <a:lin ang="5400000" scaled="0"/>
                </a:gradFill>
              </a:rPr>
              <a:t>  The </a:t>
            </a:r>
            <a:r>
              <a:rPr b="1" dirty="0">
                <a:gradFill>
                  <a:gsLst>
                    <a:gs pos="1250">
                      <a:srgbClr val="FFFFFF"/>
                    </a:gs>
                    <a:gs pos="100000">
                      <a:srgbClr val="FFFFFF"/>
                    </a:gs>
                  </a:gsLst>
                  <a:lin ang="5400000" scaled="0"/>
                </a:gradFill>
              </a:rPr>
              <a:t>Web is Vast</a:t>
            </a:r>
            <a:br>
              <a:rPr b="1" dirty="0">
                <a:gradFill>
                  <a:gsLst>
                    <a:gs pos="1250">
                      <a:srgbClr val="FFFFFF"/>
                    </a:gs>
                    <a:gs pos="100000">
                      <a:srgbClr val="FFFFFF"/>
                    </a:gs>
                  </a:gsLst>
                  <a:lin ang="5400000" scaled="0"/>
                </a:gradFill>
              </a:rPr>
            </a:br>
            <a:r>
              <a:rPr b="1" dirty="0" smtClean="0">
                <a:gradFill>
                  <a:gsLst>
                    <a:gs pos="1250">
                      <a:srgbClr val="FFFFFF"/>
                    </a:gs>
                    <a:gs pos="100000">
                      <a:srgbClr val="FFFFFF"/>
                    </a:gs>
                  </a:gsLst>
                  <a:lin ang="5400000" scaled="0"/>
                </a:gradFill>
              </a:rPr>
              <a:t>  The </a:t>
            </a:r>
            <a:r>
              <a:rPr b="1" dirty="0">
                <a:gradFill>
                  <a:gsLst>
                    <a:gs pos="1250">
                      <a:srgbClr val="FFFFFF"/>
                    </a:gs>
                    <a:gs pos="100000">
                      <a:srgbClr val="FFFFFF"/>
                    </a:gs>
                  </a:gsLst>
                  <a:lin ang="5400000" scaled="0"/>
                </a:gradFill>
              </a:rPr>
              <a:t>Web is Inter-connected</a:t>
            </a:r>
            <a:br>
              <a:rPr b="1" dirty="0">
                <a:gradFill>
                  <a:gsLst>
                    <a:gs pos="1250">
                      <a:srgbClr val="FFFFFF"/>
                    </a:gs>
                    <a:gs pos="100000">
                      <a:srgbClr val="FFFFFF"/>
                    </a:gs>
                  </a:gsLst>
                  <a:lin ang="5400000" scaled="0"/>
                </a:gradFill>
              </a:rPr>
            </a:br>
            <a:r>
              <a:rPr b="1" dirty="0" smtClean="0">
                <a:gradFill>
                  <a:gsLst>
                    <a:gs pos="1250">
                      <a:srgbClr val="FFFFFF"/>
                    </a:gs>
                    <a:gs pos="100000">
                      <a:srgbClr val="FFFFFF"/>
                    </a:gs>
                  </a:gsLst>
                  <a:lin ang="5400000" scaled="0"/>
                </a:gradFill>
              </a:rPr>
              <a:t>  The </a:t>
            </a:r>
            <a:r>
              <a:rPr b="1" dirty="0">
                <a:gradFill>
                  <a:gsLst>
                    <a:gs pos="1250">
                      <a:srgbClr val="FFFFFF"/>
                    </a:gs>
                    <a:gs pos="100000">
                      <a:srgbClr val="FFFFFF"/>
                    </a:gs>
                  </a:gsLst>
                  <a:lin ang="5400000" scaled="0"/>
                </a:gradFill>
              </a:rPr>
              <a:t>Web is Easy to Navigate</a:t>
            </a:r>
            <a:endParaRPr sz="2400" spc="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56321829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 y="-1"/>
            <a:ext cx="12425879" cy="7000495"/>
          </a:xfrm>
          <a:prstGeom prst="rect">
            <a:avLst/>
          </a:prstGeom>
        </p:spPr>
      </p:pic>
      <p:sp>
        <p:nvSpPr>
          <p:cNvPr id="5" name="Title 3"/>
          <p:cNvSpPr txBox="1">
            <a:spLocks/>
          </p:cNvSpPr>
          <p:nvPr/>
        </p:nvSpPr>
        <p:spPr>
          <a:xfrm>
            <a:off x="0" y="2438417"/>
            <a:ext cx="12436475" cy="2123658"/>
          </a:xfrm>
          <a:prstGeom prst="rect">
            <a:avLst/>
          </a:prstGeom>
          <a:solidFill>
            <a:schemeClr val="bg2">
              <a:alpha val="49020"/>
            </a:schemeClr>
          </a:solidFill>
        </p:spPr>
        <p:txBody>
          <a:bodyPr vert="horz" wrap="square" lIns="146304" tIns="146304" rIns="146304" bIns="146304" rtlCol="0" anchor="ctr" anchorCtr="0">
            <a:sp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endParaRPr sz="4400" dirty="0">
              <a:gradFill>
                <a:gsLst>
                  <a:gs pos="1250">
                    <a:srgbClr val="FFFFFF"/>
                  </a:gs>
                  <a:gs pos="100000">
                    <a:srgbClr val="FFFFFF"/>
                  </a:gs>
                </a:gsLst>
                <a:lin ang="5400000" scaled="0"/>
              </a:gradFill>
              <a:latin typeface="Segoe UI"/>
            </a:endParaRPr>
          </a:p>
          <a:p>
            <a:r>
              <a:rPr sz="4400" dirty="0" smtClean="0">
                <a:gradFill>
                  <a:gsLst>
                    <a:gs pos="1250">
                      <a:srgbClr val="FFFFFF"/>
                    </a:gs>
                    <a:gs pos="100000">
                      <a:srgbClr val="FFFFFF"/>
                    </a:gs>
                  </a:gsLst>
                  <a:lin ang="5400000" scaled="0"/>
                </a:gradFill>
                <a:latin typeface="Segoe UI"/>
              </a:rPr>
              <a:t>Linking to An App</a:t>
            </a:r>
          </a:p>
          <a:p>
            <a:endParaRPr sz="4400" spc="0" dirty="0">
              <a:gradFill>
                <a:gsLst>
                  <a:gs pos="125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160949379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entagon 38"/>
          <p:cNvSpPr/>
          <p:nvPr/>
        </p:nvSpPr>
        <p:spPr bwMode="auto">
          <a:xfrm>
            <a:off x="2898428" y="3673881"/>
            <a:ext cx="6884110" cy="1271181"/>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endParaRPr lang="en-GB" sz="2000" dirty="0" smtClean="0">
              <a:solidFill>
                <a:srgbClr val="2B91AF"/>
              </a:solidFill>
              <a:highlight>
                <a:srgbClr val="FFFFFF"/>
              </a:highlight>
              <a:cs typeface="Courier New" panose="02070309020205020404" pitchFamily="49" charset="0"/>
            </a:endParaRPr>
          </a:p>
          <a:p>
            <a:pPr>
              <a:defRPr/>
            </a:pPr>
            <a:r>
              <a:rPr lang="en-GB" sz="2000" dirty="0" err="1" smtClean="0">
                <a:solidFill>
                  <a:srgbClr val="2B91AF"/>
                </a:solidFill>
                <a:highlight>
                  <a:srgbClr val="FFFFFF"/>
                </a:highlight>
                <a:cs typeface="Courier New" panose="02070309020205020404" pitchFamily="49" charset="0"/>
              </a:rPr>
              <a:t>Launcher.</a:t>
            </a:r>
            <a:r>
              <a:rPr lang="en-GB" sz="2000" dirty="0" err="1" smtClean="0">
                <a:solidFill>
                  <a:srgbClr val="000000"/>
                </a:solidFill>
                <a:highlight>
                  <a:srgbClr val="FFFFFF"/>
                </a:highlight>
                <a:cs typeface="Courier New" panose="02070309020205020404" pitchFamily="49" charset="0"/>
              </a:rPr>
              <a:t>LaunchUriAsync</a:t>
            </a:r>
            <a:r>
              <a:rPr lang="en-GB" sz="2000" dirty="0" smtClean="0">
                <a:solidFill>
                  <a:srgbClr val="000000"/>
                </a:solidFill>
                <a:highlight>
                  <a:srgbClr val="FFFFFF"/>
                </a:highlight>
                <a:cs typeface="Courier New" panose="02070309020205020404" pitchFamily="49" charset="0"/>
              </a:rPr>
              <a:t>(</a:t>
            </a:r>
            <a:r>
              <a:rPr lang="en-US" sz="2000" noProof="1">
                <a:solidFill>
                  <a:srgbClr val="0000FF"/>
                </a:solidFill>
                <a:highlight>
                  <a:srgbClr val="FFFFFF"/>
                </a:highlight>
                <a:ea typeface="Calibri" panose="020F0502020204030204" pitchFamily="34" charset="0"/>
                <a:cs typeface="Consolas" panose="020B0609020204030204" pitchFamily="49" charset="0"/>
              </a:rPr>
              <a:t>new</a:t>
            </a:r>
            <a:r>
              <a:rPr lang="en-US" sz="2000" noProof="1">
                <a:solidFill>
                  <a:srgbClr val="000000"/>
                </a:solidFill>
                <a:highlight>
                  <a:srgbClr val="FFFFFF"/>
                </a:highlight>
                <a:ea typeface="Calibri" panose="020F0502020204030204" pitchFamily="34" charset="0"/>
                <a:cs typeface="Consolas" panose="020B0609020204030204" pitchFamily="49" charset="0"/>
              </a:rPr>
              <a:t> </a:t>
            </a:r>
            <a:r>
              <a:rPr lang="en-US" sz="2000" noProof="1" smtClean="0">
                <a:solidFill>
                  <a:srgbClr val="2B91AF"/>
                </a:solidFill>
                <a:highlight>
                  <a:srgbClr val="FFFFFF"/>
                </a:highlight>
                <a:ea typeface="Calibri" panose="020F0502020204030204" pitchFamily="34" charset="0"/>
                <a:cs typeface="Consolas" panose="020B0609020204030204" pitchFamily="49" charset="0"/>
              </a:rPr>
              <a:t>Uri(</a:t>
            </a:r>
            <a:r>
              <a:rPr lang="en-GB" sz="2000" dirty="0" smtClean="0">
                <a:solidFill>
                  <a:srgbClr val="A31515"/>
                </a:solidFill>
                <a:highlight>
                  <a:srgbClr val="FFFFFF"/>
                </a:highlight>
                <a:cs typeface="Courier New" panose="02070309020205020404" pitchFamily="49" charset="0"/>
              </a:rPr>
              <a:t>“</a:t>
            </a:r>
            <a:r>
              <a:rPr lang="en-GB" sz="2000" dirty="0" err="1" smtClean="0">
                <a:solidFill>
                  <a:srgbClr val="A31515"/>
                </a:solidFill>
                <a:highlight>
                  <a:srgbClr val="FFFFFF"/>
                </a:highlight>
                <a:cs typeface="Courier New" panose="02070309020205020404" pitchFamily="49" charset="0"/>
              </a:rPr>
              <a:t>myapp</a:t>
            </a:r>
            <a:r>
              <a:rPr lang="en-GB" sz="2000" dirty="0" smtClean="0">
                <a:solidFill>
                  <a:srgbClr val="A31515"/>
                </a:solidFill>
                <a:highlight>
                  <a:srgbClr val="FFFFFF"/>
                </a:highlight>
                <a:cs typeface="Courier New" panose="02070309020205020404" pitchFamily="49" charset="0"/>
              </a:rPr>
              <a:t>:?Oh=yes“</a:t>
            </a:r>
            <a:r>
              <a:rPr lang="en-GB" sz="2000" dirty="0" smtClean="0">
                <a:solidFill>
                  <a:srgbClr val="000000"/>
                </a:solidFill>
                <a:highlight>
                  <a:srgbClr val="FFFFFF"/>
                </a:highlight>
                <a:cs typeface="Courier New" panose="02070309020205020404" pitchFamily="49" charset="0"/>
              </a:rPr>
              <a:t>));</a:t>
            </a:r>
          </a:p>
        </p:txBody>
      </p:sp>
      <p:sp>
        <p:nvSpPr>
          <p:cNvPr id="3" name="Title 2"/>
          <p:cNvSpPr>
            <a:spLocks noGrp="1"/>
          </p:cNvSpPr>
          <p:nvPr>
            <p:ph type="title"/>
          </p:nvPr>
        </p:nvSpPr>
        <p:spPr/>
        <p:txBody>
          <a:bodyPr/>
          <a:lstStyle/>
          <a:p>
            <a:r>
              <a:rPr lang="en-US" dirty="0" smtClean="0"/>
              <a:t>How Do I Link to an App?</a:t>
            </a:r>
            <a:endParaRPr lang="en-US" dirty="0"/>
          </a:p>
        </p:txBody>
      </p:sp>
      <p:sp>
        <p:nvSpPr>
          <p:cNvPr id="4" name="TextBox 3"/>
          <p:cNvSpPr txBox="1"/>
          <p:nvPr/>
        </p:nvSpPr>
        <p:spPr>
          <a:xfrm>
            <a:off x="274639" y="1245068"/>
            <a:ext cx="11889564" cy="1446550"/>
          </a:xfrm>
          <a:prstGeom prst="rect">
            <a:avLst/>
          </a:prstGeom>
          <a:noFill/>
        </p:spPr>
        <p:txBody>
          <a:bodyPr wrap="square" lIns="182880" tIns="146304" rIns="182880" bIns="146304" rtlCol="0">
            <a:spAutoFit/>
          </a:bodyPr>
          <a:lstStyle/>
          <a:p>
            <a:pPr>
              <a:lnSpc>
                <a:spcPct val="90000"/>
              </a:lnSpc>
              <a:spcAft>
                <a:spcPts val="600"/>
              </a:spcAft>
            </a:pPr>
            <a:r>
              <a:rPr lang="en-US" sz="2400" dirty="0" err="1" smtClean="0">
                <a:gradFill>
                  <a:gsLst>
                    <a:gs pos="2917">
                      <a:srgbClr val="FFFFFF"/>
                    </a:gs>
                    <a:gs pos="30000">
                      <a:srgbClr val="FFFFFF"/>
                    </a:gs>
                  </a:gsLst>
                  <a:lin ang="5400000" scaled="0"/>
                </a:gradFill>
              </a:rPr>
              <a:t>LaunchUri</a:t>
            </a:r>
            <a:r>
              <a:rPr lang="en-US" sz="2400" dirty="0" smtClean="0">
                <a:gradFill>
                  <a:gsLst>
                    <a:gs pos="2917">
                      <a:srgbClr val="FFFFFF"/>
                    </a:gs>
                    <a:gs pos="30000">
                      <a:srgbClr val="FFFFFF"/>
                    </a:gs>
                  </a:gsLst>
                  <a:lin ang="5400000" scaled="0"/>
                </a:gradFill>
              </a:rPr>
              <a:t> – </a:t>
            </a:r>
            <a:r>
              <a:rPr lang="en-US" sz="2400" dirty="0" smtClean="0">
                <a:gradFill>
                  <a:gsLst>
                    <a:gs pos="2917">
                      <a:srgbClr val="FFFFFF"/>
                    </a:gs>
                    <a:gs pos="30000">
                      <a:srgbClr val="FFFFFF"/>
                    </a:gs>
                  </a:gsLst>
                  <a:lin ang="5400000" scaled="0"/>
                </a:gradFill>
                <a:hlinkClick r:id="rId2"/>
              </a:rPr>
              <a:t>http://aka.ms/launchwindowsapp</a:t>
            </a:r>
            <a:r>
              <a:rPr lang="en-US" sz="2400" dirty="0" smtClean="0">
                <a:gradFill>
                  <a:gsLst>
                    <a:gs pos="2917">
                      <a:srgbClr val="FFFFFF"/>
                    </a:gs>
                    <a:gs pos="30000">
                      <a:srgbClr val="FFFFFF"/>
                    </a:gs>
                  </a:gsLst>
                  <a:lin ang="5400000" scaled="0"/>
                </a:gradFill>
              </a:rPr>
              <a:t> </a:t>
            </a:r>
          </a:p>
          <a:p>
            <a:pPr>
              <a:lnSpc>
                <a:spcPct val="90000"/>
              </a:lnSpc>
              <a:spcAft>
                <a:spcPts val="600"/>
              </a:spcAft>
            </a:pPr>
            <a:endParaRPr lang="en-US" sz="2400" dirty="0">
              <a:gradFill>
                <a:gsLst>
                  <a:gs pos="2917">
                    <a:srgbClr val="FFFFFF"/>
                  </a:gs>
                  <a:gs pos="30000">
                    <a:srgbClr val="FFFFFF"/>
                  </a:gs>
                </a:gsLst>
                <a:lin ang="5400000" scaled="0"/>
              </a:gradFill>
            </a:endParaRPr>
          </a:p>
          <a:p>
            <a:pPr>
              <a:lnSpc>
                <a:spcPct val="90000"/>
              </a:lnSpc>
              <a:spcAft>
                <a:spcPts val="600"/>
              </a:spcAft>
            </a:pPr>
            <a:r>
              <a:rPr lang="en-US" sz="2400" dirty="0" smtClean="0">
                <a:gradFill>
                  <a:gsLst>
                    <a:gs pos="2917">
                      <a:srgbClr val="FFFFFF"/>
                    </a:gs>
                    <a:gs pos="30000">
                      <a:srgbClr val="FFFFFF"/>
                    </a:gs>
                  </a:gsLst>
                  <a:lin ang="5400000" scaled="0"/>
                </a:gradFill>
              </a:rPr>
              <a:t>Custom schemes (</a:t>
            </a:r>
            <a:r>
              <a:rPr lang="en-US" sz="2400" dirty="0" err="1" smtClean="0">
                <a:gradFill>
                  <a:gsLst>
                    <a:gs pos="2917">
                      <a:srgbClr val="FFFFFF"/>
                    </a:gs>
                    <a:gs pos="30000">
                      <a:srgbClr val="FFFFFF"/>
                    </a:gs>
                  </a:gsLst>
                  <a:lin ang="5400000" scaled="0"/>
                </a:gradFill>
              </a:rPr>
              <a:t>LaunchUriAsync</a:t>
            </a:r>
            <a:r>
              <a:rPr lang="en-US" sz="2400" dirty="0" smtClean="0">
                <a:gradFill>
                  <a:gsLst>
                    <a:gs pos="2917">
                      <a:srgbClr val="FFFFFF"/>
                    </a:gs>
                    <a:gs pos="30000">
                      <a:srgbClr val="FFFFFF"/>
                    </a:gs>
                  </a:gsLst>
                  <a:lin ang="5400000" scaled="0"/>
                </a:gradFill>
              </a:rPr>
              <a:t>)</a:t>
            </a:r>
          </a:p>
        </p:txBody>
      </p:sp>
      <p:grpSp>
        <p:nvGrpSpPr>
          <p:cNvPr id="40" name="Group 39"/>
          <p:cNvGrpSpPr/>
          <p:nvPr/>
        </p:nvGrpSpPr>
        <p:grpSpPr>
          <a:xfrm>
            <a:off x="276438" y="3494474"/>
            <a:ext cx="2488759" cy="2383252"/>
            <a:chOff x="276438" y="3494474"/>
            <a:chExt cx="2488759" cy="2383252"/>
          </a:xfrm>
        </p:grpSpPr>
        <p:grpSp>
          <p:nvGrpSpPr>
            <p:cNvPr id="23" name="Group 10"/>
            <p:cNvGrpSpPr/>
            <p:nvPr/>
          </p:nvGrpSpPr>
          <p:grpSpPr>
            <a:xfrm>
              <a:off x="276438" y="3494474"/>
              <a:ext cx="2488759" cy="1639191"/>
              <a:chOff x="276438" y="3494474"/>
              <a:chExt cx="2488759" cy="1639191"/>
            </a:xfrm>
          </p:grpSpPr>
          <p:pic>
            <p:nvPicPr>
              <p:cNvPr id="24"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8" y="3494474"/>
                <a:ext cx="2488759" cy="156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8798" y="4067660"/>
                <a:ext cx="551224" cy="106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7" name="TextBox 36"/>
            <p:cNvSpPr txBox="1"/>
            <p:nvPr/>
          </p:nvSpPr>
          <p:spPr>
            <a:xfrm>
              <a:off x="913759" y="5249862"/>
              <a:ext cx="121411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A</a:t>
              </a:r>
            </a:p>
          </p:txBody>
        </p:sp>
      </p:grpSp>
      <p:grpSp>
        <p:nvGrpSpPr>
          <p:cNvPr id="41" name="Group 40"/>
          <p:cNvGrpSpPr/>
          <p:nvPr/>
        </p:nvGrpSpPr>
        <p:grpSpPr>
          <a:xfrm>
            <a:off x="9936783" y="3558571"/>
            <a:ext cx="2066500" cy="2319155"/>
            <a:chOff x="9936783" y="3558571"/>
            <a:chExt cx="2066500" cy="2319155"/>
          </a:xfrm>
        </p:grpSpPr>
        <p:grpSp>
          <p:nvGrpSpPr>
            <p:cNvPr id="31" name="Group 35"/>
            <p:cNvGrpSpPr/>
            <p:nvPr/>
          </p:nvGrpSpPr>
          <p:grpSpPr>
            <a:xfrm>
              <a:off x="9936783" y="3558571"/>
              <a:ext cx="2066500" cy="1575094"/>
              <a:chOff x="9995362" y="3644424"/>
              <a:chExt cx="1583790" cy="1071410"/>
            </a:xfrm>
          </p:grpSpPr>
          <p:pic>
            <p:nvPicPr>
              <p:cNvPr id="32"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34"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38" name="TextBox 37"/>
            <p:cNvSpPr txBox="1"/>
            <p:nvPr/>
          </p:nvSpPr>
          <p:spPr>
            <a:xfrm>
              <a:off x="10374196" y="5249862"/>
              <a:ext cx="119167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B</a:t>
              </a:r>
            </a:p>
          </p:txBody>
        </p:sp>
      </p:grpSp>
      <p:grpSp>
        <p:nvGrpSpPr>
          <p:cNvPr id="42" name="Group 41"/>
          <p:cNvGrpSpPr/>
          <p:nvPr/>
        </p:nvGrpSpPr>
        <p:grpSpPr>
          <a:xfrm>
            <a:off x="2949898" y="2615110"/>
            <a:ext cx="6410451" cy="2214639"/>
            <a:chOff x="2949898" y="2615110"/>
            <a:chExt cx="6410451" cy="2214639"/>
          </a:xfrm>
        </p:grpSpPr>
        <p:sp>
          <p:nvSpPr>
            <p:cNvPr id="43" name="Oval 42"/>
            <p:cNvSpPr/>
            <p:nvPr/>
          </p:nvSpPr>
          <p:spPr bwMode="auto">
            <a:xfrm rot="20365661">
              <a:off x="2949898" y="2615110"/>
              <a:ext cx="6410451" cy="2214639"/>
            </a:xfrm>
            <a:prstGeom prst="ellipse">
              <a:avLst/>
            </a:prstGeom>
            <a:solidFill>
              <a:schemeClr val="accent6">
                <a:lumMod val="5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6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4" name="TextBox 43"/>
            <p:cNvSpPr txBox="1"/>
            <p:nvPr/>
          </p:nvSpPr>
          <p:spPr>
            <a:xfrm rot="20227465">
              <a:off x="3366930" y="3151119"/>
              <a:ext cx="5736981" cy="1126462"/>
            </a:xfrm>
            <a:prstGeom prst="rect">
              <a:avLst/>
            </a:prstGeom>
            <a:noFill/>
          </p:spPr>
          <p:txBody>
            <a:bodyPr wrap="square" lIns="182880" tIns="146304" rIns="182880" bIns="146304" rtlCol="0">
              <a:spAutoFit/>
            </a:bodyPr>
            <a:lstStyle/>
            <a:p>
              <a:pPr algn="ctr">
                <a:lnSpc>
                  <a:spcPct val="90000"/>
                </a:lnSpc>
                <a:spcAft>
                  <a:spcPts val="600"/>
                </a:spcAft>
              </a:pPr>
              <a:r>
                <a:rPr lang="en-US" sz="6000" b="1" dirty="0" smtClean="0">
                  <a:ln w="12700">
                    <a:solidFill>
                      <a:srgbClr val="FFFFFF">
                        <a:lumMod val="75000"/>
                      </a:srgbClr>
                    </a:solidFill>
                    <a:prstDash val="solid"/>
                  </a:ln>
                  <a:pattFill prst="dkUpDiag">
                    <a:fgClr>
                      <a:srgbClr val="FFFFFF"/>
                    </a:fgClr>
                    <a:bgClr>
                      <a:srgbClr val="FFFFFF">
                        <a:lumMod val="20000"/>
                        <a:lumOff val="80000"/>
                      </a:srgbClr>
                    </a:bgClr>
                  </a:pattFill>
                  <a:effectLst>
                    <a:outerShdw blurRad="38100" dist="38100" dir="2700000" algn="tl">
                      <a:srgbClr val="000000">
                        <a:alpha val="43137"/>
                      </a:srgbClr>
                    </a:outerShdw>
                  </a:effectLst>
                </a:rPr>
                <a:t>Works Today!</a:t>
              </a:r>
            </a:p>
          </p:txBody>
        </p:sp>
      </p:grpSp>
    </p:spTree>
    <p:extLst>
      <p:ext uri="{BB962C8B-B14F-4D97-AF65-F5344CB8AC3E}">
        <p14:creationId xmlns:p14="http://schemas.microsoft.com/office/powerpoint/2010/main" val="31744974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14:bounceEnd="50000">
                                          <p:cBhvr additive="base">
                                            <p:cTn id="13"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50000">
                                          <p:cBhvr additive="base">
                                            <p:cTn id="19"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5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50000">
                                          <p:cBhvr additive="base">
                                            <p:cTn id="25"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212850"/>
            <a:ext cx="11887200" cy="5343001"/>
          </a:xfrm>
        </p:spPr>
        <p:txBody>
          <a:bodyPr/>
          <a:lstStyle/>
          <a:p>
            <a:r>
              <a:rPr lang="en-US" dirty="0" smtClean="0"/>
              <a:t>Custom schemes have been around since ’96</a:t>
            </a:r>
          </a:p>
          <a:p>
            <a:endParaRPr lang="en-US" dirty="0" smtClean="0"/>
          </a:p>
          <a:p>
            <a:r>
              <a:rPr lang="en-US" dirty="0" smtClean="0"/>
              <a:t>Custom schemes work on all platforms. Spotify:// launches the Spotify app everywhere</a:t>
            </a:r>
          </a:p>
          <a:p>
            <a:endParaRPr lang="en-US" dirty="0" smtClean="0"/>
          </a:p>
          <a:p>
            <a:r>
              <a:rPr lang="en-US" dirty="0" smtClean="0"/>
              <a:t>There are emerging industry standards</a:t>
            </a:r>
          </a:p>
          <a:p>
            <a:pPr lvl="1"/>
            <a:r>
              <a:rPr lang="en-US" dirty="0" smtClean="0">
                <a:hlinkClick r:id="rId2"/>
              </a:rPr>
              <a:t>http://applinks.org</a:t>
            </a:r>
            <a:endParaRPr lang="en-US" dirty="0" smtClean="0"/>
          </a:p>
          <a:p>
            <a:pPr lvl="1"/>
            <a:r>
              <a:rPr lang="en-US" dirty="0" smtClean="0">
                <a:hlinkClick r:id="rId3"/>
              </a:rPr>
              <a:t>http</a:t>
            </a:r>
            <a:r>
              <a:rPr lang="en-US" dirty="0">
                <a:hlinkClick r:id="rId3"/>
              </a:rPr>
              <a:t>://</a:t>
            </a:r>
            <a:r>
              <a:rPr lang="en-US" dirty="0" smtClean="0">
                <a:hlinkClick r:id="rId3"/>
              </a:rPr>
              <a:t>www.bing.com/dev/en-us/applink</a:t>
            </a:r>
          </a:p>
          <a:p>
            <a:pPr lvl="1"/>
            <a:r>
              <a:rPr lang="en-US" dirty="0" smtClean="0">
                <a:hlinkClick r:id="rId4"/>
              </a:rPr>
              <a:t>https://developers.google.com/app-indexing/webmasters/server</a:t>
            </a:r>
            <a:endParaRPr lang="en-US" dirty="0"/>
          </a:p>
        </p:txBody>
      </p:sp>
      <p:sp>
        <p:nvSpPr>
          <p:cNvPr id="3" name="Title 2"/>
          <p:cNvSpPr>
            <a:spLocks noGrp="1"/>
          </p:cNvSpPr>
          <p:nvPr>
            <p:ph type="title"/>
          </p:nvPr>
        </p:nvSpPr>
        <p:spPr/>
        <p:txBody>
          <a:bodyPr/>
          <a:lstStyle/>
          <a:p>
            <a:r>
              <a:rPr lang="en-US" dirty="0" smtClean="0"/>
              <a:t>Why are Custom Schemes Interesting</a:t>
            </a:r>
            <a:endParaRPr lang="en-US" dirty="0"/>
          </a:p>
        </p:txBody>
      </p:sp>
    </p:spTree>
    <p:extLst>
      <p:ext uri="{BB962C8B-B14F-4D97-AF65-F5344CB8AC3E}">
        <p14:creationId xmlns:p14="http://schemas.microsoft.com/office/powerpoint/2010/main" val="90714571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Pentagon 38"/>
          <p:cNvSpPr/>
          <p:nvPr/>
        </p:nvSpPr>
        <p:spPr bwMode="auto">
          <a:xfrm>
            <a:off x="2798875" y="3968627"/>
            <a:ext cx="3396010" cy="808355"/>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GB" dirty="0" err="1" smtClean="0">
                <a:solidFill>
                  <a:srgbClr val="2B91AF"/>
                </a:solidFill>
                <a:highlight>
                  <a:srgbClr val="FFFFFF"/>
                </a:highlight>
                <a:cs typeface="Courier New" panose="02070309020205020404" pitchFamily="49" charset="0"/>
              </a:rPr>
              <a:t>Launcher.</a:t>
            </a:r>
            <a:r>
              <a:rPr lang="en-GB" dirty="0" err="1" smtClean="0">
                <a:solidFill>
                  <a:srgbClr val="000000"/>
                </a:solidFill>
                <a:highlight>
                  <a:srgbClr val="FFFFFF"/>
                </a:highlight>
                <a:cs typeface="Courier New" panose="02070309020205020404" pitchFamily="49" charset="0"/>
              </a:rPr>
              <a:t>LaunchUriAsync</a:t>
            </a:r>
            <a:endParaRPr lang="en-GB" dirty="0" smtClean="0">
              <a:solidFill>
                <a:srgbClr val="000000"/>
              </a:solidFill>
              <a:highlight>
                <a:srgbClr val="FFFFFF"/>
              </a:highlight>
              <a:cs typeface="Courier New" panose="02070309020205020404" pitchFamily="49" charset="0"/>
            </a:endParaRPr>
          </a:p>
          <a:p>
            <a:pPr>
              <a:defRPr/>
            </a:pPr>
            <a:r>
              <a:rPr lang="en-GB" dirty="0" smtClean="0">
                <a:solidFill>
                  <a:srgbClr val="000000"/>
                </a:solidFill>
                <a:highlight>
                  <a:srgbClr val="FFFFFF"/>
                </a:highlight>
                <a:cs typeface="Courier New" panose="02070309020205020404" pitchFamily="49" charset="0"/>
              </a:rPr>
              <a:t>(</a:t>
            </a:r>
            <a:r>
              <a:rPr lang="en-US" noProof="1">
                <a:solidFill>
                  <a:srgbClr val="0000FF"/>
                </a:solidFill>
                <a:highlight>
                  <a:srgbClr val="FFFFFF"/>
                </a:highlight>
                <a:ea typeface="Calibri" panose="020F0502020204030204" pitchFamily="34" charset="0"/>
                <a:cs typeface="Consolas" panose="020B0609020204030204" pitchFamily="49" charset="0"/>
              </a:rPr>
              <a:t>new</a:t>
            </a:r>
            <a:r>
              <a:rPr lang="en-US" noProof="1">
                <a:solidFill>
                  <a:srgbClr val="000000"/>
                </a:solidFill>
                <a:highlight>
                  <a:srgbClr val="FFFFFF"/>
                </a:highlight>
                <a:ea typeface="Calibri" panose="020F0502020204030204" pitchFamily="34" charset="0"/>
                <a:cs typeface="Consolas" panose="020B0609020204030204" pitchFamily="49" charset="0"/>
              </a:rPr>
              <a:t> </a:t>
            </a:r>
            <a:r>
              <a:rPr lang="en-US" noProof="1">
                <a:solidFill>
                  <a:srgbClr val="2B91AF"/>
                </a:solidFill>
                <a:highlight>
                  <a:srgbClr val="FFFFFF"/>
                </a:highlight>
                <a:ea typeface="Calibri" panose="020F0502020204030204" pitchFamily="34" charset="0"/>
                <a:cs typeface="Consolas" panose="020B0609020204030204" pitchFamily="49" charset="0"/>
              </a:rPr>
              <a:t>Uri</a:t>
            </a:r>
            <a:r>
              <a:rPr lang="en-GB" dirty="0" smtClean="0">
                <a:solidFill>
                  <a:srgbClr val="000000"/>
                </a:solidFill>
                <a:highlight>
                  <a:srgbClr val="FFFFFF"/>
                </a:highlight>
                <a:cs typeface="Courier New" panose="02070309020205020404" pitchFamily="49" charset="0"/>
              </a:rPr>
              <a:t>(</a:t>
            </a:r>
            <a:r>
              <a:rPr lang="en-GB" dirty="0" smtClean="0">
                <a:solidFill>
                  <a:srgbClr val="A31515"/>
                </a:solidFill>
                <a:highlight>
                  <a:srgbClr val="FFFFFF"/>
                </a:highlight>
                <a:cs typeface="Courier New" panose="02070309020205020404" pitchFamily="49" charset="0"/>
              </a:rPr>
              <a:t>“</a:t>
            </a:r>
            <a:r>
              <a:rPr lang="en-GB" dirty="0" err="1" smtClean="0">
                <a:solidFill>
                  <a:srgbClr val="A31515"/>
                </a:solidFill>
                <a:highlight>
                  <a:srgbClr val="FFFFFF"/>
                </a:highlight>
                <a:cs typeface="Courier New" panose="02070309020205020404" pitchFamily="49" charset="0"/>
              </a:rPr>
              <a:t>myapp</a:t>
            </a:r>
            <a:r>
              <a:rPr lang="en-GB" dirty="0">
                <a:solidFill>
                  <a:srgbClr val="A31515"/>
                </a:solidFill>
                <a:highlight>
                  <a:srgbClr val="FFFFFF"/>
                </a:highlight>
                <a:cs typeface="Courier New" panose="02070309020205020404" pitchFamily="49" charset="0"/>
              </a:rPr>
              <a:t>:?</a:t>
            </a:r>
            <a:r>
              <a:rPr lang="en-GB" dirty="0" smtClean="0">
                <a:solidFill>
                  <a:srgbClr val="A31515"/>
                </a:solidFill>
                <a:highlight>
                  <a:srgbClr val="FFFFFF"/>
                </a:highlight>
                <a:cs typeface="Courier New" panose="02070309020205020404" pitchFamily="49" charset="0"/>
              </a:rPr>
              <a:t>Oh=no“</a:t>
            </a:r>
            <a:r>
              <a:rPr lang="en-GB" dirty="0">
                <a:solidFill>
                  <a:srgbClr val="000000"/>
                </a:solidFill>
                <a:highlight>
                  <a:srgbClr val="FFFFFF"/>
                </a:highlight>
                <a:cs typeface="Courier New" panose="02070309020205020404" pitchFamily="49" charset="0"/>
              </a:rPr>
              <a:t>));</a:t>
            </a:r>
          </a:p>
        </p:txBody>
      </p:sp>
      <p:sp>
        <p:nvSpPr>
          <p:cNvPr id="3" name="Title 2"/>
          <p:cNvSpPr>
            <a:spLocks noGrp="1"/>
          </p:cNvSpPr>
          <p:nvPr>
            <p:ph type="title"/>
          </p:nvPr>
        </p:nvSpPr>
        <p:spPr/>
        <p:txBody>
          <a:bodyPr/>
          <a:lstStyle/>
          <a:p>
            <a:r>
              <a:rPr lang="en-US" dirty="0" smtClean="0"/>
              <a:t>Deep Linking Improvements</a:t>
            </a:r>
            <a:endParaRPr lang="en-US" dirty="0"/>
          </a:p>
        </p:txBody>
      </p:sp>
      <p:sp>
        <p:nvSpPr>
          <p:cNvPr id="4" name="TextBox 3"/>
          <p:cNvSpPr txBox="1"/>
          <p:nvPr/>
        </p:nvSpPr>
        <p:spPr>
          <a:xfrm>
            <a:off x="274638" y="1245068"/>
            <a:ext cx="3505199"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The Evil Twin Problem!</a:t>
            </a:r>
          </a:p>
        </p:txBody>
      </p:sp>
      <p:grpSp>
        <p:nvGrpSpPr>
          <p:cNvPr id="40" name="Group 39"/>
          <p:cNvGrpSpPr/>
          <p:nvPr/>
        </p:nvGrpSpPr>
        <p:grpSpPr>
          <a:xfrm>
            <a:off x="276438" y="3494474"/>
            <a:ext cx="2488759" cy="2383252"/>
            <a:chOff x="276438" y="3494474"/>
            <a:chExt cx="2488759" cy="2383252"/>
          </a:xfrm>
        </p:grpSpPr>
        <p:grpSp>
          <p:nvGrpSpPr>
            <p:cNvPr id="23" name="Group 10"/>
            <p:cNvGrpSpPr/>
            <p:nvPr/>
          </p:nvGrpSpPr>
          <p:grpSpPr>
            <a:xfrm>
              <a:off x="276438" y="3494474"/>
              <a:ext cx="2488759" cy="1639191"/>
              <a:chOff x="276438" y="3494474"/>
              <a:chExt cx="2488759" cy="1639191"/>
            </a:xfrm>
          </p:grpSpPr>
          <p:pic>
            <p:nvPicPr>
              <p:cNvPr id="24"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38" y="3494474"/>
                <a:ext cx="2488759" cy="156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98" y="4067660"/>
                <a:ext cx="551224" cy="1066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7" name="TextBox 36"/>
            <p:cNvSpPr txBox="1"/>
            <p:nvPr/>
          </p:nvSpPr>
          <p:spPr>
            <a:xfrm>
              <a:off x="913759" y="5249862"/>
              <a:ext cx="121411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A</a:t>
              </a:r>
            </a:p>
          </p:txBody>
        </p:sp>
      </p:grpSp>
      <p:grpSp>
        <p:nvGrpSpPr>
          <p:cNvPr id="5" name="Group 4"/>
          <p:cNvGrpSpPr/>
          <p:nvPr/>
        </p:nvGrpSpPr>
        <p:grpSpPr>
          <a:xfrm>
            <a:off x="5682883" y="3086841"/>
            <a:ext cx="4492514" cy="2731742"/>
            <a:chOff x="5682883" y="3086841"/>
            <a:chExt cx="4492514" cy="2731742"/>
          </a:xfrm>
        </p:grpSpPr>
        <p:grpSp>
          <p:nvGrpSpPr>
            <p:cNvPr id="20" name="Group 18"/>
            <p:cNvGrpSpPr/>
            <p:nvPr/>
          </p:nvGrpSpPr>
          <p:grpSpPr>
            <a:xfrm>
              <a:off x="6219421" y="3558571"/>
              <a:ext cx="2157552" cy="1575094"/>
              <a:chOff x="5157648" y="3644424"/>
              <a:chExt cx="1583790" cy="1071410"/>
            </a:xfrm>
          </p:grpSpPr>
          <p:pic>
            <p:nvPicPr>
              <p:cNvPr id="21"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648"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757" y="3760562"/>
                <a:ext cx="1363465" cy="766575"/>
              </a:xfrm>
              <a:prstGeom prst="rect">
                <a:avLst/>
              </a:prstGeom>
            </p:spPr>
          </p:pic>
          <p:pic>
            <p:nvPicPr>
              <p:cNvPr id="26"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007"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35819" y="4019086"/>
                <a:ext cx="345068" cy="619014"/>
              </a:xfrm>
              <a:prstGeom prst="rect">
                <a:avLst/>
              </a:prstGeom>
            </p:spPr>
          </p:pic>
        </p:grpSp>
        <p:sp>
          <p:nvSpPr>
            <p:cNvPr id="48" name="Pentagon 47"/>
            <p:cNvSpPr/>
            <p:nvPr/>
          </p:nvSpPr>
          <p:spPr bwMode="auto">
            <a:xfrm rot="20407063">
              <a:off x="8338728" y="3086841"/>
              <a:ext cx="1761007" cy="318447"/>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endParaRPr lang="en-GB" sz="2000" dirty="0">
                <a:solidFill>
                  <a:srgbClr val="000000"/>
                </a:solidFill>
                <a:highlight>
                  <a:srgbClr val="FFFFFF"/>
                </a:highlight>
                <a:cs typeface="Courier New" panose="02070309020205020404" pitchFamily="49" charset="0"/>
              </a:endParaRPr>
            </a:p>
          </p:txBody>
        </p:sp>
        <p:sp>
          <p:nvSpPr>
            <p:cNvPr id="49" name="Pentagon 48"/>
            <p:cNvSpPr/>
            <p:nvPr/>
          </p:nvSpPr>
          <p:spPr bwMode="auto">
            <a:xfrm rot="1192937" flipV="1">
              <a:off x="8414390" y="5066942"/>
              <a:ext cx="1761007" cy="318447"/>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endParaRPr lang="en-GB" sz="2000" dirty="0">
                <a:solidFill>
                  <a:srgbClr val="000000"/>
                </a:solidFill>
                <a:highlight>
                  <a:srgbClr val="FFFFFF"/>
                </a:highlight>
                <a:cs typeface="Courier New" panose="02070309020205020404" pitchFamily="49" charset="0"/>
              </a:endParaRPr>
            </a:p>
          </p:txBody>
        </p:sp>
        <p:sp>
          <p:nvSpPr>
            <p:cNvPr id="50" name="TextBox 49"/>
            <p:cNvSpPr txBox="1"/>
            <p:nvPr/>
          </p:nvSpPr>
          <p:spPr>
            <a:xfrm>
              <a:off x="5682883" y="5356918"/>
              <a:ext cx="3230628" cy="461665"/>
            </a:xfrm>
            <a:prstGeom prst="rect">
              <a:avLst/>
            </a:prstGeom>
            <a:noFill/>
          </p:spPr>
          <p:txBody>
            <a:bodyPr wrap="none" rtlCol="0">
              <a:spAutoFit/>
            </a:bodyPr>
            <a:lstStyle/>
            <a:p>
              <a:pPr defTabSz="914400">
                <a:defRPr/>
              </a:pPr>
              <a:r>
                <a:rPr lang="en-US" sz="2400" dirty="0">
                  <a:solidFill>
                    <a:srgbClr val="FFFFFF"/>
                  </a:solidFill>
                  <a:latin typeface="Segoe UI Light"/>
                </a:rPr>
                <a:t>User/OS chooses target</a:t>
              </a:r>
            </a:p>
          </p:txBody>
        </p:sp>
      </p:grpSp>
      <p:grpSp>
        <p:nvGrpSpPr>
          <p:cNvPr id="7" name="Group 6"/>
          <p:cNvGrpSpPr/>
          <p:nvPr/>
        </p:nvGrpSpPr>
        <p:grpSpPr>
          <a:xfrm>
            <a:off x="10220425" y="1668462"/>
            <a:ext cx="2077008" cy="5326063"/>
            <a:chOff x="10220425" y="1668462"/>
            <a:chExt cx="2077008" cy="5326063"/>
          </a:xfrm>
        </p:grpSpPr>
        <p:grpSp>
          <p:nvGrpSpPr>
            <p:cNvPr id="41" name="Group 40"/>
            <p:cNvGrpSpPr/>
            <p:nvPr/>
          </p:nvGrpSpPr>
          <p:grpSpPr>
            <a:xfrm>
              <a:off x="10220425" y="1668462"/>
              <a:ext cx="2066500" cy="2319155"/>
              <a:chOff x="9936783" y="3558571"/>
              <a:chExt cx="2066500" cy="2319155"/>
            </a:xfrm>
          </p:grpSpPr>
          <p:grpSp>
            <p:nvGrpSpPr>
              <p:cNvPr id="31" name="Group 35"/>
              <p:cNvGrpSpPr/>
              <p:nvPr/>
            </p:nvGrpSpPr>
            <p:grpSpPr>
              <a:xfrm>
                <a:off x="9936783" y="3558571"/>
                <a:ext cx="2066500" cy="1575094"/>
                <a:chOff x="9995362" y="3644424"/>
                <a:chExt cx="1583790" cy="1071410"/>
              </a:xfrm>
            </p:grpSpPr>
            <p:pic>
              <p:nvPicPr>
                <p:cNvPr id="32"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34"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38" name="TextBox 37"/>
              <p:cNvSpPr txBox="1"/>
              <p:nvPr/>
            </p:nvSpPr>
            <p:spPr>
              <a:xfrm>
                <a:off x="10374196" y="5249862"/>
                <a:ext cx="119167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App B</a:t>
                </a:r>
              </a:p>
            </p:txBody>
          </p:sp>
        </p:grpSp>
        <p:grpSp>
          <p:nvGrpSpPr>
            <p:cNvPr id="28" name="Group 27"/>
            <p:cNvGrpSpPr/>
            <p:nvPr/>
          </p:nvGrpSpPr>
          <p:grpSpPr>
            <a:xfrm>
              <a:off x="10230933" y="4675370"/>
              <a:ext cx="2066500" cy="2319155"/>
              <a:chOff x="9936783" y="3558571"/>
              <a:chExt cx="2066500" cy="2319155"/>
            </a:xfrm>
          </p:grpSpPr>
          <p:grpSp>
            <p:nvGrpSpPr>
              <p:cNvPr id="29" name="Group 35"/>
              <p:cNvGrpSpPr/>
              <p:nvPr/>
            </p:nvGrpSpPr>
            <p:grpSpPr>
              <a:xfrm>
                <a:off x="9936783" y="3558571"/>
                <a:ext cx="2066500" cy="1575094"/>
                <a:chOff x="9995362" y="3644424"/>
                <a:chExt cx="1583790" cy="1071410"/>
              </a:xfrm>
            </p:grpSpPr>
            <p:pic>
              <p:nvPicPr>
                <p:cNvPr id="36"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362" y="3644424"/>
                  <a:ext cx="1583790" cy="993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7471" y="3760561"/>
                  <a:ext cx="1363466" cy="766575"/>
                </a:xfrm>
                <a:prstGeom prst="rect">
                  <a:avLst/>
                </a:prstGeom>
              </p:spPr>
            </p:pic>
            <p:pic>
              <p:nvPicPr>
                <p:cNvPr id="46"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7721" y="3931411"/>
                  <a:ext cx="405620" cy="784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3532" y="4019086"/>
                  <a:ext cx="348195" cy="619014"/>
                </a:xfrm>
                <a:prstGeom prst="rect">
                  <a:avLst/>
                </a:prstGeom>
              </p:spPr>
            </p:pic>
          </p:grpSp>
          <p:sp>
            <p:nvSpPr>
              <p:cNvPr id="30" name="TextBox 29"/>
              <p:cNvSpPr txBox="1"/>
              <p:nvPr/>
            </p:nvSpPr>
            <p:spPr>
              <a:xfrm>
                <a:off x="10239456" y="5249862"/>
                <a:ext cx="161390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Evil Twin!</a:t>
                </a:r>
              </a:p>
            </p:txBody>
          </p:sp>
        </p:grpSp>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8522" y="4966552"/>
              <a:ext cx="878451" cy="878451"/>
            </a:xfrm>
            <a:prstGeom prst="rect">
              <a:avLst/>
            </a:prstGeom>
          </p:spPr>
        </p:pic>
      </p:grpSp>
    </p:spTree>
    <p:extLst>
      <p:ext uri="{BB962C8B-B14F-4D97-AF65-F5344CB8AC3E}">
        <p14:creationId xmlns:p14="http://schemas.microsoft.com/office/powerpoint/2010/main" val="304795961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14:bounceEnd="50000">
                                          <p:cBhvr additive="base">
                                            <p:cTn id="13"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14:bounceEnd="50000">
                                          <p:cBhvr additive="base">
                                            <p:cTn id="19" dur="500" fill="hold"/>
                                            <p:tgtEl>
                                              <p:spTgt spid="39"/>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5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50000">
                                          <p:cBhvr additive="base">
                                            <p:cTn id="2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5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50000">
                                          <p:cBhvr additive="base">
                                            <p:cTn id="3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pPr marL="0" indent="0">
              <a:buNone/>
            </a:pPr>
            <a:r>
              <a:rPr lang="en-US" dirty="0" smtClean="0"/>
              <a:t>URI Launching a Windows App</a:t>
            </a:r>
            <a:endParaRPr lang="en-US" dirty="0"/>
          </a:p>
        </p:txBody>
      </p:sp>
      <p:sp>
        <p:nvSpPr>
          <p:cNvPr id="5" name="Title 4"/>
          <p:cNvSpPr>
            <a:spLocks noGrp="1"/>
          </p:cNvSpPr>
          <p:nvPr>
            <p:ph type="ctrTitle"/>
          </p:nvPr>
        </p:nvSpPr>
        <p:spPr/>
        <p:txBody>
          <a:bodyPr/>
          <a:lstStyle/>
          <a:p>
            <a:pPr algn="ctr"/>
            <a:r>
              <a:rPr lang="en-US" sz="8000" dirty="0" smtClean="0"/>
              <a:t>DEMO</a:t>
            </a:r>
            <a:endParaRPr lang="en-US" sz="8000" dirty="0"/>
          </a:p>
        </p:txBody>
      </p:sp>
    </p:spTree>
    <p:extLst>
      <p:ext uri="{BB962C8B-B14F-4D97-AF65-F5344CB8AC3E}">
        <p14:creationId xmlns:p14="http://schemas.microsoft.com/office/powerpoint/2010/main" val="78770405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_v03.potx" id="{60010040-FB05-4F4C-8C92-987A22EFC14F}" vid="{8A0926CE-FFCE-40A6-A065-050108FA5500}"/>
    </a:ext>
  </a:extLst>
</a:theme>
</file>

<file path=ppt/theme/theme2.xml><?xml version="1.0" encoding="utf-8"?>
<a:theme xmlns:a="http://schemas.openxmlformats.org/drawingml/2006/main" name="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_v03.potx" id="{60010040-FB05-4F4C-8C92-987A22EFC14F}" vid="{1BB892BA-1BEF-4F90-996E-46A05CEF1994}"/>
    </a:ext>
  </a:extLst>
</a:theme>
</file>

<file path=ppt/theme/theme3.xml><?xml version="1.0" encoding="utf-8"?>
<a:theme xmlns:a="http://schemas.openxmlformats.org/drawingml/2006/main" name="1_5-30629_Build_Template_WHIT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lIns="91440" tIns="91440" rIns="34294" bIns="34294" anchor="b" anchorCtr="0"/>
      <a:lstStyle>
        <a:defPPr defTabSz="932406">
          <a:defRPr sz="800"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 2015 - Session Template.potx" id="{810AE6E5-5DC8-4B2C-BC8E-4D87AC8FEC89}" vid="{48D86E7F-4FBD-4EEA-95D0-213095B9BC55}"/>
    </a:ext>
  </a:extLst>
</a:theme>
</file>

<file path=ppt/theme/theme4.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 2015 - Session Template.potx" id="{810AE6E5-5DC8-4B2C-BC8E-4D87AC8FEC89}" vid="{7AEE8830-E2A0-451B-B1B0-AC43531847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pfbfa50075a04958bd8757dc155d3e08>
    <Presentation_x0020_Date xmlns="12a172fe-0250-434a-85cf-03b10810c5e5" xsi:nil="true"/>
    <o72fbe6ee5ae4131af0832c08ec51202 xmlns="12a172fe-0250-434a-85cf-03b10810c5e5">
      <Terms xmlns="http://schemas.microsoft.com/office/infopath/2007/PartnerControls"/>
    </o72fbe6ee5ae4131af0832c08ec51202>
    <Event_x0020_Start_x0020_Date xmlns="12a172fe-0250-434a-85cf-03b10810c5e5">2015-04-29T07:00:00+00:00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 xsi:nil="true"/>
    <Session_x0020_Code xmlns="12a172fe-0250-434a-85cf-03b10810c5e5" xsi:nil="tru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2015-05-01T07:00:00+00:00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Build 2015</TermName>
          <TermId xmlns="http://schemas.microsoft.com/office/infopath/2007/PartnerControls">54419920-0a06-43b0-b2df-79127b266d93</TermId>
        </TermInfo>
      </Terms>
    </TaxKeywordTaxHTField>
    <TaxCatchAll xmlns="230e9df3-be65-4c73-a93b-d1236ebd677e">
      <Value>173</Value>
      <Value>172</Value>
      <Value>171</Value>
      <Value>170</Value>
    </TaxCatchAll>
    <eb9cf3a3af7b473faa5c9c98148a90a4 xmlns="12a172fe-0250-434a-85cf-03b10810c5e5">
      <Terms xmlns="http://schemas.microsoft.com/office/infopath/2007/PartnerControls"/>
    </eb9cf3a3af7b473faa5c9c98148a90a4>
    <SharingHintHash xmlns="12a172fe-0250-434a-85cf-03b10810c5e5">-103767253</SharingHintHash>
    <SharedWithUsers xmlns="12a172fe-0250-434a-85cf-03b10810c5e5">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5" ma:contentTypeDescription="Create a new document." ma:contentTypeScope="" ma:versionID="9f49739d1da212619d044bf1bfa27251">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d1ec06fbcf9feb71c233288b468d8e39"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8"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230e9df3-be65-4c73-a93b-d1236ebd677e"/>
    <ds:schemaRef ds:uri="http://schemas.microsoft.com/office/2006/documentManagement/types"/>
    <ds:schemaRef ds:uri="http://purl.org/dc/dcmitype/"/>
    <ds:schemaRef ds:uri="http://schemas.openxmlformats.org/package/2006/metadata/core-properties"/>
    <ds:schemaRef ds:uri="http://purl.org/dc/terms/"/>
    <ds:schemaRef ds:uri="http://schemas.microsoft.com/sharepoint/v3"/>
    <ds:schemaRef ds:uri="http://schemas.microsoft.com/office/infopath/2007/PartnerControls"/>
    <ds:schemaRef ds:uri="12a172fe-0250-434a-85cf-03b10810c5e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9E0065C-627B-42FD-A7AD-D2ABAFAC7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Build_2015_Template_v03</Template>
  <TotalTime>2</TotalTime>
  <Words>1159</Words>
  <Application>Microsoft Office PowerPoint</Application>
  <PresentationFormat>Custom</PresentationFormat>
  <Paragraphs>276</Paragraphs>
  <Slides>35</Slides>
  <Notes>11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MS Mincho</vt:lpstr>
      <vt:lpstr>ＭＳ Ｐゴシック</vt:lpstr>
      <vt:lpstr>Arial</vt:lpstr>
      <vt:lpstr>Avenir LT Pro 45 Book</vt:lpstr>
      <vt:lpstr>Calibri</vt:lpstr>
      <vt:lpstr>Consolas</vt:lpstr>
      <vt:lpstr>Courier New</vt:lpstr>
      <vt:lpstr>Segoe UI</vt:lpstr>
      <vt:lpstr>Segoe UI Light</vt:lpstr>
      <vt:lpstr>Times New Roman</vt:lpstr>
      <vt:lpstr>5-30629_Build_Template_WHITE</vt:lpstr>
      <vt:lpstr>5-30629_Build_Template_DARK BLUE</vt:lpstr>
      <vt:lpstr>1_5-30629_Build_Template_WHITE</vt:lpstr>
      <vt:lpstr>1_5-30629_Build_Template_DARK BLUE</vt:lpstr>
      <vt:lpstr>PowerPoint Presentation</vt:lpstr>
      <vt:lpstr>Building a Web of Apps</vt:lpstr>
      <vt:lpstr>Application Model Map - Arun</vt:lpstr>
      <vt:lpstr>PowerPoint Presentation</vt:lpstr>
      <vt:lpstr>PowerPoint Presentation</vt:lpstr>
      <vt:lpstr>How Do I Link to an App?</vt:lpstr>
      <vt:lpstr>Why are Custom Schemes Interesting</vt:lpstr>
      <vt:lpstr>Deep Linking Improvements</vt:lpstr>
      <vt:lpstr>DEMO</vt:lpstr>
      <vt:lpstr>Deep Linking Improvements</vt:lpstr>
      <vt:lpstr>Getting the Package Family Name</vt:lpstr>
      <vt:lpstr>Deep Linking Improvements</vt:lpstr>
      <vt:lpstr>Deep Linking Improvements</vt:lpstr>
      <vt:lpstr>Deep Linking Improvements</vt:lpstr>
      <vt:lpstr>Deep Linking Improvements</vt:lpstr>
      <vt:lpstr>DEMO</vt:lpstr>
      <vt:lpstr>PowerPoint Presentation</vt:lpstr>
      <vt:lpstr>What is an App Service?</vt:lpstr>
      <vt:lpstr>What is an App Service?</vt:lpstr>
      <vt:lpstr>What is an App Service?</vt:lpstr>
      <vt:lpstr>What is an App Service?</vt:lpstr>
      <vt:lpstr>Scenario: Pulling Data</vt:lpstr>
      <vt:lpstr>Scenario: Sharing Cached Data</vt:lpstr>
      <vt:lpstr>Scenario: Hardware Access</vt:lpstr>
      <vt:lpstr>Scenario: Enterprise Suite of Apps</vt:lpstr>
      <vt:lpstr>DEMO</vt:lpstr>
      <vt:lpstr>Debugging an App Service</vt:lpstr>
      <vt:lpstr>App Service Lifetime</vt:lpstr>
      <vt:lpstr>PowerPoint Presentation</vt:lpstr>
      <vt:lpstr>Best Practices</vt:lpstr>
      <vt:lpstr>Oh, the things you’ll do!</vt:lpstr>
      <vt:lpstr>Who’s Using these APIs?</vt:lpstr>
      <vt:lpstr>Sessions We Like</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Build 2015</dc:subject>
  <dc:creator>Kate Kuzel (Silver Fox)</dc:creator>
  <cp:keywords>Build 2015</cp:keywords>
  <dc:description>Template: Mitchell Derrey, Silver Fox Productions
Formatting: 
Audience Type:</dc:description>
  <cp:lastModifiedBy>Kate Kuzel (Silver Fox)</cp:lastModifiedBy>
  <cp:revision>4</cp:revision>
  <dcterms:created xsi:type="dcterms:W3CDTF">2015-04-28T17:50:33Z</dcterms:created>
  <dcterms:modified xsi:type="dcterms:W3CDTF">2015-04-28T23:17:21Z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173;#Moscone Center|d4f36a2e-dd0d-4424-990f-7c93b4e9f063</vt:lpwstr>
  </property>
  <property fmtid="{D5CDD505-2E9C-101B-9397-08002B2CF9AE}" pid="7" name="Track">
    <vt:lpwstr/>
  </property>
  <property fmtid="{D5CDD505-2E9C-101B-9397-08002B2CF9AE}" pid="8" name="Event Location">
    <vt:lpwstr>172;#San Francisco|84dfcb53-432b-499d-8965-93d483d36b4a</vt:lpwstr>
  </property>
  <property fmtid="{D5CDD505-2E9C-101B-9397-08002B2CF9AE}" pid="9" name="Campaign">
    <vt:lpwstr/>
  </property>
  <property fmtid="{D5CDD505-2E9C-101B-9397-08002B2CF9AE}" pid="10" name="IsMyDocuments">
    <vt:bool>true</vt:bool>
  </property>
  <property fmtid="{D5CDD505-2E9C-101B-9397-08002B2CF9AE}" pid="11" name="Audience1">
    <vt:lpwstr/>
  </property>
  <property fmtid="{D5CDD505-2E9C-101B-9397-08002B2CF9AE}" pid="12" name="TaxKeyword">
    <vt:lpwstr>170;#Build 2015|54419920-0a06-43b0-b2df-79127b266d93</vt:lpwstr>
  </property>
  <property fmtid="{D5CDD505-2E9C-101B-9397-08002B2CF9AE}" pid="13" name="Event Name">
    <vt:lpwstr>171;#BUILD|58542b36-5bf5-46a6-a53f-a41fb7a73785</vt:lpwstr>
  </property>
</Properties>
</file>