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08" r:id="rId5"/>
  </p:sldMasterIdLst>
  <p:notesMasterIdLst>
    <p:notesMasterId r:id="rId37"/>
  </p:notesMasterIdLst>
  <p:handoutMasterIdLst>
    <p:handoutMasterId r:id="rId38"/>
  </p:handoutMasterIdLst>
  <p:sldIdLst>
    <p:sldId id="256" r:id="rId6"/>
    <p:sldId id="258" r:id="rId7"/>
    <p:sldId id="387" r:id="rId8"/>
    <p:sldId id="389" r:id="rId9"/>
    <p:sldId id="390" r:id="rId10"/>
    <p:sldId id="391" r:id="rId11"/>
    <p:sldId id="392" r:id="rId12"/>
    <p:sldId id="393" r:id="rId13"/>
    <p:sldId id="395" r:id="rId14"/>
    <p:sldId id="396" r:id="rId15"/>
    <p:sldId id="397" r:id="rId16"/>
    <p:sldId id="398" r:id="rId17"/>
    <p:sldId id="401" r:id="rId18"/>
    <p:sldId id="403" r:id="rId19"/>
    <p:sldId id="404" r:id="rId20"/>
    <p:sldId id="408" r:id="rId21"/>
    <p:sldId id="409" r:id="rId22"/>
    <p:sldId id="410" r:id="rId23"/>
    <p:sldId id="412" r:id="rId24"/>
    <p:sldId id="413" r:id="rId25"/>
    <p:sldId id="414" r:id="rId26"/>
    <p:sldId id="415" r:id="rId27"/>
    <p:sldId id="416" r:id="rId28"/>
    <p:sldId id="417" r:id="rId29"/>
    <p:sldId id="418" r:id="rId30"/>
    <p:sldId id="419" r:id="rId31"/>
    <p:sldId id="420" r:id="rId32"/>
    <p:sldId id="421" r:id="rId33"/>
    <p:sldId id="422" r:id="rId34"/>
    <p:sldId id="423" r:id="rId35"/>
    <p:sldId id="299" r:id="rId36"/>
  </p:sldIdLst>
  <p:sldSz cx="12436475" cy="6994525"/>
  <p:notesSz cx="7010400" cy="92964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35405037-D243-4641-89AF-534ED1A149EB}">
          <p14:sldIdLst>
            <p14:sldId id="256"/>
            <p14:sldId id="258"/>
            <p14:sldId id="387"/>
            <p14:sldId id="389"/>
            <p14:sldId id="390"/>
            <p14:sldId id="391"/>
            <p14:sldId id="392"/>
            <p14:sldId id="393"/>
            <p14:sldId id="395"/>
            <p14:sldId id="396"/>
            <p14:sldId id="397"/>
            <p14:sldId id="398"/>
            <p14:sldId id="401"/>
            <p14:sldId id="403"/>
            <p14:sldId id="404"/>
            <p14:sldId id="408"/>
          </p14:sldIdLst>
        </p14:section>
        <p14:section name="Basic Blocks" id="{776C232C-8412-49F8-B5E5-75D5454C5787}">
          <p14:sldIdLst>
            <p14:sldId id="409"/>
            <p14:sldId id="410"/>
            <p14:sldId id="412"/>
            <p14:sldId id="413"/>
            <p14:sldId id="414"/>
            <p14:sldId id="415"/>
            <p14:sldId id="416"/>
            <p14:sldId id="417"/>
            <p14:sldId id="418"/>
            <p14:sldId id="419"/>
          </p14:sldIdLst>
        </p14:section>
        <p14:section name="Summary" id="{49907A77-C295-435A-814A-A1855F52476A}">
          <p14:sldIdLst>
            <p14:sldId id="420"/>
            <p14:sldId id="421"/>
            <p14:sldId id="422"/>
            <p14:sldId id="423"/>
            <p14:sldId id="299"/>
          </p14:sldIdLst>
        </p14:section>
        <p14:section name="Backup Slides" id="{725F5B6C-C8DE-4FA1-8FB2-3499FC66B03B}">
          <p14:sldIdLst/>
        </p14:section>
        <p14:section name="Untitled Section" id="{F1BA6262-7A24-45EE-9BDB-3C6D65A9B09E}">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8F"/>
    <a:srgbClr val="00176B"/>
    <a:srgbClr val="E3008C"/>
    <a:srgbClr val="FFB900"/>
    <a:srgbClr val="107C10"/>
    <a:srgbClr val="FFFFFF"/>
    <a:srgbClr val="232832"/>
    <a:srgbClr val="525252"/>
    <a:srgbClr val="00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175" autoAdjust="0"/>
    <p:restoredTop sz="96866" autoAdjust="0"/>
  </p:normalViewPr>
  <p:slideViewPr>
    <p:cSldViewPr>
      <p:cViewPr varScale="1">
        <p:scale>
          <a:sx n="130" d="100"/>
          <a:sy n="130" d="100"/>
        </p:scale>
        <p:origin x="198" y="120"/>
      </p:cViewPr>
      <p:guideLst/>
    </p:cSldViewPr>
  </p:slideViewPr>
  <p:outlineViewPr>
    <p:cViewPr>
      <p:scale>
        <a:sx n="33" d="100"/>
        <a:sy n="33" d="100"/>
      </p:scale>
      <p:origin x="0" y="-2727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746083-FBD9-4048-91DE-A812C969EC8E}"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BF3D0FD1-8BA5-43DF-957A-C350B2FB7B8E}">
      <dgm:prSet phldrT="[Text]" custT="1"/>
      <dgm:spPr>
        <a:solidFill>
          <a:schemeClr val="tx2"/>
        </a:solidFill>
      </dgm:spPr>
      <dgm:t>
        <a:bodyPr/>
        <a:lstStyle/>
        <a:p>
          <a:pPr algn="r"/>
          <a:r>
            <a:rPr lang="en-US" sz="1800" dirty="0" smtClean="0">
              <a:solidFill>
                <a:schemeClr val="bg1"/>
              </a:solidFill>
            </a:rPr>
            <a:t>Roberth</a:t>
          </a:r>
          <a:br>
            <a:rPr lang="en-US" sz="1800" dirty="0" smtClean="0">
              <a:solidFill>
                <a:schemeClr val="bg1"/>
              </a:solidFill>
            </a:rPr>
          </a:br>
          <a:r>
            <a:rPr lang="en-US" sz="1800" dirty="0" smtClean="0">
              <a:solidFill>
                <a:schemeClr val="bg1"/>
              </a:solidFill>
            </a:rPr>
            <a:t>779</a:t>
          </a:r>
          <a:endParaRPr lang="en-US" sz="1800" dirty="0">
            <a:solidFill>
              <a:schemeClr val="bg1"/>
            </a:solidFill>
          </a:endParaRPr>
        </a:p>
      </dgm:t>
    </dgm:pt>
    <dgm:pt modelId="{4F0E9A60-F192-4B9D-A33C-F75B2D4BF136}" type="sibTrans" cxnId="{FF231514-6EE4-4AC0-8ADB-2B63D2B56FA3}">
      <dgm:prSet/>
      <dgm:spPr/>
      <dgm:t>
        <a:bodyPr/>
        <a:lstStyle/>
        <a:p>
          <a:endParaRPr lang="en-US"/>
        </a:p>
      </dgm:t>
    </dgm:pt>
    <dgm:pt modelId="{65EFE78D-2BDB-4205-8276-1A8F2D416EE3}" type="parTrans" cxnId="{FF231514-6EE4-4AC0-8ADB-2B63D2B56FA3}">
      <dgm:prSet/>
      <dgm:spPr/>
      <dgm:t>
        <a:bodyPr/>
        <a:lstStyle/>
        <a:p>
          <a:endParaRPr lang="en-US"/>
        </a:p>
      </dgm:t>
    </dgm:pt>
    <dgm:pt modelId="{EB95607E-73F8-4091-9A58-4E02824D7DC5}" type="pres">
      <dgm:prSet presAssocID="{F4746083-FBD9-4048-91DE-A812C969EC8E}" presName="Name0" presStyleCnt="0">
        <dgm:presLayoutVars>
          <dgm:chMax val="7"/>
          <dgm:chPref val="7"/>
          <dgm:dir/>
          <dgm:animLvl val="lvl"/>
        </dgm:presLayoutVars>
      </dgm:prSet>
      <dgm:spPr/>
      <dgm:t>
        <a:bodyPr/>
        <a:lstStyle/>
        <a:p>
          <a:endParaRPr lang="en-US"/>
        </a:p>
      </dgm:t>
    </dgm:pt>
    <dgm:pt modelId="{9EED1638-059F-4883-AE5A-04E21C525CAA}" type="pres">
      <dgm:prSet presAssocID="{BF3D0FD1-8BA5-43DF-957A-C350B2FB7B8E}" presName="Accent1" presStyleCnt="0"/>
      <dgm:spPr/>
    </dgm:pt>
    <dgm:pt modelId="{A9ADC7E1-96D7-41D7-8729-18432FDC4D94}" type="pres">
      <dgm:prSet presAssocID="{BF3D0FD1-8BA5-43DF-957A-C350B2FB7B8E}" presName="Accent" presStyleLbl="node1" presStyleIdx="0" presStyleCnt="1" custFlipVert="1" custFlipHor="1" custScaleX="35810" custScaleY="35802" custLinFactNeighborX="-999" custLinFactNeighborY="-25783"/>
      <dgm:spPr/>
    </dgm:pt>
    <dgm:pt modelId="{80979C0D-3E63-406A-A6C0-8D58F8BAD894}" type="pres">
      <dgm:prSet presAssocID="{BF3D0FD1-8BA5-43DF-957A-C350B2FB7B8E}" presName="Parent1" presStyleLbl="revTx" presStyleIdx="0" presStyleCnt="1" custLinFactNeighborX="-23751" custLinFactNeighborY="27101">
        <dgm:presLayoutVars>
          <dgm:chMax val="1"/>
          <dgm:chPref val="1"/>
          <dgm:bulletEnabled val="1"/>
        </dgm:presLayoutVars>
      </dgm:prSet>
      <dgm:spPr/>
      <dgm:t>
        <a:bodyPr/>
        <a:lstStyle/>
        <a:p>
          <a:endParaRPr lang="en-US"/>
        </a:p>
      </dgm:t>
    </dgm:pt>
  </dgm:ptLst>
  <dgm:cxnLst>
    <dgm:cxn modelId="{FF231514-6EE4-4AC0-8ADB-2B63D2B56FA3}" srcId="{F4746083-FBD9-4048-91DE-A812C969EC8E}" destId="{BF3D0FD1-8BA5-43DF-957A-C350B2FB7B8E}" srcOrd="0" destOrd="0" parTransId="{65EFE78D-2BDB-4205-8276-1A8F2D416EE3}" sibTransId="{4F0E9A60-F192-4B9D-A33C-F75B2D4BF136}"/>
    <dgm:cxn modelId="{F5C35B20-DC12-4A35-9029-E74B19D6032E}" type="presOf" srcId="{BF3D0FD1-8BA5-43DF-957A-C350B2FB7B8E}" destId="{80979C0D-3E63-406A-A6C0-8D58F8BAD894}" srcOrd="0" destOrd="0" presId="urn:microsoft.com/office/officeart/2009/layout/CircleArrowProcess"/>
    <dgm:cxn modelId="{E4EBB3C1-5C3D-43C6-A12E-316519CB2B01}" type="presOf" srcId="{F4746083-FBD9-4048-91DE-A812C969EC8E}" destId="{EB95607E-73F8-4091-9A58-4E02824D7DC5}" srcOrd="0" destOrd="0" presId="urn:microsoft.com/office/officeart/2009/layout/CircleArrowProcess"/>
    <dgm:cxn modelId="{0B141212-67AD-4C9D-BB0F-9E4DA70DF4BE}" type="presParOf" srcId="{EB95607E-73F8-4091-9A58-4E02824D7DC5}" destId="{9EED1638-059F-4883-AE5A-04E21C525CAA}" srcOrd="0" destOrd="0" presId="urn:microsoft.com/office/officeart/2009/layout/CircleArrowProcess"/>
    <dgm:cxn modelId="{7CA0DEB5-AF95-4D31-BF88-C59B1F779FF3}" type="presParOf" srcId="{9EED1638-059F-4883-AE5A-04E21C525CAA}" destId="{A9ADC7E1-96D7-41D7-8729-18432FDC4D94}" srcOrd="0" destOrd="0" presId="urn:microsoft.com/office/officeart/2009/layout/CircleArrowProcess"/>
    <dgm:cxn modelId="{A2B94612-BCF4-434B-96ED-096C6DEE0044}" type="presParOf" srcId="{EB95607E-73F8-4091-9A58-4E02824D7DC5}" destId="{80979C0D-3E63-406A-A6C0-8D58F8BAD894}" srcOrd="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767"/>
            <a:ext cx="3037840" cy="464820"/>
          </a:xfrm>
          <a:prstGeom prst="rect">
            <a:avLst/>
          </a:prstGeom>
        </p:spPr>
        <p:txBody>
          <a:bodyPr vert="horz" lIns="93177" tIns="46589" rIns="93177" bIns="46589" rtlCol="0"/>
          <a:lstStyle>
            <a:lvl1pPr algn="l">
              <a:defRPr sz="1200"/>
            </a:lvl1pPr>
          </a:lstStyle>
          <a:p>
            <a:r>
              <a:rPr lang="en-US" dirty="0" smtClean="0">
                <a:latin typeface="Segoe UI" pitchFamily="34" charset="0"/>
              </a:rPr>
              <a:t>Build 2015</a:t>
            </a:r>
            <a:endParaRPr lang="en-US" dirty="0">
              <a:latin typeface="Segoe UI" pitchFamily="34" charset="0"/>
            </a:endParaRPr>
          </a:p>
        </p:txBody>
      </p:sp>
      <p:sp>
        <p:nvSpPr>
          <p:cNvPr id="7" name="Date Placeholder 6"/>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C8D045D-9A66-44E7-900A-FC6D0BD4E54A}" type="datetime8">
              <a:rPr lang="en-US" smtClean="0">
                <a:latin typeface="Segoe UI" pitchFamily="34" charset="0"/>
              </a:rPr>
              <a:t>4/30/2015 1:50 PM</a:t>
            </a:fld>
            <a:endParaRPr lang="en-US" dirty="0">
              <a:latin typeface="Segoe UI" pitchFamily="34" charset="0"/>
            </a:endParaRPr>
          </a:p>
        </p:txBody>
      </p:sp>
      <p:sp>
        <p:nvSpPr>
          <p:cNvPr id="8" name="Footer Placeholder 7"/>
          <p:cNvSpPr>
            <a:spLocks noGrp="1"/>
          </p:cNvSpPr>
          <p:nvPr>
            <p:ph type="ftr" sz="quarter" idx="2"/>
          </p:nvPr>
        </p:nvSpPr>
        <p:spPr>
          <a:xfrm>
            <a:off x="0" y="8829966"/>
            <a:ext cx="5923788" cy="337975"/>
          </a:xfrm>
          <a:prstGeom prst="rect">
            <a:avLst/>
          </a:prstGeom>
        </p:spPr>
        <p:txBody>
          <a:bodyPr vert="horz" lIns="93177" tIns="46589" rIns="93177" bIns="46589" rtlCol="0" anchor="b"/>
          <a:lstStyle>
            <a:lvl1pPr algn="l">
              <a:defRPr sz="1200"/>
            </a:lvl1pPr>
          </a:lstStyle>
          <a:p>
            <a:pPr marL="406034" defTabSz="931467"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912103" y="8829967"/>
            <a:ext cx="1096674" cy="464820"/>
          </a:xfrm>
          <a:prstGeom prst="rect">
            <a:avLst/>
          </a:prstGeom>
        </p:spPr>
        <p:txBody>
          <a:bodyPr vert="horz" lIns="93177" tIns="46589" rIns="93177" bIns="46589"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Segoe UI" pitchFamily="34" charset="0"/>
              </a:defRPr>
            </a:lvl1pPr>
          </a:lstStyle>
          <a:p>
            <a:r>
              <a:rPr lang="en-US" dirty="0" smtClean="0">
                <a:latin typeface="Segoe UI" pitchFamily="34" charset="0"/>
              </a:rPr>
              <a:t>Build 2015</a:t>
            </a:r>
            <a:endParaRPr lang="en-US" dirty="0">
              <a:latin typeface="Segoe UI" pitchFamily="34" charset="0"/>
            </a:endParaRPr>
          </a:p>
        </p:txBody>
      </p:sp>
      <p:sp>
        <p:nvSpPr>
          <p:cNvPr id="9" name="Slide Image Placeholder 8"/>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10" name="Footer Placeholder 9"/>
          <p:cNvSpPr>
            <a:spLocks noGrp="1"/>
          </p:cNvSpPr>
          <p:nvPr>
            <p:ph type="ftr" sz="quarter" idx="4"/>
          </p:nvPr>
        </p:nvSpPr>
        <p:spPr>
          <a:xfrm>
            <a:off x="0" y="8831580"/>
            <a:ext cx="6052312" cy="361897"/>
          </a:xfrm>
          <a:prstGeom prst="rect">
            <a:avLst/>
          </a:prstGeom>
        </p:spPr>
        <p:txBody>
          <a:bodyPr vert="horz" lIns="93177" tIns="46589" rIns="93177" bIns="46589" rtlCol="0" anchor="b"/>
          <a:lstStyle>
            <a:lvl1pPr marL="582359" indent="0" algn="l">
              <a:defRPr sz="1200"/>
            </a:lvl1pPr>
          </a:lstStyle>
          <a:p>
            <a:pPr defTabSz="931467"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Segoe UI" pitchFamily="34" charset="0"/>
              </a:defRPr>
            </a:lvl1pPr>
          </a:lstStyle>
          <a:p>
            <a:fld id="{38EEC551-8CDA-4EB6-89BB-2A86C9F091C8}" type="datetime8">
              <a:rPr lang="en-US" smtClean="0"/>
              <a:t>4/30/2015 1:50 PM</a:t>
            </a:fld>
            <a:endParaRPr lang="en-US" dirty="0"/>
          </a:p>
        </p:txBody>
      </p:sp>
      <p:sp>
        <p:nvSpPr>
          <p:cNvPr id="12" name="Notes Placeholder 11"/>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6040627" y="8829967"/>
            <a:ext cx="968150" cy="464820"/>
          </a:xfrm>
          <a:prstGeom prst="rect">
            <a:avLst/>
          </a:prstGeom>
        </p:spPr>
        <p:txBody>
          <a:bodyPr vert="horz" lIns="93177" tIns="46589" rIns="93177" bIns="46589"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2015</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t>4/30/2015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357700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1:50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24425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1:50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459679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1:50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368119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1:50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099994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Header Placeholder 3"/>
          <p:cNvSpPr>
            <a:spLocks noGrp="1"/>
          </p:cNvSpPr>
          <p:nvPr>
            <p:ph type="hdr" sz="quarter" idx="10"/>
          </p:nvPr>
        </p:nvSpPr>
        <p:spPr/>
        <p:txBody>
          <a:bodyPr/>
          <a:lstStyle/>
          <a:p>
            <a:r>
              <a:rPr lang="en-US" dirty="0"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1:50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250784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Header Placeholder 3"/>
          <p:cNvSpPr>
            <a:spLocks noGrp="1"/>
          </p:cNvSpPr>
          <p:nvPr>
            <p:ph type="hdr" sz="quarter" idx="10"/>
          </p:nvPr>
        </p:nvSpPr>
        <p:spPr/>
        <p:txBody>
          <a:bodyPr/>
          <a:lstStyle/>
          <a:p>
            <a:r>
              <a:rPr lang="en-US" dirty="0"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1:50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3135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1:50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839610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1:50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86244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Header Placeholder 3"/>
          <p:cNvSpPr>
            <a:spLocks noGrp="1"/>
          </p:cNvSpPr>
          <p:nvPr>
            <p:ph type="hdr" sz="quarter" idx="10"/>
          </p:nvPr>
        </p:nvSpPr>
        <p:spPr/>
        <p:txBody>
          <a:bodyPr/>
          <a:lstStyle/>
          <a:p>
            <a:r>
              <a:rPr lang="en-US" dirty="0"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1:50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562522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1:50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001235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C6996B83-60CF-42A8-BA06-F99D0BEC30B3}" type="datetime1">
              <a:rPr lang="en-US" smtClean="0"/>
              <a:t>4/30/2015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7" name="Header Placeholder 6"/>
          <p:cNvSpPr>
            <a:spLocks noGrp="1"/>
          </p:cNvSpPr>
          <p:nvPr>
            <p:ph type="hdr" sz="quarter" idx="13"/>
          </p:nvPr>
        </p:nvSpPr>
        <p:spPr/>
        <p:txBody>
          <a:bodyPr/>
          <a:lstStyle/>
          <a:p>
            <a:r>
              <a:rPr lang="en-US" dirty="0" smtClean="0"/>
              <a:t>Build 2014</a:t>
            </a:r>
            <a:endParaRPr lang="en-US" dirty="0"/>
          </a:p>
        </p:txBody>
      </p:sp>
    </p:spTree>
    <p:extLst>
      <p:ext uri="{BB962C8B-B14F-4D97-AF65-F5344CB8AC3E}">
        <p14:creationId xmlns:p14="http://schemas.microsoft.com/office/powerpoint/2010/main" val="480285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1:50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062248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1:50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68437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1:50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823003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1:50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877615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1:50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075862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4/30/2015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740633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8523">
              <a:spcAft>
                <a:spcPts val="353"/>
              </a:spcAft>
              <a:defRPr/>
            </a:pPr>
            <a:endParaRPr lang="sv-SE" dirty="0"/>
          </a:p>
        </p:txBody>
      </p:sp>
      <p:sp>
        <p:nvSpPr>
          <p:cNvPr id="4" name="Header Placeholder 3"/>
          <p:cNvSpPr>
            <a:spLocks noGrp="1"/>
          </p:cNvSpPr>
          <p:nvPr>
            <p:ph type="hdr" sz="quarter" idx="10"/>
          </p:nvPr>
        </p:nvSpPr>
        <p:spPr/>
        <p:txBody>
          <a:bodyPr/>
          <a:lstStyle/>
          <a:p>
            <a:r>
              <a:rPr lang="en-US" dirty="0"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1:50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106177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1:50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851984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1:50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248749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1:50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461963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4/30/2015 1:50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795832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983411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4600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4522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95251010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2015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29109240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5129481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693302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42219863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0849329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575598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dirty="0">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678278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19517651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530158718"/>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223898871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46379499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00627297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74559094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44437249"/>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444490"/>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429733692"/>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gs>
                    <a:gs pos="100000">
                      <a:srgbClr val="404040"/>
                    </a:gs>
                  </a:gsLst>
                  <a:lin ang="5400000" scaled="0"/>
                </a:gradFill>
                <a:cs typeface="Segoe UI" pitchFamily="34" charset="0"/>
              </a:rPr>
              <a:t>© </a:t>
            </a:r>
            <a:r>
              <a:rPr lang="en-US" sz="700" dirty="0" smtClean="0">
                <a:gradFill>
                  <a:gsLst>
                    <a:gs pos="0">
                      <a:srgbClr val="404040"/>
                    </a:gs>
                    <a:gs pos="100000">
                      <a:srgbClr val="404040"/>
                    </a:gs>
                  </a:gsLst>
                  <a:lin ang="5400000" scaled="0"/>
                </a:gradFill>
                <a:cs typeface="Segoe UI" pitchFamily="34" charset="0"/>
              </a:rPr>
              <a:t>2015 </a:t>
            </a:r>
            <a:r>
              <a:rPr lang="en-US" sz="700" dirty="0">
                <a:gradFill>
                  <a:gsLst>
                    <a:gs pos="0">
                      <a:srgbClr val="404040"/>
                    </a:gs>
                    <a:gs pos="100000">
                      <a:srgbClr val="404040"/>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405747987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170496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710225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567687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439221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Edit Master text styles</a:t>
            </a:r>
          </a:p>
        </p:txBody>
      </p:sp>
    </p:spTree>
    <p:extLst>
      <p:ext uri="{BB962C8B-B14F-4D97-AF65-F5344CB8AC3E}">
        <p14:creationId xmlns:p14="http://schemas.microsoft.com/office/powerpoint/2010/main" val="379248434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61174825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28139037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0628718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7928033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65287442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 id="2147484263" r:id="rId15"/>
    <p:sldLayoutId id="2147484307"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807418007"/>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 id="2147484321" r:id="rId13"/>
    <p:sldLayoutId id="2147484322" r:id="rId14"/>
    <p:sldLayoutId id="2147484323" r:id="rId15"/>
    <p:sldLayoutId id="2147484324"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channel9.msdn.com/Events/Build/2014/2-537"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82283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sv-SE" dirty="0" smtClean="0"/>
              <a:t>Subscribe to </a:t>
            </a:r>
            <a:r>
              <a:rPr lang="sv-SE" dirty="0" smtClean="0">
                <a:latin typeface="Consolas" panose="020B0609020204030204" pitchFamily="49" charset="0"/>
                <a:cs typeface="Consolas" panose="020B0609020204030204" pitchFamily="49" charset="0"/>
              </a:rPr>
              <a:t>SizeChanged</a:t>
            </a:r>
            <a:r>
              <a:rPr lang="sv-SE" dirty="0" smtClean="0"/>
              <a:t> event</a:t>
            </a:r>
          </a:p>
          <a:p>
            <a:endParaRPr lang="sv-SE" dirty="0" smtClean="0"/>
          </a:p>
          <a:p>
            <a:r>
              <a:rPr lang="sv-SE" dirty="0" smtClean="0"/>
              <a:t>Fires for both user initiated and app initiated size changes</a:t>
            </a:r>
          </a:p>
          <a:p>
            <a:endParaRPr lang="sv-SE" dirty="0"/>
          </a:p>
          <a:p>
            <a:r>
              <a:rPr lang="sv-SE" dirty="0" smtClean="0"/>
              <a:t>Re-layout and re-draw your UI to fit new geometry</a:t>
            </a:r>
          </a:p>
        </p:txBody>
      </p:sp>
      <p:sp>
        <p:nvSpPr>
          <p:cNvPr id="3" name="Title 2"/>
          <p:cNvSpPr>
            <a:spLocks noGrp="1"/>
          </p:cNvSpPr>
          <p:nvPr>
            <p:ph type="title"/>
          </p:nvPr>
        </p:nvSpPr>
        <p:spPr/>
        <p:txBody>
          <a:bodyPr/>
          <a:lstStyle/>
          <a:p>
            <a:r>
              <a:rPr lang="sv-SE" dirty="0" smtClean="0"/>
              <a:t>Change in size</a:t>
            </a:r>
            <a:endParaRPr lang="en-US" dirty="0"/>
          </a:p>
        </p:txBody>
      </p:sp>
      <p:sp>
        <p:nvSpPr>
          <p:cNvPr id="4" name="Text Placeholder 3"/>
          <p:cNvSpPr>
            <a:spLocks noGrp="1"/>
          </p:cNvSpPr>
          <p:nvPr>
            <p:ph type="body" sz="quarter" idx="11"/>
          </p:nvPr>
        </p:nvSpPr>
        <p:spPr/>
        <p:txBody>
          <a:bodyPr/>
          <a:lstStyle/>
          <a:p>
            <a:r>
              <a:rPr lang="sv-SE" b="1" dirty="0" smtClean="0"/>
              <a:t>SizeChanged</a:t>
            </a:r>
            <a:r>
              <a:rPr lang="sv-SE" dirty="0" smtClean="0"/>
              <a:t> is your cue to</a:t>
            </a:r>
          </a:p>
          <a:p>
            <a:r>
              <a:rPr lang="sv-SE" dirty="0" smtClean="0"/>
              <a:t>re-draw</a:t>
            </a:r>
            <a:endParaRPr lang="en-US" dirty="0"/>
          </a:p>
        </p:txBody>
      </p:sp>
    </p:spTree>
    <p:extLst>
      <p:ext uri="{BB962C8B-B14F-4D97-AF65-F5344CB8AC3E}">
        <p14:creationId xmlns:p14="http://schemas.microsoft.com/office/powerpoint/2010/main" val="21624404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sv-SE" sz="3600" dirty="0" smtClean="0"/>
              <a:t>API surface from Windows 8.1</a:t>
            </a:r>
          </a:p>
          <a:p>
            <a:pPr lvl="1"/>
            <a:r>
              <a:rPr lang="sv-SE" sz="2000" dirty="0" smtClean="0"/>
              <a:t>Change: Window.Activate() call needed on secondary views</a:t>
            </a:r>
          </a:p>
          <a:p>
            <a:pPr lvl="1"/>
            <a:endParaRPr lang="sv-SE" sz="2000" dirty="0" smtClean="0"/>
          </a:p>
          <a:p>
            <a:r>
              <a:rPr lang="sv-SE" sz="3600" dirty="0" smtClean="0"/>
              <a:t>Same API for Windowed and Immersive mode</a:t>
            </a:r>
          </a:p>
          <a:p>
            <a:pPr lvl="1"/>
            <a:endParaRPr lang="sv-SE" sz="2000" dirty="0" smtClean="0"/>
          </a:p>
          <a:p>
            <a:r>
              <a:rPr lang="sv-SE" sz="3600" dirty="0" smtClean="0"/>
              <a:t>Available across the Windows 10 family</a:t>
            </a:r>
            <a:endParaRPr lang="sv-SE" sz="2000" dirty="0"/>
          </a:p>
          <a:p>
            <a:pPr marL="0" lvl="0" indent="0">
              <a:buNone/>
            </a:pPr>
            <a:endParaRPr lang="sv-SE" sz="1600" dirty="0" smtClean="0">
              <a:solidFill>
                <a:srgbClr val="00B0F0"/>
              </a:solidFill>
              <a:latin typeface="Consolas" pitchFamily="49" charset="0"/>
              <a:cs typeface="Consolas" pitchFamily="49" charset="0"/>
            </a:endParaRPr>
          </a:p>
          <a:p>
            <a:pPr marL="0" lvl="0" indent="0">
              <a:buNone/>
            </a:pPr>
            <a:endParaRPr lang="sv-SE" sz="1600" dirty="0" smtClean="0">
              <a:solidFill>
                <a:srgbClr val="00B0F0"/>
              </a:solidFill>
              <a:latin typeface="Consolas" pitchFamily="49" charset="0"/>
              <a:cs typeface="Consolas" pitchFamily="49" charset="0"/>
            </a:endParaRPr>
          </a:p>
          <a:p>
            <a:pPr marL="0" lvl="0" indent="0">
              <a:buNone/>
            </a:pPr>
            <a:endParaRPr lang="sv-SE" sz="1600" dirty="0">
              <a:solidFill>
                <a:srgbClr val="00B0F0"/>
              </a:solidFill>
              <a:latin typeface="Consolas" pitchFamily="49" charset="0"/>
              <a:cs typeface="Consolas" pitchFamily="49" charset="0"/>
            </a:endParaRPr>
          </a:p>
          <a:p>
            <a:pPr marL="0" lvl="0" indent="0">
              <a:buNone/>
            </a:pPr>
            <a:r>
              <a:rPr lang="sv-SE" sz="1600" dirty="0" smtClean="0">
                <a:solidFill>
                  <a:srgbClr val="00B0F0"/>
                </a:solidFill>
                <a:latin typeface="Consolas" pitchFamily="49" charset="0"/>
                <a:cs typeface="Consolas" pitchFamily="49" charset="0"/>
              </a:rPr>
              <a:t>Windows.ApplicationModel.Core.CoreApplication.CreateNewView</a:t>
            </a:r>
          </a:p>
          <a:p>
            <a:pPr marL="0" lvl="0" indent="0">
              <a:buNone/>
            </a:pPr>
            <a:r>
              <a:rPr lang="sv-SE" sz="1600" dirty="0" smtClean="0">
                <a:solidFill>
                  <a:srgbClr val="00B0F0"/>
                </a:solidFill>
                <a:latin typeface="Consolas" pitchFamily="49" charset="0"/>
                <a:cs typeface="Consolas" pitchFamily="49" charset="0"/>
              </a:rPr>
              <a:t>Windows.UI.ViewManagement.ApplicationViewSwitcher.SwitchAsync</a:t>
            </a:r>
          </a:p>
          <a:p>
            <a:pPr marL="0" lvl="0" indent="0">
              <a:buNone/>
            </a:pPr>
            <a:r>
              <a:rPr lang="sv-SE" sz="1600" dirty="0" smtClean="0">
                <a:solidFill>
                  <a:srgbClr val="00B0F0"/>
                </a:solidFill>
                <a:latin typeface="Consolas" pitchFamily="49" charset="0"/>
                <a:cs typeface="Consolas" pitchFamily="49" charset="0"/>
              </a:rPr>
              <a:t>Windows.UI.ViewManagement.ApplicationViewSwitcher.TryShowAsStandaloneAsync</a:t>
            </a:r>
          </a:p>
        </p:txBody>
      </p:sp>
      <p:sp>
        <p:nvSpPr>
          <p:cNvPr id="3" name="Title 2"/>
          <p:cNvSpPr>
            <a:spLocks noGrp="1"/>
          </p:cNvSpPr>
          <p:nvPr>
            <p:ph type="title"/>
          </p:nvPr>
        </p:nvSpPr>
        <p:spPr/>
        <p:txBody>
          <a:bodyPr/>
          <a:lstStyle/>
          <a:p>
            <a:r>
              <a:rPr lang="sv-SE" dirty="0" smtClean="0"/>
              <a:t>Windowing 101 – multiple application views</a:t>
            </a:r>
            <a:endParaRPr lang="en-US" dirty="0"/>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9020830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Multi view app activation</a:t>
            </a:r>
            <a:endParaRPr lang="en-US" dirty="0"/>
          </a:p>
        </p:txBody>
      </p:sp>
    </p:spTree>
    <p:extLst>
      <p:ext uri="{BB962C8B-B14F-4D97-AF65-F5344CB8AC3E}">
        <p14:creationId xmlns:p14="http://schemas.microsoft.com/office/powerpoint/2010/main" val="357480155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sv-SE" dirty="0" smtClean="0"/>
              <a:t>Opt-in to the new activation policy</a:t>
            </a:r>
          </a:p>
          <a:p>
            <a:pPr marL="0" lvl="0" indent="0">
              <a:lnSpc>
                <a:spcPct val="107000"/>
              </a:lnSpc>
              <a:spcBef>
                <a:spcPts val="0"/>
              </a:spcBef>
              <a:buNone/>
            </a:pPr>
            <a:endParaRPr lang="en-US" sz="1900" dirty="0" smtClean="0">
              <a:solidFill>
                <a:srgbClr val="2B91AF"/>
              </a:solidFill>
              <a:latin typeface="Consolas" pitchFamily="49" charset="0"/>
              <a:ea typeface="Consolas" panose="020B0609020204030204" pitchFamily="49" charset="0"/>
              <a:cs typeface="Consolas" pitchFamily="49" charset="0"/>
            </a:endParaRPr>
          </a:p>
          <a:p>
            <a:pPr marL="0" lvl="0" indent="0">
              <a:lnSpc>
                <a:spcPct val="107000"/>
              </a:lnSpc>
              <a:spcBef>
                <a:spcPts val="0"/>
              </a:spcBef>
              <a:buNone/>
            </a:pPr>
            <a:r>
              <a:rPr lang="en-US" sz="1900" dirty="0" err="1" smtClean="0">
                <a:solidFill>
                  <a:srgbClr val="2B91AF"/>
                </a:solidFill>
                <a:latin typeface="Consolas" pitchFamily="49" charset="0"/>
                <a:ea typeface="Consolas" panose="020B0609020204030204" pitchFamily="49" charset="0"/>
                <a:cs typeface="Consolas" pitchFamily="49" charset="0"/>
              </a:rPr>
              <a:t>ApplicationViewSwitcher</a:t>
            </a:r>
            <a:r>
              <a:rPr lang="en-US" sz="1900" dirty="0" err="1" smtClean="0">
                <a:solidFill>
                  <a:srgbClr val="000000"/>
                </a:solidFill>
                <a:latin typeface="Consolas" pitchFamily="49" charset="0"/>
                <a:ea typeface="Consolas" panose="020B0609020204030204" pitchFamily="49" charset="0"/>
                <a:cs typeface="Consolas" pitchFamily="49" charset="0"/>
              </a:rPr>
              <a:t>.</a:t>
            </a:r>
            <a:r>
              <a:rPr lang="en-US" sz="1900" dirty="0" err="1" smtClean="0">
                <a:gradFill>
                  <a:gsLst>
                    <a:gs pos="100000">
                      <a:srgbClr val="404040"/>
                    </a:gs>
                    <a:gs pos="0">
                      <a:srgbClr val="404040"/>
                    </a:gs>
                  </a:gsLst>
                  <a:lin ang="5400000" scaled="0"/>
                </a:gradFill>
                <a:latin typeface="Consolas" pitchFamily="49" charset="0"/>
                <a:ea typeface="Consolas" panose="020B0609020204030204" pitchFamily="49" charset="0"/>
                <a:cs typeface="Consolas" pitchFamily="49" charset="0"/>
              </a:rPr>
              <a:t>DisableSystemViewActivationPolicy</a:t>
            </a:r>
            <a:r>
              <a:rPr lang="en-US" sz="1900" dirty="0">
                <a:solidFill>
                  <a:srgbClr val="000000"/>
                </a:solidFill>
                <a:latin typeface="Consolas" pitchFamily="49" charset="0"/>
                <a:ea typeface="Consolas" panose="020B0609020204030204" pitchFamily="49" charset="0"/>
                <a:cs typeface="Consolas" pitchFamily="49" charset="0"/>
              </a:rPr>
              <a:t>();</a:t>
            </a:r>
          </a:p>
          <a:p>
            <a:pPr marL="0" indent="0">
              <a:buNone/>
            </a:pPr>
            <a:endParaRPr lang="sv-SE" dirty="0" smtClean="0"/>
          </a:p>
          <a:p>
            <a:r>
              <a:rPr lang="sv-SE" dirty="0" smtClean="0"/>
              <a:t>ViewSwitcher on activated event args</a:t>
            </a:r>
          </a:p>
          <a:p>
            <a:pPr marL="0" lvl="0" indent="0">
              <a:lnSpc>
                <a:spcPct val="107000"/>
              </a:lnSpc>
              <a:spcBef>
                <a:spcPts val="0"/>
              </a:spcBef>
              <a:buNone/>
            </a:pPr>
            <a:endParaRPr lang="en-US" sz="1900" dirty="0">
              <a:solidFill>
                <a:srgbClr val="000000"/>
              </a:solidFill>
              <a:latin typeface="Consolas" pitchFamily="49" charset="0"/>
              <a:ea typeface="Calibri" panose="020F0502020204030204" pitchFamily="34" charset="0"/>
              <a:cs typeface="Consolas" pitchFamily="49" charset="0"/>
            </a:endParaRPr>
          </a:p>
          <a:p>
            <a:pPr marL="0" lvl="0" indent="0">
              <a:lnSpc>
                <a:spcPct val="107000"/>
              </a:lnSpc>
              <a:spcBef>
                <a:spcPts val="0"/>
              </a:spcBef>
              <a:buNone/>
            </a:pPr>
            <a:r>
              <a:rPr lang="en-US" sz="1900" dirty="0" err="1" smtClean="0">
                <a:solidFill>
                  <a:srgbClr val="2B91AF"/>
                </a:solidFill>
                <a:latin typeface="Consolas" pitchFamily="49" charset="0"/>
                <a:ea typeface="Calibri" panose="020F0502020204030204" pitchFamily="34" charset="0"/>
                <a:cs typeface="Consolas" pitchFamily="49" charset="0"/>
              </a:rPr>
              <a:t>ViewSwitcher</a:t>
            </a:r>
            <a:r>
              <a:rPr lang="en-US" sz="1900" dirty="0" err="1" smtClean="0">
                <a:solidFill>
                  <a:srgbClr val="000000"/>
                </a:solidFill>
                <a:latin typeface="Consolas" pitchFamily="49" charset="0"/>
                <a:ea typeface="Calibri" panose="020F0502020204030204" pitchFamily="34" charset="0"/>
                <a:cs typeface="Consolas" pitchFamily="49" charset="0"/>
              </a:rPr>
              <a:t>.ShowAsStandaloneAsync</a:t>
            </a:r>
            <a:r>
              <a:rPr lang="en-US" sz="1900" dirty="0" smtClean="0">
                <a:solidFill>
                  <a:srgbClr val="000000"/>
                </a:solidFill>
                <a:latin typeface="Consolas" pitchFamily="49" charset="0"/>
                <a:ea typeface="Calibri" panose="020F0502020204030204" pitchFamily="34" charset="0"/>
                <a:cs typeface="Consolas" pitchFamily="49" charset="0"/>
              </a:rPr>
              <a:t>(</a:t>
            </a:r>
            <a:r>
              <a:rPr lang="en-US" sz="1900" dirty="0" err="1" smtClean="0">
                <a:solidFill>
                  <a:srgbClr val="000000"/>
                </a:solidFill>
                <a:latin typeface="Consolas" pitchFamily="49" charset="0"/>
                <a:ea typeface="Calibri" panose="020F0502020204030204" pitchFamily="34" charset="0"/>
                <a:cs typeface="Consolas" pitchFamily="49" charset="0"/>
              </a:rPr>
              <a:t>viewID</a:t>
            </a:r>
            <a:r>
              <a:rPr lang="en-US" sz="1900" dirty="0" smtClean="0">
                <a:solidFill>
                  <a:srgbClr val="000000"/>
                </a:solidFill>
                <a:latin typeface="Consolas" pitchFamily="49" charset="0"/>
                <a:ea typeface="Calibri" panose="020F0502020204030204" pitchFamily="34" charset="0"/>
                <a:cs typeface="Consolas" pitchFamily="49" charset="0"/>
              </a:rPr>
              <a:t>);</a:t>
            </a:r>
          </a:p>
          <a:p>
            <a:pPr marL="0" lvl="0" indent="0">
              <a:lnSpc>
                <a:spcPct val="107000"/>
              </a:lnSpc>
              <a:spcBef>
                <a:spcPts val="0"/>
              </a:spcBef>
              <a:buNone/>
            </a:pPr>
            <a:endParaRPr lang="sv-SE" dirty="0" smtClean="0"/>
          </a:p>
          <a:p>
            <a:r>
              <a:rPr lang="sv-SE" dirty="0" smtClean="0"/>
              <a:t>Fallback UX for immersive mode</a:t>
            </a:r>
          </a:p>
        </p:txBody>
      </p:sp>
      <p:sp>
        <p:nvSpPr>
          <p:cNvPr id="3" name="Title 2"/>
          <p:cNvSpPr>
            <a:spLocks noGrp="1"/>
          </p:cNvSpPr>
          <p:nvPr>
            <p:ph type="title"/>
          </p:nvPr>
        </p:nvSpPr>
        <p:spPr/>
        <p:txBody>
          <a:bodyPr/>
          <a:lstStyle/>
          <a:p>
            <a:r>
              <a:rPr lang="sv-SE" dirty="0" smtClean="0"/>
              <a:t>Windowing 202 – controlling launch</a:t>
            </a:r>
            <a:endParaRPr lang="en-US" dirty="0"/>
          </a:p>
        </p:txBody>
      </p:sp>
      <p:sp>
        <p:nvSpPr>
          <p:cNvPr id="4" name="Text Placeholder 3"/>
          <p:cNvSpPr>
            <a:spLocks noGrp="1"/>
          </p:cNvSpPr>
          <p:nvPr>
            <p:ph type="body" sz="quarter" idx="11"/>
          </p:nvPr>
        </p:nvSpPr>
        <p:spPr/>
        <p:txBody>
          <a:bodyPr/>
          <a:lstStyle/>
          <a:p>
            <a:r>
              <a:rPr lang="sv-SE" dirty="0" smtClean="0"/>
              <a:t>When you need to be in control</a:t>
            </a:r>
            <a:endParaRPr lang="en-US" dirty="0"/>
          </a:p>
        </p:txBody>
      </p:sp>
    </p:spTree>
    <p:extLst>
      <p:ext uri="{BB962C8B-B14F-4D97-AF65-F5344CB8AC3E}">
        <p14:creationId xmlns:p14="http://schemas.microsoft.com/office/powerpoint/2010/main" val="2215426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smtClean="0"/>
              <a:t>Shell driven window creation connected to activation points</a:t>
            </a:r>
          </a:p>
          <a:p>
            <a:endParaRPr lang="en-US" dirty="0" smtClean="0"/>
          </a:p>
          <a:p>
            <a:r>
              <a:rPr lang="en-US" dirty="0" smtClean="0"/>
              <a:t>Behaves like hosted scenarios (Share, Picker)</a:t>
            </a:r>
            <a:endParaRPr lang="sv-SE" dirty="0" smtClean="0"/>
          </a:p>
          <a:p>
            <a:endParaRPr lang="en-US" dirty="0" smtClean="0"/>
          </a:p>
          <a:p>
            <a:r>
              <a:rPr lang="en-US" dirty="0" smtClean="0"/>
              <a:t>No manifest updates needed</a:t>
            </a:r>
          </a:p>
          <a:p>
            <a:endParaRPr lang="en-US" dirty="0" smtClean="0"/>
          </a:p>
        </p:txBody>
      </p:sp>
      <p:sp>
        <p:nvSpPr>
          <p:cNvPr id="3" name="Title 2"/>
          <p:cNvSpPr>
            <a:spLocks noGrp="1"/>
          </p:cNvSpPr>
          <p:nvPr>
            <p:ph type="title"/>
          </p:nvPr>
        </p:nvSpPr>
        <p:spPr/>
        <p:txBody>
          <a:bodyPr/>
          <a:lstStyle/>
          <a:p>
            <a:r>
              <a:rPr lang="en-US" dirty="0" smtClean="0"/>
              <a:t>Windowing TNG – making it easier</a:t>
            </a:r>
            <a:endParaRPr lang="en-US" dirty="0"/>
          </a:p>
        </p:txBody>
      </p:sp>
      <p:sp>
        <p:nvSpPr>
          <p:cNvPr id="4" name="Text Placeholder 3"/>
          <p:cNvSpPr>
            <a:spLocks noGrp="1"/>
          </p:cNvSpPr>
          <p:nvPr>
            <p:ph type="body" sz="quarter" idx="11"/>
          </p:nvPr>
        </p:nvSpPr>
        <p:spPr/>
        <p:txBody>
          <a:bodyPr/>
          <a:lstStyle/>
          <a:p>
            <a:r>
              <a:rPr lang="sv-SE" dirty="0" smtClean="0"/>
              <a:t>When you always want the same window behavior for a certain launch point</a:t>
            </a:r>
            <a:endParaRPr lang="en-US" dirty="0"/>
          </a:p>
        </p:txBody>
      </p:sp>
    </p:spTree>
    <p:extLst>
      <p:ext uri="{BB962C8B-B14F-4D97-AF65-F5344CB8AC3E}">
        <p14:creationId xmlns:p14="http://schemas.microsoft.com/office/powerpoint/2010/main" val="17087921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a:lnSpc>
                <a:spcPct val="120000"/>
              </a:lnSpc>
            </a:pPr>
            <a:r>
              <a:rPr lang="en-US" sz="2400" dirty="0" smtClean="0"/>
              <a:t>The back button is now available everywhere!</a:t>
            </a:r>
          </a:p>
          <a:p>
            <a:pPr marL="0" indent="0">
              <a:lnSpc>
                <a:spcPct val="120000"/>
              </a:lnSpc>
              <a:buNone/>
            </a:pPr>
            <a:endParaRPr lang="en-US" sz="2400" dirty="0" smtClean="0"/>
          </a:p>
          <a:p>
            <a:pPr>
              <a:lnSpc>
                <a:spcPct val="120000"/>
              </a:lnSpc>
            </a:pPr>
            <a:r>
              <a:rPr lang="sv-SE" sz="2400" dirty="0" smtClean="0"/>
              <a:t>Title </a:t>
            </a:r>
            <a:r>
              <a:rPr lang="sv-SE" sz="2400" dirty="0"/>
              <a:t>bar UI can be opted in to for Windowed </a:t>
            </a:r>
            <a:r>
              <a:rPr lang="sv-SE" sz="2400" dirty="0" smtClean="0"/>
              <a:t>mode</a:t>
            </a:r>
          </a:p>
          <a:p>
            <a:pPr marL="0" indent="0">
              <a:buNone/>
            </a:pPr>
            <a:endParaRPr lang="sv-SE" sz="2400" dirty="0" smtClean="0">
              <a:gradFill>
                <a:gsLst>
                  <a:gs pos="1250">
                    <a:srgbClr val="404040"/>
                  </a:gs>
                  <a:gs pos="100000">
                    <a:srgbClr val="404040"/>
                  </a:gs>
                </a:gsLst>
                <a:lin ang="5400000" scaled="0"/>
              </a:gradFill>
            </a:endParaRPr>
          </a:p>
          <a:p>
            <a:r>
              <a:rPr lang="sv-SE" sz="2400" dirty="0" smtClean="0">
                <a:gradFill>
                  <a:gsLst>
                    <a:gs pos="1250">
                      <a:srgbClr val="404040"/>
                    </a:gs>
                    <a:gs pos="100000">
                      <a:srgbClr val="404040"/>
                    </a:gs>
                  </a:gsLst>
                  <a:lin ang="5400000" scaled="0"/>
                </a:gradFill>
              </a:rPr>
              <a:t>Back in tablet mode works just like the back button on Phone</a:t>
            </a:r>
            <a:endParaRPr lang="en-US" sz="1600" dirty="0">
              <a:solidFill>
                <a:srgbClr val="000000"/>
              </a:solidFill>
              <a:highlight>
                <a:srgbClr val="FFFFFF"/>
              </a:highlight>
              <a:latin typeface="Consolas" pitchFamily="49" charset="0"/>
              <a:cs typeface="Consolas" pitchFamily="49" charset="0"/>
            </a:endParaRPr>
          </a:p>
          <a:p>
            <a:endParaRPr lang="en-US" sz="2400" dirty="0" smtClean="0">
              <a:solidFill>
                <a:srgbClr val="000000"/>
              </a:solidFill>
              <a:highlight>
                <a:srgbClr val="FFFFFF"/>
              </a:highlight>
              <a:latin typeface="Consolas" pitchFamily="49" charset="0"/>
              <a:cs typeface="Consolas" pitchFamily="49" charset="0"/>
            </a:endParaRPr>
          </a:p>
          <a:p>
            <a:r>
              <a:rPr lang="en-US" sz="2400" dirty="0" smtClean="0"/>
              <a:t>Need </a:t>
            </a:r>
            <a:r>
              <a:rPr lang="en-US" sz="2400" dirty="0"/>
              <a:t>to handle </a:t>
            </a:r>
            <a:r>
              <a:rPr lang="en-US" sz="2400" dirty="0" err="1">
                <a:latin typeface="Consolas" panose="020B0609020204030204" pitchFamily="49" charset="0"/>
                <a:cs typeface="Consolas" panose="020B0609020204030204" pitchFamily="49" charset="0"/>
              </a:rPr>
              <a:t>BackRequested</a:t>
            </a:r>
            <a:r>
              <a:rPr lang="en-US" sz="2400" dirty="0"/>
              <a:t> for page to page navigation and to dismiss temporary </a:t>
            </a:r>
            <a:r>
              <a:rPr lang="en-US" sz="2400" dirty="0" smtClean="0"/>
              <a:t>UI</a:t>
            </a:r>
            <a:endParaRPr lang="en-US" sz="2400" dirty="0"/>
          </a:p>
        </p:txBody>
      </p:sp>
      <p:sp>
        <p:nvSpPr>
          <p:cNvPr id="3" name="Title 2"/>
          <p:cNvSpPr>
            <a:spLocks noGrp="1"/>
          </p:cNvSpPr>
          <p:nvPr>
            <p:ph type="title"/>
          </p:nvPr>
        </p:nvSpPr>
        <p:spPr/>
        <p:txBody>
          <a:bodyPr/>
          <a:lstStyle/>
          <a:p>
            <a:r>
              <a:rPr lang="sv-SE" dirty="0" smtClean="0"/>
              <a:t>Back for Universal Windows apps</a:t>
            </a:r>
            <a:endParaRPr lang="en-US" dirty="0"/>
          </a:p>
        </p:txBody>
      </p:sp>
      <p:sp>
        <p:nvSpPr>
          <p:cNvPr id="4" name="Text Placeholder 3"/>
          <p:cNvSpPr>
            <a:spLocks noGrp="1"/>
          </p:cNvSpPr>
          <p:nvPr>
            <p:ph type="body" sz="quarter" idx="11"/>
          </p:nvPr>
        </p:nvSpPr>
        <p:spPr/>
        <p:txBody>
          <a:bodyPr/>
          <a:lstStyle/>
          <a:p>
            <a:r>
              <a:rPr lang="en-US" dirty="0" smtClean="0"/>
              <a:t>One event to rule them all</a:t>
            </a:r>
            <a:endParaRPr lang="en-US" dirty="0"/>
          </a:p>
        </p:txBody>
      </p:sp>
    </p:spTree>
    <p:extLst>
      <p:ext uri="{BB962C8B-B14F-4D97-AF65-F5344CB8AC3E}">
        <p14:creationId xmlns:p14="http://schemas.microsoft.com/office/powerpoint/2010/main" val="2954637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b="1" dirty="0" smtClean="0"/>
              <a:t>Always</a:t>
            </a:r>
            <a:r>
              <a:rPr lang="en-US" dirty="0" smtClean="0"/>
              <a:t> support back button navigation</a:t>
            </a:r>
          </a:p>
          <a:p>
            <a:endParaRPr lang="en-US" b="1" dirty="0"/>
          </a:p>
          <a:p>
            <a:r>
              <a:rPr lang="en-US" b="1" dirty="0" smtClean="0"/>
              <a:t>Opt in</a:t>
            </a:r>
            <a:r>
              <a:rPr lang="en-US" dirty="0" smtClean="0"/>
              <a:t> to back in Windowed mode</a:t>
            </a:r>
          </a:p>
          <a:p>
            <a:pPr lvl="1"/>
            <a:r>
              <a:rPr lang="en-US" dirty="0" smtClean="0"/>
              <a:t>Remember to </a:t>
            </a:r>
            <a:r>
              <a:rPr lang="en-US" b="1" dirty="0" smtClean="0"/>
              <a:t>turn off</a:t>
            </a:r>
            <a:r>
              <a:rPr lang="en-US" dirty="0" smtClean="0"/>
              <a:t> the UI when no back stack remains in app</a:t>
            </a:r>
          </a:p>
          <a:p>
            <a:endParaRPr lang="en-US" dirty="0" smtClean="0"/>
          </a:p>
          <a:p>
            <a:r>
              <a:rPr lang="en-US" dirty="0" smtClean="0"/>
              <a:t>Don’t strand users in your app – </a:t>
            </a:r>
            <a:r>
              <a:rPr lang="en-US" b="1" dirty="0" smtClean="0"/>
              <a:t>respect global back</a:t>
            </a:r>
            <a:r>
              <a:rPr lang="en-US" dirty="0" smtClean="0"/>
              <a:t> navigation</a:t>
            </a:r>
          </a:p>
        </p:txBody>
      </p:sp>
      <p:sp>
        <p:nvSpPr>
          <p:cNvPr id="3" name="Title 2"/>
          <p:cNvSpPr>
            <a:spLocks noGrp="1"/>
          </p:cNvSpPr>
          <p:nvPr>
            <p:ph type="title"/>
          </p:nvPr>
        </p:nvSpPr>
        <p:spPr/>
        <p:txBody>
          <a:bodyPr/>
          <a:lstStyle/>
          <a:p>
            <a:r>
              <a:rPr lang="en-US" dirty="0" smtClean="0"/>
              <a:t>Back guidelines</a:t>
            </a:r>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8991361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Universal Building Blocks</a:t>
            </a:r>
            <a:endParaRPr lang="en-US" dirty="0"/>
          </a:p>
        </p:txBody>
      </p:sp>
    </p:spTree>
    <p:extLst>
      <p:ext uri="{BB962C8B-B14F-4D97-AF65-F5344CB8AC3E}">
        <p14:creationId xmlns:p14="http://schemas.microsoft.com/office/powerpoint/2010/main" val="93707962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40000" lnSpcReduction="20000"/>
          </a:bodyPr>
          <a:lstStyle/>
          <a:p>
            <a:r>
              <a:rPr lang="sv-SE" sz="6000" dirty="0" smtClean="0">
                <a:gradFill>
                  <a:gsLst>
                    <a:gs pos="1250">
                      <a:srgbClr val="404040"/>
                    </a:gs>
                    <a:gs pos="100000">
                      <a:srgbClr val="404040"/>
                    </a:gs>
                  </a:gsLst>
                  <a:lin ang="5400000" scaled="0"/>
                </a:gradFill>
              </a:rPr>
              <a:t>Frame and page to host the content</a:t>
            </a:r>
            <a:endParaRPr lang="sv-SE" dirty="0" smtClean="0">
              <a:solidFill>
                <a:srgbClr val="00B0F0"/>
              </a:solidFill>
              <a:latin typeface="Consolas" panose="020B0609020204030204" pitchFamily="49" charset="0"/>
              <a:cs typeface="Consolas" panose="020B0609020204030204" pitchFamily="49" charset="0"/>
            </a:endParaRPr>
          </a:p>
          <a:p>
            <a:pPr marL="0" indent="0">
              <a:buNone/>
            </a:pPr>
            <a:r>
              <a:rPr lang="sv-SE" dirty="0" smtClean="0">
                <a:solidFill>
                  <a:srgbClr val="00B0F0"/>
                </a:solidFill>
                <a:latin typeface="Consolas" panose="020B0609020204030204" pitchFamily="49" charset="0"/>
                <a:cs typeface="Consolas" panose="020B0609020204030204" pitchFamily="49" charset="0"/>
              </a:rPr>
              <a:t>Windows.UI.XAML.Frame</a:t>
            </a:r>
            <a:endParaRPr lang="sv-SE" dirty="0">
              <a:solidFill>
                <a:srgbClr val="00B0F0"/>
              </a:solidFill>
              <a:latin typeface="Consolas" panose="020B0609020204030204" pitchFamily="49" charset="0"/>
              <a:cs typeface="Consolas" panose="020B0609020204030204" pitchFamily="49" charset="0"/>
            </a:endParaRPr>
          </a:p>
          <a:p>
            <a:pPr marL="0" indent="0">
              <a:buNone/>
            </a:pPr>
            <a:r>
              <a:rPr lang="sv-SE" dirty="0">
                <a:solidFill>
                  <a:srgbClr val="00B0F0"/>
                </a:solidFill>
                <a:latin typeface="Consolas" panose="020B0609020204030204" pitchFamily="49" charset="0"/>
                <a:cs typeface="Consolas" panose="020B0609020204030204" pitchFamily="49" charset="0"/>
              </a:rPr>
              <a:t>Windows.UI.XAML.Page</a:t>
            </a:r>
          </a:p>
          <a:p>
            <a:endParaRPr lang="sv-SE" sz="6000" dirty="0"/>
          </a:p>
          <a:p>
            <a:r>
              <a:rPr lang="sv-SE" sz="6000" dirty="0" smtClean="0">
                <a:gradFill>
                  <a:gsLst>
                    <a:gs pos="1250">
                      <a:srgbClr val="404040"/>
                    </a:gs>
                    <a:gs pos="100000">
                      <a:srgbClr val="404040"/>
                    </a:gs>
                  </a:gsLst>
                  <a:lin ang="5400000" scaled="0"/>
                </a:gradFill>
              </a:rPr>
              <a:t>Add/Remove pages </a:t>
            </a:r>
            <a:r>
              <a:rPr lang="sv-SE" sz="6000" dirty="0">
                <a:gradFill>
                  <a:gsLst>
                    <a:gs pos="1250">
                      <a:srgbClr val="404040"/>
                    </a:gs>
                    <a:gs pos="100000">
                      <a:srgbClr val="404040"/>
                    </a:gs>
                  </a:gsLst>
                  <a:lin ang="5400000" scaled="0"/>
                </a:gradFill>
              </a:rPr>
              <a:t>to the navigation journal</a:t>
            </a:r>
            <a:endParaRPr lang="sv-SE" dirty="0"/>
          </a:p>
          <a:p>
            <a:pPr marL="0" indent="0">
              <a:buNone/>
            </a:pPr>
            <a:r>
              <a:rPr lang="sv-SE" dirty="0">
                <a:solidFill>
                  <a:schemeClr val="accent2"/>
                </a:solidFill>
                <a:latin typeface="Consolas" panose="020B0609020204030204" pitchFamily="49" charset="0"/>
                <a:cs typeface="Consolas" panose="020B0609020204030204" pitchFamily="49" charset="0"/>
              </a:rPr>
              <a:t>Windows.UI.XAML.Frame.Navigate</a:t>
            </a:r>
          </a:p>
          <a:p>
            <a:pPr marL="0" indent="0">
              <a:buNone/>
            </a:pPr>
            <a:r>
              <a:rPr lang="sv-SE" dirty="0">
                <a:solidFill>
                  <a:schemeClr val="accent2"/>
                </a:solidFill>
                <a:latin typeface="Consolas" panose="020B0609020204030204" pitchFamily="49" charset="0"/>
                <a:cs typeface="Consolas" panose="020B0609020204030204" pitchFamily="49" charset="0"/>
              </a:rPr>
              <a:t>Windows.UI.XAML.Frame.Backstack</a:t>
            </a:r>
          </a:p>
          <a:p>
            <a:pPr marL="0" indent="0">
              <a:buNone/>
            </a:pPr>
            <a:r>
              <a:rPr lang="sv-SE" dirty="0">
                <a:solidFill>
                  <a:schemeClr val="accent2"/>
                </a:solidFill>
                <a:latin typeface="Consolas" panose="020B0609020204030204" pitchFamily="49" charset="0"/>
                <a:cs typeface="Consolas" panose="020B0609020204030204" pitchFamily="49" charset="0"/>
              </a:rPr>
              <a:t>Windows.UI.XAML.Frame.ForwardStack</a:t>
            </a:r>
          </a:p>
          <a:p>
            <a:endParaRPr lang="sv-SE" sz="6000" dirty="0"/>
          </a:p>
          <a:p>
            <a:r>
              <a:rPr lang="sv-SE" sz="6000" dirty="0" smtClean="0"/>
              <a:t>Each journal entry contains Page </a:t>
            </a:r>
            <a:r>
              <a:rPr lang="sv-SE" sz="6000" dirty="0"/>
              <a:t>type, Parameter, Navigation </a:t>
            </a:r>
            <a:r>
              <a:rPr lang="sv-SE" sz="6000" dirty="0" smtClean="0"/>
              <a:t>Transition</a:t>
            </a:r>
          </a:p>
          <a:p>
            <a:pPr marL="0" indent="0">
              <a:buNone/>
            </a:pPr>
            <a:r>
              <a:rPr lang="sv-SE" dirty="0" smtClean="0">
                <a:solidFill>
                  <a:srgbClr val="00BCF2"/>
                </a:solidFill>
                <a:latin typeface="Consolas" panose="020B0609020204030204" pitchFamily="49" charset="0"/>
                <a:cs typeface="Consolas" panose="020B0609020204030204" pitchFamily="49" charset="0"/>
              </a:rPr>
              <a:t>Windows.UI.XAML.Navigation.PageStackEntry</a:t>
            </a:r>
          </a:p>
          <a:p>
            <a:endParaRPr lang="sv-SE" sz="6000" dirty="0" smtClean="0">
              <a:gradFill>
                <a:gsLst>
                  <a:gs pos="1250">
                    <a:srgbClr val="404040"/>
                  </a:gs>
                  <a:gs pos="100000">
                    <a:srgbClr val="404040"/>
                  </a:gs>
                </a:gsLst>
                <a:lin ang="5400000" scaled="0"/>
              </a:gradFill>
            </a:endParaRPr>
          </a:p>
          <a:p>
            <a:r>
              <a:rPr lang="sv-SE" sz="6000" dirty="0" smtClean="0">
                <a:gradFill>
                  <a:gsLst>
                    <a:gs pos="1250">
                      <a:srgbClr val="404040"/>
                    </a:gs>
                    <a:gs pos="100000">
                      <a:srgbClr val="404040"/>
                    </a:gs>
                  </a:gsLst>
                  <a:lin ang="5400000" scaled="0"/>
                </a:gradFill>
              </a:rPr>
              <a:t>To save and restore the navigation journal</a:t>
            </a:r>
          </a:p>
          <a:p>
            <a:pPr marL="0" indent="0">
              <a:buNone/>
            </a:pPr>
            <a:r>
              <a:rPr lang="en-US" dirty="0" err="1" smtClean="0">
                <a:solidFill>
                  <a:srgbClr val="00B0F0"/>
                </a:solidFill>
                <a:latin typeface="Consolas" panose="020B0609020204030204" pitchFamily="49" charset="0"/>
                <a:cs typeface="Consolas" panose="020B0609020204030204" pitchFamily="49" charset="0"/>
              </a:rPr>
              <a:t>Windows.UI.XAML.Frame.GetNavigationState</a:t>
            </a:r>
            <a:endParaRPr lang="en-US" dirty="0" smtClean="0">
              <a:solidFill>
                <a:srgbClr val="00B0F0"/>
              </a:solidFill>
              <a:latin typeface="Consolas" panose="020B0609020204030204" pitchFamily="49" charset="0"/>
              <a:cs typeface="Consolas" panose="020B0609020204030204" pitchFamily="49" charset="0"/>
            </a:endParaRPr>
          </a:p>
          <a:p>
            <a:pPr marL="0" indent="0">
              <a:buNone/>
            </a:pPr>
            <a:r>
              <a:rPr lang="en-US" dirty="0" err="1" smtClean="0">
                <a:solidFill>
                  <a:srgbClr val="00B0F0"/>
                </a:solidFill>
                <a:latin typeface="Consolas" panose="020B0609020204030204" pitchFamily="49" charset="0"/>
                <a:cs typeface="Consolas" panose="020B0609020204030204" pitchFamily="49" charset="0"/>
              </a:rPr>
              <a:t>Windows.UI.XAML.Frame.SetNavigationState</a:t>
            </a:r>
            <a:endParaRPr lang="sv-SE" sz="6000" dirty="0" smtClean="0">
              <a:gradFill>
                <a:gsLst>
                  <a:gs pos="1250">
                    <a:srgbClr val="404040"/>
                  </a:gs>
                  <a:gs pos="100000">
                    <a:srgbClr val="404040"/>
                  </a:gs>
                </a:gsLst>
                <a:lin ang="5400000" scaled="0"/>
              </a:gradFill>
            </a:endParaRPr>
          </a:p>
        </p:txBody>
      </p:sp>
      <p:sp>
        <p:nvSpPr>
          <p:cNvPr id="3" name="Title 2"/>
          <p:cNvSpPr>
            <a:spLocks noGrp="1"/>
          </p:cNvSpPr>
          <p:nvPr>
            <p:ph type="title"/>
          </p:nvPr>
        </p:nvSpPr>
        <p:spPr/>
        <p:txBody>
          <a:bodyPr/>
          <a:lstStyle/>
          <a:p>
            <a:r>
              <a:rPr lang="sv-SE" dirty="0" smtClean="0"/>
              <a:t>Basic navigation APIs</a:t>
            </a:r>
            <a:endParaRPr lang="en-US" dirty="0"/>
          </a:p>
        </p:txBody>
      </p:sp>
      <p:sp>
        <p:nvSpPr>
          <p:cNvPr id="4" name="Text Placeholder 3"/>
          <p:cNvSpPr>
            <a:spLocks noGrp="1"/>
          </p:cNvSpPr>
          <p:nvPr>
            <p:ph type="body" sz="quarter" idx="11"/>
          </p:nvPr>
        </p:nvSpPr>
        <p:spPr/>
        <p:txBody>
          <a:bodyPr/>
          <a:lstStyle/>
          <a:p>
            <a:r>
              <a:rPr lang="sv-SE" dirty="0" smtClean="0"/>
              <a:t>Same APIs as in 8.1</a:t>
            </a:r>
            <a:endParaRPr lang="en-US" dirty="0"/>
          </a:p>
        </p:txBody>
      </p:sp>
    </p:spTree>
    <p:extLst>
      <p:ext uri="{BB962C8B-B14F-4D97-AF65-F5344CB8AC3E}">
        <p14:creationId xmlns:p14="http://schemas.microsoft.com/office/powerpoint/2010/main" val="42840640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sv-SE" sz="3200" dirty="0" smtClean="0">
                <a:cs typeface="Consolas" panose="020B0609020204030204" pitchFamily="49" charset="0"/>
              </a:rPr>
              <a:t>Same APIs and behavior as in 8.1</a:t>
            </a:r>
            <a:endParaRPr lang="en-US" sz="3200" dirty="0" smtClean="0">
              <a:cs typeface="Consolas" panose="020B0609020204030204" pitchFamily="49" charset="0"/>
            </a:endParaRPr>
          </a:p>
          <a:p>
            <a:pPr lvl="1"/>
            <a:endParaRPr lang="en-US" sz="1600" dirty="0" smtClean="0">
              <a:cs typeface="Consolas" panose="020B0609020204030204" pitchFamily="49" charset="0"/>
            </a:endParaRPr>
          </a:p>
          <a:p>
            <a:r>
              <a:rPr lang="en-US" sz="3200" dirty="0" smtClean="0">
                <a:cs typeface="Consolas" panose="020B0609020204030204" pitchFamily="49" charset="0"/>
              </a:rPr>
              <a:t>Pages are not cached by default</a:t>
            </a:r>
          </a:p>
          <a:p>
            <a:pPr lvl="1"/>
            <a:r>
              <a:rPr lang="sv-SE" sz="1600" dirty="0" smtClean="0">
                <a:cs typeface="Consolas" panose="020B0609020204030204" pitchFamily="49" charset="0"/>
              </a:rPr>
              <a:t>Set NavigationCacheMode in the page constructor</a:t>
            </a:r>
          </a:p>
          <a:p>
            <a:pPr lvl="1"/>
            <a:endParaRPr lang="en-US" sz="1600" dirty="0" smtClean="0">
              <a:cs typeface="Consolas" panose="020B0609020204030204" pitchFamily="49" charset="0"/>
            </a:endParaRPr>
          </a:p>
          <a:p>
            <a:r>
              <a:rPr lang="en-US" sz="3200" dirty="0" smtClean="0">
                <a:cs typeface="Consolas" panose="020B0609020204030204" pitchFamily="49" charset="0"/>
              </a:rPr>
              <a:t>Watch </a:t>
            </a:r>
            <a:r>
              <a:rPr lang="en-US" sz="3200" dirty="0">
                <a:cs typeface="Consolas" panose="020B0609020204030204" pitchFamily="49" charset="0"/>
              </a:rPr>
              <a:t>memory </a:t>
            </a:r>
            <a:r>
              <a:rPr lang="en-US" sz="3200" dirty="0" smtClean="0">
                <a:cs typeface="Consolas" panose="020B0609020204030204" pitchFamily="49" charset="0"/>
              </a:rPr>
              <a:t>limits – set the </a:t>
            </a:r>
            <a:r>
              <a:rPr lang="en-US" sz="3200" dirty="0">
                <a:latin typeface="Consolas" panose="020B0609020204030204" pitchFamily="49" charset="0"/>
                <a:cs typeface="Consolas" panose="020B0609020204030204" pitchFamily="49" charset="0"/>
              </a:rPr>
              <a:t>CacheSize</a:t>
            </a:r>
          </a:p>
          <a:p>
            <a:pPr lvl="1"/>
            <a:endParaRPr lang="en-US" sz="1600" dirty="0" smtClean="0">
              <a:cs typeface="Consolas" panose="020B0609020204030204" pitchFamily="49" charset="0"/>
            </a:endParaRPr>
          </a:p>
          <a:p>
            <a:r>
              <a:rPr lang="en-US" sz="3200" dirty="0" smtClean="0">
                <a:cs typeface="Consolas" panose="020B0609020204030204" pitchFamily="49" charset="0"/>
              </a:rPr>
              <a:t>Use </a:t>
            </a:r>
            <a:r>
              <a:rPr lang="en-US" sz="3200" dirty="0">
                <a:latin typeface="Consolas" panose="020B0609020204030204" pitchFamily="49" charset="0"/>
                <a:cs typeface="Consolas" panose="020B0609020204030204" pitchFamily="49" charset="0"/>
              </a:rPr>
              <a:t>NavigationCacheMode.Required</a:t>
            </a:r>
            <a:r>
              <a:rPr lang="en-US" sz="3200" dirty="0">
                <a:cs typeface="Consolas" panose="020B0609020204030204" pitchFamily="49" charset="0"/>
              </a:rPr>
              <a:t> to always keep the page </a:t>
            </a:r>
            <a:r>
              <a:rPr lang="en-US" sz="3200" dirty="0" smtClean="0">
                <a:cs typeface="Consolas" panose="020B0609020204030204" pitchFamily="49" charset="0"/>
              </a:rPr>
              <a:t>cached</a:t>
            </a:r>
          </a:p>
          <a:p>
            <a:pPr lvl="1"/>
            <a:endParaRPr lang="sv-SE" sz="1600" dirty="0" smtClean="0">
              <a:cs typeface="Consolas" panose="020B0609020204030204" pitchFamily="49" charset="0"/>
            </a:endParaRPr>
          </a:p>
          <a:p>
            <a:pPr lvl="1"/>
            <a:endParaRPr lang="en-US" sz="1600" dirty="0" smtClean="0">
              <a:cs typeface="Consolas" panose="020B0609020204030204" pitchFamily="49" charset="0"/>
            </a:endParaRPr>
          </a:p>
          <a:p>
            <a:pPr marL="0" indent="0">
              <a:buNone/>
            </a:pPr>
            <a:r>
              <a:rPr lang="en-US" sz="2400" dirty="0" err="1" smtClean="0">
                <a:solidFill>
                  <a:srgbClr val="00B0F0"/>
                </a:solidFill>
                <a:latin typeface="Consolas" panose="020B0609020204030204" pitchFamily="49" charset="0"/>
                <a:cs typeface="Consolas" panose="020B0609020204030204" pitchFamily="49" charset="0"/>
              </a:rPr>
              <a:t>Windows.UI.XAML.Frame.CacheSize</a:t>
            </a:r>
            <a:endParaRPr lang="en-US" sz="2400" dirty="0">
              <a:solidFill>
                <a:srgbClr val="00B0F0"/>
              </a:solidFill>
              <a:latin typeface="Consolas" panose="020B0609020204030204" pitchFamily="49" charset="0"/>
              <a:cs typeface="Consolas" panose="020B0609020204030204" pitchFamily="49" charset="0"/>
            </a:endParaRPr>
          </a:p>
          <a:p>
            <a:pPr marL="0" indent="0">
              <a:buNone/>
            </a:pPr>
            <a:r>
              <a:rPr lang="en-US" sz="2400" dirty="0" smtClean="0">
                <a:solidFill>
                  <a:srgbClr val="00B0F0"/>
                </a:solidFill>
                <a:latin typeface="Consolas" panose="020B0609020204030204" pitchFamily="49" charset="0"/>
                <a:cs typeface="Consolas" panose="020B0609020204030204" pitchFamily="49" charset="0"/>
              </a:rPr>
              <a:t>Windows.UI.XAML.Page.NavigationCacheMode</a:t>
            </a:r>
            <a:endParaRPr lang="en-US" sz="2400" dirty="0">
              <a:solidFill>
                <a:srgbClr val="00B0F0"/>
              </a:solidFill>
              <a:latin typeface="Consolas" panose="020B0609020204030204" pitchFamily="49" charset="0"/>
              <a:cs typeface="Consolas" panose="020B0609020204030204" pitchFamily="49" charset="0"/>
            </a:endParaRPr>
          </a:p>
        </p:txBody>
      </p:sp>
      <p:sp>
        <p:nvSpPr>
          <p:cNvPr id="3" name="Title 2"/>
          <p:cNvSpPr>
            <a:spLocks noGrp="1"/>
          </p:cNvSpPr>
          <p:nvPr>
            <p:ph type="title"/>
          </p:nvPr>
        </p:nvSpPr>
        <p:spPr/>
        <p:txBody>
          <a:bodyPr/>
          <a:lstStyle/>
          <a:p>
            <a:r>
              <a:rPr lang="sv-SE" dirty="0" smtClean="0"/>
              <a:t>Page Caching</a:t>
            </a:r>
            <a:endParaRPr lang="en-US" dirty="0"/>
          </a:p>
        </p:txBody>
      </p:sp>
      <p:sp>
        <p:nvSpPr>
          <p:cNvPr id="4" name="Text Placeholder 3"/>
          <p:cNvSpPr>
            <a:spLocks noGrp="1"/>
          </p:cNvSpPr>
          <p:nvPr>
            <p:ph type="body" sz="quarter" idx="11"/>
          </p:nvPr>
        </p:nvSpPr>
        <p:spPr/>
        <p:txBody>
          <a:bodyPr/>
          <a:lstStyle/>
          <a:p>
            <a:r>
              <a:rPr lang="sv-SE" dirty="0" smtClean="0"/>
              <a:t>Caches the content of the page type</a:t>
            </a:r>
            <a:endParaRPr lang="en-US" dirty="0"/>
          </a:p>
        </p:txBody>
      </p:sp>
    </p:spTree>
    <p:extLst>
      <p:ext uri="{BB962C8B-B14F-4D97-AF65-F5344CB8AC3E}">
        <p14:creationId xmlns:p14="http://schemas.microsoft.com/office/powerpoint/2010/main" val="24290514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2"/>
          </p:nvPr>
        </p:nvSpPr>
        <p:spPr/>
        <p:txBody>
          <a:bodyPr/>
          <a:lstStyle/>
          <a:p>
            <a:r>
              <a:rPr lang="en-US" dirty="0" smtClean="0"/>
              <a:t>Roberth Karman</a:t>
            </a:r>
          </a:p>
          <a:p>
            <a:r>
              <a:rPr lang="en-US" dirty="0" smtClean="0"/>
              <a:t>Senior Program Manager</a:t>
            </a:r>
          </a:p>
          <a:p>
            <a:r>
              <a:rPr lang="en-US" dirty="0" smtClean="0"/>
              <a:t>Application Model</a:t>
            </a:r>
            <a:endParaRPr lang="en-US" dirty="0"/>
          </a:p>
        </p:txBody>
      </p:sp>
      <p:sp>
        <p:nvSpPr>
          <p:cNvPr id="2" name="Title 1"/>
          <p:cNvSpPr>
            <a:spLocks noGrp="1"/>
          </p:cNvSpPr>
          <p:nvPr>
            <p:ph type="ctrTitle"/>
          </p:nvPr>
        </p:nvSpPr>
        <p:spPr/>
        <p:txBody>
          <a:bodyPr/>
          <a:lstStyle/>
          <a:p>
            <a:r>
              <a:rPr lang="en-US" dirty="0"/>
              <a:t>Navigation and Windowing in Universal Windows Apps</a:t>
            </a:r>
          </a:p>
        </p:txBody>
      </p:sp>
      <p:sp>
        <p:nvSpPr>
          <p:cNvPr id="6" name="Text Placeholder 5"/>
          <p:cNvSpPr>
            <a:spLocks noGrp="1"/>
          </p:cNvSpPr>
          <p:nvPr>
            <p:ph type="body" sz="quarter" idx="13"/>
          </p:nvPr>
        </p:nvSpPr>
        <p:spPr/>
        <p:txBody>
          <a:bodyPr/>
          <a:lstStyle/>
          <a:p>
            <a:r>
              <a:rPr lang="en-US" dirty="0" smtClean="0"/>
              <a:t>3-779</a:t>
            </a:r>
            <a:endParaRPr lang="en-US" dirty="0"/>
          </a:p>
        </p:txBody>
      </p:sp>
    </p:spTree>
    <p:extLst>
      <p:ext uri="{BB962C8B-B14F-4D97-AF65-F5344CB8AC3E}">
        <p14:creationId xmlns:p14="http://schemas.microsoft.com/office/powerpoint/2010/main" val="127114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79091" y="1668463"/>
            <a:ext cx="8778210" cy="5029200"/>
          </a:xfrm>
        </p:spPr>
        <p:txBody>
          <a:bodyPr/>
          <a:lstStyle/>
          <a:p>
            <a:pPr marL="0" lvl="0" indent="0">
              <a:lnSpc>
                <a:spcPct val="100000"/>
              </a:lnSpc>
              <a:spcBef>
                <a:spcPts val="0"/>
              </a:spcBef>
              <a:buSzTx/>
              <a:buNone/>
            </a:pPr>
            <a:r>
              <a:rPr lang="en-US" sz="1200" dirty="0" smtClean="0">
                <a:solidFill>
                  <a:srgbClr val="0000FF"/>
                </a:solidFill>
                <a:highlight>
                  <a:srgbClr val="FFFFFF"/>
                </a:highlight>
                <a:latin typeface="Consolas" panose="020B0609020204030204" pitchFamily="49" charset="0"/>
                <a:cs typeface="Consolas" panose="020B0609020204030204" pitchFamily="49" charset="0"/>
              </a:rPr>
              <a:t>&lt;</a:t>
            </a:r>
            <a:r>
              <a:rPr lang="en-US" sz="1200" dirty="0">
                <a:solidFill>
                  <a:srgbClr val="A31515"/>
                </a:solidFill>
                <a:highlight>
                  <a:srgbClr val="FFFFFF"/>
                </a:highlight>
                <a:latin typeface="Consolas" panose="020B0609020204030204" pitchFamily="49" charset="0"/>
                <a:cs typeface="Consolas" panose="020B0609020204030204" pitchFamily="49" charset="0"/>
              </a:rPr>
              <a:t>uap:VisualElements</a:t>
            </a:r>
            <a:endParaRPr lang="en-US" sz="1200" dirty="0">
              <a:solidFill>
                <a:srgbClr val="000000"/>
              </a:solidFill>
              <a:highlight>
                <a:srgbClr val="FFFFFF"/>
              </a:highlight>
              <a:latin typeface="Consolas" panose="020B0609020204030204" pitchFamily="49" charset="0"/>
              <a:cs typeface="Consolas" panose="020B0609020204030204" pitchFamily="49" charset="0"/>
            </a:endParaRPr>
          </a:p>
          <a:p>
            <a:pPr marL="0" lvl="0" indent="0">
              <a:lnSpc>
                <a:spcPct val="100000"/>
              </a:lnSpc>
              <a:spcBef>
                <a:spcPts val="0"/>
              </a:spcBef>
              <a:buSzTx/>
              <a:buNone/>
            </a:pPr>
            <a:r>
              <a:rPr lang="en-US" sz="1200" dirty="0" smtClean="0">
                <a:solidFill>
                  <a:srgbClr val="0000FF"/>
                </a:solidFill>
                <a:highlight>
                  <a:srgbClr val="FFFFFF"/>
                </a:highlight>
                <a:latin typeface="Consolas" panose="020B0609020204030204" pitchFamily="49" charset="0"/>
                <a:cs typeface="Consolas" panose="020B0609020204030204" pitchFamily="49" charset="0"/>
              </a:rPr>
              <a:t>    &lt;</a:t>
            </a:r>
            <a:r>
              <a:rPr lang="en-US" sz="1200" dirty="0">
                <a:solidFill>
                  <a:srgbClr val="A31515"/>
                </a:solidFill>
                <a:highlight>
                  <a:srgbClr val="FFFFFF"/>
                </a:highlight>
                <a:latin typeface="Consolas" panose="020B0609020204030204" pitchFamily="49" charset="0"/>
                <a:cs typeface="Consolas" panose="020B0609020204030204" pitchFamily="49" charset="0"/>
              </a:rPr>
              <a:t>uap:SplashScreen</a:t>
            </a:r>
            <a:r>
              <a:rPr lang="en-US" sz="1200" dirty="0">
                <a:solidFill>
                  <a:srgbClr val="0000FF"/>
                </a:solidFill>
                <a:highlight>
                  <a:srgbClr val="FFFFFF"/>
                </a:highlight>
                <a:latin typeface="Consolas" panose="020B0609020204030204" pitchFamily="49" charset="0"/>
                <a:cs typeface="Consolas" panose="020B0609020204030204" pitchFamily="49" charset="0"/>
              </a:rPr>
              <a:t> </a:t>
            </a:r>
            <a:r>
              <a:rPr lang="en-US" sz="1200" dirty="0">
                <a:solidFill>
                  <a:srgbClr val="FF0000"/>
                </a:solidFill>
                <a:highlight>
                  <a:srgbClr val="FFFFFF"/>
                </a:highlight>
                <a:latin typeface="Consolas" panose="020B0609020204030204" pitchFamily="49" charset="0"/>
                <a:cs typeface="Consolas" panose="020B0609020204030204" pitchFamily="49" charset="0"/>
              </a:rPr>
              <a:t>Image</a:t>
            </a:r>
            <a:r>
              <a:rPr lang="en-US" sz="1200" dirty="0">
                <a:solidFill>
                  <a:srgbClr val="0000FF"/>
                </a:solidFill>
                <a:highlight>
                  <a:srgbClr val="FFFFFF"/>
                </a:highlight>
                <a:latin typeface="Consolas" panose="020B0609020204030204" pitchFamily="49" charset="0"/>
                <a:cs typeface="Consolas" panose="020B0609020204030204" pitchFamily="49" charset="0"/>
              </a:rPr>
              <a:t>=</a:t>
            </a:r>
            <a:r>
              <a:rPr lang="en-US" sz="1200" dirty="0">
                <a:solidFill>
                  <a:srgbClr val="000000"/>
                </a:solidFill>
                <a:highlight>
                  <a:srgbClr val="FFFFFF"/>
                </a:highlight>
                <a:latin typeface="Consolas" panose="020B0609020204030204" pitchFamily="49" charset="0"/>
                <a:cs typeface="Consolas" panose="020B0609020204030204" pitchFamily="49" charset="0"/>
              </a:rPr>
              <a:t>"</a:t>
            </a:r>
            <a:r>
              <a:rPr lang="en-US" sz="1200" dirty="0" smtClean="0">
                <a:solidFill>
                  <a:srgbClr val="0000FF"/>
                </a:solidFill>
                <a:highlight>
                  <a:srgbClr val="FFFFFF"/>
                </a:highlight>
                <a:latin typeface="Consolas" panose="020B0609020204030204" pitchFamily="49" charset="0"/>
                <a:cs typeface="Consolas" panose="020B0609020204030204" pitchFamily="49" charset="0"/>
              </a:rPr>
              <a:t>Assets\SplashScreen.png</a:t>
            </a:r>
            <a:r>
              <a:rPr lang="en-US" sz="1200" dirty="0" smtClean="0">
                <a:solidFill>
                  <a:srgbClr val="000000"/>
                </a:solidFill>
                <a:highlight>
                  <a:srgbClr val="FFFFFF"/>
                </a:highlight>
                <a:latin typeface="Consolas" panose="020B0609020204030204" pitchFamily="49" charset="0"/>
                <a:cs typeface="Consolas" panose="020B0609020204030204" pitchFamily="49" charset="0"/>
              </a:rPr>
              <a:t>" </a:t>
            </a:r>
            <a:r>
              <a:rPr lang="en-US" sz="1200" dirty="0" err="1">
                <a:solidFill>
                  <a:srgbClr val="FF0000"/>
                </a:solidFill>
                <a:highlight>
                  <a:srgbClr val="FFFFFF"/>
                </a:highlight>
                <a:latin typeface="Consolas" panose="020B0609020204030204" pitchFamily="49" charset="0"/>
              </a:rPr>
              <a:t>BackgroundColor</a:t>
            </a:r>
            <a:r>
              <a:rPr lang="en-US" sz="1200" dirty="0" smtClean="0">
                <a:solidFill>
                  <a:srgbClr val="0000FF"/>
                </a:solidFill>
                <a:highlight>
                  <a:srgbClr val="FFFFFF"/>
                </a:highlight>
                <a:latin typeface="Consolas" panose="020B0609020204030204" pitchFamily="49" charset="0"/>
              </a:rPr>
              <a:t>=</a:t>
            </a:r>
            <a:r>
              <a:rPr lang="en-US" sz="1200" dirty="0" smtClean="0">
                <a:solidFill>
                  <a:srgbClr val="000000"/>
                </a:solidFill>
                <a:highlight>
                  <a:srgbClr val="FFFFFF"/>
                </a:highlight>
                <a:latin typeface="Consolas" panose="020B0609020204030204" pitchFamily="49" charset="0"/>
              </a:rPr>
              <a:t>“</a:t>
            </a:r>
            <a:r>
              <a:rPr lang="en-US" sz="1200" dirty="0" smtClean="0">
                <a:solidFill>
                  <a:srgbClr val="0000FF"/>
                </a:solidFill>
                <a:highlight>
                  <a:srgbClr val="FFFFFF"/>
                </a:highlight>
                <a:latin typeface="Consolas" panose="020B0609020204030204" pitchFamily="49" charset="0"/>
              </a:rPr>
              <a:t>Black</a:t>
            </a:r>
            <a:r>
              <a:rPr lang="en-US" sz="1200" dirty="0">
                <a:solidFill>
                  <a:srgbClr val="000000"/>
                </a:solidFill>
                <a:highlight>
                  <a:srgbClr val="FFFFFF"/>
                </a:highlight>
                <a:latin typeface="Consolas" panose="020B0609020204030204" pitchFamily="49" charset="0"/>
              </a:rPr>
              <a:t>"</a:t>
            </a:r>
            <a:r>
              <a:rPr lang="en-US" sz="1200" dirty="0" smtClean="0">
                <a:solidFill>
                  <a:srgbClr val="0000FF"/>
                </a:solidFill>
                <a:highlight>
                  <a:srgbClr val="FFFFFF"/>
                </a:highlight>
                <a:latin typeface="Consolas" panose="020B0609020204030204" pitchFamily="49" charset="0"/>
                <a:cs typeface="Consolas" panose="020B0609020204030204" pitchFamily="49" charset="0"/>
              </a:rPr>
              <a:t> </a:t>
            </a:r>
            <a:r>
              <a:rPr lang="en-US" sz="1200" dirty="0">
                <a:solidFill>
                  <a:srgbClr val="0000FF"/>
                </a:solidFill>
                <a:highlight>
                  <a:srgbClr val="FFFFFF"/>
                </a:highlight>
                <a:latin typeface="Consolas" panose="020B0609020204030204" pitchFamily="49" charset="0"/>
                <a:cs typeface="Consolas" panose="020B0609020204030204" pitchFamily="49" charset="0"/>
              </a:rPr>
              <a:t>/&gt;</a:t>
            </a:r>
            <a:endParaRPr lang="en-US" sz="1200" dirty="0">
              <a:solidFill>
                <a:srgbClr val="000000"/>
              </a:solidFill>
              <a:highlight>
                <a:srgbClr val="FFFFFF"/>
              </a:highlight>
              <a:latin typeface="Consolas" panose="020B0609020204030204" pitchFamily="49" charset="0"/>
              <a:cs typeface="Consolas" panose="020B0609020204030204" pitchFamily="49" charset="0"/>
            </a:endParaRPr>
          </a:p>
          <a:p>
            <a:pPr marL="0" lvl="0" indent="0">
              <a:lnSpc>
                <a:spcPct val="100000"/>
              </a:lnSpc>
              <a:spcBef>
                <a:spcPts val="0"/>
              </a:spcBef>
              <a:buSzTx/>
              <a:buNone/>
            </a:pPr>
            <a:r>
              <a:rPr lang="en-US" sz="1200" dirty="0">
                <a:solidFill>
                  <a:srgbClr val="0000FF"/>
                </a:solidFill>
                <a:highlight>
                  <a:srgbClr val="FFFFFF"/>
                </a:highlight>
                <a:latin typeface="Consolas" panose="020B0609020204030204" pitchFamily="49" charset="0"/>
                <a:cs typeface="Consolas" panose="020B0609020204030204" pitchFamily="49" charset="0"/>
              </a:rPr>
              <a:t>&lt;/</a:t>
            </a:r>
            <a:r>
              <a:rPr lang="en-US" sz="1200" dirty="0" err="1">
                <a:solidFill>
                  <a:srgbClr val="A31515"/>
                </a:solidFill>
                <a:highlight>
                  <a:srgbClr val="FFFFFF"/>
                </a:highlight>
                <a:latin typeface="Consolas" panose="020B0609020204030204" pitchFamily="49" charset="0"/>
                <a:cs typeface="Consolas" panose="020B0609020204030204" pitchFamily="49" charset="0"/>
              </a:rPr>
              <a:t>uap:VisualElements</a:t>
            </a:r>
            <a:r>
              <a:rPr lang="en-US" sz="1200" dirty="0" smtClean="0">
                <a:solidFill>
                  <a:srgbClr val="0000FF"/>
                </a:solidFill>
                <a:highlight>
                  <a:srgbClr val="FFFFFF"/>
                </a:highlight>
                <a:latin typeface="Consolas" panose="020B0609020204030204" pitchFamily="49" charset="0"/>
                <a:cs typeface="Consolas" panose="020B0609020204030204" pitchFamily="49" charset="0"/>
              </a:rPr>
              <a:t>&gt;</a:t>
            </a:r>
          </a:p>
          <a:p>
            <a:pPr marL="0" lvl="0" indent="0">
              <a:lnSpc>
                <a:spcPct val="100000"/>
              </a:lnSpc>
              <a:spcBef>
                <a:spcPts val="0"/>
              </a:spcBef>
              <a:buSzTx/>
              <a:buNone/>
            </a:pPr>
            <a:endParaRPr lang="en-US" sz="1200" dirty="0" smtClean="0">
              <a:solidFill>
                <a:srgbClr val="0000FF"/>
              </a:solidFill>
              <a:highlight>
                <a:srgbClr val="FFFFFF"/>
              </a:highlight>
              <a:latin typeface="Consolas" panose="020B0609020204030204" pitchFamily="49" charset="0"/>
              <a:cs typeface="Consolas" panose="020B0609020204030204" pitchFamily="49" charset="0"/>
            </a:endParaRPr>
          </a:p>
          <a:p>
            <a:r>
              <a:rPr lang="sv-SE" sz="3200" dirty="0" smtClean="0"/>
              <a:t>Same </a:t>
            </a:r>
            <a:r>
              <a:rPr lang="sv-SE" sz="3200" dirty="0"/>
              <a:t>asset on all </a:t>
            </a:r>
            <a:r>
              <a:rPr lang="sv-SE" sz="3200" dirty="0" smtClean="0"/>
              <a:t>devices</a:t>
            </a:r>
            <a:endParaRPr lang="sv-SE" sz="1800" dirty="0" smtClean="0"/>
          </a:p>
          <a:p>
            <a:endParaRPr lang="sv-SE" sz="3200" dirty="0" smtClean="0"/>
          </a:p>
          <a:p>
            <a:r>
              <a:rPr lang="sv-SE" sz="3200" dirty="0" smtClean="0"/>
              <a:t>Extended splash screen</a:t>
            </a:r>
          </a:p>
          <a:p>
            <a:pPr lvl="1"/>
            <a:r>
              <a:rPr lang="sv-SE" sz="1800" dirty="0" smtClean="0"/>
              <a:t>Windows 8.1 API converged across the Windows Universal Platform</a:t>
            </a:r>
          </a:p>
          <a:p>
            <a:endParaRPr lang="sv-SE" sz="3200" dirty="0" smtClean="0"/>
          </a:p>
          <a:p>
            <a:r>
              <a:rPr lang="sv-SE" sz="3200" dirty="0" smtClean="0"/>
              <a:t>Providing </a:t>
            </a:r>
            <a:r>
              <a:rPr lang="sv-SE" sz="3200" dirty="0"/>
              <a:t>an asset is optional</a:t>
            </a:r>
          </a:p>
          <a:p>
            <a:pPr lvl="1"/>
            <a:r>
              <a:rPr lang="sv-SE" sz="1800" dirty="0" smtClean="0"/>
              <a:t>Opt-out </a:t>
            </a:r>
            <a:r>
              <a:rPr lang="sv-SE" sz="1800" dirty="0"/>
              <a:t>only after verifying user </a:t>
            </a:r>
            <a:r>
              <a:rPr lang="sv-SE" sz="1800" dirty="0" smtClean="0"/>
              <a:t>experience</a:t>
            </a:r>
            <a:endParaRPr lang="sv-SE" sz="3200" dirty="0"/>
          </a:p>
          <a:p>
            <a:pPr lvl="1"/>
            <a:r>
              <a:rPr lang="en-US" sz="1800" dirty="0"/>
              <a:t>Fast </a:t>
            </a:r>
            <a:r>
              <a:rPr lang="en-US" sz="1800" dirty="0" smtClean="0"/>
              <a:t>loading - The </a:t>
            </a:r>
            <a:r>
              <a:rPr lang="en-US" sz="1800" dirty="0"/>
              <a:t>app content “just appears</a:t>
            </a:r>
            <a:r>
              <a:rPr lang="en-US" sz="1800" dirty="0" smtClean="0"/>
              <a:t>”</a:t>
            </a:r>
          </a:p>
          <a:p>
            <a:pPr lvl="1"/>
            <a:r>
              <a:rPr lang="en-US" sz="1800" dirty="0"/>
              <a:t>Slow </a:t>
            </a:r>
            <a:r>
              <a:rPr lang="en-US" sz="1800" dirty="0" smtClean="0"/>
              <a:t>loading – Shell fallback UI</a:t>
            </a:r>
            <a:endParaRPr lang="en-US" sz="1800" dirty="0"/>
          </a:p>
        </p:txBody>
      </p:sp>
      <p:sp>
        <p:nvSpPr>
          <p:cNvPr id="3" name="Title 2"/>
          <p:cNvSpPr>
            <a:spLocks noGrp="1"/>
          </p:cNvSpPr>
          <p:nvPr>
            <p:ph type="title"/>
          </p:nvPr>
        </p:nvSpPr>
        <p:spPr/>
        <p:txBody>
          <a:bodyPr/>
          <a:lstStyle/>
          <a:p>
            <a:r>
              <a:rPr lang="sv-SE" dirty="0" smtClean="0"/>
              <a:t>Splash screens</a:t>
            </a:r>
            <a:endParaRPr lang="en-US" dirty="0"/>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768681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Recycling is goodness</a:t>
            </a:r>
            <a:endParaRPr lang="en-US" dirty="0"/>
          </a:p>
        </p:txBody>
      </p:sp>
    </p:spTree>
    <p:extLst>
      <p:ext uri="{BB962C8B-B14F-4D97-AF65-F5344CB8AC3E}">
        <p14:creationId xmlns:p14="http://schemas.microsoft.com/office/powerpoint/2010/main" val="39410285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sv-SE" dirty="0" smtClean="0"/>
              <a:t>Fast Application Resume</a:t>
            </a:r>
          </a:p>
          <a:p>
            <a:pPr lvl="1"/>
            <a:r>
              <a:rPr lang="sv-SE" dirty="0" smtClean="0"/>
              <a:t>Re-launching an app will reuse the suspended app instance</a:t>
            </a:r>
          </a:p>
          <a:p>
            <a:endParaRPr lang="sv-SE" dirty="0" smtClean="0"/>
          </a:p>
          <a:p>
            <a:r>
              <a:rPr lang="sv-SE" dirty="0" smtClean="0"/>
              <a:t>On Suspend</a:t>
            </a:r>
          </a:p>
          <a:p>
            <a:pPr lvl="1"/>
            <a:r>
              <a:rPr lang="sv-SE" dirty="0"/>
              <a:t>Save the </a:t>
            </a:r>
            <a:r>
              <a:rPr lang="sv-SE" dirty="0" smtClean="0"/>
              <a:t>app state </a:t>
            </a:r>
            <a:r>
              <a:rPr lang="sv-SE" dirty="0"/>
              <a:t>and navigation </a:t>
            </a:r>
            <a:r>
              <a:rPr lang="sv-SE" dirty="0" smtClean="0"/>
              <a:t>journal</a:t>
            </a:r>
          </a:p>
          <a:p>
            <a:pPr lvl="1"/>
            <a:r>
              <a:rPr lang="sv-SE" dirty="0" smtClean="0"/>
              <a:t>Optionally, save a time-stamp</a:t>
            </a:r>
            <a:endParaRPr lang="sv-SE" dirty="0"/>
          </a:p>
          <a:p>
            <a:endParaRPr lang="sv-SE" dirty="0" smtClean="0"/>
          </a:p>
          <a:p>
            <a:r>
              <a:rPr lang="sv-SE" dirty="0" smtClean="0"/>
              <a:t>On resume</a:t>
            </a:r>
          </a:p>
          <a:p>
            <a:pPr lvl="1"/>
            <a:r>
              <a:rPr lang="en-US" dirty="0" smtClean="0"/>
              <a:t>Restore navigation journal and app state</a:t>
            </a:r>
          </a:p>
        </p:txBody>
      </p:sp>
      <p:sp>
        <p:nvSpPr>
          <p:cNvPr id="3" name="Title 2"/>
          <p:cNvSpPr>
            <a:spLocks noGrp="1"/>
          </p:cNvSpPr>
          <p:nvPr>
            <p:ph type="title"/>
          </p:nvPr>
        </p:nvSpPr>
        <p:spPr/>
        <p:txBody>
          <a:bodyPr/>
          <a:lstStyle/>
          <a:p>
            <a:r>
              <a:rPr lang="sv-SE" dirty="0" smtClean="0"/>
              <a:t>Suspending and resuming</a:t>
            </a:r>
            <a:endParaRPr lang="en-US" dirty="0"/>
          </a:p>
        </p:txBody>
      </p:sp>
      <p:sp>
        <p:nvSpPr>
          <p:cNvPr id="4" name="Text Placeholder 3"/>
          <p:cNvSpPr>
            <a:spLocks noGrp="1"/>
          </p:cNvSpPr>
          <p:nvPr>
            <p:ph type="body" sz="quarter" idx="11"/>
          </p:nvPr>
        </p:nvSpPr>
        <p:spPr/>
        <p:txBody>
          <a:bodyPr/>
          <a:lstStyle/>
          <a:p>
            <a:r>
              <a:rPr lang="en-US" dirty="0" smtClean="0"/>
              <a:t>Recreate user’s state when resumed</a:t>
            </a:r>
            <a:endParaRPr lang="en-US" dirty="0"/>
          </a:p>
        </p:txBody>
      </p:sp>
    </p:spTree>
    <p:extLst>
      <p:ext uri="{BB962C8B-B14F-4D97-AF65-F5344CB8AC3E}">
        <p14:creationId xmlns:p14="http://schemas.microsoft.com/office/powerpoint/2010/main" val="2896677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smtClean="0"/>
              <a:t>Check </a:t>
            </a:r>
            <a:r>
              <a:rPr lang="en-US" dirty="0"/>
              <a:t>the </a:t>
            </a:r>
            <a:r>
              <a:rPr lang="en-US" b="1" dirty="0" err="1">
                <a:latin typeface="Consolas" panose="020B0609020204030204" pitchFamily="49" charset="0"/>
                <a:cs typeface="Consolas" panose="020B0609020204030204" pitchFamily="49" charset="0"/>
              </a:rPr>
              <a:t>PreviousExecutionState</a:t>
            </a:r>
            <a:r>
              <a:rPr lang="en-US" dirty="0"/>
              <a:t> and </a:t>
            </a:r>
            <a:r>
              <a:rPr lang="en-US" dirty="0" smtClean="0"/>
              <a:t>timestamp</a:t>
            </a:r>
          </a:p>
          <a:p>
            <a:endParaRPr lang="en-US" dirty="0"/>
          </a:p>
          <a:p>
            <a:r>
              <a:rPr lang="en-US" dirty="0"/>
              <a:t>If </a:t>
            </a:r>
            <a:r>
              <a:rPr lang="en-US" b="1" dirty="0" err="1">
                <a:latin typeface="Consolas" panose="020B0609020204030204" pitchFamily="49" charset="0"/>
                <a:cs typeface="Consolas" panose="020B0609020204030204" pitchFamily="49" charset="0"/>
              </a:rPr>
              <a:t>ClosedByUser</a:t>
            </a:r>
            <a:r>
              <a:rPr lang="en-US" dirty="0"/>
              <a:t>, </a:t>
            </a:r>
            <a:r>
              <a:rPr lang="en-US" b="1" dirty="0" err="1">
                <a:latin typeface="Consolas" panose="020B0609020204030204" pitchFamily="49" charset="0"/>
                <a:cs typeface="Consolas" panose="020B0609020204030204" pitchFamily="49" charset="0"/>
              </a:rPr>
              <a:t>NotRunning</a:t>
            </a:r>
            <a:r>
              <a:rPr lang="en-US" dirty="0"/>
              <a:t>, or not used recently, start fresh</a:t>
            </a:r>
          </a:p>
          <a:p>
            <a:endParaRPr lang="en-US" dirty="0" smtClean="0"/>
          </a:p>
          <a:p>
            <a:r>
              <a:rPr lang="en-US" dirty="0" smtClean="0"/>
              <a:t>If </a:t>
            </a:r>
            <a:r>
              <a:rPr lang="en-US" b="1" dirty="0">
                <a:latin typeface="Consolas" panose="020B0609020204030204" pitchFamily="49" charset="0"/>
                <a:cs typeface="Consolas" panose="020B0609020204030204" pitchFamily="49" charset="0"/>
              </a:rPr>
              <a:t>Suspended</a:t>
            </a:r>
            <a:r>
              <a:rPr lang="en-US" dirty="0"/>
              <a:t>, resume</a:t>
            </a:r>
          </a:p>
          <a:p>
            <a:endParaRPr lang="en-US" dirty="0" smtClean="0"/>
          </a:p>
          <a:p>
            <a:r>
              <a:rPr lang="en-US" dirty="0" smtClean="0"/>
              <a:t>If </a:t>
            </a:r>
            <a:r>
              <a:rPr lang="en-US" b="1" dirty="0">
                <a:latin typeface="Consolas" panose="020B0609020204030204" pitchFamily="49" charset="0"/>
                <a:cs typeface="Consolas" panose="020B0609020204030204" pitchFamily="49" charset="0"/>
              </a:rPr>
              <a:t>Terminated</a:t>
            </a:r>
            <a:r>
              <a:rPr lang="en-US" dirty="0"/>
              <a:t>, restore state and navigation journal and </a:t>
            </a:r>
            <a:r>
              <a:rPr lang="en-US" dirty="0" smtClean="0"/>
              <a:t>resume</a:t>
            </a:r>
            <a:endParaRPr lang="en-US" dirty="0"/>
          </a:p>
        </p:txBody>
      </p:sp>
      <p:sp>
        <p:nvSpPr>
          <p:cNvPr id="3" name="Title 2"/>
          <p:cNvSpPr>
            <a:spLocks noGrp="1"/>
          </p:cNvSpPr>
          <p:nvPr>
            <p:ph type="title"/>
          </p:nvPr>
        </p:nvSpPr>
        <p:spPr/>
        <p:txBody>
          <a:bodyPr/>
          <a:lstStyle/>
          <a:p>
            <a:r>
              <a:rPr lang="en-US" dirty="0" smtClean="0"/>
              <a:t>What to present when resumed</a:t>
            </a:r>
            <a:endParaRPr lang="en-US" dirty="0"/>
          </a:p>
        </p:txBody>
      </p:sp>
      <p:sp>
        <p:nvSpPr>
          <p:cNvPr id="4" name="Text Placeholder 3"/>
          <p:cNvSpPr>
            <a:spLocks noGrp="1"/>
          </p:cNvSpPr>
          <p:nvPr>
            <p:ph type="body" sz="quarter" idx="11"/>
          </p:nvPr>
        </p:nvSpPr>
        <p:spPr/>
        <p:txBody>
          <a:bodyPr/>
          <a:lstStyle/>
          <a:p>
            <a:r>
              <a:rPr lang="en-US" dirty="0" smtClean="0"/>
              <a:t>Return the user to where it makes sense to be</a:t>
            </a:r>
            <a:endParaRPr lang="en-US" dirty="0"/>
          </a:p>
        </p:txBody>
      </p:sp>
    </p:spTree>
    <p:extLst>
      <p:ext uri="{BB962C8B-B14F-4D97-AF65-F5344CB8AC3E}">
        <p14:creationId xmlns:p14="http://schemas.microsoft.com/office/powerpoint/2010/main" val="1717095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sv-SE" sz="3200" dirty="0" smtClean="0">
                <a:cs typeface="Consolas" panose="020B0609020204030204" pitchFamily="49" charset="0"/>
              </a:rPr>
              <a:t>On Suspend</a:t>
            </a:r>
          </a:p>
          <a:p>
            <a:pPr lvl="1"/>
            <a:r>
              <a:rPr lang="en-US" dirty="0" smtClean="0">
                <a:cs typeface="Consolas" panose="020B0609020204030204" pitchFamily="49" charset="0"/>
              </a:rPr>
              <a:t>All secondary views </a:t>
            </a:r>
            <a:r>
              <a:rPr lang="en-US" dirty="0">
                <a:cs typeface="Consolas" panose="020B0609020204030204" pitchFamily="49" charset="0"/>
              </a:rPr>
              <a:t>will be </a:t>
            </a:r>
            <a:r>
              <a:rPr lang="en-US" dirty="0" smtClean="0">
                <a:cs typeface="Consolas" panose="020B0609020204030204" pitchFamily="49" charset="0"/>
              </a:rPr>
              <a:t>destroyed</a:t>
            </a:r>
            <a:endParaRPr lang="en-US" dirty="0">
              <a:cs typeface="Consolas" panose="020B0609020204030204" pitchFamily="49" charset="0"/>
            </a:endParaRPr>
          </a:p>
          <a:p>
            <a:pPr lvl="1"/>
            <a:r>
              <a:rPr lang="en-US" dirty="0">
                <a:cs typeface="Consolas" panose="020B0609020204030204" pitchFamily="49" charset="0"/>
              </a:rPr>
              <a:t>Save view state if the user should be able to re-construct them later</a:t>
            </a:r>
          </a:p>
          <a:p>
            <a:endParaRPr lang="en-US" sz="3200" dirty="0" smtClean="0">
              <a:cs typeface="Consolas" panose="020B0609020204030204" pitchFamily="49" charset="0"/>
            </a:endParaRPr>
          </a:p>
          <a:p>
            <a:r>
              <a:rPr lang="sv-SE" sz="3200" dirty="0" smtClean="0">
                <a:cs typeface="Consolas" panose="020B0609020204030204" pitchFamily="49" charset="0"/>
              </a:rPr>
              <a:t>On Resume</a:t>
            </a:r>
          </a:p>
          <a:p>
            <a:pPr lvl="1"/>
            <a:r>
              <a:rPr lang="sv-SE" dirty="0"/>
              <a:t>Provide a good landing-point</a:t>
            </a:r>
          </a:p>
          <a:p>
            <a:pPr lvl="1"/>
            <a:r>
              <a:rPr lang="sv-SE" dirty="0"/>
              <a:t>Provide in-app UI to restore individual </a:t>
            </a:r>
            <a:r>
              <a:rPr lang="sv-SE" dirty="0" smtClean="0"/>
              <a:t>views</a:t>
            </a:r>
          </a:p>
          <a:p>
            <a:endParaRPr lang="sv-SE" sz="4400" dirty="0" smtClean="0"/>
          </a:p>
          <a:p>
            <a:r>
              <a:rPr lang="sv-SE" sz="3200" dirty="0" smtClean="0"/>
              <a:t>DO </a:t>
            </a:r>
            <a:r>
              <a:rPr lang="sv-SE" sz="3200" dirty="0"/>
              <a:t>NOT try to restore all views without user </a:t>
            </a:r>
            <a:r>
              <a:rPr lang="sv-SE" sz="3200" dirty="0" smtClean="0"/>
              <a:t>consent</a:t>
            </a:r>
            <a:endParaRPr lang="en-US" sz="3200" dirty="0"/>
          </a:p>
        </p:txBody>
      </p:sp>
      <p:sp>
        <p:nvSpPr>
          <p:cNvPr id="3" name="Title 2"/>
          <p:cNvSpPr>
            <a:spLocks noGrp="1"/>
          </p:cNvSpPr>
          <p:nvPr>
            <p:ph type="title"/>
          </p:nvPr>
        </p:nvSpPr>
        <p:spPr/>
        <p:txBody>
          <a:bodyPr/>
          <a:lstStyle/>
          <a:p>
            <a:r>
              <a:rPr lang="sv-SE" dirty="0"/>
              <a:t>Suspending and </a:t>
            </a:r>
            <a:r>
              <a:rPr lang="sv-SE" dirty="0" smtClean="0"/>
              <a:t>resuming multiview apps</a:t>
            </a:r>
            <a:endParaRPr lang="en-US" dirty="0"/>
          </a:p>
        </p:txBody>
      </p:sp>
      <p:sp>
        <p:nvSpPr>
          <p:cNvPr id="4" name="Text Placeholder 3"/>
          <p:cNvSpPr>
            <a:spLocks noGrp="1"/>
          </p:cNvSpPr>
          <p:nvPr>
            <p:ph type="body" sz="quarter" idx="11"/>
          </p:nvPr>
        </p:nvSpPr>
        <p:spPr/>
        <p:txBody>
          <a:bodyPr/>
          <a:lstStyle/>
          <a:p>
            <a:r>
              <a:rPr lang="en-US" dirty="0" smtClean="0"/>
              <a:t>Secondary views are not restored</a:t>
            </a:r>
            <a:endParaRPr lang="en-US" dirty="0"/>
          </a:p>
        </p:txBody>
      </p:sp>
    </p:spTree>
    <p:extLst>
      <p:ext uri="{BB962C8B-B14F-4D97-AF65-F5344CB8AC3E}">
        <p14:creationId xmlns:p14="http://schemas.microsoft.com/office/powerpoint/2010/main" val="10566987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Build 2014 </a:t>
            </a:r>
            <a:r>
              <a:rPr lang="en-US" dirty="0"/>
              <a:t>session </a:t>
            </a:r>
            <a:r>
              <a:rPr lang="en-US" dirty="0" smtClean="0"/>
              <a:t>2-537 - Navigation </a:t>
            </a:r>
            <a:r>
              <a:rPr lang="en-US" dirty="0"/>
              <a:t>Model for </a:t>
            </a:r>
            <a:r>
              <a:rPr lang="en-US" dirty="0" smtClean="0"/>
              <a:t>Windows XAML</a:t>
            </a:r>
            <a:r>
              <a:rPr lang="en-US" dirty="0"/>
              <a:t> </a:t>
            </a:r>
            <a:r>
              <a:rPr lang="en-US" dirty="0" smtClean="0"/>
              <a:t>Applications</a:t>
            </a:r>
          </a:p>
          <a:p>
            <a:endParaRPr lang="en-US" dirty="0" smtClean="0"/>
          </a:p>
          <a:p>
            <a:pPr marL="0" indent="0">
              <a:buNone/>
            </a:pPr>
            <a:r>
              <a:rPr lang="en-US" sz="2800" dirty="0">
                <a:hlinkClick r:id="rId3"/>
              </a:rPr>
              <a:t>http://channel9.msdn.com/Events/Build/2014/2-537</a:t>
            </a:r>
            <a:endParaRPr lang="en-US" dirty="0"/>
          </a:p>
        </p:txBody>
      </p:sp>
      <p:sp>
        <p:nvSpPr>
          <p:cNvPr id="3" name="Title 2"/>
          <p:cNvSpPr>
            <a:spLocks noGrp="1"/>
          </p:cNvSpPr>
          <p:nvPr>
            <p:ph type="title"/>
          </p:nvPr>
        </p:nvSpPr>
        <p:spPr/>
        <p:txBody>
          <a:bodyPr/>
          <a:lstStyle/>
          <a:p>
            <a:r>
              <a:rPr lang="en-US" dirty="0" smtClean="0"/>
              <a:t>Want more details?</a:t>
            </a:r>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04606651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sv-SE" sz="3200" dirty="0" smtClean="0"/>
              <a:t>After termination, being re-launched from back stack vs from a Tile can mean different things to the user</a:t>
            </a:r>
          </a:p>
          <a:p>
            <a:endParaRPr lang="sv-SE" sz="3200" dirty="0" smtClean="0"/>
          </a:p>
          <a:p>
            <a:r>
              <a:rPr lang="en-US" sz="3200" dirty="0" smtClean="0"/>
              <a:t>Check </a:t>
            </a:r>
            <a:r>
              <a:rPr lang="en-US" sz="3200" b="1" dirty="0" smtClean="0">
                <a:latin typeface="Consolas" panose="020B0609020204030204" pitchFamily="49" charset="0"/>
                <a:cs typeface="Consolas" panose="020B0609020204030204" pitchFamily="49" charset="0"/>
              </a:rPr>
              <a:t>PreviousExecutionState</a:t>
            </a:r>
            <a:r>
              <a:rPr lang="en-US" sz="3200" dirty="0" smtClean="0"/>
              <a:t> and if it is </a:t>
            </a:r>
            <a:r>
              <a:rPr lang="en-US" sz="3200" b="1" dirty="0" smtClean="0">
                <a:latin typeface="Consolas" panose="020B0609020204030204" pitchFamily="49" charset="0"/>
                <a:cs typeface="Consolas" panose="020B0609020204030204" pitchFamily="49" charset="0"/>
              </a:rPr>
              <a:t>Terminated</a:t>
            </a:r>
            <a:r>
              <a:rPr lang="en-US" sz="3200" dirty="0"/>
              <a:t> </a:t>
            </a:r>
            <a:r>
              <a:rPr lang="en-US" sz="3200" dirty="0" smtClean="0"/>
              <a:t>check the </a:t>
            </a:r>
            <a:r>
              <a:rPr lang="en-US" sz="3200" b="1" dirty="0">
                <a:latin typeface="Consolas" panose="020B0609020204030204" pitchFamily="49" charset="0"/>
                <a:cs typeface="Consolas" panose="020B0609020204030204" pitchFamily="49" charset="0"/>
              </a:rPr>
              <a:t>TileID</a:t>
            </a:r>
            <a:r>
              <a:rPr lang="en-US" sz="3200" dirty="0" smtClean="0"/>
              <a:t> on the activation event args</a:t>
            </a:r>
          </a:p>
          <a:p>
            <a:endParaRPr lang="en-US" sz="3200" dirty="0" smtClean="0"/>
          </a:p>
          <a:p>
            <a:r>
              <a:rPr lang="sv-SE" sz="3200" dirty="0" smtClean="0"/>
              <a:t>If </a:t>
            </a:r>
            <a:r>
              <a:rPr lang="sv-SE" sz="3200" b="1" dirty="0">
                <a:latin typeface="Consolas" panose="020B0609020204030204" pitchFamily="49" charset="0"/>
                <a:cs typeface="Consolas" panose="020B0609020204030204" pitchFamily="49" charset="0"/>
              </a:rPr>
              <a:t>TileID == </a:t>
            </a:r>
            <a:r>
              <a:rPr lang="sv-SE" sz="3200" b="1" dirty="0" smtClean="0">
                <a:latin typeface="Consolas" panose="020B0609020204030204" pitchFamily="49" charset="0"/>
                <a:cs typeface="Consolas" panose="020B0609020204030204" pitchFamily="49" charset="0"/>
              </a:rPr>
              <a:t>””</a:t>
            </a:r>
            <a:r>
              <a:rPr lang="sv-SE" sz="3200" dirty="0" smtClean="0"/>
              <a:t> the app was relaunched from back stack</a:t>
            </a:r>
          </a:p>
        </p:txBody>
      </p:sp>
      <p:sp>
        <p:nvSpPr>
          <p:cNvPr id="3" name="Title 2"/>
          <p:cNvSpPr>
            <a:spLocks noGrp="1"/>
          </p:cNvSpPr>
          <p:nvPr>
            <p:ph type="title"/>
          </p:nvPr>
        </p:nvSpPr>
        <p:spPr/>
        <p:txBody>
          <a:bodyPr/>
          <a:lstStyle/>
          <a:p>
            <a:r>
              <a:rPr lang="sv-SE" dirty="0" smtClean="0"/>
              <a:t>Need to know how app was re-launched?</a:t>
            </a:r>
            <a:endParaRPr lang="en-US" dirty="0"/>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69546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770437" y="220662"/>
            <a:ext cx="7315203" cy="6629400"/>
          </a:xfrm>
        </p:spPr>
        <p:txBody>
          <a:bodyPr>
            <a:normAutofit fontScale="85000" lnSpcReduction="10000"/>
          </a:bodyPr>
          <a:lstStyle/>
          <a:p>
            <a:r>
              <a:rPr lang="sv-SE" sz="2800" dirty="0" smtClean="0"/>
              <a:t>Resume your app if the user has done work that would be frustrating to lose.</a:t>
            </a:r>
          </a:p>
          <a:p>
            <a:endParaRPr lang="sv-SE" sz="2800" dirty="0"/>
          </a:p>
          <a:p>
            <a:r>
              <a:rPr lang="sv-SE" sz="2800" dirty="0" smtClean="0"/>
              <a:t>Start the app fresh if a long period of time has elapsed since the user last used it</a:t>
            </a:r>
          </a:p>
          <a:p>
            <a:endParaRPr lang="sv-SE" sz="2800" dirty="0"/>
          </a:p>
          <a:p>
            <a:r>
              <a:rPr lang="sv-SE" sz="2800" dirty="0" smtClean="0"/>
              <a:t>Global Back button takes user where they came from</a:t>
            </a:r>
          </a:p>
          <a:p>
            <a:endParaRPr lang="sv-SE" sz="2800" dirty="0"/>
          </a:p>
          <a:p>
            <a:r>
              <a:rPr lang="sv-SE" sz="2800" dirty="0" smtClean="0"/>
              <a:t>Don’t rely on set window sizes</a:t>
            </a:r>
          </a:p>
          <a:p>
            <a:endParaRPr lang="sv-SE" sz="2800" dirty="0" smtClean="0"/>
          </a:p>
          <a:p>
            <a:r>
              <a:rPr lang="sv-SE" sz="2800" dirty="0"/>
              <a:t>Re-layout and refresh your app UI if view size </a:t>
            </a:r>
            <a:r>
              <a:rPr lang="sv-SE" sz="2800" dirty="0" smtClean="0"/>
              <a:t>changes</a:t>
            </a:r>
          </a:p>
          <a:p>
            <a:endParaRPr lang="sv-SE" sz="2800" dirty="0"/>
          </a:p>
          <a:p>
            <a:r>
              <a:rPr lang="sv-SE" sz="2800" dirty="0" smtClean="0"/>
              <a:t>Be careful when restoring secondary views</a:t>
            </a:r>
          </a:p>
        </p:txBody>
      </p:sp>
      <p:sp>
        <p:nvSpPr>
          <p:cNvPr id="3" name="Title 2"/>
          <p:cNvSpPr>
            <a:spLocks noGrp="1"/>
          </p:cNvSpPr>
          <p:nvPr>
            <p:ph type="ctrTitle"/>
          </p:nvPr>
        </p:nvSpPr>
        <p:spPr/>
        <p:txBody>
          <a:bodyPr/>
          <a:lstStyle/>
          <a:p>
            <a:r>
              <a:rPr lang="sv-SE" dirty="0" smtClean="0"/>
              <a:t>UX Guidance Summary</a:t>
            </a:r>
            <a:endParaRPr lang="en-US" dirty="0"/>
          </a:p>
        </p:txBody>
      </p:sp>
    </p:spTree>
    <p:extLst>
      <p:ext uri="{BB962C8B-B14F-4D97-AF65-F5344CB8AC3E}">
        <p14:creationId xmlns:p14="http://schemas.microsoft.com/office/powerpoint/2010/main" val="373769299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sz="2800" dirty="0" smtClean="0"/>
              <a:t>Same </a:t>
            </a:r>
            <a:r>
              <a:rPr lang="en-US" sz="2800" dirty="0"/>
              <a:t>Page Navigation Model on </a:t>
            </a:r>
            <a:r>
              <a:rPr lang="en-US" sz="2800" dirty="0" smtClean="0"/>
              <a:t>all Windows 10 devices</a:t>
            </a:r>
            <a:endParaRPr lang="en-US" sz="2800" dirty="0"/>
          </a:p>
          <a:p>
            <a:endParaRPr lang="en-US" sz="2800" dirty="0"/>
          </a:p>
          <a:p>
            <a:r>
              <a:rPr lang="en-US" sz="2800" dirty="0"/>
              <a:t>Fast App Resume </a:t>
            </a:r>
            <a:r>
              <a:rPr lang="en-US" sz="2800" dirty="0" smtClean="0"/>
              <a:t>is the launch policy on all Windows 10 devices</a:t>
            </a:r>
            <a:endParaRPr lang="en-US" sz="2800" dirty="0"/>
          </a:p>
          <a:p>
            <a:endParaRPr lang="en-US" sz="2800" dirty="0"/>
          </a:p>
          <a:p>
            <a:r>
              <a:rPr lang="en-US" sz="2800" dirty="0"/>
              <a:t>Opt-in back button for Windowed apps, </a:t>
            </a:r>
            <a:r>
              <a:rPr lang="en-US" sz="2800" dirty="0" smtClean="0"/>
              <a:t>Global Back </a:t>
            </a:r>
            <a:r>
              <a:rPr lang="en-US" sz="2800" dirty="0"/>
              <a:t>for </a:t>
            </a:r>
            <a:r>
              <a:rPr lang="en-US" sz="2800" dirty="0" smtClean="0"/>
              <a:t>immersive mode</a:t>
            </a:r>
            <a:endParaRPr lang="en-US" sz="2800" dirty="0"/>
          </a:p>
          <a:p>
            <a:endParaRPr lang="en-US" sz="2800" dirty="0"/>
          </a:p>
          <a:p>
            <a:r>
              <a:rPr lang="en-US" sz="2800" dirty="0"/>
              <a:t>Follow UX guidance to preserve </a:t>
            </a:r>
            <a:r>
              <a:rPr lang="en-US" sz="2800" dirty="0" smtClean="0"/>
              <a:t>Global Back </a:t>
            </a:r>
            <a:r>
              <a:rPr lang="en-US" sz="2800" dirty="0"/>
              <a:t>Button behavior </a:t>
            </a:r>
            <a:r>
              <a:rPr lang="en-US" sz="2800" dirty="0" smtClean="0"/>
              <a:t>on immersive mode/devices</a:t>
            </a:r>
          </a:p>
          <a:p>
            <a:endParaRPr lang="en-US" sz="2800" dirty="0"/>
          </a:p>
          <a:p>
            <a:r>
              <a:rPr lang="en-US" sz="2800" dirty="0" smtClean="0"/>
              <a:t>Always subscribe to the SizeChanged event and update your UI accordingly</a:t>
            </a:r>
          </a:p>
        </p:txBody>
      </p:sp>
      <p:sp>
        <p:nvSpPr>
          <p:cNvPr id="3" name="Title 2"/>
          <p:cNvSpPr>
            <a:spLocks noGrp="1"/>
          </p:cNvSpPr>
          <p:nvPr>
            <p:ph type="title"/>
          </p:nvPr>
        </p:nvSpPr>
        <p:spPr/>
        <p:txBody>
          <a:bodyPr/>
          <a:lstStyle/>
          <a:p>
            <a:r>
              <a:rPr lang="sv-SE" dirty="0" smtClean="0"/>
              <a:t>What does this mean to the developer</a:t>
            </a:r>
            <a:endParaRPr lang="en-US" dirty="0"/>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71820224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sv-SE" sz="2400" dirty="0" smtClean="0"/>
              <a:t>AppModel talks later today</a:t>
            </a:r>
          </a:p>
          <a:p>
            <a:r>
              <a:rPr lang="sv-SE" sz="2400" dirty="0" smtClean="0"/>
              <a:t>762 – tiles’n’stuff</a:t>
            </a:r>
          </a:p>
          <a:p>
            <a:r>
              <a:rPr lang="sv-SE" sz="2400" dirty="0" smtClean="0"/>
              <a:t>765 – web of apps</a:t>
            </a:r>
          </a:p>
          <a:p>
            <a:endParaRPr lang="sv-SE" sz="2400" dirty="0" smtClean="0"/>
          </a:p>
          <a:p>
            <a:r>
              <a:rPr lang="sv-SE" sz="2400" dirty="0" smtClean="0"/>
              <a:t>Talks in the past, go watch the videos...</a:t>
            </a:r>
          </a:p>
          <a:p>
            <a:r>
              <a:rPr lang="en-US" sz="2400" dirty="0"/>
              <a:t>626 - Windows App Lifecycle:  From Activation &amp; Suspension to Background Execution and Multitasking</a:t>
            </a:r>
          </a:p>
          <a:p>
            <a:r>
              <a:rPr lang="en-US" sz="2400" dirty="0" smtClean="0"/>
              <a:t>679 </a:t>
            </a:r>
            <a:r>
              <a:rPr lang="en-US" sz="2400" dirty="0"/>
              <a:t>- From the Small Screen to the Big Screen: Building Universal App Experiences with </a:t>
            </a:r>
            <a:r>
              <a:rPr lang="en-US" sz="2400" dirty="0" smtClean="0"/>
              <a:t>XAML</a:t>
            </a:r>
          </a:p>
          <a:p>
            <a:r>
              <a:rPr lang="en-US" sz="2400" dirty="0"/>
              <a:t>741 - Moving to Windows 10: Porting an app from Windows 8.1 XAML or Windows Phone Silverlight to Windows 10</a:t>
            </a:r>
          </a:p>
        </p:txBody>
      </p:sp>
      <p:sp>
        <p:nvSpPr>
          <p:cNvPr id="3" name="Title 2"/>
          <p:cNvSpPr>
            <a:spLocks noGrp="1"/>
          </p:cNvSpPr>
          <p:nvPr>
            <p:ph type="ctrTitle"/>
          </p:nvPr>
        </p:nvSpPr>
        <p:spPr/>
        <p:txBody>
          <a:bodyPr/>
          <a:lstStyle/>
          <a:p>
            <a:r>
              <a:rPr lang="sv-SE" dirty="0" smtClean="0"/>
              <a:t>Things that may interest you</a:t>
            </a:r>
            <a:endParaRPr lang="en-US" dirty="0"/>
          </a:p>
        </p:txBody>
      </p:sp>
    </p:spTree>
    <p:extLst>
      <p:ext uri="{BB962C8B-B14F-4D97-AF65-F5344CB8AC3E}">
        <p14:creationId xmlns:p14="http://schemas.microsoft.com/office/powerpoint/2010/main" val="221451722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Tony Arrows"/>
          <p:cNvGrpSpPr/>
          <p:nvPr/>
        </p:nvGrpSpPr>
        <p:grpSpPr>
          <a:xfrm>
            <a:off x="7296572" y="4652973"/>
            <a:ext cx="1163013" cy="270635"/>
            <a:chOff x="7296572" y="4652973"/>
            <a:chExt cx="1163013" cy="270635"/>
          </a:xfrm>
        </p:grpSpPr>
        <p:cxnSp>
          <p:nvCxnSpPr>
            <p:cNvPr id="34" name="Straight Arrow Connector 33"/>
            <p:cNvCxnSpPr/>
            <p:nvPr/>
          </p:nvCxnSpPr>
          <p:spPr>
            <a:xfrm>
              <a:off x="7320576" y="4652973"/>
              <a:ext cx="1139009" cy="7871"/>
            </a:xfrm>
            <a:prstGeom prst="straightConnector1">
              <a:avLst/>
            </a:prstGeom>
            <a:ln w="762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7296572" y="4915737"/>
              <a:ext cx="1139009" cy="7871"/>
            </a:xfrm>
            <a:prstGeom prst="straightConnector1">
              <a:avLst/>
            </a:prstGeom>
            <a:ln w="76200">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2" name="Tony User Data Box"/>
          <p:cNvSpPr/>
          <p:nvPr/>
        </p:nvSpPr>
        <p:spPr bwMode="auto">
          <a:xfrm>
            <a:off x="8456578" y="4406571"/>
            <a:ext cx="2286000" cy="91785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43" name="Tony Arrow Title"/>
          <p:cNvSpPr txBox="1"/>
          <p:nvPr/>
        </p:nvSpPr>
        <p:spPr>
          <a:xfrm>
            <a:off x="7499148" y="3855840"/>
            <a:ext cx="842475" cy="871008"/>
          </a:xfrm>
          <a:prstGeom prst="rect">
            <a:avLst/>
          </a:prstGeom>
          <a:noFill/>
        </p:spPr>
        <p:txBody>
          <a:bodyPr wrap="none" lIns="182880" tIns="146304" rIns="182880" bIns="146304" rtlCol="0">
            <a:spAutoFit/>
          </a:bodyPr>
          <a:lstStyle/>
          <a:p>
            <a:pPr algn="r">
              <a:lnSpc>
                <a:spcPct val="90000"/>
              </a:lnSpc>
              <a:spcAft>
                <a:spcPts val="600"/>
              </a:spcAft>
            </a:pPr>
            <a:r>
              <a:rPr lang="en-US" dirty="0" smtClean="0">
                <a:solidFill>
                  <a:srgbClr val="00188F"/>
                </a:solidFill>
              </a:rPr>
              <a:t>Tony</a:t>
            </a:r>
          </a:p>
          <a:p>
            <a:pPr algn="r">
              <a:lnSpc>
                <a:spcPct val="90000"/>
              </a:lnSpc>
              <a:spcAft>
                <a:spcPts val="600"/>
              </a:spcAft>
            </a:pPr>
            <a:r>
              <a:rPr lang="en-US" dirty="0" smtClean="0">
                <a:solidFill>
                  <a:srgbClr val="00188F"/>
                </a:solidFill>
              </a:rPr>
              <a:t>684</a:t>
            </a:r>
          </a:p>
        </p:txBody>
      </p:sp>
      <p:sp>
        <p:nvSpPr>
          <p:cNvPr id="18" name="Tony User Data Title"/>
          <p:cNvSpPr txBox="1"/>
          <p:nvPr/>
        </p:nvSpPr>
        <p:spPr>
          <a:xfrm>
            <a:off x="8750467" y="4551567"/>
            <a:ext cx="169822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User Data</a:t>
            </a:r>
          </a:p>
        </p:txBody>
      </p:sp>
      <p:sp>
        <p:nvSpPr>
          <p:cNvPr id="11" name="Arun App Services Box"/>
          <p:cNvSpPr/>
          <p:nvPr/>
        </p:nvSpPr>
        <p:spPr bwMode="auto">
          <a:xfrm>
            <a:off x="8456578" y="3263571"/>
            <a:ext cx="2286000" cy="91785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7" name="Arun App Services Title"/>
          <p:cNvSpPr txBox="1"/>
          <p:nvPr/>
        </p:nvSpPr>
        <p:spPr>
          <a:xfrm>
            <a:off x="8542333" y="3392277"/>
            <a:ext cx="211449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App Services</a:t>
            </a:r>
          </a:p>
        </p:txBody>
      </p:sp>
      <p:grpSp>
        <p:nvGrpSpPr>
          <p:cNvPr id="48" name="Arun Arrows"/>
          <p:cNvGrpSpPr/>
          <p:nvPr/>
        </p:nvGrpSpPr>
        <p:grpSpPr>
          <a:xfrm>
            <a:off x="7279567" y="3579889"/>
            <a:ext cx="1163013" cy="270635"/>
            <a:chOff x="7279567" y="3579889"/>
            <a:chExt cx="1163013" cy="270635"/>
          </a:xfrm>
        </p:grpSpPr>
        <p:cxnSp>
          <p:nvCxnSpPr>
            <p:cNvPr id="32" name="Straight Arrow Connector 31"/>
            <p:cNvCxnSpPr/>
            <p:nvPr/>
          </p:nvCxnSpPr>
          <p:spPr>
            <a:xfrm>
              <a:off x="7303571" y="3579889"/>
              <a:ext cx="1139009" cy="7871"/>
            </a:xfrm>
            <a:prstGeom prst="straightConnector1">
              <a:avLst/>
            </a:prstGeom>
            <a:ln w="762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7279567" y="3842653"/>
              <a:ext cx="1139009" cy="7871"/>
            </a:xfrm>
            <a:prstGeom prst="straightConnector1">
              <a:avLst/>
            </a:prstGeom>
            <a:ln w="76200">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42" name="Arun Arrow Title"/>
          <p:cNvSpPr txBox="1"/>
          <p:nvPr/>
        </p:nvSpPr>
        <p:spPr>
          <a:xfrm>
            <a:off x="7483375" y="2781707"/>
            <a:ext cx="858248" cy="871008"/>
          </a:xfrm>
          <a:prstGeom prst="rect">
            <a:avLst/>
          </a:prstGeom>
          <a:noFill/>
        </p:spPr>
        <p:txBody>
          <a:bodyPr wrap="none" lIns="182880" tIns="146304" rIns="182880" bIns="146304" rtlCol="0">
            <a:spAutoFit/>
          </a:bodyPr>
          <a:lstStyle/>
          <a:p>
            <a:pPr algn="r">
              <a:lnSpc>
                <a:spcPct val="90000"/>
              </a:lnSpc>
              <a:spcAft>
                <a:spcPts val="600"/>
              </a:spcAft>
            </a:pPr>
            <a:r>
              <a:rPr lang="en-US" dirty="0" smtClean="0">
                <a:solidFill>
                  <a:srgbClr val="00188F"/>
                </a:solidFill>
              </a:rPr>
              <a:t>Arun</a:t>
            </a:r>
          </a:p>
          <a:p>
            <a:pPr algn="r">
              <a:lnSpc>
                <a:spcPct val="90000"/>
              </a:lnSpc>
              <a:spcAft>
                <a:spcPts val="600"/>
              </a:spcAft>
            </a:pPr>
            <a:r>
              <a:rPr lang="en-US" dirty="0" smtClean="0">
                <a:solidFill>
                  <a:srgbClr val="00188F"/>
                </a:solidFill>
              </a:rPr>
              <a:t>765</a:t>
            </a:r>
          </a:p>
        </p:txBody>
      </p:sp>
      <p:sp>
        <p:nvSpPr>
          <p:cNvPr id="41" name="Thomas Arrow Title"/>
          <p:cNvSpPr txBox="1"/>
          <p:nvPr/>
        </p:nvSpPr>
        <p:spPr>
          <a:xfrm>
            <a:off x="7166996" y="1746249"/>
            <a:ext cx="1167628" cy="871008"/>
          </a:xfrm>
          <a:prstGeom prst="rect">
            <a:avLst/>
          </a:prstGeom>
          <a:noFill/>
        </p:spPr>
        <p:txBody>
          <a:bodyPr wrap="none" lIns="182880" tIns="146304" rIns="182880" bIns="146304" rtlCol="0">
            <a:spAutoFit/>
          </a:bodyPr>
          <a:lstStyle/>
          <a:p>
            <a:pPr algn="r">
              <a:lnSpc>
                <a:spcPct val="90000"/>
              </a:lnSpc>
              <a:spcAft>
                <a:spcPts val="600"/>
              </a:spcAft>
            </a:pPr>
            <a:r>
              <a:rPr lang="en-US" dirty="0" smtClean="0">
                <a:solidFill>
                  <a:srgbClr val="00188F"/>
                </a:solidFill>
              </a:rPr>
              <a:t>Thomas</a:t>
            </a:r>
          </a:p>
          <a:p>
            <a:pPr algn="r">
              <a:lnSpc>
                <a:spcPct val="90000"/>
              </a:lnSpc>
              <a:spcAft>
                <a:spcPts val="600"/>
              </a:spcAft>
            </a:pPr>
            <a:r>
              <a:rPr lang="en-US" dirty="0" smtClean="0">
                <a:solidFill>
                  <a:srgbClr val="00188F"/>
                </a:solidFill>
              </a:rPr>
              <a:t>762</a:t>
            </a:r>
          </a:p>
        </p:txBody>
      </p:sp>
      <p:sp>
        <p:nvSpPr>
          <p:cNvPr id="9" name="Thomas Shell Box"/>
          <p:cNvSpPr/>
          <p:nvPr/>
        </p:nvSpPr>
        <p:spPr bwMode="auto">
          <a:xfrm>
            <a:off x="8456578" y="2120571"/>
            <a:ext cx="2286000" cy="91785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6" name="Thomas Shell Title"/>
          <p:cNvSpPr txBox="1"/>
          <p:nvPr/>
        </p:nvSpPr>
        <p:spPr>
          <a:xfrm>
            <a:off x="9090303" y="2265567"/>
            <a:ext cx="101854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Shell</a:t>
            </a:r>
          </a:p>
        </p:txBody>
      </p:sp>
      <p:grpSp>
        <p:nvGrpSpPr>
          <p:cNvPr id="49" name="Thomas Arrows"/>
          <p:cNvGrpSpPr/>
          <p:nvPr/>
        </p:nvGrpSpPr>
        <p:grpSpPr>
          <a:xfrm>
            <a:off x="7279567" y="2506805"/>
            <a:ext cx="1163013" cy="270635"/>
            <a:chOff x="7279567" y="2506805"/>
            <a:chExt cx="1163013" cy="270635"/>
          </a:xfrm>
        </p:grpSpPr>
        <p:cxnSp>
          <p:nvCxnSpPr>
            <p:cNvPr id="28" name="Straight Arrow Connector 27"/>
            <p:cNvCxnSpPr/>
            <p:nvPr/>
          </p:nvCxnSpPr>
          <p:spPr>
            <a:xfrm>
              <a:off x="7303571" y="2506805"/>
              <a:ext cx="1139009" cy="7871"/>
            </a:xfrm>
            <a:prstGeom prst="straightConnector1">
              <a:avLst/>
            </a:prstGeom>
            <a:ln w="762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7279567" y="2769569"/>
              <a:ext cx="1139009" cy="7871"/>
            </a:xfrm>
            <a:prstGeom prst="straightConnector1">
              <a:avLst/>
            </a:prstGeom>
            <a:ln w="76200">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3" name="Shawn Kernel Box"/>
          <p:cNvSpPr/>
          <p:nvPr/>
        </p:nvSpPr>
        <p:spPr bwMode="auto">
          <a:xfrm>
            <a:off x="4417978" y="5900957"/>
            <a:ext cx="2895600" cy="91785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9" name="Shawn Kernel Title"/>
          <p:cNvSpPr txBox="1"/>
          <p:nvPr/>
        </p:nvSpPr>
        <p:spPr>
          <a:xfrm>
            <a:off x="5255418" y="6002823"/>
            <a:ext cx="12207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Kernel</a:t>
            </a:r>
          </a:p>
        </p:txBody>
      </p:sp>
      <p:grpSp>
        <p:nvGrpSpPr>
          <p:cNvPr id="50" name="Shawn Arrows"/>
          <p:cNvGrpSpPr/>
          <p:nvPr/>
        </p:nvGrpSpPr>
        <p:grpSpPr>
          <a:xfrm>
            <a:off x="5560978" y="5324425"/>
            <a:ext cx="686560" cy="566929"/>
            <a:chOff x="5560978" y="5324425"/>
            <a:chExt cx="686560" cy="566929"/>
          </a:xfrm>
        </p:grpSpPr>
        <p:cxnSp>
          <p:nvCxnSpPr>
            <p:cNvPr id="25" name="Straight Arrow Connector 24"/>
            <p:cNvCxnSpPr/>
            <p:nvPr/>
          </p:nvCxnSpPr>
          <p:spPr>
            <a:xfrm>
              <a:off x="5560978" y="5324426"/>
              <a:ext cx="0" cy="566928"/>
            </a:xfrm>
            <a:prstGeom prst="straightConnector1">
              <a:avLst/>
            </a:prstGeom>
            <a:ln w="762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247538" y="5324425"/>
              <a:ext cx="0" cy="566928"/>
            </a:xfrm>
            <a:prstGeom prst="straightConnector1">
              <a:avLst/>
            </a:prstGeom>
            <a:ln w="76200">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44" name="Shawn Arrow Title"/>
          <p:cNvSpPr txBox="1"/>
          <p:nvPr/>
        </p:nvSpPr>
        <p:spPr>
          <a:xfrm>
            <a:off x="6328155" y="5178501"/>
            <a:ext cx="1036181" cy="871008"/>
          </a:xfrm>
          <a:prstGeom prst="rect">
            <a:avLst/>
          </a:prstGeom>
          <a:noFill/>
        </p:spPr>
        <p:txBody>
          <a:bodyPr wrap="none" lIns="182880" tIns="146304" rIns="182880" bIns="146304" rtlCol="0">
            <a:spAutoFit/>
          </a:bodyPr>
          <a:lstStyle/>
          <a:p>
            <a:pPr algn="r">
              <a:lnSpc>
                <a:spcPct val="90000"/>
              </a:lnSpc>
              <a:spcAft>
                <a:spcPts val="600"/>
              </a:spcAft>
            </a:pPr>
            <a:r>
              <a:rPr lang="en-US" dirty="0" smtClean="0">
                <a:solidFill>
                  <a:srgbClr val="00188F"/>
                </a:solidFill>
              </a:rPr>
              <a:t>Shawn</a:t>
            </a:r>
          </a:p>
          <a:p>
            <a:pPr algn="r">
              <a:lnSpc>
                <a:spcPct val="90000"/>
              </a:lnSpc>
              <a:spcAft>
                <a:spcPts val="600"/>
              </a:spcAft>
            </a:pPr>
            <a:r>
              <a:rPr lang="en-US" dirty="0" smtClean="0">
                <a:solidFill>
                  <a:srgbClr val="00188F"/>
                </a:solidFill>
              </a:rPr>
              <a:t>626</a:t>
            </a:r>
          </a:p>
        </p:txBody>
      </p:sp>
      <p:sp>
        <p:nvSpPr>
          <p:cNvPr id="8" name="Roberth App Box"/>
          <p:cNvSpPr/>
          <p:nvPr/>
        </p:nvSpPr>
        <p:spPr bwMode="auto">
          <a:xfrm>
            <a:off x="4417978" y="2124027"/>
            <a:ext cx="2895600" cy="3200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solidFill>
                <a:srgbClr val="FFFFFF"/>
              </a:solidFill>
              <a:ea typeface="Segoe UI" pitchFamily="34" charset="0"/>
              <a:cs typeface="Segoe UI" pitchFamily="34" charset="0"/>
            </a:endParaRPr>
          </a:p>
        </p:txBody>
      </p:sp>
      <p:sp>
        <p:nvSpPr>
          <p:cNvPr id="20" name="Robeth App Title"/>
          <p:cNvSpPr txBox="1"/>
          <p:nvPr/>
        </p:nvSpPr>
        <p:spPr>
          <a:xfrm>
            <a:off x="4370406" y="2104828"/>
            <a:ext cx="93038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App</a:t>
            </a:r>
          </a:p>
        </p:txBody>
      </p:sp>
      <p:graphicFrame>
        <p:nvGraphicFramePr>
          <p:cNvPr id="22" name="Roberth Arrows"/>
          <p:cNvGraphicFramePr/>
          <p:nvPr>
            <p:extLst/>
          </p:nvPr>
        </p:nvGraphicFramePr>
        <p:xfrm>
          <a:off x="3822691" y="2501451"/>
          <a:ext cx="4086172" cy="2714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 name="Roberth Details"/>
          <p:cNvSpPr txBox="1"/>
          <p:nvPr/>
        </p:nvSpPr>
        <p:spPr>
          <a:xfrm>
            <a:off x="436868" y="3696953"/>
            <a:ext cx="3795048" cy="2896177"/>
          </a:xfrm>
          <a:prstGeom prst="rect">
            <a:avLst/>
          </a:prstGeom>
          <a:noFill/>
        </p:spPr>
        <p:txBody>
          <a:bodyPr wrap="square" lIns="182880" tIns="146304" rIns="182880" bIns="146304" rtlCol="0">
            <a:spAutoFit/>
          </a:bodyPr>
          <a:lstStyle/>
          <a:p>
            <a:pPr>
              <a:lnSpc>
                <a:spcPct val="90000"/>
              </a:lnSpc>
              <a:spcAft>
                <a:spcPts val="600"/>
              </a:spcAft>
            </a:pPr>
            <a:r>
              <a:rPr lang="en-US" sz="2000" b="1" dirty="0" smtClean="0">
                <a:gradFill>
                  <a:gsLst>
                    <a:gs pos="2917">
                      <a:srgbClr val="404040"/>
                    </a:gs>
                    <a:gs pos="30000">
                      <a:srgbClr val="404040"/>
                    </a:gs>
                  </a:gsLst>
                  <a:lin ang="5400000" scaled="0"/>
                </a:gradFill>
              </a:rPr>
              <a:t>Title: </a:t>
            </a:r>
            <a:r>
              <a:rPr lang="en-US" sz="2000" dirty="0" smtClean="0">
                <a:gradFill>
                  <a:gsLst>
                    <a:gs pos="2917">
                      <a:srgbClr val="404040"/>
                    </a:gs>
                    <a:gs pos="30000">
                      <a:srgbClr val="404040"/>
                    </a:gs>
                  </a:gsLst>
                  <a:lin ang="5400000" scaled="0"/>
                </a:gradFill>
              </a:rPr>
              <a:t>Navigation and Windowing in Windows 10 Apps</a:t>
            </a:r>
          </a:p>
          <a:p>
            <a:pPr>
              <a:lnSpc>
                <a:spcPct val="90000"/>
              </a:lnSpc>
              <a:spcAft>
                <a:spcPts val="600"/>
              </a:spcAft>
            </a:pPr>
            <a:r>
              <a:rPr lang="en-US" sz="2000" b="1" dirty="0" smtClean="0">
                <a:gradFill>
                  <a:gsLst>
                    <a:gs pos="2917">
                      <a:srgbClr val="404040"/>
                    </a:gs>
                    <a:gs pos="30000">
                      <a:srgbClr val="404040"/>
                    </a:gs>
                  </a:gsLst>
                  <a:lin ang="5400000" scaled="0"/>
                </a:gradFill>
              </a:rPr>
              <a:t>Code: </a:t>
            </a:r>
            <a:r>
              <a:rPr lang="en-US" sz="2000" dirty="0" smtClean="0">
                <a:gradFill>
                  <a:gsLst>
                    <a:gs pos="2917">
                      <a:srgbClr val="404040"/>
                    </a:gs>
                    <a:gs pos="30000">
                      <a:srgbClr val="404040"/>
                    </a:gs>
                  </a:gsLst>
                  <a:lin ang="5400000" scaled="0"/>
                </a:gradFill>
              </a:rPr>
              <a:t>779</a:t>
            </a:r>
          </a:p>
          <a:p>
            <a:pPr>
              <a:lnSpc>
                <a:spcPct val="90000"/>
              </a:lnSpc>
              <a:spcAft>
                <a:spcPts val="600"/>
              </a:spcAft>
            </a:pPr>
            <a:r>
              <a:rPr lang="en-US" sz="2000" b="1" dirty="0" smtClean="0">
                <a:gradFill>
                  <a:gsLst>
                    <a:gs pos="2917">
                      <a:srgbClr val="404040"/>
                    </a:gs>
                    <a:gs pos="30000">
                      <a:srgbClr val="404040"/>
                    </a:gs>
                  </a:gsLst>
                  <a:lin ang="5400000" scaled="0"/>
                </a:gradFill>
              </a:rPr>
              <a:t>Speaker: </a:t>
            </a:r>
            <a:r>
              <a:rPr lang="en-US" sz="2000" dirty="0" smtClean="0">
                <a:gradFill>
                  <a:gsLst>
                    <a:gs pos="2917">
                      <a:srgbClr val="404040"/>
                    </a:gs>
                    <a:gs pos="30000">
                      <a:srgbClr val="404040"/>
                    </a:gs>
                  </a:gsLst>
                  <a:lin ang="5400000" scaled="0"/>
                </a:gradFill>
              </a:rPr>
              <a:t>Roberth Karman</a:t>
            </a:r>
          </a:p>
          <a:p>
            <a:pPr>
              <a:lnSpc>
                <a:spcPct val="90000"/>
              </a:lnSpc>
              <a:spcAft>
                <a:spcPts val="600"/>
              </a:spcAft>
            </a:pPr>
            <a:r>
              <a:rPr lang="en-US" sz="2000" b="1" dirty="0" smtClean="0">
                <a:gradFill>
                  <a:gsLst>
                    <a:gs pos="2917">
                      <a:srgbClr val="404040"/>
                    </a:gs>
                    <a:gs pos="30000">
                      <a:srgbClr val="404040"/>
                    </a:gs>
                  </a:gsLst>
                  <a:lin ang="5400000" scaled="0"/>
                </a:gradFill>
              </a:rPr>
              <a:t>Room: </a:t>
            </a:r>
            <a:r>
              <a:rPr lang="en-US" sz="2000" dirty="0" smtClean="0">
                <a:gradFill>
                  <a:gsLst>
                    <a:gs pos="2917">
                      <a:srgbClr val="404040"/>
                    </a:gs>
                    <a:gs pos="30000">
                      <a:srgbClr val="404040"/>
                    </a:gs>
                  </a:gsLst>
                  <a:lin ang="5400000" scaled="0"/>
                </a:gradFill>
              </a:rPr>
              <a:t>2004</a:t>
            </a:r>
          </a:p>
          <a:p>
            <a:pPr>
              <a:lnSpc>
                <a:spcPct val="90000"/>
              </a:lnSpc>
              <a:spcAft>
                <a:spcPts val="600"/>
              </a:spcAft>
            </a:pPr>
            <a:r>
              <a:rPr lang="en-US" sz="2000" b="1" dirty="0" smtClean="0">
                <a:gradFill>
                  <a:gsLst>
                    <a:gs pos="2917">
                      <a:srgbClr val="404040"/>
                    </a:gs>
                    <a:gs pos="30000">
                      <a:srgbClr val="404040"/>
                    </a:gs>
                  </a:gsLst>
                  <a:lin ang="5400000" scaled="0"/>
                </a:gradFill>
              </a:rPr>
              <a:t>Date: </a:t>
            </a:r>
            <a:r>
              <a:rPr lang="en-US" sz="2000" dirty="0" smtClean="0">
                <a:gradFill>
                  <a:gsLst>
                    <a:gs pos="2917">
                      <a:srgbClr val="404040"/>
                    </a:gs>
                    <a:gs pos="30000">
                      <a:srgbClr val="404040"/>
                    </a:gs>
                  </a:gsLst>
                  <a:lin ang="5400000" scaled="0"/>
                </a:gradFill>
              </a:rPr>
              <a:t>5/1</a:t>
            </a:r>
          </a:p>
          <a:p>
            <a:pPr>
              <a:lnSpc>
                <a:spcPct val="90000"/>
              </a:lnSpc>
              <a:spcAft>
                <a:spcPts val="600"/>
              </a:spcAft>
            </a:pPr>
            <a:r>
              <a:rPr lang="en-US" sz="2000" b="1" dirty="0" smtClean="0">
                <a:gradFill>
                  <a:gsLst>
                    <a:gs pos="2917">
                      <a:srgbClr val="404040"/>
                    </a:gs>
                    <a:gs pos="30000">
                      <a:srgbClr val="404040"/>
                    </a:gs>
                  </a:gsLst>
                  <a:lin ang="5400000" scaled="0"/>
                </a:gradFill>
              </a:rPr>
              <a:t>Time: </a:t>
            </a:r>
            <a:r>
              <a:rPr lang="en-US" sz="2000" dirty="0" smtClean="0">
                <a:gradFill>
                  <a:gsLst>
                    <a:gs pos="2917">
                      <a:srgbClr val="404040"/>
                    </a:gs>
                    <a:gs pos="30000">
                      <a:srgbClr val="404040"/>
                    </a:gs>
                  </a:gsLst>
                  <a:lin ang="5400000" scaled="0"/>
                </a:gradFill>
              </a:rPr>
              <a:t>10.30</a:t>
            </a:r>
          </a:p>
        </p:txBody>
      </p:sp>
      <p:sp>
        <p:nvSpPr>
          <p:cNvPr id="54" name="John Enterprise Box"/>
          <p:cNvSpPr/>
          <p:nvPr/>
        </p:nvSpPr>
        <p:spPr bwMode="auto">
          <a:xfrm>
            <a:off x="730849" y="2416960"/>
            <a:ext cx="2286000"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55" name="John Enterprise Title"/>
          <p:cNvSpPr txBox="1"/>
          <p:nvPr/>
        </p:nvSpPr>
        <p:spPr>
          <a:xfrm>
            <a:off x="1018315" y="2560228"/>
            <a:ext cx="172303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Enterprise</a:t>
            </a:r>
          </a:p>
        </p:txBody>
      </p:sp>
      <p:cxnSp>
        <p:nvCxnSpPr>
          <p:cNvPr id="56" name="John Arrows"/>
          <p:cNvCxnSpPr/>
          <p:nvPr/>
        </p:nvCxnSpPr>
        <p:spPr>
          <a:xfrm>
            <a:off x="2909291" y="2921992"/>
            <a:ext cx="1505870" cy="654210"/>
          </a:xfrm>
          <a:prstGeom prst="straightConnector1">
            <a:avLst/>
          </a:prstGeom>
          <a:ln w="76200">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John Arrow Title"/>
          <p:cNvSpPr txBox="1"/>
          <p:nvPr/>
        </p:nvSpPr>
        <p:spPr>
          <a:xfrm>
            <a:off x="3354977" y="2460352"/>
            <a:ext cx="949427" cy="871008"/>
          </a:xfrm>
          <a:prstGeom prst="rect">
            <a:avLst/>
          </a:prstGeom>
          <a:noFill/>
        </p:spPr>
        <p:txBody>
          <a:bodyPr wrap="none" lIns="182880" tIns="146304" rIns="182880" bIns="146304" rtlCol="0">
            <a:spAutoFit/>
          </a:bodyPr>
          <a:lstStyle/>
          <a:p>
            <a:pPr algn="r">
              <a:lnSpc>
                <a:spcPct val="90000"/>
              </a:lnSpc>
              <a:spcAft>
                <a:spcPts val="600"/>
              </a:spcAft>
            </a:pPr>
            <a:r>
              <a:rPr lang="en-US" dirty="0" smtClean="0">
                <a:solidFill>
                  <a:srgbClr val="00188F"/>
                </a:solidFill>
              </a:rPr>
              <a:t>John</a:t>
            </a:r>
          </a:p>
          <a:p>
            <a:pPr algn="r">
              <a:lnSpc>
                <a:spcPct val="90000"/>
              </a:lnSpc>
              <a:spcAft>
                <a:spcPts val="600"/>
              </a:spcAft>
            </a:pPr>
            <a:r>
              <a:rPr lang="en-US" dirty="0" smtClean="0">
                <a:solidFill>
                  <a:srgbClr val="00188F"/>
                </a:solidFill>
              </a:rPr>
              <a:t>Ignite</a:t>
            </a:r>
          </a:p>
        </p:txBody>
      </p:sp>
      <p:sp>
        <p:nvSpPr>
          <p:cNvPr id="7" name="Barclay Store Box"/>
          <p:cNvSpPr/>
          <p:nvPr/>
        </p:nvSpPr>
        <p:spPr bwMode="auto">
          <a:xfrm>
            <a:off x="733666" y="1362027"/>
            <a:ext cx="2286000"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Barclay Store Title"/>
          <p:cNvSpPr txBox="1"/>
          <p:nvPr/>
        </p:nvSpPr>
        <p:spPr>
          <a:xfrm>
            <a:off x="1288157" y="1502560"/>
            <a:ext cx="106946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Store</a:t>
            </a:r>
          </a:p>
        </p:txBody>
      </p:sp>
      <p:cxnSp>
        <p:nvCxnSpPr>
          <p:cNvPr id="24" name="Barclay Arrows"/>
          <p:cNvCxnSpPr/>
          <p:nvPr/>
        </p:nvCxnSpPr>
        <p:spPr>
          <a:xfrm>
            <a:off x="2912108" y="1867059"/>
            <a:ext cx="1505870" cy="654210"/>
          </a:xfrm>
          <a:prstGeom prst="straightConnector1">
            <a:avLst/>
          </a:prstGeom>
          <a:ln w="76200">
            <a:headEnd type="none"/>
            <a:tailEnd type="triangle"/>
          </a:ln>
        </p:spPr>
        <p:style>
          <a:lnRef idx="1">
            <a:schemeClr val="accent1"/>
          </a:lnRef>
          <a:fillRef idx="0">
            <a:schemeClr val="accent1"/>
          </a:fillRef>
          <a:effectRef idx="0">
            <a:schemeClr val="accent1"/>
          </a:effectRef>
          <a:fontRef idx="minor">
            <a:schemeClr val="tx1"/>
          </a:fontRef>
        </p:style>
      </p:cxnSp>
      <p:sp>
        <p:nvSpPr>
          <p:cNvPr id="40" name="Barclay Arrow Title"/>
          <p:cNvSpPr txBox="1"/>
          <p:nvPr/>
        </p:nvSpPr>
        <p:spPr>
          <a:xfrm>
            <a:off x="3108754" y="1431555"/>
            <a:ext cx="1089273" cy="871008"/>
          </a:xfrm>
          <a:prstGeom prst="rect">
            <a:avLst/>
          </a:prstGeom>
          <a:noFill/>
        </p:spPr>
        <p:txBody>
          <a:bodyPr wrap="none" lIns="182880" tIns="146304" rIns="182880" bIns="146304" rtlCol="0">
            <a:spAutoFit/>
          </a:bodyPr>
          <a:lstStyle/>
          <a:p>
            <a:pPr algn="r">
              <a:lnSpc>
                <a:spcPct val="90000"/>
              </a:lnSpc>
              <a:spcAft>
                <a:spcPts val="600"/>
              </a:spcAft>
            </a:pPr>
            <a:r>
              <a:rPr lang="en-US" dirty="0" smtClean="0">
                <a:solidFill>
                  <a:srgbClr val="00188F"/>
                </a:solidFill>
              </a:rPr>
              <a:t>Barclay</a:t>
            </a:r>
          </a:p>
          <a:p>
            <a:pPr algn="r">
              <a:lnSpc>
                <a:spcPct val="90000"/>
              </a:lnSpc>
              <a:spcAft>
                <a:spcPts val="600"/>
              </a:spcAft>
            </a:pPr>
            <a:r>
              <a:rPr lang="en-US" dirty="0" smtClean="0">
                <a:solidFill>
                  <a:srgbClr val="00188F"/>
                </a:solidFill>
              </a:rPr>
              <a:t>695</a:t>
            </a:r>
          </a:p>
        </p:txBody>
      </p:sp>
      <p:sp>
        <p:nvSpPr>
          <p:cNvPr id="39" name="Andrew Arrow Title"/>
          <p:cNvSpPr txBox="1"/>
          <p:nvPr/>
        </p:nvSpPr>
        <p:spPr>
          <a:xfrm>
            <a:off x="10733769" y="1167602"/>
            <a:ext cx="1148583" cy="871008"/>
          </a:xfrm>
          <a:prstGeom prst="rect">
            <a:avLst/>
          </a:prstGeom>
          <a:noFill/>
        </p:spPr>
        <p:txBody>
          <a:bodyPr wrap="none" lIns="182880" tIns="146304" rIns="182880" bIns="146304" rtlCol="0">
            <a:spAutoFit/>
          </a:bodyPr>
          <a:lstStyle/>
          <a:p>
            <a:pPr algn="r">
              <a:lnSpc>
                <a:spcPct val="90000"/>
              </a:lnSpc>
              <a:spcAft>
                <a:spcPts val="600"/>
              </a:spcAft>
            </a:pPr>
            <a:r>
              <a:rPr lang="en-US" dirty="0" smtClean="0">
                <a:solidFill>
                  <a:srgbClr val="00188F"/>
                </a:solidFill>
              </a:rPr>
              <a:t>Andrew</a:t>
            </a:r>
          </a:p>
          <a:p>
            <a:pPr algn="r">
              <a:lnSpc>
                <a:spcPct val="90000"/>
              </a:lnSpc>
              <a:spcAft>
                <a:spcPts val="600"/>
              </a:spcAft>
            </a:pPr>
            <a:r>
              <a:rPr lang="en-US" dirty="0" smtClean="0">
                <a:solidFill>
                  <a:srgbClr val="00188F"/>
                </a:solidFill>
              </a:rPr>
              <a:t>617</a:t>
            </a:r>
          </a:p>
        </p:txBody>
      </p:sp>
      <p:sp>
        <p:nvSpPr>
          <p:cNvPr id="37" name="Andrew App Model Boundry"/>
          <p:cNvSpPr/>
          <p:nvPr/>
        </p:nvSpPr>
        <p:spPr bwMode="auto">
          <a:xfrm>
            <a:off x="274639" y="1212849"/>
            <a:ext cx="11506198" cy="5713413"/>
          </a:xfrm>
          <a:prstGeom prst="rect">
            <a:avLst/>
          </a:prstGeom>
          <a:noFill/>
          <a:ln w="28575">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58" name="Andrew App Model Title"/>
          <p:cNvSpPr txBox="1"/>
          <p:nvPr/>
        </p:nvSpPr>
        <p:spPr>
          <a:xfrm>
            <a:off x="10037293" y="645475"/>
            <a:ext cx="188897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00188F"/>
                </a:solidFill>
              </a:rPr>
              <a:t>App Model</a:t>
            </a:r>
          </a:p>
        </p:txBody>
      </p:sp>
      <p:sp>
        <p:nvSpPr>
          <p:cNvPr id="5" name="Slide Title"/>
          <p:cNvSpPr>
            <a:spLocks noGrp="1"/>
          </p:cNvSpPr>
          <p:nvPr>
            <p:ph type="title"/>
          </p:nvPr>
        </p:nvSpPr>
        <p:spPr/>
        <p:txBody>
          <a:bodyPr/>
          <a:lstStyle/>
          <a:p>
            <a:r>
              <a:rPr lang="en-US" dirty="0" smtClean="0"/>
              <a:t>Application Model Map</a:t>
            </a:r>
            <a:endParaRPr lang="en-US" dirty="0"/>
          </a:p>
        </p:txBody>
      </p:sp>
    </p:spTree>
    <p:extLst>
      <p:ext uri="{BB962C8B-B14F-4D97-AF65-F5344CB8AC3E}">
        <p14:creationId xmlns:p14="http://schemas.microsoft.com/office/powerpoint/2010/main" val="11594346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22">
                                            <p:graphicEl>
                                              <a:dgm id="{A9ADC7E1-96D7-41D7-8729-18432FDC4D94}"/>
                                            </p:graphicEl>
                                          </p:spTgt>
                                        </p:tgtEl>
                                      </p:cBhvr>
                                    </p:animEffect>
                                    <p:animScale>
                                      <p:cBhvr>
                                        <p:cTn id="10" dur="250" autoRev="1" fill="hold"/>
                                        <p:tgtEl>
                                          <p:spTgt spid="22">
                                            <p:graphicEl>
                                              <a:dgm id="{A9ADC7E1-96D7-41D7-8729-18432FDC4D94}"/>
                                            </p:graphicEl>
                                          </p:spTgt>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22">
                                            <p:graphicEl>
                                              <a:dgm id="{80979C0D-3E63-406A-A6C0-8D58F8BAD894}"/>
                                            </p:graphicEl>
                                          </p:spTgt>
                                        </p:tgtEl>
                                      </p:cBhvr>
                                    </p:animEffect>
                                    <p:animScale>
                                      <p:cBhvr>
                                        <p:cTn id="13" dur="250" autoRev="1" fill="hold"/>
                                        <p:tgtEl>
                                          <p:spTgt spid="22">
                                            <p:graphicEl>
                                              <a:dgm id="{80979C0D-3E63-406A-A6C0-8D58F8BAD894}"/>
                                            </p:graphicEl>
                                          </p:spTgt>
                                        </p:tgtEl>
                                      </p:cBhvr>
                                      <p:by x="105000" y="105000"/>
                                    </p:animScale>
                                  </p:childTnLst>
                                </p:cTn>
                              </p:par>
                            </p:childTnLst>
                          </p:cTn>
                        </p:par>
                        <p:par>
                          <p:cTn id="14" fill="hold">
                            <p:stCondLst>
                              <p:cond delay="500"/>
                            </p:stCondLst>
                            <p:childTnLst>
                              <p:par>
                                <p:cTn id="15" presetID="26" presetClass="emph" presetSubtype="0" fill="hold" grpId="1" nodeType="after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par>
                                <p:cTn id="18" presetID="26" presetClass="emph" presetSubtype="0" fill="hold" grpId="1" nodeType="withEffect">
                                  <p:stCondLst>
                                    <p:cond delay="0"/>
                                  </p:stCondLst>
                                  <p:childTnLst>
                                    <p:animEffect transition="out" filter="fade">
                                      <p:cBhvr>
                                        <p:cTn id="19" dur="500" tmFilter="0, 0; .2, .5; .8, .5; 1, 0"/>
                                        <p:tgtEl>
                                          <p:spTgt spid="22">
                                            <p:graphicEl>
                                              <a:dgm id="{A9ADC7E1-96D7-41D7-8729-18432FDC4D94}"/>
                                            </p:graphicEl>
                                          </p:spTgt>
                                        </p:tgtEl>
                                      </p:cBhvr>
                                    </p:animEffect>
                                    <p:animScale>
                                      <p:cBhvr>
                                        <p:cTn id="20" dur="250" autoRev="1" fill="hold"/>
                                        <p:tgtEl>
                                          <p:spTgt spid="22">
                                            <p:graphicEl>
                                              <a:dgm id="{A9ADC7E1-96D7-41D7-8729-18432FDC4D94}"/>
                                            </p:graphicEl>
                                          </p:spTgt>
                                        </p:tgtEl>
                                      </p:cBhvr>
                                      <p:by x="105000" y="105000"/>
                                    </p:animScale>
                                  </p:childTnLst>
                                </p:cTn>
                              </p:par>
                              <p:par>
                                <p:cTn id="21" presetID="26" presetClass="emph" presetSubtype="0" fill="hold" grpId="1" nodeType="withEffect">
                                  <p:stCondLst>
                                    <p:cond delay="0"/>
                                  </p:stCondLst>
                                  <p:childTnLst>
                                    <p:animEffect transition="out" filter="fade">
                                      <p:cBhvr>
                                        <p:cTn id="22" dur="500" tmFilter="0, 0; .2, .5; .8, .5; 1, 0"/>
                                        <p:tgtEl>
                                          <p:spTgt spid="22">
                                            <p:graphicEl>
                                              <a:dgm id="{80979C0D-3E63-406A-A6C0-8D58F8BAD894}"/>
                                            </p:graphicEl>
                                          </p:spTgt>
                                        </p:tgtEl>
                                      </p:cBhvr>
                                    </p:animEffect>
                                    <p:animScale>
                                      <p:cBhvr>
                                        <p:cTn id="23" dur="250" autoRev="1" fill="hold"/>
                                        <p:tgtEl>
                                          <p:spTgt spid="22">
                                            <p:graphicEl>
                                              <a:dgm id="{80979C0D-3E63-406A-A6C0-8D58F8BAD894}"/>
                                            </p:graphicEl>
                                          </p:spTgt>
                                        </p:tgtEl>
                                      </p:cBhvr>
                                      <p:by x="105000" y="105000"/>
                                    </p:animScale>
                                  </p:childTnLst>
                                </p:cTn>
                              </p:par>
                            </p:childTnLst>
                          </p:cTn>
                        </p:par>
                        <p:par>
                          <p:cTn id="24" fill="hold">
                            <p:stCondLst>
                              <p:cond delay="1000"/>
                            </p:stCondLst>
                            <p:childTnLst>
                              <p:par>
                                <p:cTn id="25" presetID="1" presetClass="emph" presetSubtype="2" fill="hold" nodeType="afterEffect">
                                  <p:stCondLst>
                                    <p:cond delay="0"/>
                                  </p:stCondLst>
                                  <p:childTnLst>
                                    <p:animClr clrSpc="rgb" dir="cw">
                                      <p:cBhvr>
                                        <p:cTn id="26" dur="2000" fill="hold"/>
                                        <p:tgtEl>
                                          <p:spTgt spid="8"/>
                                        </p:tgtEl>
                                        <p:attrNameLst>
                                          <p:attrName>fillcolor</p:attrName>
                                        </p:attrNameLst>
                                      </p:cBhvr>
                                      <p:to>
                                        <a:schemeClr val="accent2"/>
                                      </p:to>
                                    </p:animClr>
                                    <p:set>
                                      <p:cBhvr>
                                        <p:cTn id="27" dur="2000" fill="hold"/>
                                        <p:tgtEl>
                                          <p:spTgt spid="8"/>
                                        </p:tgtEl>
                                        <p:attrNameLst>
                                          <p:attrName>fill.type</p:attrName>
                                        </p:attrNameLst>
                                      </p:cBhvr>
                                      <p:to>
                                        <p:strVal val="solid"/>
                                      </p:to>
                                    </p:set>
                                    <p:set>
                                      <p:cBhvr>
                                        <p:cTn id="28" dur="2000" fill="hold"/>
                                        <p:tgtEl>
                                          <p:spTgt spid="8"/>
                                        </p:tgtEl>
                                        <p:attrNameLst>
                                          <p:attrName>fill.on</p:attrName>
                                        </p:attrNameLst>
                                      </p:cBhvr>
                                      <p:to>
                                        <p:strVal val="true"/>
                                      </p:to>
                                    </p:set>
                                  </p:childTnLst>
                                </p:cTn>
                              </p:par>
                              <p:par>
                                <p:cTn id="29" presetID="1" presetClass="emph" presetSubtype="2" fill="hold" grpId="2" nodeType="withEffect">
                                  <p:stCondLst>
                                    <p:cond delay="0"/>
                                  </p:stCondLst>
                                  <p:childTnLst>
                                    <p:animClr clrSpc="rgb" dir="cw">
                                      <p:cBhvr>
                                        <p:cTn id="30" dur="2000" fill="hold"/>
                                        <p:tgtEl>
                                          <p:spTgt spid="22">
                                            <p:graphicEl>
                                              <a:dgm id="{A9ADC7E1-96D7-41D7-8729-18432FDC4D94}"/>
                                            </p:graphicEl>
                                          </p:spTgt>
                                        </p:tgtEl>
                                        <p:attrNameLst>
                                          <p:attrName>fillcolor</p:attrName>
                                        </p:attrNameLst>
                                      </p:cBhvr>
                                      <p:to>
                                        <a:schemeClr val="accent2"/>
                                      </p:to>
                                    </p:animClr>
                                    <p:set>
                                      <p:cBhvr>
                                        <p:cTn id="31" dur="2000" fill="hold"/>
                                        <p:tgtEl>
                                          <p:spTgt spid="22">
                                            <p:graphicEl>
                                              <a:dgm id="{A9ADC7E1-96D7-41D7-8729-18432FDC4D94}"/>
                                            </p:graphicEl>
                                          </p:spTgt>
                                        </p:tgtEl>
                                        <p:attrNameLst>
                                          <p:attrName>fill.type</p:attrName>
                                        </p:attrNameLst>
                                      </p:cBhvr>
                                      <p:to>
                                        <p:strVal val="solid"/>
                                      </p:to>
                                    </p:set>
                                    <p:set>
                                      <p:cBhvr>
                                        <p:cTn id="32" dur="2000" fill="hold"/>
                                        <p:tgtEl>
                                          <p:spTgt spid="22">
                                            <p:graphicEl>
                                              <a:dgm id="{A9ADC7E1-96D7-41D7-8729-18432FDC4D94}"/>
                                            </p:graphicEl>
                                          </p:spTgt>
                                        </p:tgtEl>
                                        <p:attrNameLst>
                                          <p:attrName>fill.on</p:attrName>
                                        </p:attrNameLst>
                                      </p:cBhvr>
                                      <p:to>
                                        <p:strVal val="true"/>
                                      </p:to>
                                    </p:set>
                                  </p:childTnLst>
                                </p:cTn>
                              </p:par>
                              <p:par>
                                <p:cTn id="33" presetID="1" presetClass="emph" presetSubtype="2" fill="hold" grpId="2" nodeType="withEffect">
                                  <p:stCondLst>
                                    <p:cond delay="0"/>
                                  </p:stCondLst>
                                  <p:childTnLst>
                                    <p:animClr clrSpc="rgb" dir="cw">
                                      <p:cBhvr>
                                        <p:cTn id="34" dur="2000" fill="hold"/>
                                        <p:tgtEl>
                                          <p:spTgt spid="22">
                                            <p:graphicEl>
                                              <a:dgm id="{80979C0D-3E63-406A-A6C0-8D58F8BAD894}"/>
                                            </p:graphicEl>
                                          </p:spTgt>
                                        </p:tgtEl>
                                        <p:attrNameLst>
                                          <p:attrName>fillcolor</p:attrName>
                                        </p:attrNameLst>
                                      </p:cBhvr>
                                      <p:to>
                                        <a:schemeClr val="accent2"/>
                                      </p:to>
                                    </p:animClr>
                                    <p:set>
                                      <p:cBhvr>
                                        <p:cTn id="35" dur="2000" fill="hold"/>
                                        <p:tgtEl>
                                          <p:spTgt spid="22">
                                            <p:graphicEl>
                                              <a:dgm id="{80979C0D-3E63-406A-A6C0-8D58F8BAD894}"/>
                                            </p:graphicEl>
                                          </p:spTgt>
                                        </p:tgtEl>
                                        <p:attrNameLst>
                                          <p:attrName>fill.type</p:attrName>
                                        </p:attrNameLst>
                                      </p:cBhvr>
                                      <p:to>
                                        <p:strVal val="solid"/>
                                      </p:to>
                                    </p:set>
                                    <p:set>
                                      <p:cBhvr>
                                        <p:cTn id="36" dur="2000" fill="hold"/>
                                        <p:tgtEl>
                                          <p:spTgt spid="22">
                                            <p:graphicEl>
                                              <a:dgm id="{80979C0D-3E63-406A-A6C0-8D58F8BAD894}"/>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Graphic spid="22" grpId="0">
        <p:bldSub>
          <a:bldDgm/>
        </p:bldSub>
      </p:bldGraphic>
      <p:bldGraphic spid="22" grpId="1">
        <p:bldSub>
          <a:bldDgm/>
        </p:bldSub>
      </p:bldGraphic>
      <p:bldGraphic spid="22" grpId="2">
        <p:bldSub>
          <a:bldDgm/>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Now go do epic stuff!</a:t>
            </a:r>
            <a:endParaRPr lang="en-US" dirty="0"/>
          </a:p>
        </p:txBody>
      </p:sp>
    </p:spTree>
    <p:extLst>
      <p:ext uri="{BB962C8B-B14F-4D97-AF65-F5344CB8AC3E}">
        <p14:creationId xmlns:p14="http://schemas.microsoft.com/office/powerpoint/2010/main" val="397910907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33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200" dirty="0"/>
              <a:t>Launching and dismissing apps</a:t>
            </a:r>
          </a:p>
          <a:p>
            <a:endParaRPr lang="sv-SE" sz="3200" dirty="0"/>
          </a:p>
          <a:p>
            <a:r>
              <a:rPr lang="sv-SE" sz="3200" dirty="0"/>
              <a:t>Displaying pages within an app</a:t>
            </a:r>
          </a:p>
          <a:p>
            <a:endParaRPr lang="sv-SE" sz="3200" dirty="0"/>
          </a:p>
          <a:p>
            <a:r>
              <a:rPr lang="sv-SE" sz="3200" dirty="0"/>
              <a:t>Displaying new views of an app</a:t>
            </a:r>
          </a:p>
          <a:p>
            <a:endParaRPr lang="sv-SE" sz="3200" dirty="0"/>
          </a:p>
          <a:p>
            <a:r>
              <a:rPr lang="sv-SE" sz="3200" dirty="0"/>
              <a:t>How the </a:t>
            </a:r>
            <a:r>
              <a:rPr lang="sv-SE" sz="3200" dirty="0" smtClean="0"/>
              <a:t>user </a:t>
            </a:r>
            <a:r>
              <a:rPr lang="sv-SE" sz="3200" dirty="0"/>
              <a:t>moves between </a:t>
            </a:r>
            <a:r>
              <a:rPr lang="sv-SE" sz="3200" dirty="0" smtClean="0"/>
              <a:t>these</a:t>
            </a:r>
            <a:endParaRPr lang="en-US" sz="3200" dirty="0"/>
          </a:p>
        </p:txBody>
      </p:sp>
      <p:sp>
        <p:nvSpPr>
          <p:cNvPr id="3" name="Title 2"/>
          <p:cNvSpPr>
            <a:spLocks noGrp="1"/>
          </p:cNvSpPr>
          <p:nvPr>
            <p:ph type="title"/>
          </p:nvPr>
        </p:nvSpPr>
        <p:spPr/>
        <p:txBody>
          <a:bodyPr/>
          <a:lstStyle/>
          <a:p>
            <a:r>
              <a:rPr lang="en-US" dirty="0" smtClean="0"/>
              <a:t>What is a Navigation Model?</a:t>
            </a:r>
            <a:endParaRPr lang="en-US" dirty="0"/>
          </a:p>
        </p:txBody>
      </p:sp>
      <p:sp>
        <p:nvSpPr>
          <p:cNvPr id="4" name="Content Placeholder 3"/>
          <p:cNvSpPr>
            <a:spLocks noGrp="1"/>
          </p:cNvSpPr>
          <p:nvPr>
            <p:ph type="body" sz="quarter" idx="11"/>
          </p:nvPr>
        </p:nvSpPr>
        <p:spPr/>
        <p:txBody>
          <a:bodyPr/>
          <a:lstStyle/>
          <a:p>
            <a:r>
              <a:rPr lang="en-US" dirty="0" smtClean="0"/>
              <a:t>The Navigation Model is the cornerstone of the user experience</a:t>
            </a:r>
          </a:p>
        </p:txBody>
      </p:sp>
    </p:spTree>
    <p:extLst>
      <p:ext uri="{BB962C8B-B14F-4D97-AF65-F5344CB8AC3E}">
        <p14:creationId xmlns:p14="http://schemas.microsoft.com/office/powerpoint/2010/main" val="284023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sv-SE" dirty="0"/>
              <a:t>Enable intuitive user </a:t>
            </a:r>
            <a:r>
              <a:rPr lang="sv-SE" dirty="0" smtClean="0"/>
              <a:t>interaction across the Windows 10 device family</a:t>
            </a:r>
            <a:endParaRPr lang="sv-SE" dirty="0"/>
          </a:p>
          <a:p>
            <a:endParaRPr lang="sv-SE" dirty="0"/>
          </a:p>
          <a:p>
            <a:r>
              <a:rPr lang="sv-SE" dirty="0"/>
              <a:t>Unified developer experience across the </a:t>
            </a:r>
            <a:r>
              <a:rPr lang="sv-SE" dirty="0" smtClean="0"/>
              <a:t>Universal Windows Platform</a:t>
            </a:r>
            <a:endParaRPr lang="sv-SE" dirty="0"/>
          </a:p>
          <a:p>
            <a:endParaRPr lang="sv-SE" dirty="0"/>
          </a:p>
          <a:p>
            <a:r>
              <a:rPr lang="sv-SE" dirty="0"/>
              <a:t>Customized for device form </a:t>
            </a:r>
            <a:r>
              <a:rPr lang="sv-SE" dirty="0" smtClean="0"/>
              <a:t>factor</a:t>
            </a:r>
            <a:endParaRPr lang="en-US" dirty="0"/>
          </a:p>
        </p:txBody>
      </p:sp>
      <p:sp>
        <p:nvSpPr>
          <p:cNvPr id="3" name="Title 2"/>
          <p:cNvSpPr>
            <a:spLocks noGrp="1"/>
          </p:cNvSpPr>
          <p:nvPr>
            <p:ph type="title"/>
          </p:nvPr>
        </p:nvSpPr>
        <p:spPr/>
        <p:txBody>
          <a:bodyPr/>
          <a:lstStyle/>
          <a:p>
            <a:r>
              <a:rPr lang="sv-SE" dirty="0" smtClean="0"/>
              <a:t>Navigation Model Goals</a:t>
            </a:r>
            <a:endParaRPr lang="en-US" dirty="0"/>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4351267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Windows is now Windows again</a:t>
            </a:r>
            <a:endParaRPr lang="en-US" dirty="0"/>
          </a:p>
        </p:txBody>
      </p:sp>
    </p:spTree>
    <p:extLst>
      <p:ext uri="{BB962C8B-B14F-4D97-AF65-F5344CB8AC3E}">
        <p14:creationId xmlns:p14="http://schemas.microsoft.com/office/powerpoint/2010/main" val="283958699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Windowed mode for Universal Windows Apps</a:t>
            </a:r>
            <a:endParaRPr lang="en-US" dirty="0"/>
          </a:p>
        </p:txBody>
      </p:sp>
      <p:pic>
        <p:nvPicPr>
          <p:cNvPr id="9" name="Picture 8"/>
          <p:cNvPicPr>
            <a:picLocks noChangeAspect="1"/>
          </p:cNvPicPr>
          <p:nvPr/>
        </p:nvPicPr>
        <p:blipFill>
          <a:blip r:embed="rId3"/>
          <a:stretch>
            <a:fillRect/>
          </a:stretch>
        </p:blipFill>
        <p:spPr>
          <a:xfrm>
            <a:off x="1493837" y="1135062"/>
            <a:ext cx="9144000" cy="5715000"/>
          </a:xfrm>
          <a:prstGeom prst="rect">
            <a:avLst/>
          </a:prstGeom>
        </p:spPr>
      </p:pic>
    </p:spTree>
    <p:extLst>
      <p:ext uri="{BB962C8B-B14F-4D97-AF65-F5344CB8AC3E}">
        <p14:creationId xmlns:p14="http://schemas.microsoft.com/office/powerpoint/2010/main" val="302440185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1668463"/>
            <a:ext cx="11887199" cy="5029200"/>
          </a:xfrm>
        </p:spPr>
        <p:txBody>
          <a:bodyPr>
            <a:normAutofit/>
          </a:bodyPr>
          <a:lstStyle/>
          <a:p>
            <a:r>
              <a:rPr lang="sv-SE" dirty="0" smtClean="0"/>
              <a:t>Set </a:t>
            </a:r>
            <a:r>
              <a:rPr lang="sv-SE" dirty="0"/>
              <a:t>preferred view size on </a:t>
            </a:r>
            <a:r>
              <a:rPr lang="sv-SE" dirty="0" smtClean="0"/>
              <a:t>launch</a:t>
            </a:r>
          </a:p>
          <a:p>
            <a:pPr marL="0" lvl="0" indent="0">
              <a:buNone/>
            </a:pPr>
            <a:endParaRPr lang="en-US" sz="1800" dirty="0">
              <a:gradFill>
                <a:gsLst>
                  <a:gs pos="100000">
                    <a:srgbClr val="404040"/>
                  </a:gs>
                  <a:gs pos="0">
                    <a:srgbClr val="404040"/>
                  </a:gs>
                </a:gsLst>
                <a:lin ang="5400000" scaled="0"/>
              </a:gradFill>
              <a:latin typeface="Consolas" pitchFamily="49" charset="0"/>
              <a:cs typeface="Consolas" pitchFamily="49" charset="0"/>
            </a:endParaRPr>
          </a:p>
          <a:p>
            <a:r>
              <a:rPr lang="sv-SE" dirty="0" smtClean="0"/>
              <a:t>Launch </a:t>
            </a:r>
            <a:r>
              <a:rPr lang="sv-SE" dirty="0"/>
              <a:t>into Full Screen </a:t>
            </a:r>
            <a:r>
              <a:rPr lang="sv-SE" dirty="0" smtClean="0"/>
              <a:t>Mode</a:t>
            </a:r>
          </a:p>
          <a:p>
            <a:pPr marL="0" lvl="0" indent="0">
              <a:buNone/>
            </a:pPr>
            <a:endParaRPr lang="sv-SE" sz="1800" dirty="0" smtClean="0">
              <a:gradFill>
                <a:gsLst>
                  <a:gs pos="100000">
                    <a:srgbClr val="404040"/>
                  </a:gs>
                  <a:gs pos="0">
                    <a:srgbClr val="404040"/>
                  </a:gs>
                </a:gsLst>
                <a:lin ang="5400000" scaled="0"/>
              </a:gradFill>
              <a:latin typeface="Consolas" pitchFamily="49" charset="0"/>
              <a:cs typeface="Consolas" pitchFamily="49" charset="0"/>
            </a:endParaRPr>
          </a:p>
          <a:p>
            <a:pPr lvl="0"/>
            <a:r>
              <a:rPr lang="sv-SE" sz="3700" dirty="0">
                <a:gradFill>
                  <a:gsLst>
                    <a:gs pos="1250">
                      <a:srgbClr val="404040"/>
                    </a:gs>
                    <a:gs pos="100000">
                      <a:srgbClr val="404040"/>
                    </a:gs>
                  </a:gsLst>
                  <a:lin ang="5400000" scaled="0"/>
                </a:gradFill>
              </a:rPr>
              <a:t>Specify a minimum view size</a:t>
            </a:r>
          </a:p>
          <a:p>
            <a:pPr marL="0" lvl="0" indent="0">
              <a:buNone/>
            </a:pPr>
            <a:endParaRPr lang="en-US" sz="1800" dirty="0" smtClean="0">
              <a:gradFill>
                <a:gsLst>
                  <a:gs pos="100000">
                    <a:srgbClr val="404040"/>
                  </a:gs>
                  <a:gs pos="0">
                    <a:srgbClr val="404040"/>
                  </a:gs>
                </a:gsLst>
                <a:lin ang="5400000" scaled="0"/>
              </a:gradFill>
              <a:latin typeface="Consolas" pitchFamily="49" charset="0"/>
              <a:cs typeface="Consolas" pitchFamily="49" charset="0"/>
            </a:endParaRPr>
          </a:p>
          <a:p>
            <a:r>
              <a:rPr lang="sv-SE" dirty="0" smtClean="0"/>
              <a:t>Change view size at runtime</a:t>
            </a:r>
          </a:p>
        </p:txBody>
      </p:sp>
      <p:sp>
        <p:nvSpPr>
          <p:cNvPr id="3" name="Title 2"/>
          <p:cNvSpPr>
            <a:spLocks noGrp="1"/>
          </p:cNvSpPr>
          <p:nvPr>
            <p:ph type="title"/>
          </p:nvPr>
        </p:nvSpPr>
        <p:spPr/>
        <p:txBody>
          <a:bodyPr/>
          <a:lstStyle/>
          <a:p>
            <a:r>
              <a:rPr lang="sv-SE" dirty="0" smtClean="0"/>
              <a:t>Sizing yourself up</a:t>
            </a:r>
            <a:endParaRPr lang="en-US" dirty="0"/>
          </a:p>
        </p:txBody>
      </p:sp>
    </p:spTree>
    <p:extLst>
      <p:ext uri="{BB962C8B-B14F-4D97-AF65-F5344CB8AC3E}">
        <p14:creationId xmlns:p14="http://schemas.microsoft.com/office/powerpoint/2010/main" val="10751707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439324" y="2354262"/>
            <a:ext cx="5722514" cy="3218914"/>
          </a:xfrm>
          <a:prstGeom prst="rect">
            <a:avLst/>
          </a:prstGeom>
        </p:spPr>
      </p:pic>
      <p:pic>
        <p:nvPicPr>
          <p:cNvPr id="8" name="Picture 7"/>
          <p:cNvPicPr>
            <a:picLocks noChangeAspect="1"/>
          </p:cNvPicPr>
          <p:nvPr/>
        </p:nvPicPr>
        <p:blipFill>
          <a:blip r:embed="rId4"/>
          <a:stretch>
            <a:fillRect/>
          </a:stretch>
        </p:blipFill>
        <p:spPr>
          <a:xfrm>
            <a:off x="6439324" y="2354262"/>
            <a:ext cx="5722514" cy="3218914"/>
          </a:xfrm>
          <a:prstGeom prst="rect">
            <a:avLst/>
          </a:prstGeom>
        </p:spPr>
      </p:pic>
      <p:sp>
        <p:nvSpPr>
          <p:cNvPr id="2" name="Text Placeholder 1"/>
          <p:cNvSpPr>
            <a:spLocks noGrp="1"/>
          </p:cNvSpPr>
          <p:nvPr>
            <p:ph type="body" sz="quarter" idx="10"/>
          </p:nvPr>
        </p:nvSpPr>
        <p:spPr>
          <a:xfrm>
            <a:off x="274639" y="1668463"/>
            <a:ext cx="11887199" cy="5029200"/>
          </a:xfrm>
        </p:spPr>
        <p:txBody>
          <a:bodyPr/>
          <a:lstStyle/>
          <a:p>
            <a:r>
              <a:rPr lang="sv-SE" dirty="0" smtClean="0"/>
              <a:t>Converged on the Windows 8.1 model</a:t>
            </a:r>
          </a:p>
          <a:p>
            <a:endParaRPr lang="sv-SE" dirty="0"/>
          </a:p>
          <a:p>
            <a:r>
              <a:rPr lang="sv-SE" dirty="0" smtClean="0"/>
              <a:t>Limited sizing options</a:t>
            </a:r>
          </a:p>
          <a:p>
            <a:endParaRPr lang="sv-SE" dirty="0" smtClean="0"/>
          </a:p>
          <a:p>
            <a:r>
              <a:rPr lang="sv-SE" dirty="0" smtClean="0"/>
              <a:t>User initiated resizing</a:t>
            </a:r>
          </a:p>
          <a:p>
            <a:endParaRPr lang="sv-SE" dirty="0"/>
          </a:p>
          <a:p>
            <a:r>
              <a:rPr lang="sv-SE" dirty="0" smtClean="0"/>
              <a:t>Windowed mode APIs ”no-op”</a:t>
            </a:r>
          </a:p>
        </p:txBody>
      </p:sp>
      <p:sp>
        <p:nvSpPr>
          <p:cNvPr id="3" name="Title 2"/>
          <p:cNvSpPr>
            <a:spLocks noGrp="1"/>
          </p:cNvSpPr>
          <p:nvPr>
            <p:ph type="title"/>
          </p:nvPr>
        </p:nvSpPr>
        <p:spPr/>
        <p:txBody>
          <a:bodyPr/>
          <a:lstStyle/>
          <a:p>
            <a:r>
              <a:rPr lang="sv-SE" dirty="0" smtClean="0"/>
              <a:t>What about immersive mode devices?</a:t>
            </a:r>
            <a:endParaRPr lang="en-US" dirty="0"/>
          </a:p>
        </p:txBody>
      </p:sp>
    </p:spTree>
    <p:extLst>
      <p:ext uri="{BB962C8B-B14F-4D97-AF65-F5344CB8AC3E}">
        <p14:creationId xmlns:p14="http://schemas.microsoft.com/office/powerpoint/2010/main" val="19326193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989475B9-DB6C-4EAF-8622-952BB3581377}" vid="{3DC98DF2-15D7-439F-8B72-0561DF431F48}"/>
    </a:ext>
  </a:extLst>
</a:theme>
</file>

<file path=ppt/theme/theme2.xml><?xml version="1.0" encoding="utf-8"?>
<a:theme xmlns:a="http://schemas.openxmlformats.org/drawingml/2006/main" name="1_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_v02.potx" id="{AE6B0D47-3488-4D7E-AEFE-4DBC34C239F2}" vid="{FE055DFB-2179-4F25-980C-29B98161779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pfbfa50075a04958bd8757dc155d3e08>
    <Presentation_x0020_Date xmlns="12a172fe-0250-434a-85cf-03b10810c5e5">2015-05-01T00:00:00-07:00</Presentation_x0020_Date>
    <o72fbe6ee5ae4131af0832c08ec51202 xmlns="12a172fe-0250-434a-85cf-03b10810c5e5">
      <Terms xmlns="http://schemas.microsoft.com/office/infopath/2007/PartnerControls"/>
    </o72fbe6ee5ae4131af0832c08ec51202>
    <Event_x0020_Start_x0020_Date xmlns="12a172fe-0250-434a-85cf-03b10810c5e5">2015-04-29T07:00:00+00:00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Andrew Bares; Roberth Karman</External_x0020_Speaker>
    <Session_x0020_Code xmlns="12a172fe-0250-434a-85cf-03b10810c5e5"> 3-779</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2015-05-01T07:00:00+00:00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Build 2015</TermName>
          <TermId xmlns="http://schemas.microsoft.com/office/infopath/2007/PartnerControls">54419920-0a06-43b0-b2df-79127b266d93</TermId>
        </TermInfo>
      </Terms>
    </TaxKeywordTaxHTField>
    <TaxCatchAll xmlns="230e9df3-be65-4c73-a93b-d1236ebd677e">
      <Value>173</Value>
      <Value>172</Value>
      <Value>171</Value>
      <Value>170</Value>
    </TaxCatchAll>
    <eb9cf3a3af7b473faa5c9c98148a90a4 xmlns="12a172fe-0250-434a-85cf-03b10810c5e5">
      <Terms xmlns="http://schemas.microsoft.com/office/infopath/2007/PartnerControls"/>
    </eb9cf3a3af7b473faa5c9c98148a90a4>
    <SharingHintHash xmlns="12a172fe-0250-434a-85cf-03b10810c5e5">-103767253</SharingHintHash>
    <SharedWithUsers xmlns="12a172fe-0250-434a-85cf-03b10810c5e5">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5" ma:contentTypeDescription="Create a new document." ma:contentTypeScope="" ma:versionID="9f49739d1da212619d044bf1bfa27251">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d1ec06fbcf9feb71c233288b468d8e39"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8"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microsoft.com/sharepoint/v3"/>
    <ds:schemaRef ds:uri="http://purl.org/dc/elements/1.1/"/>
    <ds:schemaRef ds:uri="http://schemas.openxmlformats.org/package/2006/metadata/core-properties"/>
    <ds:schemaRef ds:uri="http://schemas.microsoft.com/office/infopath/2007/PartnerControls"/>
    <ds:schemaRef ds:uri="230e9df3-be65-4c73-a93b-d1236ebd677e"/>
    <ds:schemaRef ds:uri="http://schemas.microsoft.com/office/2006/documentManagement/types"/>
    <ds:schemaRef ds:uri="http://purl.org/dc/terms/"/>
    <ds:schemaRef ds:uri="http://www.w3.org/XML/1998/namespace"/>
    <ds:schemaRef ds:uri="http://purl.org/dc/dcmitype/"/>
    <ds:schemaRef ds:uri="12a172fe-0250-434a-85cf-03b10810c5e5"/>
    <ds:schemaRef ds:uri="http://schemas.microsoft.com/office/2006/metadata/properties"/>
  </ds:schemaRefs>
</ds:datastoreItem>
</file>

<file path=customXml/itemProps2.xml><?xml version="1.0" encoding="utf-8"?>
<ds:datastoreItem xmlns:ds="http://schemas.openxmlformats.org/officeDocument/2006/customXml" ds:itemID="{99E0065C-627B-42FD-A7AD-D2ABAFAC7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Build_2015_Template</Template>
  <TotalTime>20511</TotalTime>
  <Words>1930</Words>
  <Application>Microsoft Office PowerPoint</Application>
  <PresentationFormat>Custom</PresentationFormat>
  <Paragraphs>336</Paragraphs>
  <Slides>31</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ＭＳ Ｐゴシック</vt:lpstr>
      <vt:lpstr>Arial</vt:lpstr>
      <vt:lpstr>Avenir LT Pro 45 Book</vt:lpstr>
      <vt:lpstr>Calibri</vt:lpstr>
      <vt:lpstr>Consolas</vt:lpstr>
      <vt:lpstr>Segoe UI</vt:lpstr>
      <vt:lpstr>Segoe UI Light</vt:lpstr>
      <vt:lpstr>5-30629_Build_Template_WHITE</vt:lpstr>
      <vt:lpstr>1_5-30629_Build_Template_WHITE</vt:lpstr>
      <vt:lpstr>PowerPoint Presentation</vt:lpstr>
      <vt:lpstr>Navigation and Windowing in Universal Windows Apps</vt:lpstr>
      <vt:lpstr>Application Model Map</vt:lpstr>
      <vt:lpstr>What is a Navigation Model?</vt:lpstr>
      <vt:lpstr>Navigation Model Goals</vt:lpstr>
      <vt:lpstr>Windows is now Windows again</vt:lpstr>
      <vt:lpstr>Windowed mode for Universal Windows Apps</vt:lpstr>
      <vt:lpstr>Sizing yourself up</vt:lpstr>
      <vt:lpstr>What about immersive mode devices?</vt:lpstr>
      <vt:lpstr>Change in size</vt:lpstr>
      <vt:lpstr>Windowing 101 – multiple application views</vt:lpstr>
      <vt:lpstr>Multi view app activation</vt:lpstr>
      <vt:lpstr>Windowing 202 – controlling launch</vt:lpstr>
      <vt:lpstr>Windowing TNG – making it easier</vt:lpstr>
      <vt:lpstr>Back for Universal Windows apps</vt:lpstr>
      <vt:lpstr>Back guidelines</vt:lpstr>
      <vt:lpstr>Universal Building Blocks</vt:lpstr>
      <vt:lpstr>Basic navigation APIs</vt:lpstr>
      <vt:lpstr>Page Caching</vt:lpstr>
      <vt:lpstr>Splash screens</vt:lpstr>
      <vt:lpstr>Recycling is goodness</vt:lpstr>
      <vt:lpstr>Suspending and resuming</vt:lpstr>
      <vt:lpstr>What to present when resumed</vt:lpstr>
      <vt:lpstr>Suspending and resuming multiview apps</vt:lpstr>
      <vt:lpstr>Want more details?</vt:lpstr>
      <vt:lpstr>Need to know how app was re-launched?</vt:lpstr>
      <vt:lpstr>UX Guidance Summary</vt:lpstr>
      <vt:lpstr>What does this mean to the developer</vt:lpstr>
      <vt:lpstr>Things that may interest you</vt:lpstr>
      <vt:lpstr>Now go do epic stuff!</vt:lpstr>
      <vt:lpstr>PowerPoint Presentation</vt:lpstr>
    </vt:vector>
  </TitlesOfParts>
  <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Navigation and Windowing in Universal Windows Apps</dc:title>
  <dc:subject>Build 2015</dc:subject>
  <dc:creator>Roberth Karman</dc:creator>
  <cp:keywords>Build 2015</cp:keywords>
  <dc:description>Template: Mitchell Derrey, Silver Fox Productions
Formatting: 
Audience Type:</dc:description>
  <cp:lastModifiedBy>Amber Templeton</cp:lastModifiedBy>
  <cp:revision>211</cp:revision>
  <cp:lastPrinted>2015-04-22T17:06:45Z</cp:lastPrinted>
  <dcterms:created xsi:type="dcterms:W3CDTF">2015-03-25T20:20:42Z</dcterms:created>
  <dcterms:modified xsi:type="dcterms:W3CDTF">2015-04-30T20:51:38Z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173;#Moscone Center|d4f36a2e-dd0d-4424-990f-7c93b4e9f063</vt:lpwstr>
  </property>
  <property fmtid="{D5CDD505-2E9C-101B-9397-08002B2CF9AE}" pid="7" name="Track">
    <vt:lpwstr/>
  </property>
  <property fmtid="{D5CDD505-2E9C-101B-9397-08002B2CF9AE}" pid="8" name="Event Location">
    <vt:lpwstr>172;#San Francisco|84dfcb53-432b-499d-8965-93d483d36b4a</vt:lpwstr>
  </property>
  <property fmtid="{D5CDD505-2E9C-101B-9397-08002B2CF9AE}" pid="9" name="Campaign">
    <vt:lpwstr/>
  </property>
  <property fmtid="{D5CDD505-2E9C-101B-9397-08002B2CF9AE}" pid="10" name="IsMyDocuments">
    <vt:bool>true</vt:bool>
  </property>
  <property fmtid="{D5CDD505-2E9C-101B-9397-08002B2CF9AE}" pid="11" name="Audience1">
    <vt:lpwstr/>
  </property>
  <property fmtid="{D5CDD505-2E9C-101B-9397-08002B2CF9AE}" pid="12" name="TaxKeyword">
    <vt:lpwstr>170;#Build 2015|54419920-0a06-43b0-b2df-79127b266d93</vt:lpwstr>
  </property>
  <property fmtid="{D5CDD505-2E9C-101B-9397-08002B2CF9AE}" pid="13" name="Event Name">
    <vt:lpwstr>171;#BUILD|58542b36-5bf5-46a6-a53f-a41fb7a73785</vt:lpwstr>
  </property>
</Properties>
</file>