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8" r:id="rId5"/>
  </p:sldMasterIdLst>
  <p:notesMasterIdLst>
    <p:notesMasterId r:id="rId30"/>
  </p:notesMasterIdLst>
  <p:handoutMasterIdLst>
    <p:handoutMasterId r:id="rId31"/>
  </p:handoutMasterIdLst>
  <p:sldIdLst>
    <p:sldId id="256" r:id="rId6"/>
    <p:sldId id="257" r:id="rId7"/>
    <p:sldId id="300" r:id="rId8"/>
    <p:sldId id="301" r:id="rId9"/>
    <p:sldId id="302" r:id="rId10"/>
    <p:sldId id="303" r:id="rId11"/>
    <p:sldId id="304" r:id="rId12"/>
    <p:sldId id="305" r:id="rId13"/>
    <p:sldId id="320" r:id="rId14"/>
    <p:sldId id="321" r:id="rId15"/>
    <p:sldId id="322" r:id="rId16"/>
    <p:sldId id="323" r:id="rId17"/>
    <p:sldId id="325" r:id="rId18"/>
    <p:sldId id="315" r:id="rId19"/>
    <p:sldId id="312" r:id="rId20"/>
    <p:sldId id="313" r:id="rId21"/>
    <p:sldId id="314" r:id="rId22"/>
    <p:sldId id="316" r:id="rId23"/>
    <p:sldId id="317" r:id="rId24"/>
    <p:sldId id="318" r:id="rId25"/>
    <p:sldId id="326" r:id="rId26"/>
    <p:sldId id="327" r:id="rId27"/>
    <p:sldId id="296" r:id="rId28"/>
    <p:sldId id="299" r:id="rId2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2015 Breakout Template" id="{D75A0D65-BF15-4822-BC6D-74C66FDCD9EE}">
          <p14:sldIdLst>
            <p14:sldId id="256"/>
            <p14:sldId id="257"/>
            <p14:sldId id="300"/>
            <p14:sldId id="301"/>
            <p14:sldId id="302"/>
            <p14:sldId id="303"/>
            <p14:sldId id="304"/>
            <p14:sldId id="305"/>
            <p14:sldId id="320"/>
            <p14:sldId id="321"/>
            <p14:sldId id="322"/>
            <p14:sldId id="323"/>
            <p14:sldId id="325"/>
            <p14:sldId id="315"/>
            <p14:sldId id="312"/>
            <p14:sldId id="313"/>
            <p14:sldId id="314"/>
            <p14:sldId id="316"/>
            <p14:sldId id="317"/>
            <p14:sldId id="318"/>
            <p14:sldId id="326"/>
            <p14:sldId id="327"/>
            <p14:sldId id="296"/>
            <p14:sldId id="29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8F"/>
    <a:srgbClr val="00176B"/>
    <a:srgbClr val="E3008C"/>
    <a:srgbClr val="FFB900"/>
    <a:srgbClr val="107C10"/>
    <a:srgbClr val="FFFFFF"/>
    <a:srgbClr val="232832"/>
    <a:srgbClr val="525252"/>
    <a:srgbClr val="00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69275" autoAdjust="0"/>
  </p:normalViewPr>
  <p:slideViewPr>
    <p:cSldViewPr>
      <p:cViewPr varScale="1">
        <p:scale>
          <a:sx n="92" d="100"/>
          <a:sy n="92" d="100"/>
        </p:scale>
        <p:origin x="66" y="84"/>
      </p:cViewPr>
      <p:guideLst/>
    </p:cSldViewPr>
  </p:slideViewPr>
  <p:outlineViewPr>
    <p:cViewPr>
      <p:scale>
        <a:sx n="33" d="100"/>
        <a:sy n="33" d="100"/>
      </p:scale>
      <p:origin x="0" y="-85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4/18/2015 11:41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latin typeface="Segoe UI" pitchFamily="34" charset="0"/>
              </a:rPr>
              <a:t>Build 2015</a:t>
            </a:r>
            <a:endParaRPr lang="en-US" dirty="0">
              <a:latin typeface="Segoe UI" pitchFamily="34" charset="0"/>
            </a:endParaRP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4/18/2015 11:41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Build 2015</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t>4/18/2015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357700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starting getting into details, I</a:t>
            </a:r>
            <a:r>
              <a:rPr lang="en-US" baseline="0" dirty="0" smtClean="0"/>
              <a:t> wanted explain the difference between Wi-Fi Direct &amp; Wi-Fi Direct Services. It is important to note that both of these are industry standards – which means you can interoperate with devices outside the windows ecosystem. Wi-Fi Direct came first, it allowed you to find a another device and connect &amp; communicate to that device. </a:t>
            </a:r>
          </a:p>
          <a:p>
            <a:endParaRPr lang="en-US" baseline="0" dirty="0" smtClean="0"/>
          </a:p>
          <a:p>
            <a:r>
              <a:rPr lang="en-US" baseline="0" dirty="0" smtClean="0"/>
              <a:t>Wi-Fi Direct Services adds another layer on Wi-Fi Direct that allows you to find a services running on the device before connecting – so if you were building a game, you can find other users playing that game vs. just finding other users and connecting to them to see if they were playing the game. </a:t>
            </a:r>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4/18/2015 11:41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2806191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supported Wi-Fi</a:t>
            </a:r>
            <a:r>
              <a:rPr lang="en-US" baseline="0" dirty="0" smtClean="0"/>
              <a:t> Direct since Windows 8.1, our OS uses this technology for scenarios such as Wireless Display. In Windows 10 we’ve done two things</a:t>
            </a:r>
          </a:p>
          <a:p>
            <a:endParaRPr lang="en-US" baseline="0" dirty="0" smtClean="0"/>
          </a:p>
          <a:p>
            <a:pPr marL="228600" indent="-228600">
              <a:buAutoNum type="arabicPeriod"/>
            </a:pPr>
            <a:r>
              <a:rPr lang="en-US" baseline="0" dirty="0" smtClean="0"/>
              <a:t>We’ve introduced Wi-Fi Direct Services </a:t>
            </a:r>
          </a:p>
          <a:p>
            <a:pPr marL="228600" indent="-228600">
              <a:buAutoNum type="arabicPeriod"/>
            </a:pPr>
            <a:r>
              <a:rPr lang="en-US" baseline="0" dirty="0" smtClean="0"/>
              <a:t>We’ve enhanced our Wi-Fi Direct API based on feedback from Application Developers to make it more flexible and powerful</a:t>
            </a:r>
          </a:p>
          <a:p>
            <a:pPr marL="228600" indent="-228600">
              <a:buAutoNum type="arabicPeriod"/>
            </a:pPr>
            <a:endParaRPr lang="en-US" baseline="0" dirty="0" smtClean="0"/>
          </a:p>
          <a:p>
            <a:pPr marL="0" indent="0">
              <a:buNone/>
            </a:pPr>
            <a:r>
              <a:rPr lang="en-US" baseline="0" dirty="0" smtClean="0"/>
              <a:t>Let us talk about this API .. </a:t>
            </a:r>
          </a:p>
          <a:p>
            <a:pPr marL="0" indent="0">
              <a:buNone/>
            </a:pPr>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4/18/2015 11:41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3664316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Windows 10,</a:t>
            </a:r>
            <a:r>
              <a:rPr lang="en-US" baseline="0" dirty="0" smtClean="0"/>
              <a:t> the applications have complete control – from within the Application </a:t>
            </a:r>
          </a:p>
          <a:p>
            <a:endParaRPr lang="en-US" baseline="0" dirty="0" smtClean="0"/>
          </a:p>
          <a:p>
            <a:r>
              <a:rPr lang="en-US" baseline="0" dirty="0" smtClean="0"/>
              <a:t>	- you can find other devices or services </a:t>
            </a:r>
          </a:p>
          <a:p>
            <a:r>
              <a:rPr lang="en-US" baseline="0" dirty="0" smtClean="0"/>
              <a:t>	- you can pair with them, pairing is a concept that is used to establish trust since we use the air to communicate </a:t>
            </a:r>
          </a:p>
          <a:p>
            <a:r>
              <a:rPr lang="en-US" baseline="0" dirty="0" smtClean="0"/>
              <a:t>	- you can connect/reconnect &amp; communicate to the devices </a:t>
            </a:r>
          </a:p>
          <a:p>
            <a:r>
              <a:rPr lang="en-US" baseline="0" dirty="0" smtClean="0"/>
              <a:t>	- and most importantly – you can hide these concepts from the users of the applications </a:t>
            </a:r>
          </a:p>
          <a:p>
            <a:endParaRPr lang="en-US" baseline="0" dirty="0" smtClean="0"/>
          </a:p>
          <a:p>
            <a:r>
              <a:rPr lang="en-US" baseline="0" dirty="0" smtClean="0"/>
              <a:t>	Contrast this to Windows 8.1, where the users had to use a Windows UI to find and connect to the device and then launch the application. </a:t>
            </a:r>
          </a:p>
          <a:p>
            <a:endParaRPr lang="en-US" baseline="0" dirty="0" smtClean="0"/>
          </a:p>
          <a:p>
            <a:endParaRPr lang="en-US" baseline="0" dirty="0" smtClean="0"/>
          </a:p>
          <a:p>
            <a:r>
              <a:rPr lang="en-US" baseline="0" dirty="0" smtClean="0"/>
              <a:t>	The second most important change that we’ve done is made the API bidirectional. Previously you would always had to find from Windows, now with the proliferation of Windows to a diversity of Devices it was important the we support 	the API so that the users could put Windows is a mode where other devices can find it.</a:t>
            </a:r>
          </a:p>
          <a:p>
            <a:endParaRPr lang="en-US" baseline="0" dirty="0" smtClean="0"/>
          </a:p>
          <a:p>
            <a:r>
              <a:rPr lang="en-US" baseline="0" dirty="0" smtClean="0"/>
              <a:t>We’ve also decided to go the extra mile with flexibility  </a:t>
            </a:r>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4/18/2015 11:41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2621926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Applications can put in what is called “Information </a:t>
            </a:r>
            <a:r>
              <a:rPr lang="en-US" dirty="0" err="1" smtClean="0"/>
              <a:t>Elemenents</a:t>
            </a:r>
            <a:r>
              <a:rPr lang="en-US" dirty="0" smtClean="0"/>
              <a:t>” in the messages that</a:t>
            </a:r>
            <a:r>
              <a:rPr lang="en-US" baseline="0" dirty="0" smtClean="0"/>
              <a:t> go over the air. So if you are using Wi-Fi Direct to talk to your printer and you want to pass on additional information you can now do that. </a:t>
            </a:r>
            <a:r>
              <a:rPr lang="en-US" baseline="0" dirty="0" err="1" smtClean="0"/>
              <a:t>Inforamtion</a:t>
            </a:r>
            <a:r>
              <a:rPr lang="en-US" baseline="0" dirty="0" smtClean="0"/>
              <a:t> Elements are the standard way to tack on custom information in all Wi-Fi Management Packets. You can add or read these elements from the messages before you start connecting to the device. One example of this in action is, say you had an application that could talk to a Device – to better represent the Device in the Application – you could tack on the color of the device or the battery level or whatever you chose. </a:t>
            </a:r>
          </a:p>
          <a:p>
            <a:endParaRPr lang="en-US" baseline="0" dirty="0" smtClean="0"/>
          </a:p>
          <a:p>
            <a:r>
              <a:rPr lang="en-US" baseline="0" dirty="0" smtClean="0"/>
              <a:t>We’ve added APIs that allow for those devices that don’t support Wi-Fi Direct to connect to Windows. This is done by bringing up Windows as an AP since any device with just Wi-Fi can connect to an AP. We’ve also gone deep – if you are familiar with Wi-Fi Direct, you probably know what is group intent – it is one of the several parameters used during the process of associating, You can now set that. </a:t>
            </a:r>
          </a:p>
          <a:p>
            <a:endParaRPr lang="en-US" baseline="0" dirty="0" smtClean="0"/>
          </a:p>
          <a:p>
            <a:r>
              <a:rPr lang="en-US" baseline="0" dirty="0" smtClean="0"/>
              <a:t>But enough talking .. Lets get to a demo. </a:t>
            </a:r>
          </a:p>
          <a:p>
            <a:endParaRPr lang="en-US" baseline="0" dirty="0" smtClean="0"/>
          </a:p>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4/18/2015 11:41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4195047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 are going to show today is two Demos</a:t>
            </a:r>
            <a:r>
              <a:rPr lang="en-US" baseline="0" dirty="0" smtClean="0"/>
              <a:t>, one for Wi-Fi Direct &amp; one for Services. Rather than going with Pretty – we thought we should show you our </a:t>
            </a:r>
            <a:r>
              <a:rPr lang="en-US" baseline="0" dirty="0" err="1" smtClean="0"/>
              <a:t>swiss</a:t>
            </a:r>
            <a:r>
              <a:rPr lang="en-US" baseline="0" dirty="0" smtClean="0"/>
              <a:t> knife application that demonstrates all the knobs that you application can use. We wont’ go through each of them but .. </a:t>
            </a:r>
          </a:p>
          <a:p>
            <a:endParaRPr lang="en-US" baseline="0" dirty="0" smtClean="0"/>
          </a:p>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4/18/2015 11:41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482602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with any interop story, specially with messages going over Air – debugging is always a challenge. We wanted to share two tips with you to debug interoperability </a:t>
            </a:r>
          </a:p>
          <a:p>
            <a:endParaRPr lang="en-US" baseline="0" dirty="0" smtClean="0"/>
          </a:p>
          <a:p>
            <a:pPr marL="228600" indent="-228600">
              <a:buAutoNum type="arabicPeriod"/>
            </a:pPr>
            <a:r>
              <a:rPr lang="en-US" baseline="0" dirty="0" smtClean="0"/>
              <a:t>First : Windows works on a Diversity of PCs from folks like HP, Dell to our own Surface. Some PCs running Windows 10 will be older and some brand new. Before you start, you want to check if you PC supports Wi-Fi Direct &amp; Services. You can do this using this command and we will print out all the Wireless Capabilities of your Wi-Fi H/W &amp; Driver. As a tip – please always install the latest driver. </a:t>
            </a:r>
          </a:p>
          <a:p>
            <a:pPr marL="228600" indent="-228600">
              <a:buAutoNum type="arabicPeriod"/>
            </a:pPr>
            <a:endParaRPr lang="en-US" baseline="0" dirty="0" smtClean="0"/>
          </a:p>
          <a:p>
            <a:pPr marL="228600" indent="-228600">
              <a:buAutoNum type="arabicPeriod"/>
            </a:pPr>
            <a:r>
              <a:rPr lang="en-US" baseline="0" dirty="0" smtClean="0"/>
              <a:t>The second one and the most important one is using a Sniffer. If you are working with between two non-identical devices such as a PC &amp; lets us say a  TV if you hit issues you will want to use a Sniffer. A sniffer shows you what is going on over the air. Here is an example </a:t>
            </a:r>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4/18/2015 11:41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298607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to make</a:t>
            </a:r>
            <a:r>
              <a:rPr lang="en-US" baseline="0" dirty="0" smtClean="0"/>
              <a:t> sense of this, you will have to be familiar with the Wi-Fi Direct Specification. But if you are building a device, you likely are – here you can see all the different things that are going on. You can map each of these messages to the Wi-Fi Alliance specification. </a:t>
            </a:r>
          </a:p>
          <a:p>
            <a:r>
              <a:rPr lang="en-US" baseline="0" dirty="0" smtClean="0"/>
              <a:t> </a:t>
            </a:r>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4/18/2015 11:41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148168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4/18/2015 11:41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684831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a:t>
            </a:r>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2014 </a:t>
            </a: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Corporation. All rights reserved. Microsoft, Windows,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506DB28-0DA0-433B-B77D-29889C7EF035}" type="datetime1">
              <a:rPr lang="en-US" smtClean="0"/>
              <a:t>4/18/2015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3916851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r>
              <a:rPr lang="en-US" dirty="0" smtClean="0"/>
              <a:t>Tech Ed North America 2010</a:t>
            </a:r>
          </a:p>
        </p:txBody>
      </p:sp>
      <p:sp>
        <p:nvSpPr>
          <p:cNvPr id="1946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8CB9DE7C-6FD8-457D-A5F4-084C5926EE8B}" type="datetime8">
              <a:rPr lang="en-US" smtClean="0"/>
              <a:pPr defTabSz="912813" fontAlgn="base">
                <a:spcBef>
                  <a:spcPct val="0"/>
                </a:spcBef>
                <a:spcAft>
                  <a:spcPct val="0"/>
                </a:spcAft>
              </a:pPr>
              <a:t>4/18/2015 11:41 AM</a:t>
            </a:fld>
            <a:endParaRPr lang="en-US"/>
          </a:p>
        </p:txBody>
      </p:sp>
      <p:sp>
        <p:nvSpPr>
          <p:cNvPr id="19461"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z="800" dirty="0" smtClean="0">
                <a:solidFill>
                  <a:schemeClr val="bg2"/>
                </a:solidFill>
              </a:rPr>
              <a:t>MICROSOFT CONFIDENTIAL</a:t>
            </a:r>
          </a:p>
          <a:p>
            <a:pPr defTabSz="912813" fontAlgn="base">
              <a:spcBef>
                <a:spcPct val="0"/>
              </a:spcBef>
              <a:spcAft>
                <a:spcPct val="0"/>
              </a:spcAft>
            </a:pPr>
            <a:r>
              <a:rPr lang="en-US" dirty="0" smtClean="0">
                <a:solidFill>
                  <a:schemeClr val="bg2"/>
                </a:solidFill>
              </a:rPr>
              <a:t>© 2006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dirty="0" smtClean="0">
                <a:solidFill>
                  <a:schemeClr val="bg2"/>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chemeClr val="bg2"/>
                </a:solidFill>
              </a:rPr>
            </a:br>
            <a:r>
              <a:rPr lang="en-US" dirty="0" smtClean="0">
                <a:solidFill>
                  <a:schemeClr val="bg2"/>
                </a:solidFill>
              </a:rPr>
              <a:t>MICROSOFT MAKES NO WARRANTIES, EXPRESS, IMPLIED OR STATUTORY, AS TO THE INFORMATION IN THIS PRESENTATION.</a:t>
            </a:r>
            <a:endParaRPr lang="en-US" dirty="0">
              <a:solidFill>
                <a:schemeClr val="bg2"/>
              </a:solidFill>
            </a:endParaRPr>
          </a:p>
        </p:txBody>
      </p:sp>
      <p:sp>
        <p:nvSpPr>
          <p:cNvPr id="19462"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BC88268-B158-4D99-A794-C75B3A4B69F3}" type="slidenum">
              <a:rPr lang="en-US" smtClean="0"/>
              <a:pPr defTabSz="912813" fontAlgn="base">
                <a:spcBef>
                  <a:spcPct val="0"/>
                </a:spcBef>
                <a:spcAft>
                  <a:spcPct val="0"/>
                </a:spcAft>
              </a:pPr>
              <a:t>3</a:t>
            </a:fld>
            <a:endParaRPr lang="en-US"/>
          </a:p>
        </p:txBody>
      </p:sp>
      <p:sp>
        <p:nvSpPr>
          <p:cNvPr id="12" name="Footer Placeholder 5"/>
          <p:cNvSpPr txBox="1">
            <a:spLocks/>
          </p:cNvSpPr>
          <p:nvPr/>
        </p:nvSpPr>
        <p:spPr>
          <a:xfrm>
            <a:off x="0" y="8686800"/>
            <a:ext cx="6172200" cy="457200"/>
          </a:xfrm>
          <a:prstGeom prst="rect">
            <a:avLst/>
          </a:prstGeom>
        </p:spPr>
        <p:txBody>
          <a:bodyPr vert="horz" lIns="91440" tIns="45720" rIns="91440" bIns="45720" rtlCol="0" anchor="b"/>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chemeClr val="tx1"/>
                </a:solidFill>
                <a:effectLst/>
                <a:uLnTx/>
                <a:uFillTx/>
                <a:latin typeface="Segoe" pitchFamily="34" charset="0"/>
                <a:ea typeface="+mn-ea"/>
                <a:cs typeface="+mn-cs"/>
              </a:rPr>
              <a:t>© 2010 Microsoft Corporation. All rights reserved. Microsoft, Windows, Windows Vista and other product names are or may be registered trademarks and/or trademarks in the U.S. and/or other countries.</a:t>
            </a: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chemeClr val="tx1"/>
                </a:solidFill>
                <a:effectLst/>
                <a:uLnTx/>
                <a:uFillTx/>
                <a:latin typeface="Segoe"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chemeClr val="tx1"/>
                </a:solidFill>
                <a:effectLst/>
                <a:uLnTx/>
                <a:uFillTx/>
                <a:latin typeface="Segoe" pitchFamily="34" charset="0"/>
                <a:ea typeface="+mn-ea"/>
                <a:cs typeface="+mn-cs"/>
              </a:rPr>
            </a:br>
            <a:r>
              <a:rPr kumimoji="0" lang="en-US" sz="500" b="0" i="0" u="none" strike="noStrike" kern="1200" cap="none" spc="0" normalizeH="0" baseline="0" noProof="0" dirty="0" smtClean="0">
                <a:ln>
                  <a:noFill/>
                </a:ln>
                <a:solidFill>
                  <a:schemeClr val="tx1"/>
                </a:solidFill>
                <a:effectLst/>
                <a:uLnTx/>
                <a:uFillTx/>
                <a:latin typeface="Segoe" pitchFamily="34" charset="0"/>
                <a:ea typeface="+mn-ea"/>
                <a:cs typeface="+mn-cs"/>
              </a:rPr>
              <a:t>MICROSOFT MAKES NO WARRANTIES, EXPRESS, IMPLIED OR STATUTORY, AS TO THE INFORMATION IN THIS PRESENTATION.</a:t>
            </a:r>
          </a:p>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solidFill>
              <a:effectLst/>
              <a:uLnTx/>
              <a:uFillTx/>
              <a:latin typeface="Segoe" pitchFamily="34" charset="0"/>
              <a:ea typeface="+mn-ea"/>
              <a:cs typeface="+mn-cs"/>
            </a:endParaRPr>
          </a:p>
        </p:txBody>
      </p:sp>
    </p:spTree>
    <p:extLst>
      <p:ext uri="{BB962C8B-B14F-4D97-AF65-F5344CB8AC3E}">
        <p14:creationId xmlns:p14="http://schemas.microsoft.com/office/powerpoint/2010/main" val="3621388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
        <p:nvSpPr>
          <p:cNvPr id="6" name="Slide Image Placeholder 5"/>
          <p:cNvSpPr>
            <a:spLocks noGrp="1" noRot="1" noChangeAspect="1"/>
          </p:cNvSpPr>
          <p:nvPr>
            <p:ph type="sldImg"/>
          </p:nvPr>
        </p:nvSpPr>
        <p:spPr>
          <a:xfrm>
            <a:off x="381000" y="685800"/>
            <a:ext cx="6096000" cy="3429000"/>
          </a:xfrm>
        </p:spPr>
      </p:sp>
      <p:sp>
        <p:nvSpPr>
          <p:cNvPr id="7" name="Notes Placeholder 6"/>
          <p:cNvSpPr>
            <a:spLocks noGrp="1"/>
          </p:cNvSpPr>
          <p:nvPr>
            <p:ph type="body" idx="1"/>
          </p:nvPr>
        </p:nvSpPr>
        <p:spPr/>
        <p:txBody>
          <a:bodyPr>
            <a:normAutofit/>
          </a:bodyPr>
          <a:lstStyle/>
          <a:p>
            <a:endParaRPr lang="en-US"/>
          </a:p>
        </p:txBody>
      </p:sp>
      <p:sp>
        <p:nvSpPr>
          <p:cNvPr id="8"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9" name="Date Placeholder 4"/>
          <p:cNvSpPr>
            <a:spLocks noGrp="1"/>
          </p:cNvSpPr>
          <p:nvPr>
            <p:ph type="dt" idx="1"/>
          </p:nvPr>
        </p:nvSpPr>
        <p:spPr>
          <a:xfrm>
            <a:off x="3884613" y="0"/>
            <a:ext cx="2971800" cy="457200"/>
          </a:xfrm>
        </p:spPr>
        <p:txBody>
          <a:bodyPr/>
          <a:lstStyle/>
          <a:p>
            <a:fld id="{81331B57-0BE5-4F82-AA58-76F53EFF3ADA}" type="datetime8">
              <a:rPr lang="en-US" smtClean="0"/>
              <a:pPr/>
              <a:t>4/18/2015 11:41 AM</a:t>
            </a:fld>
            <a:endParaRPr lang="en-US" dirty="0"/>
          </a:p>
        </p:txBody>
      </p:sp>
      <p:sp>
        <p:nvSpPr>
          <p:cNvPr id="10"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extLst>
      <p:ext uri="{BB962C8B-B14F-4D97-AF65-F5344CB8AC3E}">
        <p14:creationId xmlns:p14="http://schemas.microsoft.com/office/powerpoint/2010/main" val="1933390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4/18/2015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2385381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a:t>
            </a:r>
            <a:r>
              <a:rPr lang="en-US" baseline="0" dirty="0" smtClean="0"/>
              <a:t> my name is Yatharth Gupta – I am a PM in Windows for Wi-Fi &amp; I am here with Vishal Mhatre to talk about Wi-Fi Direct </a:t>
            </a:r>
            <a:r>
              <a:rPr lang="en-US" baseline="0" dirty="0" err="1" smtClean="0"/>
              <a:t>Direct</a:t>
            </a:r>
            <a:r>
              <a:rPr lang="en-US" baseline="0" dirty="0" smtClean="0"/>
              <a:t> &amp; Services API in Windows 10. </a:t>
            </a: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t>4/18/2015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
        <p:nvSpPr>
          <p:cNvPr id="7" name="Header Placeholder 6"/>
          <p:cNvSpPr>
            <a:spLocks noGrp="1"/>
          </p:cNvSpPr>
          <p:nvPr>
            <p:ph type="hdr" sz="quarter" idx="13"/>
          </p:nvPr>
        </p:nvSpPr>
        <p:spPr/>
        <p:txBody>
          <a:bodyPr/>
          <a:lstStyle/>
          <a:p>
            <a:r>
              <a:rPr lang="en-US" dirty="0" smtClean="0"/>
              <a:t>Build 2014</a:t>
            </a:r>
            <a:endParaRPr lang="en-US" dirty="0"/>
          </a:p>
        </p:txBody>
      </p:sp>
    </p:spTree>
    <p:extLst>
      <p:ext uri="{BB962C8B-B14F-4D97-AF65-F5344CB8AC3E}">
        <p14:creationId xmlns:p14="http://schemas.microsoft.com/office/powerpoint/2010/main" val="3738180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will spend some time talking about what</a:t>
            </a:r>
            <a:r>
              <a:rPr lang="en-US" baseline="0" dirty="0" smtClean="0"/>
              <a:t> is Wi-Fi Direct &amp; Services, what can you do with these APIs and this technology, What is new in Windows 10. Then we will show you a little demo of an application using these APIs, Vishal will walk you through the code and we can will provide some tips for debugging as you build your own application. </a:t>
            </a: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t>4/18/2015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1658675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today’s world,</a:t>
            </a:r>
            <a:r>
              <a:rPr lang="en-US" baseline="0" dirty="0" smtClean="0"/>
              <a:t> most applications connect to internet to provide a service to the user such as Facebook or Yelp. However, there are a class of Apps &amp; Devices that can benefit from direct connectivity. Wi-Fi Direct &amp; Services is a technology that provides this direct connectivity. It allows for </a:t>
            </a:r>
          </a:p>
          <a:p>
            <a:endParaRPr lang="en-US" baseline="0" dirty="0" smtClean="0"/>
          </a:p>
          <a:p>
            <a:pPr marL="171450" indent="-171450">
              <a:buFontTx/>
              <a:buChar char="-"/>
            </a:pPr>
            <a:r>
              <a:rPr lang="en-US" baseline="0" dirty="0" smtClean="0"/>
              <a:t>PCs, Phone or other devices running Windows to connect to other PCs, Phone or Devices </a:t>
            </a:r>
          </a:p>
          <a:p>
            <a:pPr marL="171450" indent="-171450">
              <a:buFontTx/>
              <a:buChar char="-"/>
            </a:pPr>
            <a:r>
              <a:rPr lang="en-US" baseline="0" dirty="0" smtClean="0"/>
              <a:t>The unique value is that these devices don’t need to be on the same network or even be connected to any network</a:t>
            </a:r>
          </a:p>
          <a:p>
            <a:pPr marL="171450" indent="-171450">
              <a:buFontTx/>
              <a:buChar char="-"/>
            </a:pPr>
            <a:r>
              <a:rPr lang="en-US" baseline="0" dirty="0" smtClean="0"/>
              <a:t>Once you are connected, you have a very high bandwidth connection between the devices </a:t>
            </a:r>
          </a:p>
          <a:p>
            <a:pPr marL="171450" indent="-171450">
              <a:buFontTx/>
              <a:buChar char="-"/>
            </a:pPr>
            <a:r>
              <a:rPr lang="en-US" baseline="0" dirty="0" smtClean="0"/>
              <a:t>And this is not limited to just 2 devices, you can do this more than 2 that devices </a:t>
            </a:r>
          </a:p>
          <a:p>
            <a:pPr marL="171450" indent="-171450">
              <a:buFontTx/>
              <a:buChar char="-"/>
            </a:pPr>
            <a:endParaRPr lang="en-US" baseline="0" dirty="0" smtClean="0"/>
          </a:p>
          <a:p>
            <a:pPr marL="0" indent="0">
              <a:buFontTx/>
              <a:buNone/>
            </a:pPr>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4/18/2015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1673418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interesting things that are built</a:t>
            </a:r>
            <a:r>
              <a:rPr lang="en-US" baseline="0" dirty="0" smtClean="0"/>
              <a:t> on this technology are things like </a:t>
            </a:r>
          </a:p>
          <a:p>
            <a:endParaRPr lang="en-US" baseline="0" dirty="0" smtClean="0"/>
          </a:p>
          <a:p>
            <a:pPr marL="171450" indent="-171450">
              <a:buFontTx/>
              <a:buChar char="-"/>
            </a:pPr>
            <a:r>
              <a:rPr lang="en-US" baseline="0" dirty="0" smtClean="0"/>
              <a:t>Games : Let us say, you were building a chess application you wanted to enable two people playing chess in the park – you can use Wi-Fi Direct to communicate between those two devices. </a:t>
            </a:r>
          </a:p>
          <a:p>
            <a:pPr marL="171450" indent="-171450">
              <a:buFontTx/>
              <a:buChar char="-"/>
            </a:pPr>
            <a:r>
              <a:rPr lang="en-US" baseline="0" dirty="0" smtClean="0"/>
              <a:t>You can use this technology to Remote Control Device : You walk up to a printer and you want to print to it. You can do this over Wi-Fi Direct</a:t>
            </a:r>
          </a:p>
          <a:p>
            <a:pPr marL="171450" indent="-171450">
              <a:buFontTx/>
              <a:buChar char="-"/>
            </a:pPr>
            <a:r>
              <a:rPr lang="en-US" baseline="0" dirty="0" smtClean="0"/>
              <a:t>You can built utility applications such as file transfer between a PC &amp; another PC or phone </a:t>
            </a:r>
          </a:p>
          <a:p>
            <a:pPr marL="171450" indent="-171450">
              <a:buFontTx/>
              <a:buChar char="-"/>
            </a:pPr>
            <a:endParaRPr lang="en-US" baseline="0" dirty="0" smtClean="0"/>
          </a:p>
          <a:p>
            <a:pPr marL="171450" indent="-171450">
              <a:buFontTx/>
              <a:buChar char="-"/>
            </a:pPr>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4/18/2015 11:41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074304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983411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4600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4522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95251010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2015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29109240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5129481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693302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742723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670527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268126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678278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317534115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48047542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303504254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664844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234885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62707096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4361490"/>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122634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679095"/>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991446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170496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79248434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61174825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28139037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0628718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7928033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65287442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 id="2147484263" r:id="rId15"/>
    <p:sldLayoutId id="2147484307"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5"/>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553714132"/>
      </p:ext>
    </p:extLst>
  </p:cSld>
  <p:clrMap bg1="dk1" tx1="lt1" bg2="dk2" tx2="lt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6" r:id="rId11"/>
    <p:sldLayoutId id="2147484304" r:id="rId12"/>
    <p:sldLayoutId id="2147484305"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build2015.eventpoint.com/signin"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hyperlink" Target="mailto:mediaacq@microsoft.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82283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121272" y="1668462"/>
            <a:ext cx="7315203" cy="914400"/>
          </a:xfrm>
        </p:spPr>
        <p:txBody>
          <a:bodyPr anchor="t"/>
          <a:lstStyle/>
          <a:p>
            <a:pPr marL="571500" indent="-571500">
              <a:buFont typeface="Arial" panose="020B0604020202020204" pitchFamily="34" charset="0"/>
              <a:buChar char="•"/>
            </a:pPr>
            <a:r>
              <a:rPr lang="en-US" dirty="0"/>
              <a:t>Both are standards based </a:t>
            </a:r>
            <a:endParaRPr lang="en-US" dirty="0" smtClean="0"/>
          </a:p>
          <a:p>
            <a:pPr marL="571500" indent="-571500">
              <a:buFont typeface="Arial" panose="020B0604020202020204" pitchFamily="34" charset="0"/>
              <a:buChar char="•"/>
            </a:pPr>
            <a:r>
              <a:rPr lang="en-US" dirty="0"/>
              <a:t>Wi-Fi Direct finds Devices while Services can help find an Application running on the </a:t>
            </a:r>
            <a:r>
              <a:rPr lang="en-US" dirty="0" smtClean="0"/>
              <a:t>Device</a:t>
            </a:r>
          </a:p>
          <a:p>
            <a:pPr marL="571500" indent="-571500">
              <a:buFont typeface="Arial" panose="020B0604020202020204" pitchFamily="34" charset="0"/>
              <a:buChar char="•"/>
            </a:pPr>
            <a:r>
              <a:rPr lang="en-US" dirty="0" smtClean="0"/>
              <a:t>Existing </a:t>
            </a:r>
            <a:r>
              <a:rPr lang="en-US" dirty="0"/>
              <a:t>Devices support Wi-Fi Direct, Services is new </a:t>
            </a:r>
            <a:endParaRPr lang="en-US" dirty="0" smtClean="0"/>
          </a:p>
          <a:p>
            <a:endParaRPr lang="en-US" dirty="0" smtClean="0"/>
          </a:p>
          <a:p>
            <a:endParaRPr lang="en-US" dirty="0"/>
          </a:p>
        </p:txBody>
      </p:sp>
      <p:sp>
        <p:nvSpPr>
          <p:cNvPr id="4" name="Title 3"/>
          <p:cNvSpPr>
            <a:spLocks noGrp="1"/>
          </p:cNvSpPr>
          <p:nvPr>
            <p:ph type="title"/>
          </p:nvPr>
        </p:nvSpPr>
        <p:spPr/>
        <p:txBody>
          <a:bodyPr/>
          <a:lstStyle/>
          <a:p>
            <a:r>
              <a:rPr lang="en-US" dirty="0" smtClean="0"/>
              <a:t>Wi-Fi Direct &amp; Wi-Fi Direct Services </a:t>
            </a:r>
            <a:endParaRPr lang="en-US" dirty="0"/>
          </a:p>
        </p:txBody>
      </p:sp>
      <p:pic>
        <p:nvPicPr>
          <p:cNvPr id="3080" name="Picture 8" descr="http://upload.wikimedia.org/wikipedia/commons/thumb/3/32/Wi-Fi_Logo.svg/2000px-Wi-Fi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7" y="2506662"/>
            <a:ext cx="3372757" cy="216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9365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571500" indent="-571500">
              <a:buFont typeface="Arial" panose="020B0604020202020204" pitchFamily="34" charset="0"/>
              <a:buChar char="•"/>
            </a:pPr>
            <a:r>
              <a:rPr lang="en-US" dirty="0" smtClean="0"/>
              <a:t>Wi-Fi Direct Services </a:t>
            </a:r>
            <a:r>
              <a:rPr lang="en-US" dirty="0" smtClean="0"/>
              <a:t>introduced in </a:t>
            </a:r>
            <a:r>
              <a:rPr lang="en-US" dirty="0" smtClean="0"/>
              <a:t>Windows 10 </a:t>
            </a:r>
          </a:p>
          <a:p>
            <a:pPr marL="571500" indent="-571500">
              <a:buFont typeface="Arial" panose="020B0604020202020204" pitchFamily="34" charset="0"/>
              <a:buChar char="•"/>
            </a:pPr>
            <a:r>
              <a:rPr lang="en-US" dirty="0" smtClean="0"/>
              <a:t>An updated and more powerful API set for both Wi-Fi </a:t>
            </a:r>
            <a:r>
              <a:rPr lang="en-US" dirty="0" smtClean="0"/>
              <a:t>Direct and addition of Wi-Fi Direct Services </a:t>
            </a:r>
            <a:endParaRPr lang="en-US" dirty="0"/>
          </a:p>
        </p:txBody>
      </p:sp>
      <p:sp>
        <p:nvSpPr>
          <p:cNvPr id="4" name="Title 3"/>
          <p:cNvSpPr>
            <a:spLocks noGrp="1"/>
          </p:cNvSpPr>
          <p:nvPr>
            <p:ph type="title"/>
          </p:nvPr>
        </p:nvSpPr>
        <p:spPr/>
        <p:txBody>
          <a:bodyPr/>
          <a:lstStyle/>
          <a:p>
            <a:r>
              <a:rPr lang="en-US" dirty="0" smtClean="0"/>
              <a:t>What is new in Window 10</a:t>
            </a:r>
            <a:endParaRPr lang="en-US" dirty="0"/>
          </a:p>
        </p:txBody>
      </p:sp>
      <p:pic>
        <p:nvPicPr>
          <p:cNvPr id="5" name="Picture 2" descr="http://www.clohound.com/wp-content/uploads/2015/03/Microsoft-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837" y="2278062"/>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72873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Apps control experience, while Windows allows users to be in control</a:t>
            </a:r>
          </a:p>
          <a:p>
            <a:r>
              <a:rPr lang="en-US" dirty="0" smtClean="0"/>
              <a:t>Find, Pair, Connect &amp; Communicate from within your Application</a:t>
            </a:r>
          </a:p>
          <a:p>
            <a:r>
              <a:rPr lang="en-US" dirty="0" smtClean="0"/>
              <a:t>Bi-directional : supports both seeking and advertising as a service or Wi-Fi Direct device </a:t>
            </a:r>
          </a:p>
          <a:p>
            <a:endParaRPr lang="en-US" dirty="0" smtClean="0"/>
          </a:p>
          <a:p>
            <a:endParaRPr lang="en-US" dirty="0" smtClean="0"/>
          </a:p>
          <a:p>
            <a:endParaRPr lang="en-US" dirty="0"/>
          </a:p>
        </p:txBody>
      </p:sp>
      <p:sp>
        <p:nvSpPr>
          <p:cNvPr id="5" name="Title 4"/>
          <p:cNvSpPr>
            <a:spLocks noGrp="1"/>
          </p:cNvSpPr>
          <p:nvPr>
            <p:ph type="title"/>
          </p:nvPr>
        </p:nvSpPr>
        <p:spPr/>
        <p:txBody>
          <a:bodyPr/>
          <a:lstStyle/>
          <a:p>
            <a:r>
              <a:rPr lang="en-US" dirty="0" smtClean="0"/>
              <a:t>Flexible and Powerful API</a:t>
            </a:r>
            <a:endParaRPr lang="en-US" dirty="0"/>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7112423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600" dirty="0" smtClean="0"/>
              <a:t>Application can send custom information to other devices before connecting using Information Elements </a:t>
            </a:r>
          </a:p>
          <a:p>
            <a:r>
              <a:rPr lang="en-US" dirty="0" smtClean="0"/>
              <a:t>Applications can start a Legacy AP for interop with old devices</a:t>
            </a:r>
          </a:p>
          <a:p>
            <a:r>
              <a:rPr lang="en-US" dirty="0" smtClean="0"/>
              <a:t>Low level control such as setting the group owner intent</a:t>
            </a:r>
            <a:endParaRPr lang="en-US" dirty="0"/>
          </a:p>
        </p:txBody>
      </p:sp>
      <p:sp>
        <p:nvSpPr>
          <p:cNvPr id="3" name="Title 2"/>
          <p:cNvSpPr>
            <a:spLocks noGrp="1"/>
          </p:cNvSpPr>
          <p:nvPr>
            <p:ph type="title"/>
          </p:nvPr>
        </p:nvSpPr>
        <p:spPr/>
        <p:txBody>
          <a:bodyPr/>
          <a:lstStyle/>
          <a:p>
            <a:r>
              <a:rPr lang="en-US" dirty="0" smtClean="0"/>
              <a:t>Flexible &amp; Powerful API</a:t>
            </a:r>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77055386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endParaRPr lang="en-US" dirty="0"/>
          </a:p>
        </p:txBody>
      </p:sp>
    </p:spTree>
    <p:extLst>
      <p:ext uri="{BB962C8B-B14F-4D97-AF65-F5344CB8AC3E}">
        <p14:creationId xmlns:p14="http://schemas.microsoft.com/office/powerpoint/2010/main" val="387901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2985433"/>
          </a:xfrm>
        </p:spPr>
        <p:txBody>
          <a:bodyPr/>
          <a:lstStyle/>
          <a:p>
            <a:pPr marL="0" indent="0">
              <a:buNone/>
            </a:pPr>
            <a:r>
              <a:rPr lang="en-US" sz="1400" dirty="0">
                <a:solidFill>
                  <a:srgbClr val="107C10"/>
                </a:solidFill>
              </a:rPr>
              <a:t>// Create an Advertisement Publisher</a:t>
            </a:r>
          </a:p>
          <a:p>
            <a:pPr marL="0" indent="0">
              <a:buNone/>
            </a:pPr>
            <a:r>
              <a:rPr lang="en-US" sz="1400" dirty="0" err="1"/>
              <a:t>var</a:t>
            </a:r>
            <a:r>
              <a:rPr lang="en-US" sz="1400" dirty="0"/>
              <a:t> publisher = new </a:t>
            </a:r>
            <a:r>
              <a:rPr lang="en-US" sz="1400" dirty="0" err="1">
                <a:solidFill>
                  <a:srgbClr val="2B91AF"/>
                </a:solidFill>
              </a:rPr>
              <a:t>WiFiDirectAdvertisementPublisher</a:t>
            </a:r>
            <a:r>
              <a:rPr lang="en-US" sz="1400" dirty="0" smtClean="0">
                <a:solidFill>
                  <a:schemeClr val="tx1"/>
                </a:solidFill>
              </a:rPr>
              <a:t>()</a:t>
            </a:r>
            <a:r>
              <a:rPr lang="en-US" sz="1400" dirty="0" smtClean="0"/>
              <a:t>;</a:t>
            </a:r>
          </a:p>
          <a:p>
            <a:pPr marL="0" indent="0">
              <a:buNone/>
            </a:pPr>
            <a:endParaRPr lang="en-US" sz="1400" dirty="0" smtClean="0"/>
          </a:p>
          <a:p>
            <a:pPr marL="0" indent="0">
              <a:buNone/>
            </a:pPr>
            <a:r>
              <a:rPr lang="en-US" sz="1400" dirty="0">
                <a:solidFill>
                  <a:srgbClr val="107C10"/>
                </a:solidFill>
              </a:rPr>
              <a:t>// Turn on Listen state</a:t>
            </a:r>
          </a:p>
          <a:p>
            <a:pPr marL="0" indent="0">
              <a:buNone/>
            </a:pPr>
            <a:r>
              <a:rPr lang="en-US" sz="1400" dirty="0" err="1" smtClean="0"/>
              <a:t>publisher.Advertisement.ListenStateDiscoverability</a:t>
            </a:r>
            <a:r>
              <a:rPr lang="en-US" sz="1400" dirty="0" smtClean="0"/>
              <a:t> </a:t>
            </a:r>
            <a:r>
              <a:rPr lang="en-US" sz="1400" dirty="0"/>
              <a:t>= </a:t>
            </a:r>
            <a:r>
              <a:rPr lang="en-US" sz="1400" dirty="0" err="1"/>
              <a:t>WiFiDirectAdvertisementListenStateDiscoverability.Normal</a:t>
            </a:r>
            <a:r>
              <a:rPr lang="en-US" sz="1400" dirty="0"/>
              <a:t>;</a:t>
            </a:r>
          </a:p>
          <a:p>
            <a:pPr marL="0" indent="0">
              <a:buNone/>
            </a:pPr>
            <a:endParaRPr lang="en-US" sz="1400" dirty="0"/>
          </a:p>
          <a:p>
            <a:pPr marL="0" indent="0">
              <a:buNone/>
            </a:pPr>
            <a:r>
              <a:rPr lang="en-US" sz="1400" dirty="0">
                <a:solidFill>
                  <a:srgbClr val="107C10"/>
                </a:solidFill>
              </a:rPr>
              <a:t>// Register for connection requests</a:t>
            </a:r>
          </a:p>
          <a:p>
            <a:pPr marL="0" indent="0">
              <a:buNone/>
            </a:pPr>
            <a:r>
              <a:rPr lang="en-US" sz="1400" dirty="0" err="1"/>
              <a:t>var</a:t>
            </a:r>
            <a:r>
              <a:rPr lang="en-US" sz="1400" dirty="0"/>
              <a:t> listener = new </a:t>
            </a:r>
            <a:r>
              <a:rPr lang="en-US" sz="1400" dirty="0" err="1">
                <a:solidFill>
                  <a:srgbClr val="2B91AF"/>
                </a:solidFill>
              </a:rPr>
              <a:t>WiFiDirectConnectionListener</a:t>
            </a:r>
            <a:r>
              <a:rPr lang="en-US" sz="1400" dirty="0"/>
              <a:t>();</a:t>
            </a:r>
          </a:p>
          <a:p>
            <a:pPr marL="0" indent="0">
              <a:buNone/>
            </a:pPr>
            <a:r>
              <a:rPr lang="en-US" sz="1400" dirty="0" err="1"/>
              <a:t>listener.ConnectionRequested</a:t>
            </a:r>
            <a:r>
              <a:rPr lang="en-US" sz="1400" dirty="0"/>
              <a:t> += </a:t>
            </a:r>
            <a:r>
              <a:rPr lang="en-US" sz="1400" dirty="0" err="1"/>
              <a:t>OnConnectionRequested</a:t>
            </a:r>
            <a:r>
              <a:rPr lang="en-US" sz="1400" dirty="0"/>
              <a:t>;</a:t>
            </a:r>
          </a:p>
          <a:p>
            <a:pPr marL="0" indent="0">
              <a:buNone/>
            </a:pPr>
            <a:endParaRPr lang="en-US" sz="1400" dirty="0"/>
          </a:p>
          <a:p>
            <a:pPr marL="0" indent="0">
              <a:buNone/>
            </a:pPr>
            <a:r>
              <a:rPr lang="en-US" sz="1400" dirty="0">
                <a:solidFill>
                  <a:srgbClr val="107C10"/>
                </a:solidFill>
              </a:rPr>
              <a:t>// Start the advertiser</a:t>
            </a:r>
          </a:p>
          <a:p>
            <a:pPr marL="0" indent="0">
              <a:buNone/>
            </a:pPr>
            <a:r>
              <a:rPr lang="en-US" sz="1400" dirty="0" err="1"/>
              <a:t>publisher.Start</a:t>
            </a:r>
            <a:r>
              <a:rPr lang="en-US" sz="1400" dirty="0"/>
              <a:t>();</a:t>
            </a:r>
          </a:p>
        </p:txBody>
      </p:sp>
      <p:sp>
        <p:nvSpPr>
          <p:cNvPr id="2" name="Title 1"/>
          <p:cNvSpPr>
            <a:spLocks noGrp="1"/>
          </p:cNvSpPr>
          <p:nvPr>
            <p:ph type="title"/>
          </p:nvPr>
        </p:nvSpPr>
        <p:spPr/>
        <p:txBody>
          <a:bodyPr/>
          <a:lstStyle/>
          <a:p>
            <a:r>
              <a:rPr lang="en-US" dirty="0" smtClean="0"/>
              <a:t>Wi-Fi Direct – Advertiser</a:t>
            </a:r>
            <a:endParaRPr lang="en-US" dirty="0"/>
          </a:p>
        </p:txBody>
      </p:sp>
    </p:spTree>
    <p:extLst>
      <p:ext uri="{BB962C8B-B14F-4D97-AF65-F5344CB8AC3E}">
        <p14:creationId xmlns:p14="http://schemas.microsoft.com/office/powerpoint/2010/main" val="428837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4881336"/>
          </a:xfrm>
        </p:spPr>
        <p:txBody>
          <a:bodyPr/>
          <a:lstStyle/>
          <a:p>
            <a:pPr marL="0" indent="0">
              <a:buNone/>
            </a:pPr>
            <a:endParaRPr lang="en-US" sz="1400" dirty="0"/>
          </a:p>
          <a:p>
            <a:pPr marL="0" indent="0">
              <a:buNone/>
            </a:pPr>
            <a:r>
              <a:rPr lang="en-US" sz="1400" dirty="0"/>
              <a:t>String </a:t>
            </a:r>
            <a:r>
              <a:rPr lang="en-US" sz="1400" dirty="0" err="1"/>
              <a:t>deviceSelector</a:t>
            </a:r>
            <a:r>
              <a:rPr lang="en-US" sz="1400" dirty="0"/>
              <a:t> = </a:t>
            </a:r>
            <a:r>
              <a:rPr lang="en-US" sz="1400" dirty="0" err="1" smtClean="0">
                <a:solidFill>
                  <a:srgbClr val="2B91AF"/>
                </a:solidFill>
              </a:rPr>
              <a:t>WiFiDirectDevice</a:t>
            </a:r>
            <a:r>
              <a:rPr lang="en-US" sz="1400" dirty="0" err="1" smtClean="0"/>
              <a:t>.GetDeviceSelector</a:t>
            </a:r>
            <a:r>
              <a:rPr lang="en-US" sz="1400" dirty="0" smtClean="0"/>
              <a:t>(</a:t>
            </a:r>
            <a:r>
              <a:rPr lang="en-US" sz="1400" dirty="0" err="1" smtClean="0"/>
              <a:t>WiFiDirectDeviceSelectorType.AssociationEndpoint</a:t>
            </a:r>
            <a:r>
              <a:rPr lang="en-US" sz="1400" dirty="0"/>
              <a:t>);</a:t>
            </a:r>
          </a:p>
          <a:p>
            <a:pPr marL="0" indent="0">
              <a:buNone/>
            </a:pPr>
            <a:endParaRPr lang="en-US" sz="1400" dirty="0"/>
          </a:p>
          <a:p>
            <a:pPr marL="0" indent="0">
              <a:buNone/>
            </a:pPr>
            <a:r>
              <a:rPr lang="en-US" sz="1400" dirty="0">
                <a:solidFill>
                  <a:srgbClr val="107C10"/>
                </a:solidFill>
              </a:rPr>
              <a:t>// Get all </a:t>
            </a:r>
            <a:r>
              <a:rPr lang="en-US" sz="1400" dirty="0" err="1">
                <a:solidFill>
                  <a:srgbClr val="107C10"/>
                </a:solidFill>
              </a:rPr>
              <a:t>WiFiDirect</a:t>
            </a:r>
            <a:r>
              <a:rPr lang="en-US" sz="1400" dirty="0">
                <a:solidFill>
                  <a:srgbClr val="107C10"/>
                </a:solidFill>
              </a:rPr>
              <a:t> devices that are advertising and in range</a:t>
            </a:r>
          </a:p>
          <a:p>
            <a:pPr marL="0" indent="0">
              <a:buNone/>
            </a:pPr>
            <a:r>
              <a:rPr lang="en-US" sz="1400" dirty="0" err="1">
                <a:solidFill>
                  <a:srgbClr val="2B91AF"/>
                </a:solidFill>
              </a:rPr>
              <a:t>DeviceInformationCollection</a:t>
            </a:r>
            <a:r>
              <a:rPr lang="en-US" sz="1400" dirty="0"/>
              <a:t> </a:t>
            </a:r>
            <a:r>
              <a:rPr lang="en-US" sz="1400" dirty="0" err="1"/>
              <a:t>devInfoCollection</a:t>
            </a:r>
            <a:r>
              <a:rPr lang="en-US" sz="1400" dirty="0"/>
              <a:t> = await </a:t>
            </a:r>
            <a:r>
              <a:rPr lang="en-US" sz="1400" dirty="0" err="1">
                <a:solidFill>
                  <a:srgbClr val="2B91AF"/>
                </a:solidFill>
              </a:rPr>
              <a:t>DeviceInformation</a:t>
            </a:r>
            <a:r>
              <a:rPr lang="en-US" sz="1400" dirty="0" err="1"/>
              <a:t>.FindAllAsync</a:t>
            </a:r>
            <a:r>
              <a:rPr lang="en-US" sz="1400" dirty="0"/>
              <a:t>(</a:t>
            </a:r>
            <a:r>
              <a:rPr lang="en-US" sz="1400" dirty="0" err="1"/>
              <a:t>deviceSelector</a:t>
            </a:r>
            <a:r>
              <a:rPr lang="en-US" sz="1400" dirty="0" smtClean="0"/>
              <a:t>);</a:t>
            </a:r>
          </a:p>
          <a:p>
            <a:pPr marL="0" indent="0">
              <a:buNone/>
            </a:pPr>
            <a:endParaRPr lang="en-US" sz="1400" dirty="0"/>
          </a:p>
          <a:p>
            <a:pPr marL="0" indent="0">
              <a:buNone/>
            </a:pPr>
            <a:r>
              <a:rPr lang="en-US" sz="1400" dirty="0">
                <a:solidFill>
                  <a:srgbClr val="107C10"/>
                </a:solidFill>
              </a:rPr>
              <a:t>// Connection parameters – GO Intent</a:t>
            </a:r>
          </a:p>
          <a:p>
            <a:pPr marL="0" indent="0">
              <a:buNone/>
            </a:pPr>
            <a:r>
              <a:rPr lang="en-US" sz="1400" dirty="0" err="1">
                <a:solidFill>
                  <a:srgbClr val="2B91AF"/>
                </a:solidFill>
              </a:rPr>
              <a:t>WiFiDirectConnectionParameters</a:t>
            </a:r>
            <a:r>
              <a:rPr lang="en-US" sz="1400" dirty="0"/>
              <a:t> </a:t>
            </a:r>
            <a:r>
              <a:rPr lang="en-US" sz="1400" dirty="0" err="1"/>
              <a:t>connectionParams</a:t>
            </a:r>
            <a:r>
              <a:rPr lang="en-US" sz="1400" dirty="0"/>
              <a:t> = new </a:t>
            </a:r>
            <a:r>
              <a:rPr lang="en-US" sz="1400" dirty="0" err="1">
                <a:solidFill>
                  <a:srgbClr val="2B91AF"/>
                </a:solidFill>
              </a:rPr>
              <a:t>WiFiDirectConnectionParameters</a:t>
            </a:r>
            <a:r>
              <a:rPr lang="en-US" sz="1400" dirty="0"/>
              <a:t>();</a:t>
            </a:r>
          </a:p>
          <a:p>
            <a:pPr marL="0" indent="0">
              <a:buNone/>
            </a:pPr>
            <a:r>
              <a:rPr lang="en-US" sz="1400" dirty="0" err="1"/>
              <a:t>connectionParams.GroupOwnerIntent</a:t>
            </a:r>
            <a:r>
              <a:rPr lang="en-US" sz="1400" dirty="0"/>
              <a:t> = “1”;</a:t>
            </a:r>
          </a:p>
          <a:p>
            <a:pPr marL="0" indent="0">
              <a:buNone/>
            </a:pPr>
            <a:endParaRPr lang="en-US" sz="1400" dirty="0"/>
          </a:p>
          <a:p>
            <a:pPr marL="0" indent="0">
              <a:buNone/>
            </a:pPr>
            <a:r>
              <a:rPr lang="en-US" sz="1400" dirty="0">
                <a:solidFill>
                  <a:srgbClr val="107C10"/>
                </a:solidFill>
              </a:rPr>
              <a:t>// Connect to the </a:t>
            </a:r>
            <a:r>
              <a:rPr lang="en-US" sz="1400" dirty="0" err="1">
                <a:solidFill>
                  <a:srgbClr val="107C10"/>
                </a:solidFill>
              </a:rPr>
              <a:t>WiFiDirect</a:t>
            </a:r>
            <a:r>
              <a:rPr lang="en-US" sz="1400" dirty="0">
                <a:solidFill>
                  <a:srgbClr val="107C10"/>
                </a:solidFill>
              </a:rPr>
              <a:t> device</a:t>
            </a:r>
          </a:p>
          <a:p>
            <a:pPr marL="0" indent="0">
              <a:buNone/>
            </a:pPr>
            <a:r>
              <a:rPr lang="en-US" sz="1400" dirty="0"/>
              <a:t>String </a:t>
            </a:r>
            <a:r>
              <a:rPr lang="en-US" sz="1400" dirty="0" err="1"/>
              <a:t>deviceId</a:t>
            </a:r>
            <a:r>
              <a:rPr lang="en-US" sz="1400" dirty="0"/>
              <a:t> = </a:t>
            </a:r>
            <a:r>
              <a:rPr lang="en-US" sz="1400" dirty="0" err="1"/>
              <a:t>devInfoCollection</a:t>
            </a:r>
            <a:r>
              <a:rPr lang="en-US" sz="1400" dirty="0"/>
              <a:t>[0].Id;</a:t>
            </a:r>
          </a:p>
          <a:p>
            <a:pPr marL="0" indent="0">
              <a:buNone/>
            </a:pPr>
            <a:r>
              <a:rPr lang="en-US" sz="1400" dirty="0" err="1"/>
              <a:t>var</a:t>
            </a:r>
            <a:r>
              <a:rPr lang="en-US" sz="1400" dirty="0"/>
              <a:t> </a:t>
            </a:r>
            <a:r>
              <a:rPr lang="en-US" sz="1400" dirty="0" err="1"/>
              <a:t>wfdDevice</a:t>
            </a:r>
            <a:r>
              <a:rPr lang="en-US" sz="1400" dirty="0"/>
              <a:t> = await </a:t>
            </a:r>
            <a:r>
              <a:rPr lang="en-US" sz="1400" dirty="0" err="1">
                <a:solidFill>
                  <a:srgbClr val="2B91AF"/>
                </a:solidFill>
              </a:rPr>
              <a:t>WiFiDirectDevice</a:t>
            </a:r>
            <a:r>
              <a:rPr lang="en-US" sz="1400" dirty="0" err="1"/>
              <a:t>.FromIdAsync</a:t>
            </a:r>
            <a:r>
              <a:rPr lang="en-US" sz="1400" dirty="0"/>
              <a:t>(</a:t>
            </a:r>
            <a:r>
              <a:rPr lang="en-US" sz="1400" dirty="0" err="1"/>
              <a:t>deviceId</a:t>
            </a:r>
            <a:r>
              <a:rPr lang="en-US" sz="1400" dirty="0"/>
              <a:t>, </a:t>
            </a:r>
            <a:r>
              <a:rPr lang="en-US" sz="1400" dirty="0" err="1"/>
              <a:t>connectionParams</a:t>
            </a:r>
            <a:r>
              <a:rPr lang="en-US" sz="1400" dirty="0"/>
              <a:t>);</a:t>
            </a:r>
          </a:p>
          <a:p>
            <a:pPr marL="0" indent="0">
              <a:buNone/>
            </a:pPr>
            <a:endParaRPr lang="en-US" sz="1400" dirty="0"/>
          </a:p>
          <a:p>
            <a:pPr marL="0" indent="0">
              <a:buNone/>
            </a:pPr>
            <a:r>
              <a:rPr lang="en-US" sz="1400" dirty="0">
                <a:solidFill>
                  <a:srgbClr val="107C10"/>
                </a:solidFill>
              </a:rPr>
              <a:t>// Get the local and remote IP addresses</a:t>
            </a:r>
          </a:p>
          <a:p>
            <a:pPr marL="0" indent="0">
              <a:buNone/>
            </a:pPr>
            <a:r>
              <a:rPr lang="en-US" sz="1400" dirty="0" err="1"/>
              <a:t>var</a:t>
            </a:r>
            <a:r>
              <a:rPr lang="en-US" sz="1400" dirty="0"/>
              <a:t> </a:t>
            </a:r>
            <a:r>
              <a:rPr lang="en-US" sz="1400" dirty="0" err="1"/>
              <a:t>EndpointPairs</a:t>
            </a:r>
            <a:r>
              <a:rPr lang="en-US" sz="1400" dirty="0"/>
              <a:t> = </a:t>
            </a:r>
            <a:r>
              <a:rPr lang="en-US" sz="1400" dirty="0" err="1"/>
              <a:t>wfdDevice.GetConnectionEndpointPairs</a:t>
            </a:r>
            <a:r>
              <a:rPr lang="en-US" sz="1400" dirty="0"/>
              <a:t>();</a:t>
            </a:r>
          </a:p>
          <a:p>
            <a:pPr marL="0" indent="0">
              <a:buNone/>
            </a:pPr>
            <a:endParaRPr lang="en-US" sz="1400" dirty="0"/>
          </a:p>
          <a:p>
            <a:pPr marL="0" indent="0">
              <a:buNone/>
            </a:pPr>
            <a:r>
              <a:rPr lang="en-US" sz="1400" dirty="0">
                <a:solidFill>
                  <a:srgbClr val="107C10"/>
                </a:solidFill>
              </a:rPr>
              <a:t>// Establish standard WinRT socket with above IP addresses</a:t>
            </a:r>
          </a:p>
          <a:p>
            <a:pPr marL="0" indent="0">
              <a:buNone/>
            </a:pPr>
            <a:endParaRPr lang="en-US" sz="1400" dirty="0"/>
          </a:p>
          <a:p>
            <a:pPr marL="0" indent="0">
              <a:buNone/>
            </a:pPr>
            <a:endParaRPr lang="en-US" sz="1400" dirty="0"/>
          </a:p>
        </p:txBody>
      </p:sp>
      <p:sp>
        <p:nvSpPr>
          <p:cNvPr id="2" name="Title 1"/>
          <p:cNvSpPr>
            <a:spLocks noGrp="1"/>
          </p:cNvSpPr>
          <p:nvPr>
            <p:ph type="title"/>
          </p:nvPr>
        </p:nvSpPr>
        <p:spPr/>
        <p:txBody>
          <a:bodyPr/>
          <a:lstStyle/>
          <a:p>
            <a:r>
              <a:rPr lang="en-US" dirty="0" smtClean="0"/>
              <a:t>Wi-Fi Direct – Connector</a:t>
            </a:r>
            <a:endParaRPr lang="en-US" dirty="0"/>
          </a:p>
        </p:txBody>
      </p:sp>
    </p:spTree>
    <p:extLst>
      <p:ext uri="{BB962C8B-B14F-4D97-AF65-F5344CB8AC3E}">
        <p14:creationId xmlns:p14="http://schemas.microsoft.com/office/powerpoint/2010/main" val="374619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4407360"/>
          </a:xfrm>
        </p:spPr>
        <p:txBody>
          <a:bodyPr/>
          <a:lstStyle/>
          <a:p>
            <a:pPr marL="0" indent="0">
              <a:buNone/>
            </a:pPr>
            <a:r>
              <a:rPr lang="en-US" sz="1400" dirty="0">
                <a:solidFill>
                  <a:srgbClr val="00188F"/>
                </a:solidFill>
              </a:rPr>
              <a:t>private </a:t>
            </a:r>
            <a:r>
              <a:rPr lang="en-US" sz="1400" dirty="0" err="1">
                <a:solidFill>
                  <a:srgbClr val="00188F"/>
                </a:solidFill>
              </a:rPr>
              <a:t>async</a:t>
            </a:r>
            <a:r>
              <a:rPr lang="en-US" sz="1400" dirty="0">
                <a:solidFill>
                  <a:srgbClr val="00188F"/>
                </a:solidFill>
              </a:rPr>
              <a:t> void</a:t>
            </a:r>
            <a:r>
              <a:rPr lang="en-US" sz="1400" dirty="0" smtClean="0"/>
              <a:t> </a:t>
            </a:r>
            <a:r>
              <a:rPr lang="en-US" sz="1400" dirty="0" err="1" smtClean="0"/>
              <a:t>OnConnectionRequested</a:t>
            </a:r>
            <a:r>
              <a:rPr lang="en-US" sz="1400" dirty="0" smtClean="0"/>
              <a:t>(</a:t>
            </a:r>
            <a:r>
              <a:rPr lang="en-US" sz="1400" dirty="0" err="1" smtClean="0">
                <a:solidFill>
                  <a:srgbClr val="2B91AF"/>
                </a:solidFill>
              </a:rPr>
              <a:t>WiFiDirectConnectionListener</a:t>
            </a:r>
            <a:r>
              <a:rPr lang="en-US" sz="1400" dirty="0" smtClean="0"/>
              <a:t> </a:t>
            </a:r>
            <a:r>
              <a:rPr lang="en-US" sz="1400" dirty="0"/>
              <a:t>sender, </a:t>
            </a:r>
            <a:endParaRPr lang="en-US" sz="1400" dirty="0" smtClean="0"/>
          </a:p>
          <a:p>
            <a:pPr marL="0" indent="0">
              <a:buNone/>
            </a:pPr>
            <a:r>
              <a:rPr lang="en-US" sz="1400"/>
              <a:t> </a:t>
            </a:r>
            <a:r>
              <a:rPr lang="en-US" sz="1400" smtClean="0"/>
              <a:t>                                        W</a:t>
            </a:r>
            <a:r>
              <a:rPr lang="en-US" sz="1400" smtClean="0">
                <a:solidFill>
                  <a:srgbClr val="2B91AF"/>
                </a:solidFill>
              </a:rPr>
              <a:t>iFiDirectConnectionRequestedEventArgs</a:t>
            </a:r>
            <a:r>
              <a:rPr lang="en-US" sz="1400" dirty="0" smtClean="0"/>
              <a:t> </a:t>
            </a:r>
            <a:r>
              <a:rPr lang="en-US" sz="1400" dirty="0" err="1"/>
              <a:t>args</a:t>
            </a:r>
            <a:r>
              <a:rPr lang="en-US" sz="1400" dirty="0"/>
              <a:t>)</a:t>
            </a:r>
          </a:p>
          <a:p>
            <a:pPr marL="0" indent="0">
              <a:buNone/>
            </a:pPr>
            <a:r>
              <a:rPr lang="en-US" sz="1400" dirty="0"/>
              <a:t>{</a:t>
            </a:r>
          </a:p>
          <a:p>
            <a:pPr marL="0" indent="0">
              <a:buNone/>
            </a:pPr>
            <a:r>
              <a:rPr lang="en-US" sz="1400" dirty="0"/>
              <a:t>    </a:t>
            </a:r>
            <a:r>
              <a:rPr lang="en-US" sz="1400" dirty="0" err="1"/>
              <a:t>var</a:t>
            </a:r>
            <a:r>
              <a:rPr lang="en-US" sz="1400" dirty="0"/>
              <a:t> </a:t>
            </a:r>
            <a:r>
              <a:rPr lang="en-US" sz="1400" dirty="0" err="1"/>
              <a:t>ConnectionRequest</a:t>
            </a:r>
            <a:r>
              <a:rPr lang="en-US" sz="1400" dirty="0"/>
              <a:t> = </a:t>
            </a:r>
            <a:r>
              <a:rPr lang="en-US" sz="1400" dirty="0" err="1"/>
              <a:t>args.GetConnectionRequest</a:t>
            </a:r>
            <a:r>
              <a:rPr lang="en-US" sz="1400" dirty="0"/>
              <a:t>();</a:t>
            </a:r>
          </a:p>
          <a:p>
            <a:pPr marL="0" indent="0">
              <a:buNone/>
            </a:pPr>
            <a:endParaRPr lang="en-US" sz="1400" dirty="0"/>
          </a:p>
          <a:p>
            <a:pPr marL="0" indent="0">
              <a:buNone/>
            </a:pPr>
            <a:r>
              <a:rPr lang="en-US" sz="1400" dirty="0">
                <a:solidFill>
                  <a:srgbClr val="107C10"/>
                </a:solidFill>
              </a:rPr>
              <a:t>   </a:t>
            </a:r>
            <a:r>
              <a:rPr lang="en-US" sz="1400" dirty="0" smtClean="0">
                <a:solidFill>
                  <a:srgbClr val="107C10"/>
                </a:solidFill>
              </a:rPr>
              <a:t> // </a:t>
            </a:r>
            <a:r>
              <a:rPr lang="en-US" sz="1400" dirty="0">
                <a:solidFill>
                  <a:srgbClr val="107C10"/>
                </a:solidFill>
              </a:rPr>
              <a:t>Prompt the user to accept/reject the connection request</a:t>
            </a:r>
          </a:p>
          <a:p>
            <a:pPr marL="0" indent="0">
              <a:buNone/>
            </a:pPr>
            <a:r>
              <a:rPr lang="en-US" sz="1400" dirty="0">
                <a:solidFill>
                  <a:srgbClr val="107C10"/>
                </a:solidFill>
              </a:rPr>
              <a:t>   </a:t>
            </a:r>
            <a:r>
              <a:rPr lang="en-US" sz="1400" dirty="0" smtClean="0">
                <a:solidFill>
                  <a:srgbClr val="107C10"/>
                </a:solidFill>
              </a:rPr>
              <a:t> // </a:t>
            </a:r>
            <a:r>
              <a:rPr lang="en-US" sz="1400" dirty="0">
                <a:solidFill>
                  <a:srgbClr val="107C10"/>
                </a:solidFill>
              </a:rPr>
              <a:t>If rejected, exit</a:t>
            </a:r>
          </a:p>
          <a:p>
            <a:pPr marL="0" indent="0">
              <a:buNone/>
            </a:pPr>
            <a:endParaRPr lang="en-US" sz="1400" dirty="0">
              <a:solidFill>
                <a:srgbClr val="107C10"/>
              </a:solidFill>
            </a:endParaRPr>
          </a:p>
          <a:p>
            <a:pPr marL="0" indent="0">
              <a:buNone/>
            </a:pPr>
            <a:r>
              <a:rPr lang="en-US" sz="1400" dirty="0">
                <a:solidFill>
                  <a:srgbClr val="107C10"/>
                </a:solidFill>
              </a:rPr>
              <a:t>   </a:t>
            </a:r>
            <a:r>
              <a:rPr lang="en-US" sz="1400" dirty="0" smtClean="0">
                <a:solidFill>
                  <a:srgbClr val="107C10"/>
                </a:solidFill>
              </a:rPr>
              <a:t> // </a:t>
            </a:r>
            <a:r>
              <a:rPr lang="en-US" sz="1400" dirty="0">
                <a:solidFill>
                  <a:srgbClr val="107C10"/>
                </a:solidFill>
              </a:rPr>
              <a:t>Connect to the remote device</a:t>
            </a:r>
          </a:p>
          <a:p>
            <a:pPr marL="0" indent="0">
              <a:buNone/>
            </a:pPr>
            <a:r>
              <a:rPr lang="en-US" sz="1400" dirty="0"/>
              <a:t>   </a:t>
            </a:r>
            <a:r>
              <a:rPr lang="en-US" sz="1400" dirty="0" smtClean="0"/>
              <a:t> </a:t>
            </a:r>
            <a:r>
              <a:rPr lang="en-US" sz="1400" dirty="0" err="1" smtClean="0"/>
              <a:t>WiFiDirectDevice</a:t>
            </a:r>
            <a:r>
              <a:rPr lang="en-US" sz="1400" dirty="0" smtClean="0"/>
              <a:t> </a:t>
            </a:r>
            <a:r>
              <a:rPr lang="en-US" sz="1400" dirty="0" err="1"/>
              <a:t>wfdDevice</a:t>
            </a:r>
            <a:r>
              <a:rPr lang="en-US" sz="1400" dirty="0"/>
              <a:t> = await </a:t>
            </a:r>
            <a:r>
              <a:rPr lang="en-US" sz="1400" dirty="0" err="1">
                <a:solidFill>
                  <a:srgbClr val="2B91AF"/>
                </a:solidFill>
              </a:rPr>
              <a:t>WiFiDirectDevice</a:t>
            </a:r>
            <a:r>
              <a:rPr lang="en-US" sz="1400" dirty="0" err="1"/>
              <a:t>.FromIdAsync</a:t>
            </a:r>
            <a:r>
              <a:rPr lang="en-US" sz="1400" dirty="0"/>
              <a:t>(</a:t>
            </a:r>
            <a:r>
              <a:rPr lang="en-US" sz="1400" dirty="0" err="1"/>
              <a:t>ConnectionRequest.DeviceInformation.Id</a:t>
            </a:r>
            <a:r>
              <a:rPr lang="en-US" sz="1400" dirty="0"/>
              <a:t>);</a:t>
            </a:r>
          </a:p>
          <a:p>
            <a:pPr marL="0" indent="0">
              <a:buNone/>
            </a:pPr>
            <a:endParaRPr lang="en-US" sz="1400" dirty="0"/>
          </a:p>
          <a:p>
            <a:pPr marL="0" indent="0">
              <a:buNone/>
            </a:pPr>
            <a:r>
              <a:rPr lang="en-US" sz="1400" dirty="0"/>
              <a:t> </a:t>
            </a:r>
            <a:r>
              <a:rPr lang="en-US" sz="1400" dirty="0" smtClean="0"/>
              <a:t>   // </a:t>
            </a:r>
            <a:r>
              <a:rPr lang="en-US" sz="1400" dirty="0"/>
              <a:t>Get the local and remote IP addresses</a:t>
            </a:r>
          </a:p>
          <a:p>
            <a:pPr marL="0" indent="0">
              <a:buNone/>
            </a:pPr>
            <a:r>
              <a:rPr lang="en-US" sz="1400" dirty="0" smtClean="0"/>
              <a:t>    </a:t>
            </a:r>
            <a:r>
              <a:rPr lang="en-US" sz="1400" dirty="0" err="1" smtClean="0"/>
              <a:t>var</a:t>
            </a:r>
            <a:r>
              <a:rPr lang="en-US" sz="1400" dirty="0" smtClean="0"/>
              <a:t> </a:t>
            </a:r>
            <a:r>
              <a:rPr lang="en-US" sz="1400" dirty="0" err="1"/>
              <a:t>EndpointPairs</a:t>
            </a:r>
            <a:r>
              <a:rPr lang="en-US" sz="1400" dirty="0"/>
              <a:t> = </a:t>
            </a:r>
            <a:r>
              <a:rPr lang="en-US" sz="1400" dirty="0" err="1"/>
              <a:t>wfdDevice.GetConnectionEndpointPairs</a:t>
            </a:r>
            <a:r>
              <a:rPr lang="en-US" sz="1400" dirty="0"/>
              <a:t>();</a:t>
            </a:r>
          </a:p>
          <a:p>
            <a:pPr marL="0" indent="0">
              <a:buNone/>
            </a:pPr>
            <a:endParaRPr lang="en-US" sz="1400" dirty="0"/>
          </a:p>
          <a:p>
            <a:pPr marL="0" indent="0">
              <a:buNone/>
            </a:pPr>
            <a:r>
              <a:rPr lang="en-US" sz="1400" dirty="0" smtClean="0">
                <a:solidFill>
                  <a:srgbClr val="107C10"/>
                </a:solidFill>
              </a:rPr>
              <a:t>    // </a:t>
            </a:r>
            <a:r>
              <a:rPr lang="en-US" sz="1400" dirty="0">
                <a:solidFill>
                  <a:srgbClr val="107C10"/>
                </a:solidFill>
              </a:rPr>
              <a:t>Establish standard </a:t>
            </a:r>
            <a:r>
              <a:rPr lang="en-US" sz="1400" dirty="0" err="1">
                <a:solidFill>
                  <a:srgbClr val="107C10"/>
                </a:solidFill>
              </a:rPr>
              <a:t>WinRT</a:t>
            </a:r>
            <a:r>
              <a:rPr lang="en-US" sz="1400" dirty="0">
                <a:solidFill>
                  <a:srgbClr val="107C10"/>
                </a:solidFill>
              </a:rPr>
              <a:t> socket with above IP addresses</a:t>
            </a:r>
          </a:p>
          <a:p>
            <a:pPr marL="0" indent="0">
              <a:buNone/>
            </a:pPr>
            <a:endParaRPr lang="en-US" sz="1400" dirty="0"/>
          </a:p>
          <a:p>
            <a:pPr marL="0" indent="0">
              <a:buNone/>
            </a:pPr>
            <a:r>
              <a:rPr lang="en-US" sz="1400" dirty="0"/>
              <a:t>}</a:t>
            </a:r>
          </a:p>
          <a:p>
            <a:pPr marL="0" indent="0">
              <a:buNone/>
            </a:pPr>
            <a:endParaRPr lang="en-US" sz="1400" dirty="0"/>
          </a:p>
        </p:txBody>
      </p:sp>
      <p:sp>
        <p:nvSpPr>
          <p:cNvPr id="2" name="Title 1"/>
          <p:cNvSpPr>
            <a:spLocks noGrp="1"/>
          </p:cNvSpPr>
          <p:nvPr>
            <p:ph type="title"/>
          </p:nvPr>
        </p:nvSpPr>
        <p:spPr/>
        <p:txBody>
          <a:bodyPr/>
          <a:lstStyle/>
          <a:p>
            <a:r>
              <a:rPr lang="en-US" dirty="0" smtClean="0"/>
              <a:t>Wi-Fi Direct – Accept incoming connection</a:t>
            </a:r>
            <a:endParaRPr lang="en-US" dirty="0"/>
          </a:p>
        </p:txBody>
      </p:sp>
    </p:spTree>
    <p:extLst>
      <p:ext uri="{BB962C8B-B14F-4D97-AF65-F5344CB8AC3E}">
        <p14:creationId xmlns:p14="http://schemas.microsoft.com/office/powerpoint/2010/main" val="126946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2037481"/>
          </a:xfrm>
        </p:spPr>
        <p:txBody>
          <a:bodyPr/>
          <a:lstStyle/>
          <a:p>
            <a:pPr marL="0" indent="0">
              <a:buNone/>
            </a:pPr>
            <a:r>
              <a:rPr lang="en-US" sz="1400" dirty="0">
                <a:solidFill>
                  <a:srgbClr val="107C10"/>
                </a:solidFill>
              </a:rPr>
              <a:t>// Create </a:t>
            </a:r>
            <a:r>
              <a:rPr lang="en-US" sz="1400" dirty="0" smtClean="0">
                <a:solidFill>
                  <a:srgbClr val="107C10"/>
                </a:solidFill>
              </a:rPr>
              <a:t>a Service Advertiser</a:t>
            </a:r>
            <a:endParaRPr lang="en-US" sz="1400" dirty="0" smtClean="0">
              <a:solidFill>
                <a:srgbClr val="2B91AF"/>
              </a:solidFill>
            </a:endParaRPr>
          </a:p>
          <a:p>
            <a:pPr marL="0" indent="0">
              <a:buNone/>
            </a:pPr>
            <a:r>
              <a:rPr lang="en-US" sz="1400" dirty="0" err="1" smtClean="0">
                <a:solidFill>
                  <a:srgbClr val="2B91AF"/>
                </a:solidFill>
              </a:rPr>
              <a:t>WiFiDirectServiceAdvertiser</a:t>
            </a:r>
            <a:r>
              <a:rPr lang="en-US" sz="1400" dirty="0" smtClean="0"/>
              <a:t> </a:t>
            </a:r>
            <a:r>
              <a:rPr lang="en-US" sz="1400" dirty="0"/>
              <a:t>Advertiser = new </a:t>
            </a:r>
            <a:r>
              <a:rPr lang="en-US" sz="1400" dirty="0" err="1" smtClean="0">
                <a:solidFill>
                  <a:srgbClr val="2B91AF"/>
                </a:solidFill>
              </a:rPr>
              <a:t>WiFiDirectServiceAdvertiser</a:t>
            </a:r>
            <a:r>
              <a:rPr lang="en-US" sz="1400" dirty="0" smtClean="0"/>
              <a:t>(</a:t>
            </a:r>
            <a:r>
              <a:rPr lang="en-US" sz="1400" dirty="0" err="1" smtClean="0"/>
              <a:t>ServiceName</a:t>
            </a:r>
            <a:r>
              <a:rPr lang="en-US" sz="1400" dirty="0" smtClean="0"/>
              <a:t>);</a:t>
            </a:r>
          </a:p>
          <a:p>
            <a:pPr marL="0" indent="0">
              <a:buNone/>
            </a:pPr>
            <a:endParaRPr lang="en-US" sz="1400" dirty="0" smtClean="0"/>
          </a:p>
          <a:p>
            <a:pPr marL="0" indent="0">
              <a:buNone/>
            </a:pPr>
            <a:r>
              <a:rPr lang="en-US" sz="1400" dirty="0">
                <a:solidFill>
                  <a:srgbClr val="107C10"/>
                </a:solidFill>
              </a:rPr>
              <a:t>// Register for </a:t>
            </a:r>
            <a:r>
              <a:rPr lang="en-US" sz="1400" dirty="0" smtClean="0">
                <a:solidFill>
                  <a:srgbClr val="107C10"/>
                </a:solidFill>
              </a:rPr>
              <a:t>session requests from Seeker(s)</a:t>
            </a:r>
            <a:endParaRPr lang="en-US" sz="1400" dirty="0" smtClean="0"/>
          </a:p>
          <a:p>
            <a:pPr marL="0" indent="0">
              <a:buNone/>
            </a:pPr>
            <a:r>
              <a:rPr lang="en-US" sz="1400" dirty="0" err="1" smtClean="0"/>
              <a:t>Advertiser.SessionRequested</a:t>
            </a:r>
            <a:r>
              <a:rPr lang="en-US" sz="1400" dirty="0" smtClean="0"/>
              <a:t> += </a:t>
            </a:r>
            <a:r>
              <a:rPr lang="en-US" sz="1400" dirty="0" err="1" smtClean="0"/>
              <a:t>OnSessionrequested</a:t>
            </a:r>
            <a:r>
              <a:rPr lang="en-US" sz="1400" dirty="0" smtClean="0"/>
              <a:t>;</a:t>
            </a:r>
          </a:p>
          <a:p>
            <a:pPr marL="0" indent="0">
              <a:buNone/>
            </a:pPr>
            <a:r>
              <a:rPr lang="en-US" sz="1400" dirty="0" smtClean="0"/>
              <a:t> </a:t>
            </a:r>
          </a:p>
          <a:p>
            <a:pPr marL="0" indent="0">
              <a:buNone/>
            </a:pPr>
            <a:r>
              <a:rPr lang="en-US" sz="1400" dirty="0">
                <a:solidFill>
                  <a:srgbClr val="107C10"/>
                </a:solidFill>
              </a:rPr>
              <a:t>// Start the </a:t>
            </a:r>
            <a:r>
              <a:rPr lang="en-US" sz="1400" dirty="0" smtClean="0">
                <a:solidFill>
                  <a:srgbClr val="107C10"/>
                </a:solidFill>
              </a:rPr>
              <a:t>advertiser</a:t>
            </a:r>
            <a:endParaRPr lang="en-US" sz="1400" dirty="0"/>
          </a:p>
          <a:p>
            <a:pPr marL="0" indent="0">
              <a:buNone/>
            </a:pPr>
            <a:r>
              <a:rPr lang="en-US" sz="1400" dirty="0" err="1"/>
              <a:t>A</a:t>
            </a:r>
            <a:r>
              <a:rPr lang="en-US" sz="1400" dirty="0" err="1" smtClean="0"/>
              <a:t>dvertiser.Start</a:t>
            </a:r>
            <a:r>
              <a:rPr lang="en-US" sz="1400" dirty="0" smtClean="0"/>
              <a:t>();</a:t>
            </a:r>
          </a:p>
        </p:txBody>
      </p:sp>
      <p:sp>
        <p:nvSpPr>
          <p:cNvPr id="2" name="Title 1"/>
          <p:cNvSpPr>
            <a:spLocks noGrp="1"/>
          </p:cNvSpPr>
          <p:nvPr>
            <p:ph type="title"/>
          </p:nvPr>
        </p:nvSpPr>
        <p:spPr/>
        <p:txBody>
          <a:bodyPr/>
          <a:lstStyle/>
          <a:p>
            <a:r>
              <a:rPr lang="en-US" dirty="0" smtClean="0"/>
              <a:t>Wi-Fi Direct Services – Advertiser</a:t>
            </a:r>
            <a:endParaRPr lang="en-US" dirty="0"/>
          </a:p>
        </p:txBody>
      </p:sp>
    </p:spTree>
    <p:extLst>
      <p:ext uri="{BB962C8B-B14F-4D97-AF65-F5344CB8AC3E}">
        <p14:creationId xmlns:p14="http://schemas.microsoft.com/office/powerpoint/2010/main" val="355104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4170372"/>
          </a:xfrm>
        </p:spPr>
        <p:txBody>
          <a:bodyPr/>
          <a:lstStyle/>
          <a:p>
            <a:pPr marL="0" indent="0">
              <a:buNone/>
            </a:pPr>
            <a:r>
              <a:rPr lang="en-US" sz="1400" dirty="0" smtClean="0"/>
              <a:t>string </a:t>
            </a:r>
            <a:r>
              <a:rPr lang="en-US" sz="1400" dirty="0"/>
              <a:t>ServiceSelector = </a:t>
            </a:r>
            <a:r>
              <a:rPr lang="en-US" sz="1400" dirty="0" err="1" smtClean="0">
                <a:solidFill>
                  <a:srgbClr val="2B91AF"/>
                </a:solidFill>
              </a:rPr>
              <a:t>WiFiDirectService</a:t>
            </a:r>
            <a:r>
              <a:rPr lang="en-US" sz="1400" dirty="0" err="1" smtClean="0"/>
              <a:t>.GetSelector</a:t>
            </a:r>
            <a:r>
              <a:rPr lang="en-US" sz="1400" dirty="0" smtClean="0"/>
              <a:t>(</a:t>
            </a:r>
            <a:r>
              <a:rPr lang="en-US" sz="1400" dirty="0" err="1" smtClean="0"/>
              <a:t>ServiceName</a:t>
            </a:r>
            <a:r>
              <a:rPr lang="en-US" sz="1400" dirty="0" smtClean="0"/>
              <a:t>);</a:t>
            </a:r>
            <a:endParaRPr lang="en-US" sz="1400" dirty="0"/>
          </a:p>
          <a:p>
            <a:pPr marL="0" indent="0">
              <a:buNone/>
            </a:pPr>
            <a:endParaRPr lang="en-US" sz="1400" dirty="0" smtClean="0"/>
          </a:p>
          <a:p>
            <a:pPr marL="0" indent="0">
              <a:buNone/>
            </a:pPr>
            <a:r>
              <a:rPr lang="en-US" sz="1400" dirty="0">
                <a:solidFill>
                  <a:srgbClr val="107C10"/>
                </a:solidFill>
              </a:rPr>
              <a:t>// Get all </a:t>
            </a:r>
            <a:r>
              <a:rPr lang="en-US" sz="1400" dirty="0" err="1">
                <a:solidFill>
                  <a:srgbClr val="107C10"/>
                </a:solidFill>
              </a:rPr>
              <a:t>WiFiDirect</a:t>
            </a:r>
            <a:r>
              <a:rPr lang="en-US" sz="1400" dirty="0">
                <a:solidFill>
                  <a:srgbClr val="107C10"/>
                </a:solidFill>
              </a:rPr>
              <a:t> </a:t>
            </a:r>
            <a:r>
              <a:rPr lang="en-US" sz="1400" dirty="0" smtClean="0">
                <a:solidFill>
                  <a:srgbClr val="107C10"/>
                </a:solidFill>
              </a:rPr>
              <a:t>services </a:t>
            </a:r>
            <a:r>
              <a:rPr lang="en-US" sz="1400" dirty="0">
                <a:solidFill>
                  <a:srgbClr val="107C10"/>
                </a:solidFill>
              </a:rPr>
              <a:t>that are advertising and in </a:t>
            </a:r>
            <a:r>
              <a:rPr lang="en-US" sz="1400" dirty="0" smtClean="0">
                <a:solidFill>
                  <a:srgbClr val="107C10"/>
                </a:solidFill>
              </a:rPr>
              <a:t>range</a:t>
            </a:r>
            <a:endParaRPr lang="en-US" sz="1400" dirty="0">
              <a:solidFill>
                <a:srgbClr val="107C10"/>
              </a:solidFill>
            </a:endParaRPr>
          </a:p>
          <a:p>
            <a:pPr marL="0" indent="0">
              <a:buNone/>
            </a:pPr>
            <a:r>
              <a:rPr lang="en-US" sz="1400" dirty="0" err="1" smtClean="0">
                <a:solidFill>
                  <a:srgbClr val="2B91AF"/>
                </a:solidFill>
              </a:rPr>
              <a:t>DeviceInformationCollection</a:t>
            </a:r>
            <a:r>
              <a:rPr lang="en-US" sz="1400" dirty="0" smtClean="0"/>
              <a:t> </a:t>
            </a:r>
            <a:r>
              <a:rPr lang="en-US" sz="1400" dirty="0"/>
              <a:t>devInfoCollection = await </a:t>
            </a:r>
            <a:r>
              <a:rPr lang="en-US" sz="1400" dirty="0" err="1">
                <a:solidFill>
                  <a:srgbClr val="2B91AF"/>
                </a:solidFill>
              </a:rPr>
              <a:t>DeviceInformation</a:t>
            </a:r>
            <a:r>
              <a:rPr lang="en-US" sz="1400" dirty="0" err="1"/>
              <a:t>.FindAllAsync</a:t>
            </a:r>
            <a:r>
              <a:rPr lang="en-US" sz="1400" dirty="0"/>
              <a:t>(</a:t>
            </a:r>
            <a:r>
              <a:rPr lang="en-US" sz="1400" dirty="0" err="1"/>
              <a:t>ServiceSelector</a:t>
            </a:r>
            <a:r>
              <a:rPr lang="en-US" sz="1400" dirty="0" smtClean="0"/>
              <a:t>);</a:t>
            </a:r>
          </a:p>
          <a:p>
            <a:pPr marL="0" indent="0">
              <a:buNone/>
            </a:pPr>
            <a:endParaRPr lang="en-US" sz="1400" dirty="0" smtClean="0"/>
          </a:p>
          <a:p>
            <a:pPr marL="0" indent="0">
              <a:buNone/>
            </a:pPr>
            <a:r>
              <a:rPr lang="en-US" sz="1400" dirty="0">
                <a:solidFill>
                  <a:srgbClr val="107C10"/>
                </a:solidFill>
              </a:rPr>
              <a:t>// Get a Service Seeker object</a:t>
            </a:r>
          </a:p>
          <a:p>
            <a:pPr marL="0" indent="0">
              <a:buNone/>
            </a:pPr>
            <a:r>
              <a:rPr lang="en-US" sz="1400" dirty="0" err="1">
                <a:solidFill>
                  <a:srgbClr val="2B91AF"/>
                </a:solidFill>
              </a:rPr>
              <a:t>WiFiDirectService</a:t>
            </a:r>
            <a:r>
              <a:rPr lang="en-US" sz="1400" dirty="0"/>
              <a:t> Service = </a:t>
            </a:r>
            <a:r>
              <a:rPr lang="en-US" sz="1400" dirty="0">
                <a:solidFill>
                  <a:srgbClr val="00188F"/>
                </a:solidFill>
              </a:rPr>
              <a:t>await</a:t>
            </a:r>
            <a:r>
              <a:rPr lang="en-US" sz="1400" dirty="0"/>
              <a:t> </a:t>
            </a:r>
            <a:r>
              <a:rPr lang="en-US" sz="1400" dirty="0" err="1" smtClean="0">
                <a:solidFill>
                  <a:srgbClr val="2B91AF"/>
                </a:solidFill>
              </a:rPr>
              <a:t>WiFiDirectService</a:t>
            </a:r>
            <a:r>
              <a:rPr lang="en-US" sz="1400" dirty="0" err="1" smtClean="0"/>
              <a:t>.FromIdAsync</a:t>
            </a:r>
            <a:r>
              <a:rPr lang="en-US" sz="1400" dirty="0" smtClean="0"/>
              <a:t>(</a:t>
            </a:r>
            <a:r>
              <a:rPr lang="en-US" sz="1400" dirty="0" err="1" smtClean="0"/>
              <a:t>devInfoCollection</a:t>
            </a:r>
            <a:r>
              <a:rPr lang="en-US" sz="1400" dirty="0" smtClean="0"/>
              <a:t>[0].Id</a:t>
            </a:r>
            <a:r>
              <a:rPr lang="en-US" sz="1400" dirty="0"/>
              <a:t>);</a:t>
            </a:r>
          </a:p>
          <a:p>
            <a:pPr marL="0" indent="0">
              <a:buNone/>
            </a:pPr>
            <a:endParaRPr lang="en-US" sz="1400" dirty="0" smtClean="0"/>
          </a:p>
          <a:p>
            <a:pPr marL="0" indent="0">
              <a:buNone/>
            </a:pPr>
            <a:r>
              <a:rPr lang="en-US" sz="1400" dirty="0">
                <a:solidFill>
                  <a:srgbClr val="107C10"/>
                </a:solidFill>
              </a:rPr>
              <a:t>// Connect to the Advertiser</a:t>
            </a:r>
          </a:p>
          <a:p>
            <a:pPr marL="0" indent="0">
              <a:buNone/>
            </a:pPr>
            <a:r>
              <a:rPr lang="en-US" sz="1400" dirty="0" err="1">
                <a:solidFill>
                  <a:srgbClr val="2B91AF"/>
                </a:solidFill>
              </a:rPr>
              <a:t>WiFiDirectServiceSession</a:t>
            </a:r>
            <a:r>
              <a:rPr lang="en-US" sz="1400" dirty="0"/>
              <a:t> Session = </a:t>
            </a:r>
            <a:r>
              <a:rPr lang="en-US" sz="1400" dirty="0">
                <a:solidFill>
                  <a:srgbClr val="00188F"/>
                </a:solidFill>
              </a:rPr>
              <a:t>await</a:t>
            </a:r>
            <a:r>
              <a:rPr lang="en-US" sz="1400" dirty="0"/>
              <a:t> </a:t>
            </a:r>
            <a:r>
              <a:rPr lang="en-US" sz="1400" dirty="0" err="1"/>
              <a:t>Service.ConnectAsync</a:t>
            </a:r>
            <a:r>
              <a:rPr lang="en-US" sz="1400" dirty="0"/>
              <a:t>();</a:t>
            </a:r>
          </a:p>
          <a:p>
            <a:pPr marL="0" indent="0">
              <a:buNone/>
            </a:pPr>
            <a:endParaRPr lang="en-US" sz="1400" dirty="0"/>
          </a:p>
          <a:p>
            <a:pPr marL="0" indent="0">
              <a:buNone/>
            </a:pPr>
            <a:r>
              <a:rPr lang="en-US" sz="1400" dirty="0">
                <a:solidFill>
                  <a:srgbClr val="107C10"/>
                </a:solidFill>
              </a:rPr>
              <a:t>// Get the local and remote IP addresses</a:t>
            </a:r>
          </a:p>
          <a:p>
            <a:pPr marL="0" indent="0">
              <a:buNone/>
            </a:pPr>
            <a:r>
              <a:rPr lang="en-US" sz="1400" dirty="0" err="1"/>
              <a:t>var</a:t>
            </a:r>
            <a:r>
              <a:rPr lang="en-US" sz="1400" dirty="0"/>
              <a:t> </a:t>
            </a:r>
            <a:r>
              <a:rPr lang="en-US" sz="1400" dirty="0" err="1"/>
              <a:t>EndpointPairs</a:t>
            </a:r>
            <a:r>
              <a:rPr lang="en-US" sz="1400" dirty="0"/>
              <a:t> = </a:t>
            </a:r>
            <a:r>
              <a:rPr lang="en-US" sz="1400" dirty="0" err="1" smtClean="0"/>
              <a:t>Session.GetConnectionEndpointPairs</a:t>
            </a:r>
            <a:r>
              <a:rPr lang="en-US" sz="1400" dirty="0" smtClean="0"/>
              <a:t>();</a:t>
            </a:r>
            <a:endParaRPr lang="en-US" sz="1400" dirty="0"/>
          </a:p>
          <a:p>
            <a:pPr marL="0" indent="0">
              <a:buNone/>
            </a:pPr>
            <a:endParaRPr lang="en-US" sz="1400" dirty="0"/>
          </a:p>
          <a:p>
            <a:pPr marL="0" indent="0">
              <a:buNone/>
            </a:pPr>
            <a:r>
              <a:rPr lang="en-US" sz="1400" dirty="0">
                <a:solidFill>
                  <a:srgbClr val="107C10"/>
                </a:solidFill>
              </a:rPr>
              <a:t>// Establish </a:t>
            </a:r>
            <a:r>
              <a:rPr lang="en-US" sz="1400" dirty="0" smtClean="0">
                <a:solidFill>
                  <a:srgbClr val="107C10"/>
                </a:solidFill>
              </a:rPr>
              <a:t>a standard </a:t>
            </a:r>
            <a:r>
              <a:rPr lang="en-US" sz="1400" dirty="0">
                <a:solidFill>
                  <a:srgbClr val="107C10"/>
                </a:solidFill>
              </a:rPr>
              <a:t>WinRT socket with above IP addresses</a:t>
            </a:r>
          </a:p>
          <a:p>
            <a:pPr marL="0" indent="0">
              <a:buNone/>
            </a:pPr>
            <a:endParaRPr lang="en-US" sz="1400" dirty="0"/>
          </a:p>
          <a:p>
            <a:pPr marL="0" indent="0">
              <a:buNone/>
            </a:pPr>
            <a:endParaRPr lang="en-US" sz="1400" dirty="0" smtClean="0"/>
          </a:p>
        </p:txBody>
      </p:sp>
      <p:sp>
        <p:nvSpPr>
          <p:cNvPr id="2" name="Title 1"/>
          <p:cNvSpPr>
            <a:spLocks noGrp="1"/>
          </p:cNvSpPr>
          <p:nvPr>
            <p:ph type="title"/>
          </p:nvPr>
        </p:nvSpPr>
        <p:spPr/>
        <p:txBody>
          <a:bodyPr/>
          <a:lstStyle/>
          <a:p>
            <a:r>
              <a:rPr lang="en-US" dirty="0"/>
              <a:t>Wi-Fi Direct Services – </a:t>
            </a:r>
            <a:r>
              <a:rPr lang="en-US" dirty="0" smtClean="0"/>
              <a:t>Service Seeker</a:t>
            </a:r>
            <a:endParaRPr lang="en-US" dirty="0"/>
          </a:p>
        </p:txBody>
      </p:sp>
    </p:spTree>
    <p:extLst>
      <p:ext uri="{BB962C8B-B14F-4D97-AF65-F5344CB8AC3E}">
        <p14:creationId xmlns:p14="http://schemas.microsoft.com/office/powerpoint/2010/main" val="426279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3484031"/>
          </a:xfrm>
        </p:spPr>
        <p:txBody>
          <a:bodyPr/>
          <a:lstStyle/>
          <a:p>
            <a:r>
              <a:rPr lang="en-US" sz="3200" smtClean="0"/>
              <a:t>This is the Build PPT template. </a:t>
            </a:r>
            <a:r>
              <a:rPr lang="en-US" sz="3200" dirty="0" smtClean="0"/>
              <a:t>The template itself is formatted </a:t>
            </a:r>
            <a:br>
              <a:rPr lang="en-US" sz="3200" dirty="0" smtClean="0"/>
            </a:br>
            <a:r>
              <a:rPr lang="en-US" sz="3200" dirty="0" smtClean="0"/>
              <a:t>to reflect the Windows brand and the guidelines outlined </a:t>
            </a:r>
            <a:br>
              <a:rPr lang="en-US" sz="3200" dirty="0" smtClean="0"/>
            </a:br>
            <a:r>
              <a:rPr lang="en-US" sz="3200" dirty="0" smtClean="0"/>
              <a:t>within the template.</a:t>
            </a:r>
          </a:p>
          <a:p>
            <a:r>
              <a:rPr lang="en-US" sz="3200" dirty="0" smtClean="0"/>
              <a:t>White is the lead template background color and the supporting colors are dark blue, cyan, and purple.</a:t>
            </a:r>
          </a:p>
          <a:p>
            <a:r>
              <a:rPr lang="en-US" sz="3200" dirty="0" smtClean="0"/>
              <a:t>Please note there are dark blue background content slide options if the speaker desires to use a colored background.</a:t>
            </a:r>
            <a:endParaRPr lang="en-US" sz="3200" dirty="0"/>
          </a:p>
        </p:txBody>
      </p:sp>
      <p:sp>
        <p:nvSpPr>
          <p:cNvPr id="7" name="Text Placeholder 6"/>
          <p:cNvSpPr>
            <a:spLocks noGrp="1"/>
          </p:cNvSpPr>
          <p:nvPr>
            <p:ph type="body" sz="quarter" idx="11"/>
          </p:nvPr>
        </p:nvSpPr>
        <p:spPr/>
        <p:txBody>
          <a:bodyPr/>
          <a:lstStyle/>
          <a:p>
            <a:endParaRPr lang="en-US"/>
          </a:p>
        </p:txBody>
      </p:sp>
      <p:sp>
        <p:nvSpPr>
          <p:cNvPr id="2" name="Title 1"/>
          <p:cNvSpPr>
            <a:spLocks noGrp="1"/>
          </p:cNvSpPr>
          <p:nvPr>
            <p:ph type="title"/>
          </p:nvPr>
        </p:nvSpPr>
        <p:spPr/>
        <p:txBody>
          <a:bodyPr/>
          <a:lstStyle/>
          <a:p>
            <a:r>
              <a:rPr lang="en-US" smtClean="0"/>
              <a:t>How to use this template</a:t>
            </a:r>
            <a:endParaRPr lang="en-US" dirty="0"/>
          </a:p>
        </p:txBody>
      </p:sp>
    </p:spTree>
    <p:extLst>
      <p:ext uri="{BB962C8B-B14F-4D97-AF65-F5344CB8AC3E}">
        <p14:creationId xmlns:p14="http://schemas.microsoft.com/office/powerpoint/2010/main" val="77626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4170372"/>
          </a:xfrm>
        </p:spPr>
        <p:txBody>
          <a:bodyPr/>
          <a:lstStyle/>
          <a:p>
            <a:pPr marL="0" indent="0">
              <a:buNone/>
            </a:pPr>
            <a:r>
              <a:rPr lang="en-US" sz="1400" dirty="0">
                <a:solidFill>
                  <a:srgbClr val="00188F"/>
                </a:solidFill>
              </a:rPr>
              <a:t>private async void </a:t>
            </a:r>
            <a:r>
              <a:rPr lang="en-US" sz="1400" dirty="0"/>
              <a:t>OnSessionrequested(</a:t>
            </a:r>
            <a:r>
              <a:rPr lang="en-US" sz="1400" dirty="0">
                <a:solidFill>
                  <a:srgbClr val="2B91AF"/>
                </a:solidFill>
              </a:rPr>
              <a:t>WiFiDirectServiceAdvertiser</a:t>
            </a:r>
            <a:r>
              <a:rPr lang="en-US" sz="1400" dirty="0"/>
              <a:t> sender, </a:t>
            </a:r>
            <a:endParaRPr lang="en-US" sz="1400" dirty="0" smtClean="0"/>
          </a:p>
          <a:p>
            <a:pPr marL="0" indent="0">
              <a:buNone/>
            </a:pPr>
            <a:r>
              <a:rPr lang="en-US" sz="1400" dirty="0">
                <a:solidFill>
                  <a:srgbClr val="2B91AF"/>
                </a:solidFill>
              </a:rPr>
              <a:t>	</a:t>
            </a:r>
            <a:r>
              <a:rPr lang="en-US" sz="1400" dirty="0" smtClean="0">
                <a:solidFill>
                  <a:srgbClr val="2B91AF"/>
                </a:solidFill>
              </a:rPr>
              <a:t>			</a:t>
            </a:r>
            <a:r>
              <a:rPr lang="en-US" sz="1400" dirty="0" err="1" smtClean="0">
                <a:solidFill>
                  <a:srgbClr val="2B91AF"/>
                </a:solidFill>
              </a:rPr>
              <a:t>WiFiDirectServiceSessionRequestedEventArgs</a:t>
            </a:r>
            <a:r>
              <a:rPr lang="en-US" sz="1400" dirty="0" smtClean="0"/>
              <a:t> </a:t>
            </a:r>
            <a:r>
              <a:rPr lang="en-US" sz="1400" dirty="0"/>
              <a:t>args)</a:t>
            </a:r>
          </a:p>
          <a:p>
            <a:pPr marL="0" indent="0">
              <a:buNone/>
            </a:pPr>
            <a:r>
              <a:rPr lang="en-US" sz="1400" dirty="0" smtClean="0"/>
              <a:t>{</a:t>
            </a:r>
          </a:p>
          <a:p>
            <a:pPr marL="0" indent="0">
              <a:buNone/>
            </a:pPr>
            <a:r>
              <a:rPr lang="en-US" sz="1400" dirty="0" smtClean="0"/>
              <a:t>    // Get the Session Request object</a:t>
            </a:r>
            <a:endParaRPr lang="en-US" sz="1400" dirty="0"/>
          </a:p>
          <a:p>
            <a:pPr marL="0" indent="0">
              <a:buNone/>
            </a:pPr>
            <a:r>
              <a:rPr lang="en-US" sz="1400" dirty="0">
                <a:solidFill>
                  <a:srgbClr val="2B91AF"/>
                </a:solidFill>
              </a:rPr>
              <a:t> </a:t>
            </a:r>
            <a:r>
              <a:rPr lang="en-US" sz="1400" dirty="0" smtClean="0">
                <a:solidFill>
                  <a:srgbClr val="2B91AF"/>
                </a:solidFill>
              </a:rPr>
              <a:t>   </a:t>
            </a:r>
            <a:r>
              <a:rPr lang="en-US" sz="1400" dirty="0" err="1" smtClean="0">
                <a:solidFill>
                  <a:srgbClr val="2B91AF"/>
                </a:solidFill>
              </a:rPr>
              <a:t>WiFiDirectServiceSessionRequest</a:t>
            </a:r>
            <a:r>
              <a:rPr lang="en-US" sz="1400" dirty="0" smtClean="0">
                <a:solidFill>
                  <a:srgbClr val="2B91AF"/>
                </a:solidFill>
              </a:rPr>
              <a:t> </a:t>
            </a:r>
            <a:r>
              <a:rPr lang="en-US" sz="1400" dirty="0"/>
              <a:t>sessionRequest = </a:t>
            </a:r>
            <a:r>
              <a:rPr lang="en-US" sz="1400" dirty="0" err="1"/>
              <a:t>args.GetSessionRequest</a:t>
            </a:r>
            <a:r>
              <a:rPr lang="en-US" sz="1400" dirty="0" smtClean="0"/>
              <a:t>();</a:t>
            </a:r>
          </a:p>
          <a:p>
            <a:pPr marL="0" indent="0">
              <a:buNone/>
            </a:pPr>
            <a:endParaRPr lang="en-US" sz="1400" dirty="0" smtClean="0"/>
          </a:p>
          <a:p>
            <a:pPr marL="0" indent="0">
              <a:buNone/>
            </a:pPr>
            <a:r>
              <a:rPr lang="en-US" sz="1400" dirty="0"/>
              <a:t> </a:t>
            </a:r>
            <a:r>
              <a:rPr lang="en-US" sz="1400" dirty="0" smtClean="0"/>
              <a:t>   // Retrieve </a:t>
            </a:r>
            <a:r>
              <a:rPr lang="en-US" sz="1400" dirty="0" err="1" smtClean="0"/>
              <a:t>DeviceInformation</a:t>
            </a:r>
            <a:r>
              <a:rPr lang="en-US" sz="1400" dirty="0" smtClean="0"/>
              <a:t> from the Session Request</a:t>
            </a:r>
            <a:endParaRPr lang="en-US" sz="1400" dirty="0"/>
          </a:p>
          <a:p>
            <a:pPr marL="0" indent="0">
              <a:buNone/>
            </a:pPr>
            <a:r>
              <a:rPr lang="en-US" sz="1400" dirty="0" smtClean="0">
                <a:solidFill>
                  <a:srgbClr val="2B91AF"/>
                </a:solidFill>
              </a:rPr>
              <a:t>    </a:t>
            </a:r>
            <a:r>
              <a:rPr lang="en-US" sz="1400" dirty="0" err="1" smtClean="0">
                <a:solidFill>
                  <a:srgbClr val="2B91AF"/>
                </a:solidFill>
              </a:rPr>
              <a:t>DeviceInformation</a:t>
            </a:r>
            <a:r>
              <a:rPr lang="en-US" sz="1400" dirty="0" smtClean="0"/>
              <a:t> </a:t>
            </a:r>
            <a:r>
              <a:rPr lang="en-US" sz="1400" dirty="0"/>
              <a:t>deviceInfo = sessionRequest.DeviceInformation;</a:t>
            </a:r>
          </a:p>
          <a:p>
            <a:pPr marL="0" indent="0">
              <a:buNone/>
            </a:pPr>
            <a:endParaRPr lang="en-US" sz="1400" dirty="0" smtClean="0"/>
          </a:p>
          <a:p>
            <a:pPr marL="0" indent="0">
              <a:buNone/>
            </a:pPr>
            <a:r>
              <a:rPr lang="en-US" sz="1400" dirty="0"/>
              <a:t> </a:t>
            </a:r>
            <a:r>
              <a:rPr lang="en-US" sz="1400" dirty="0" smtClean="0"/>
              <a:t>   // Accept the session request from Service Seeker</a:t>
            </a:r>
          </a:p>
          <a:p>
            <a:pPr marL="0" indent="0">
              <a:buNone/>
            </a:pPr>
            <a:r>
              <a:rPr lang="en-US" sz="1400" dirty="0">
                <a:solidFill>
                  <a:srgbClr val="2B91AF"/>
                </a:solidFill>
              </a:rPr>
              <a:t> </a:t>
            </a:r>
            <a:r>
              <a:rPr lang="en-US" sz="1400" dirty="0" smtClean="0">
                <a:solidFill>
                  <a:srgbClr val="2B91AF"/>
                </a:solidFill>
              </a:rPr>
              <a:t>   </a:t>
            </a:r>
            <a:r>
              <a:rPr lang="en-US" sz="1400" dirty="0" err="1" smtClean="0">
                <a:solidFill>
                  <a:srgbClr val="2B91AF"/>
                </a:solidFill>
              </a:rPr>
              <a:t>WiFiDirectServiceSession</a:t>
            </a:r>
            <a:r>
              <a:rPr lang="en-US" sz="1400" dirty="0" smtClean="0">
                <a:solidFill>
                  <a:srgbClr val="2B91AF"/>
                </a:solidFill>
              </a:rPr>
              <a:t> </a:t>
            </a:r>
            <a:r>
              <a:rPr lang="en-US" sz="1400" dirty="0"/>
              <a:t>Session = await </a:t>
            </a:r>
            <a:r>
              <a:rPr lang="en-US" sz="1400" dirty="0" err="1"/>
              <a:t>sender.ConnectAsync</a:t>
            </a:r>
            <a:r>
              <a:rPr lang="en-US" sz="1400" dirty="0"/>
              <a:t>(</a:t>
            </a:r>
            <a:r>
              <a:rPr lang="en-US" sz="1400" dirty="0" err="1"/>
              <a:t>deviceInfo</a:t>
            </a:r>
            <a:r>
              <a:rPr lang="en-US" sz="1400" dirty="0" smtClean="0"/>
              <a:t>);</a:t>
            </a:r>
          </a:p>
          <a:p>
            <a:pPr marL="0" indent="0">
              <a:buNone/>
            </a:pPr>
            <a:endParaRPr lang="en-US" sz="1400" dirty="0"/>
          </a:p>
          <a:p>
            <a:pPr marL="0" indent="0">
              <a:buNone/>
            </a:pPr>
            <a:r>
              <a:rPr lang="en-US" sz="1400" dirty="0" smtClean="0">
                <a:solidFill>
                  <a:srgbClr val="107C10"/>
                </a:solidFill>
              </a:rPr>
              <a:t>    // </a:t>
            </a:r>
            <a:r>
              <a:rPr lang="en-US" sz="1400" dirty="0">
                <a:solidFill>
                  <a:srgbClr val="107C10"/>
                </a:solidFill>
              </a:rPr>
              <a:t>Get the local and remote IP addresses</a:t>
            </a:r>
          </a:p>
          <a:p>
            <a:pPr marL="0" indent="0">
              <a:buNone/>
            </a:pPr>
            <a:r>
              <a:rPr lang="en-US" sz="1400" dirty="0" smtClean="0"/>
              <a:t>    </a:t>
            </a:r>
            <a:r>
              <a:rPr lang="en-US" sz="1400" dirty="0" err="1" smtClean="0"/>
              <a:t>var</a:t>
            </a:r>
            <a:r>
              <a:rPr lang="en-US" sz="1400" dirty="0" smtClean="0"/>
              <a:t> </a:t>
            </a:r>
            <a:r>
              <a:rPr lang="en-US" sz="1400" dirty="0" err="1"/>
              <a:t>EndpointPairs</a:t>
            </a:r>
            <a:r>
              <a:rPr lang="en-US" sz="1400" dirty="0"/>
              <a:t> = </a:t>
            </a:r>
            <a:r>
              <a:rPr lang="en-US" sz="1400" smtClean="0"/>
              <a:t>Session.GetConnectionEndpointPairs();</a:t>
            </a:r>
            <a:endParaRPr lang="en-US" sz="1400" dirty="0"/>
          </a:p>
          <a:p>
            <a:pPr marL="0" indent="0">
              <a:buNone/>
            </a:pPr>
            <a:endParaRPr lang="en-US" sz="1400" dirty="0"/>
          </a:p>
          <a:p>
            <a:pPr marL="0" indent="0">
              <a:buNone/>
            </a:pPr>
            <a:r>
              <a:rPr lang="en-US" sz="1400" dirty="0" smtClean="0">
                <a:solidFill>
                  <a:srgbClr val="107C10"/>
                </a:solidFill>
              </a:rPr>
              <a:t>    // </a:t>
            </a:r>
            <a:r>
              <a:rPr lang="en-US" sz="1400" dirty="0">
                <a:solidFill>
                  <a:srgbClr val="107C10"/>
                </a:solidFill>
              </a:rPr>
              <a:t>Establish a standard WinRT socket with above IP </a:t>
            </a:r>
            <a:r>
              <a:rPr lang="en-US" sz="1400" dirty="0" smtClean="0">
                <a:solidFill>
                  <a:srgbClr val="107C10"/>
                </a:solidFill>
              </a:rPr>
              <a:t>addresses</a:t>
            </a:r>
            <a:endParaRPr lang="en-US" sz="1400" dirty="0"/>
          </a:p>
          <a:p>
            <a:pPr marL="0" indent="0">
              <a:buNone/>
            </a:pPr>
            <a:r>
              <a:rPr lang="en-US" sz="1400" dirty="0" smtClean="0"/>
              <a:t>}</a:t>
            </a:r>
            <a:endParaRPr lang="en-US" sz="1400" dirty="0"/>
          </a:p>
        </p:txBody>
      </p:sp>
      <p:sp>
        <p:nvSpPr>
          <p:cNvPr id="2" name="Title 1"/>
          <p:cNvSpPr>
            <a:spLocks noGrp="1"/>
          </p:cNvSpPr>
          <p:nvPr>
            <p:ph type="title"/>
          </p:nvPr>
        </p:nvSpPr>
        <p:spPr/>
        <p:txBody>
          <a:bodyPr/>
          <a:lstStyle/>
          <a:p>
            <a:r>
              <a:rPr lang="en-US" dirty="0"/>
              <a:t>Wi-Fi Direct </a:t>
            </a:r>
            <a:r>
              <a:rPr lang="en-US" dirty="0" smtClean="0"/>
              <a:t>Services – Accepting connections</a:t>
            </a:r>
            <a:endParaRPr lang="en-US" dirty="0"/>
          </a:p>
        </p:txBody>
      </p:sp>
    </p:spTree>
    <p:extLst>
      <p:ext uri="{BB962C8B-B14F-4D97-AF65-F5344CB8AC3E}">
        <p14:creationId xmlns:p14="http://schemas.microsoft.com/office/powerpoint/2010/main" val="196436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pPr marL="571500" indent="-571500">
              <a:buFont typeface="Arial" panose="020B0604020202020204" pitchFamily="34" charset="0"/>
              <a:buChar char="•"/>
            </a:pPr>
            <a:r>
              <a:rPr lang="en-US" dirty="0" smtClean="0"/>
              <a:t>How to check if your Windows 10 PC supports Wi-Fi Direct &amp; Services</a:t>
            </a:r>
          </a:p>
          <a:p>
            <a:r>
              <a:rPr lang="en-US" dirty="0"/>
              <a:t>	</a:t>
            </a:r>
            <a:r>
              <a:rPr lang="en-US" sz="4400" dirty="0" smtClean="0"/>
              <a:t> </a:t>
            </a:r>
            <a:r>
              <a:rPr lang="en-US" sz="1800" dirty="0">
                <a:gradFill>
                  <a:gsLst>
                    <a:gs pos="100000">
                      <a:schemeClr val="tx1"/>
                    </a:gs>
                    <a:gs pos="0">
                      <a:schemeClr val="tx1"/>
                    </a:gs>
                  </a:gsLst>
                  <a:lin ang="5400000" scaled="0"/>
                </a:gradFill>
                <a:latin typeface="Consolas" pitchFamily="49" charset="0"/>
                <a:cs typeface="Consolas" pitchFamily="49" charset="0"/>
              </a:rPr>
              <a:t>“c:\&gt; </a:t>
            </a:r>
            <a:r>
              <a:rPr lang="en-US" sz="1800" b="1" dirty="0" err="1">
                <a:gradFill>
                  <a:gsLst>
                    <a:gs pos="100000">
                      <a:schemeClr val="tx1"/>
                    </a:gs>
                    <a:gs pos="0">
                      <a:schemeClr val="tx1"/>
                    </a:gs>
                  </a:gsLst>
                  <a:lin ang="5400000" scaled="0"/>
                </a:gradFill>
                <a:latin typeface="Consolas" pitchFamily="49" charset="0"/>
                <a:cs typeface="Consolas" pitchFamily="49" charset="0"/>
              </a:rPr>
              <a:t>netsh</a:t>
            </a:r>
            <a:r>
              <a:rPr lang="en-US" sz="1800" b="1" dirty="0">
                <a:gradFill>
                  <a:gsLst>
                    <a:gs pos="100000">
                      <a:schemeClr val="tx1"/>
                    </a:gs>
                    <a:gs pos="0">
                      <a:schemeClr val="tx1"/>
                    </a:gs>
                  </a:gsLst>
                  <a:lin ang="5400000" scaled="0"/>
                </a:gradFill>
                <a:latin typeface="Consolas" pitchFamily="49" charset="0"/>
                <a:cs typeface="Consolas" pitchFamily="49" charset="0"/>
              </a:rPr>
              <a:t> </a:t>
            </a:r>
            <a:r>
              <a:rPr lang="en-US" sz="1800" b="1" dirty="0" err="1">
                <a:gradFill>
                  <a:gsLst>
                    <a:gs pos="100000">
                      <a:schemeClr val="tx1"/>
                    </a:gs>
                    <a:gs pos="0">
                      <a:schemeClr val="tx1"/>
                    </a:gs>
                  </a:gsLst>
                  <a:lin ang="5400000" scaled="0"/>
                </a:gradFill>
                <a:latin typeface="Consolas" pitchFamily="49" charset="0"/>
                <a:cs typeface="Consolas" pitchFamily="49" charset="0"/>
              </a:rPr>
              <a:t>wlan</a:t>
            </a:r>
            <a:r>
              <a:rPr lang="en-US" sz="1800" b="1" dirty="0">
                <a:gradFill>
                  <a:gsLst>
                    <a:gs pos="100000">
                      <a:schemeClr val="tx1"/>
                    </a:gs>
                    <a:gs pos="0">
                      <a:schemeClr val="tx1"/>
                    </a:gs>
                  </a:gsLst>
                  <a:lin ang="5400000" scaled="0"/>
                </a:gradFill>
                <a:latin typeface="Consolas" pitchFamily="49" charset="0"/>
                <a:cs typeface="Consolas" pitchFamily="49" charset="0"/>
              </a:rPr>
              <a:t> show </a:t>
            </a:r>
            <a:r>
              <a:rPr lang="en-US" sz="1800" b="1" dirty="0" err="1" smtClean="0">
                <a:gradFill>
                  <a:gsLst>
                    <a:gs pos="100000">
                      <a:schemeClr val="tx1"/>
                    </a:gs>
                    <a:gs pos="0">
                      <a:schemeClr val="tx1"/>
                    </a:gs>
                  </a:gsLst>
                  <a:lin ang="5400000" scaled="0"/>
                </a:gradFill>
                <a:latin typeface="Consolas" pitchFamily="49" charset="0"/>
                <a:cs typeface="Consolas" pitchFamily="49" charset="0"/>
              </a:rPr>
              <a:t>wirelesscap</a:t>
            </a:r>
            <a:r>
              <a:rPr lang="en-US" sz="1800" dirty="0" smtClean="0">
                <a:gradFill>
                  <a:gsLst>
                    <a:gs pos="100000">
                      <a:schemeClr val="tx1"/>
                    </a:gs>
                    <a:gs pos="0">
                      <a:schemeClr val="tx1"/>
                    </a:gs>
                  </a:gsLst>
                  <a:lin ang="5400000" scaled="0"/>
                </a:gradFill>
                <a:latin typeface="Consolas" pitchFamily="49" charset="0"/>
                <a:cs typeface="Consolas" pitchFamily="49" charset="0"/>
              </a:rPr>
              <a:t>”</a:t>
            </a:r>
          </a:p>
          <a:p>
            <a:endParaRPr lang="en-US" sz="1800" dirty="0">
              <a:gradFill>
                <a:gsLst>
                  <a:gs pos="100000">
                    <a:schemeClr val="tx1"/>
                  </a:gs>
                  <a:gs pos="0">
                    <a:schemeClr val="tx1"/>
                  </a:gs>
                </a:gsLst>
                <a:lin ang="5400000" scaled="0"/>
              </a:gradFill>
              <a:latin typeface="Consolas" pitchFamily="49" charset="0"/>
              <a:cs typeface="Consolas" pitchFamily="49" charset="0"/>
            </a:endParaRPr>
          </a:p>
          <a:p>
            <a:pPr marL="571500" indent="-571500">
              <a:buFont typeface="Arial" panose="020B0604020202020204" pitchFamily="34" charset="0"/>
              <a:buChar char="•"/>
            </a:pPr>
            <a:r>
              <a:rPr lang="en-US" dirty="0" smtClean="0"/>
              <a:t>A Wireless Sniffer is your best friend </a:t>
            </a:r>
            <a:endParaRPr lang="en-US" dirty="0"/>
          </a:p>
        </p:txBody>
      </p:sp>
      <p:sp>
        <p:nvSpPr>
          <p:cNvPr id="6" name="Picture Placeholder 5"/>
          <p:cNvSpPr>
            <a:spLocks noGrp="1"/>
          </p:cNvSpPr>
          <p:nvPr>
            <p:ph type="pic" sz="quarter" idx="16"/>
          </p:nvPr>
        </p:nvSpPr>
        <p:spPr/>
      </p:sp>
      <p:sp>
        <p:nvSpPr>
          <p:cNvPr id="4" name="Title 3"/>
          <p:cNvSpPr>
            <a:spLocks noGrp="1"/>
          </p:cNvSpPr>
          <p:nvPr>
            <p:ph type="title"/>
          </p:nvPr>
        </p:nvSpPr>
        <p:spPr/>
        <p:txBody>
          <a:bodyPr/>
          <a:lstStyle/>
          <a:p>
            <a:r>
              <a:rPr lang="en-US" dirty="0" smtClean="0"/>
              <a:t>Debugging</a:t>
            </a:r>
            <a:endParaRPr lang="en-US" dirty="0"/>
          </a:p>
        </p:txBody>
      </p:sp>
      <p:pic>
        <p:nvPicPr>
          <p:cNvPr id="8" name="Picture 7"/>
          <p:cNvPicPr>
            <a:picLocks noChangeAspect="1"/>
          </p:cNvPicPr>
          <p:nvPr/>
        </p:nvPicPr>
        <p:blipFill rotWithShape="1">
          <a:blip r:embed="rId3"/>
          <a:srcRect l="4790" t="-1782" r="-4790" b="18040"/>
          <a:stretch/>
        </p:blipFill>
        <p:spPr>
          <a:xfrm>
            <a:off x="427038" y="1668463"/>
            <a:ext cx="4467426" cy="3357567"/>
          </a:xfrm>
          <a:prstGeom prst="rect">
            <a:avLst/>
          </a:prstGeom>
          <a:effectLst>
            <a:glow rad="63500">
              <a:schemeClr val="accent1">
                <a:satMod val="175000"/>
                <a:alpha val="40000"/>
              </a:schemeClr>
            </a:glow>
          </a:effectLst>
        </p:spPr>
      </p:pic>
      <p:sp>
        <p:nvSpPr>
          <p:cNvPr id="9" name="Rectangle 8"/>
          <p:cNvSpPr/>
          <p:nvPr/>
        </p:nvSpPr>
        <p:spPr bwMode="auto">
          <a:xfrm>
            <a:off x="336328" y="3802062"/>
            <a:ext cx="4022630" cy="914400"/>
          </a:xfrm>
          <a:prstGeom prst="rect">
            <a:avLst/>
          </a:prstGeom>
          <a:noFill/>
          <a:ln>
            <a:solidFill>
              <a:srgbClr val="FFFF00"/>
            </a:solidFill>
            <a:headEnd type="none" w="med" len="med"/>
            <a:tailEnd type="none" w="med" len="med"/>
          </a:ln>
          <a:effectLst>
            <a:glow rad="228600">
              <a:schemeClr val="accent4">
                <a:satMod val="175000"/>
                <a:alpha val="40000"/>
              </a:schemeClr>
            </a:glow>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593704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of a Sniffer capture for Wi-Fi Direct</a:t>
            </a:r>
            <a:endParaRPr lang="en-US" dirty="0"/>
          </a:p>
        </p:txBody>
      </p:sp>
      <p:pic>
        <p:nvPicPr>
          <p:cNvPr id="6" name="Picture 5"/>
          <p:cNvPicPr>
            <a:picLocks noChangeAspect="1"/>
          </p:cNvPicPr>
          <p:nvPr/>
        </p:nvPicPr>
        <p:blipFill>
          <a:blip r:embed="rId3"/>
          <a:stretch>
            <a:fillRect/>
          </a:stretch>
        </p:blipFill>
        <p:spPr>
          <a:xfrm>
            <a:off x="1189037" y="1662702"/>
            <a:ext cx="9944100" cy="4390037"/>
          </a:xfrm>
          <a:prstGeom prst="rect">
            <a:avLst/>
          </a:prstGeom>
        </p:spPr>
      </p:pic>
    </p:spTree>
    <p:extLst>
      <p:ext uri="{BB962C8B-B14F-4D97-AF65-F5344CB8AC3E}">
        <p14:creationId xmlns:p14="http://schemas.microsoft.com/office/powerpoint/2010/main" val="86730514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6869573"/>
          </a:xfrm>
        </p:spPr>
        <p:txBody>
          <a:bodyPr/>
          <a:lstStyle/>
          <a:p>
            <a:endParaRPr lang="en-US" dirty="0" smtClean="0"/>
          </a:p>
          <a:p>
            <a:r>
              <a:rPr lang="en-US" dirty="0" smtClean="0">
                <a:latin typeface="+mj-lt"/>
              </a:rPr>
              <a:t>Wi-Fi </a:t>
            </a:r>
            <a:r>
              <a:rPr lang="en-US" dirty="0">
                <a:latin typeface="+mj-lt"/>
              </a:rPr>
              <a:t>Direct &amp; Wi-Fi Direct Services are a Industry Standard</a:t>
            </a:r>
          </a:p>
          <a:p>
            <a:endParaRPr lang="en-US" dirty="0" smtClean="0">
              <a:latin typeface="+mj-lt"/>
            </a:endParaRPr>
          </a:p>
          <a:p>
            <a:r>
              <a:rPr lang="en-US" dirty="0" smtClean="0">
                <a:latin typeface="+mj-lt"/>
              </a:rPr>
              <a:t>Wi-Fi Direct &amp; Services allow you to build applications that talk to other PCs or Devices directly</a:t>
            </a:r>
          </a:p>
          <a:p>
            <a:endParaRPr lang="en-US" dirty="0">
              <a:latin typeface="+mj-lt"/>
            </a:endParaRPr>
          </a:p>
          <a:p>
            <a:r>
              <a:rPr lang="en-US" dirty="0" smtClean="0">
                <a:latin typeface="+mj-lt"/>
              </a:rPr>
              <a:t>Games, Utilities &amp; Application to control devices can be built using this technology. What other interesting things can you build ? </a:t>
            </a:r>
          </a:p>
          <a:p>
            <a:endParaRPr lang="en-US" dirty="0">
              <a:latin typeface="+mj-lt"/>
            </a:endParaRPr>
          </a:p>
          <a:p>
            <a:r>
              <a:rPr lang="en-US" dirty="0" smtClean="0">
                <a:latin typeface="+mj-lt"/>
              </a:rPr>
              <a:t>Standards Definition is available from Wi-Fi Alliance </a:t>
            </a:r>
          </a:p>
          <a:p>
            <a:pPr marL="0" indent="0">
              <a:buNone/>
            </a:pPr>
            <a:endParaRPr lang="en-US" dirty="0" smtClean="0">
              <a:latin typeface="+mj-lt"/>
            </a:endParaRPr>
          </a:p>
          <a:p>
            <a:r>
              <a:rPr lang="en-US" dirty="0" smtClean="0">
                <a:latin typeface="+mj-lt"/>
              </a:rPr>
              <a:t>API Documentation will be available shortly on MSDN </a:t>
            </a:r>
          </a:p>
          <a:p>
            <a:endParaRPr lang="en-US" dirty="0">
              <a:latin typeface="+mj-lt"/>
            </a:endParaRPr>
          </a:p>
          <a:p>
            <a:endParaRPr lang="en-US" dirty="0" smtClean="0">
              <a:latin typeface="+mj-lt"/>
            </a:endParaRPr>
          </a:p>
          <a:p>
            <a:endParaRPr lang="en-US" dirty="0" smtClean="0"/>
          </a:p>
          <a:p>
            <a:endParaRPr lang="en-US" dirty="0"/>
          </a:p>
          <a:p>
            <a:endParaRPr lang="en-US" dirty="0"/>
          </a:p>
        </p:txBody>
      </p:sp>
      <p:sp>
        <p:nvSpPr>
          <p:cNvPr id="2" name="Title 1"/>
          <p:cNvSpPr>
            <a:spLocks noGrp="1"/>
          </p:cNvSpPr>
          <p:nvPr>
            <p:ph type="title"/>
          </p:nvPr>
        </p:nvSpPr>
        <p:spPr/>
        <p:txBody>
          <a:bodyPr/>
          <a:lstStyle/>
          <a:p>
            <a:r>
              <a:rPr lang="en-US" dirty="0" smtClean="0"/>
              <a:t>Recap</a:t>
            </a:r>
            <a:endParaRPr lang="en-US" dirty="0"/>
          </a:p>
        </p:txBody>
      </p:sp>
    </p:spTree>
    <p:extLst>
      <p:ext uri="{BB962C8B-B14F-4D97-AF65-F5344CB8AC3E}">
        <p14:creationId xmlns:p14="http://schemas.microsoft.com/office/powerpoint/2010/main" val="321275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33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ext Placeholder 13"/>
          <p:cNvSpPr>
            <a:spLocks noGrp="1"/>
          </p:cNvSpPr>
          <p:nvPr>
            <p:ph type="body" sz="quarter" idx="10"/>
          </p:nvPr>
        </p:nvSpPr>
        <p:spPr>
          <a:xfrm>
            <a:off x="274638" y="1212850"/>
            <a:ext cx="11887200" cy="4419671"/>
          </a:xfrm>
        </p:spPr>
        <p:txBody>
          <a:bodyPr/>
          <a:lstStyle/>
          <a:p>
            <a:pPr marL="0" lvl="0" indent="0">
              <a:buNone/>
            </a:pPr>
            <a:r>
              <a:rPr lang="en-US" sz="1600" dirty="0" smtClean="0">
                <a:solidFill>
                  <a:srgbClr val="FFFFFF">
                    <a:alpha val="99000"/>
                  </a:srgbClr>
                </a:solidFill>
              </a:rPr>
              <a:t>Below is a list of key dates and resources:</a:t>
            </a:r>
          </a:p>
          <a:p>
            <a:pPr marL="0" lvl="0" indent="0">
              <a:buNone/>
            </a:pPr>
            <a:endParaRPr lang="en-US" sz="1600" dirty="0" smtClean="0">
              <a:gradFill>
                <a:gsLst>
                  <a:gs pos="0">
                    <a:srgbClr val="FFFFFF"/>
                  </a:gs>
                  <a:gs pos="100000">
                    <a:srgbClr val="FFFFFF"/>
                  </a:gs>
                </a:gsLst>
                <a:lin ang="5400000" scaled="0"/>
              </a:gradFill>
              <a:latin typeface="Segoe UI"/>
            </a:endParaRPr>
          </a:p>
          <a:p>
            <a:pPr marL="0" lvl="0" indent="0">
              <a:buNone/>
            </a:pPr>
            <a:r>
              <a:rPr lang="en-US" sz="1600" b="1" dirty="0" smtClean="0">
                <a:solidFill>
                  <a:srgbClr val="FF0000"/>
                </a:solidFill>
                <a:latin typeface="Segoe UI"/>
              </a:rPr>
              <a:t>Important Content Deadlines </a:t>
            </a:r>
            <a:r>
              <a:rPr lang="en-US" sz="1600" dirty="0" smtClean="0">
                <a:solidFill>
                  <a:srgbClr val="FFFFFF">
                    <a:alpha val="99000"/>
                  </a:srgbClr>
                </a:solidFill>
              </a:rPr>
              <a:t>– detailed instructions are found on the </a:t>
            </a:r>
            <a:r>
              <a:rPr lang="en-US" sz="1600" dirty="0" smtClean="0">
                <a:solidFill>
                  <a:srgbClr val="FFFFFF">
                    <a:alpha val="99000"/>
                  </a:srgbClr>
                </a:solidFill>
                <a:hlinkClick r:id="rId3"/>
              </a:rPr>
              <a:t>Speaker Portal</a:t>
            </a:r>
            <a:r>
              <a:rPr lang="en-US" sz="1600" b="1" dirty="0" smtClean="0"/>
              <a:t>:</a:t>
            </a:r>
            <a:endParaRPr lang="en-US" sz="1600" dirty="0" smtClean="0">
              <a:gradFill>
                <a:gsLst>
                  <a:gs pos="0">
                    <a:srgbClr val="FFFFFF"/>
                  </a:gs>
                  <a:gs pos="100000">
                    <a:srgbClr val="FFFFFF"/>
                  </a:gs>
                </a:gsLst>
                <a:lin ang="5400000" scaled="0"/>
              </a:gradFill>
            </a:endParaRPr>
          </a:p>
          <a:p>
            <a:pPr marL="574891" lvl="1" indent="-171657">
              <a:buSzPct val="100000"/>
              <a:buFont typeface="Arial" pitchFamily="34" charset="0"/>
              <a:buChar char="•"/>
            </a:pPr>
            <a:r>
              <a:rPr lang="en-US" sz="1600" dirty="0" smtClean="0">
                <a:solidFill>
                  <a:srgbClr val="FF0000">
                    <a:alpha val="99000"/>
                  </a:srgbClr>
                </a:solidFill>
                <a:latin typeface="+mj-lt"/>
              </a:rPr>
              <a:t>ASAP</a:t>
            </a:r>
            <a:r>
              <a:rPr lang="en-US" sz="1600" dirty="0" smtClean="0">
                <a:solidFill>
                  <a:srgbClr val="FFFFFF">
                    <a:alpha val="99000"/>
                  </a:srgbClr>
                </a:solidFill>
                <a:latin typeface="+mj-lt"/>
              </a:rPr>
              <a:t> Complete your event registration ASAP</a:t>
            </a:r>
          </a:p>
          <a:p>
            <a:pPr marL="574891" lvl="1" indent="-171657">
              <a:buSzPct val="100000"/>
              <a:buFont typeface="Arial" pitchFamily="34" charset="0"/>
              <a:buChar char="•"/>
            </a:pPr>
            <a:r>
              <a:rPr lang="en-US" sz="1600" dirty="0" smtClean="0">
                <a:solidFill>
                  <a:srgbClr val="FF0000">
                    <a:alpha val="99000"/>
                  </a:srgbClr>
                </a:solidFill>
                <a:latin typeface="+mj-lt"/>
              </a:rPr>
              <a:t>April 7 </a:t>
            </a:r>
            <a:r>
              <a:rPr lang="en-US" sz="1600" dirty="0" smtClean="0">
                <a:solidFill>
                  <a:srgbClr val="FFFFFF">
                    <a:alpha val="99000"/>
                  </a:srgbClr>
                </a:solidFill>
                <a:latin typeface="+mj-lt"/>
              </a:rPr>
              <a:t>Fill out an ERT Request for additional equipment needed for your session</a:t>
            </a:r>
          </a:p>
          <a:p>
            <a:pPr marL="582987" lvl="2" indent="-171657">
              <a:buSzPct val="100000"/>
              <a:buFont typeface="Arial" pitchFamily="34" charset="0"/>
              <a:buChar char="•"/>
            </a:pPr>
            <a:r>
              <a:rPr lang="en-US" sz="1600" dirty="0" smtClean="0">
                <a:solidFill>
                  <a:srgbClr val="FF0000">
                    <a:alpha val="99000"/>
                  </a:srgbClr>
                </a:solidFill>
                <a:latin typeface="+mj-lt"/>
              </a:rPr>
              <a:t>April 26 </a:t>
            </a:r>
            <a:r>
              <a:rPr lang="en-US" sz="1600" dirty="0" smtClean="0">
                <a:solidFill>
                  <a:srgbClr val="FFFFFF">
                    <a:alpha val="99000"/>
                  </a:srgbClr>
                </a:solidFill>
                <a:latin typeface="+mj-lt"/>
              </a:rPr>
              <a:t>Upload your FINAL PPT at the Speaker Portal</a:t>
            </a:r>
          </a:p>
          <a:p>
            <a:pPr marL="411330" lvl="2" indent="0">
              <a:buSzPct val="100000"/>
              <a:buNone/>
            </a:pPr>
            <a:endParaRPr lang="en-US" sz="1600" dirty="0" smtClean="0">
              <a:solidFill>
                <a:srgbClr val="FFFFFF">
                  <a:alpha val="99000"/>
                </a:srgbClr>
              </a:solidFill>
            </a:endParaRPr>
          </a:p>
          <a:p>
            <a:pPr marL="582987" lvl="2" indent="-171657">
              <a:buSzPct val="100000"/>
              <a:buFont typeface="Arial" pitchFamily="34" charset="0"/>
              <a:buChar char="•"/>
            </a:pPr>
            <a:r>
              <a:rPr lang="en-US" sz="1600" dirty="0" smtClean="0">
                <a:solidFill>
                  <a:srgbClr val="FFFFFF">
                    <a:alpha val="99000"/>
                  </a:srgbClr>
                </a:solidFill>
                <a:latin typeface="+mj-lt"/>
              </a:rPr>
              <a:t>Your spoken presentation may change until delivery of the session, but create and lock your PPT by the deadline</a:t>
            </a:r>
          </a:p>
          <a:p>
            <a:pPr marL="411330" lvl="2" indent="0">
              <a:buSzPct val="100000"/>
              <a:buNone/>
            </a:pPr>
            <a:r>
              <a:rPr lang="en-US" sz="1600" b="1" dirty="0" smtClean="0">
                <a:solidFill>
                  <a:srgbClr val="442359">
                    <a:lumMod val="75000"/>
                    <a:alpha val="99000"/>
                  </a:srgbClr>
                </a:solidFill>
                <a:latin typeface="+mj-lt"/>
              </a:rPr>
              <a:t>	</a:t>
            </a:r>
            <a:r>
              <a:rPr lang="en-US" sz="1600" dirty="0" smtClean="0">
                <a:solidFill>
                  <a:srgbClr val="FF0000"/>
                </a:solidFill>
                <a:latin typeface="+mj-lt"/>
              </a:rPr>
              <a:t>YOUR PROMPT FINAL PPT SUBMISSION IS APPRECIATED</a:t>
            </a:r>
          </a:p>
          <a:p>
            <a:pPr marL="411330" lvl="2" indent="0">
              <a:buSzPct val="100000"/>
              <a:buNone/>
            </a:pPr>
            <a:r>
              <a:rPr lang="en-US" sz="1600" dirty="0" smtClean="0">
                <a:solidFill>
                  <a:srgbClr val="FF0000"/>
                </a:solidFill>
                <a:latin typeface="+mj-lt"/>
              </a:rPr>
              <a:t>	 Limited PPT support is available onsite</a:t>
            </a:r>
            <a:r>
              <a:rPr lang="en-US" sz="1600" b="1" dirty="0" smtClean="0">
                <a:solidFill>
                  <a:srgbClr val="FF0000"/>
                </a:solidFill>
              </a:rPr>
              <a:t/>
            </a:r>
            <a:br>
              <a:rPr lang="en-US" sz="1600" b="1" dirty="0" smtClean="0">
                <a:solidFill>
                  <a:srgbClr val="FF0000"/>
                </a:solidFill>
              </a:rPr>
            </a:br>
            <a:endParaRPr lang="en-US" sz="1600" b="1" dirty="0" smtClean="0">
              <a:solidFill>
                <a:srgbClr val="FF0000"/>
              </a:solidFill>
            </a:endParaRPr>
          </a:p>
          <a:p>
            <a:pPr marL="171657" lvl="1" indent="-171657">
              <a:buSzPct val="100000"/>
              <a:buNone/>
            </a:pPr>
            <a:endParaRPr lang="en-US" sz="1600" b="1" dirty="0" smtClean="0">
              <a:solidFill>
                <a:srgbClr val="FF0000"/>
              </a:solidFill>
            </a:endParaRPr>
          </a:p>
          <a:p>
            <a:pPr marL="171657" lvl="1" indent="-171657">
              <a:buSzPct val="100000"/>
              <a:buNone/>
            </a:pPr>
            <a:r>
              <a:rPr lang="en-US" sz="1600" b="1" dirty="0" smtClean="0">
                <a:solidFill>
                  <a:srgbClr val="FF0000"/>
                </a:solidFill>
              </a:rPr>
              <a:t>Points of Contact</a:t>
            </a:r>
          </a:p>
          <a:p>
            <a:pPr marL="171657" lvl="1" indent="-171657">
              <a:buSzPct val="100000"/>
              <a:buFont typeface="Arial" pitchFamily="34" charset="0"/>
              <a:buChar char="•"/>
            </a:pPr>
            <a:r>
              <a:rPr lang="en-US" sz="1600" dirty="0" smtClean="0">
                <a:solidFill>
                  <a:srgbClr val="FFFFFF">
                    <a:alpha val="99000"/>
                  </a:srgbClr>
                </a:solidFill>
                <a:latin typeface="+mj-lt"/>
              </a:rPr>
              <a:t>Direct presentation questions to Erika Seven at v-erseve@microsoft.com</a:t>
            </a:r>
            <a:endParaRPr lang="en-US" sz="1600" b="1" dirty="0" smtClean="0">
              <a:gradFill>
                <a:gsLst>
                  <a:gs pos="0">
                    <a:srgbClr val="FFFFFF"/>
                  </a:gs>
                  <a:gs pos="100000">
                    <a:srgbClr val="FFFFFF"/>
                  </a:gs>
                </a:gsLst>
                <a:lin ang="5400000" scaled="0"/>
              </a:gradFill>
              <a:latin typeface="+mj-lt"/>
            </a:endParaRPr>
          </a:p>
          <a:p>
            <a:pPr marL="171657" lvl="1" indent="-171657">
              <a:buSzPct val="100000"/>
              <a:buFont typeface="Arial" pitchFamily="34" charset="0"/>
              <a:buChar char="•"/>
            </a:pPr>
            <a:r>
              <a:rPr lang="en-US" sz="1600" dirty="0" smtClean="0">
                <a:solidFill>
                  <a:srgbClr val="FFFFFF">
                    <a:alpha val="99000"/>
                  </a:srgbClr>
                </a:solidFill>
                <a:latin typeface="+mj-lt"/>
              </a:rPr>
              <a:t>Direct content questions to your Track Owner</a:t>
            </a:r>
          </a:p>
          <a:p>
            <a:pPr marL="0" lvl="1" indent="0" algn="ctr">
              <a:buSzPct val="100000"/>
              <a:buNone/>
            </a:pPr>
            <a:endParaRPr lang="en-US" sz="1600" dirty="0">
              <a:gradFill>
                <a:gsLst>
                  <a:gs pos="0">
                    <a:srgbClr val="FFFFFF"/>
                  </a:gs>
                  <a:gs pos="100000">
                    <a:srgbClr val="FFFFFF"/>
                  </a:gs>
                </a:gsLst>
                <a:lin ang="5400000" scaled="0"/>
              </a:gradFill>
              <a:latin typeface="+mj-lt"/>
            </a:endParaRPr>
          </a:p>
        </p:txBody>
      </p:sp>
      <p:sp>
        <p:nvSpPr>
          <p:cNvPr id="396290" name="Rectangle 2"/>
          <p:cNvSpPr>
            <a:spLocks noGrp="1" noChangeArrowheads="1"/>
          </p:cNvSpPr>
          <p:nvPr>
            <p:ph type="title"/>
          </p:nvPr>
        </p:nvSpPr>
        <p:spPr/>
        <p:txBody>
          <a:bodyPr/>
          <a:lstStyle/>
          <a:p>
            <a:r>
              <a:rPr lang="en-US" smtClean="0"/>
              <a:t>Deadlines &amp; Resources</a:t>
            </a:r>
            <a:endParaRPr lang="en-US" dirty="0"/>
          </a:p>
        </p:txBody>
      </p:sp>
      <p:sp>
        <p:nvSpPr>
          <p:cNvPr id="2" name="Rectangle 1"/>
          <p:cNvSpPr/>
          <p:nvPr/>
        </p:nvSpPr>
        <p:spPr bwMode="auto">
          <a:xfrm>
            <a:off x="231624" y="5542085"/>
            <a:ext cx="11895477" cy="1155577"/>
          </a:xfrm>
          <a:prstGeom prst="rect">
            <a:avLst/>
          </a:prstGeom>
          <a:noFill/>
          <a:ln>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 name="Rectangle 4"/>
          <p:cNvSpPr/>
          <p:nvPr/>
        </p:nvSpPr>
        <p:spPr bwMode="white">
          <a:xfrm>
            <a:off x="231624" y="1581531"/>
            <a:ext cx="11895477" cy="2599803"/>
          </a:xfrm>
          <a:prstGeom prst="rect">
            <a:avLst/>
          </a:prstGeom>
          <a:noFill/>
          <a:ln>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6" name="Rectangle 5"/>
          <p:cNvSpPr/>
          <p:nvPr/>
        </p:nvSpPr>
        <p:spPr bwMode="white">
          <a:xfrm>
            <a:off x="231623" y="4237926"/>
            <a:ext cx="11895477" cy="1247567"/>
          </a:xfrm>
          <a:prstGeom prst="rect">
            <a:avLst/>
          </a:prstGeom>
          <a:noFill/>
          <a:ln>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 name="TextBox 2"/>
          <p:cNvSpPr txBox="1"/>
          <p:nvPr/>
        </p:nvSpPr>
        <p:spPr>
          <a:xfrm>
            <a:off x="292951" y="5805941"/>
            <a:ext cx="11772819"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NOTE: </a:t>
            </a:r>
            <a:r>
              <a:rPr lang="en-US" sz="2400" dirty="0" smtClean="0">
                <a:gradFill>
                  <a:gsLst>
                    <a:gs pos="2917">
                      <a:schemeClr val="tx1"/>
                    </a:gs>
                    <a:gs pos="30000">
                      <a:schemeClr val="tx1"/>
                    </a:gs>
                  </a:gsLst>
                  <a:lin ang="5400000" scaled="0"/>
                </a:gradFill>
                <a:latin typeface="+mj-lt"/>
              </a:rPr>
              <a:t>PPTs or Recordings with licensing issues will not be published until resolved.</a:t>
            </a:r>
          </a:p>
        </p:txBody>
      </p:sp>
    </p:spTree>
    <p:extLst>
      <p:ext uri="{BB962C8B-B14F-4D97-AF65-F5344CB8AC3E}">
        <p14:creationId xmlns:p14="http://schemas.microsoft.com/office/powerpoint/2010/main" val="387053861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274638" y="1212850"/>
            <a:ext cx="11887200" cy="5332412"/>
          </a:xfrm>
        </p:spPr>
        <p:txBody>
          <a:bodyPr/>
          <a:lstStyle/>
          <a:p>
            <a:pPr marL="0" defTabSz="932472" fontAlgn="base">
              <a:spcBef>
                <a:spcPct val="0"/>
              </a:spcBef>
              <a:spcAft>
                <a:spcPct val="0"/>
              </a:spcAft>
              <a:buNone/>
            </a:pPr>
            <a:r>
              <a:rPr lang="en-US" sz="1600" dirty="0">
                <a:solidFill>
                  <a:schemeClr val="tx1">
                    <a:alpha val="99000"/>
                  </a:schemeClr>
                </a:solidFill>
              </a:rPr>
              <a:t>Upload your final deck on the speaker portal on or before </a:t>
            </a:r>
            <a:r>
              <a:rPr lang="en-US" sz="1600" b="1" dirty="0" smtClean="0">
                <a:solidFill>
                  <a:srgbClr val="FF0000">
                    <a:alpha val="99000"/>
                  </a:srgbClr>
                </a:solidFill>
              </a:rPr>
              <a:t>April 26, 2015</a:t>
            </a:r>
            <a:r>
              <a:rPr lang="en-US" sz="1600" b="1" dirty="0" smtClean="0">
                <a:solidFill>
                  <a:srgbClr val="FF0000">
                    <a:alpha val="99000"/>
                  </a:srgbClr>
                </a:solidFill>
                <a:latin typeface="+mn-lt"/>
              </a:rPr>
              <a:t>.</a:t>
            </a:r>
            <a:endParaRPr lang="en-US" sz="1600" b="1" dirty="0">
              <a:solidFill>
                <a:srgbClr val="FF0000">
                  <a:alpha val="99000"/>
                </a:srgbClr>
              </a:solidFill>
              <a:latin typeface="+mn-lt"/>
            </a:endParaRPr>
          </a:p>
          <a:p>
            <a:pPr marL="0" defTabSz="932472" fontAlgn="base">
              <a:spcBef>
                <a:spcPct val="0"/>
              </a:spcBef>
              <a:spcAft>
                <a:spcPct val="0"/>
              </a:spcAft>
              <a:buNone/>
            </a:pPr>
            <a:endParaRPr lang="en-GB" sz="1600" dirty="0">
              <a:gradFill>
                <a:gsLst>
                  <a:gs pos="0">
                    <a:srgbClr val="FFFFFF"/>
                  </a:gs>
                  <a:gs pos="100000">
                    <a:srgbClr val="FFFFFF"/>
                  </a:gs>
                </a:gsLst>
                <a:lin ang="5400000" scaled="0"/>
              </a:gradFill>
              <a:latin typeface="+mn-lt"/>
            </a:endParaRPr>
          </a:p>
          <a:p>
            <a:pPr marL="0" defTabSz="932472" fontAlgn="base">
              <a:spcBef>
                <a:spcPct val="0"/>
              </a:spcBef>
              <a:spcAft>
                <a:spcPct val="0"/>
              </a:spcAft>
              <a:buNone/>
            </a:pPr>
            <a:endParaRPr lang="en-GB" sz="1400" dirty="0">
              <a:gradFill>
                <a:gsLst>
                  <a:gs pos="0">
                    <a:schemeClr val="tx2"/>
                  </a:gs>
                  <a:gs pos="100000">
                    <a:schemeClr val="tx2"/>
                  </a:gs>
                </a:gsLst>
                <a:lin ang="5400000" scaled="0"/>
              </a:gradFill>
              <a:latin typeface="+mn-lt"/>
            </a:endParaRPr>
          </a:p>
          <a:p>
            <a:pPr marL="0" defTabSz="932472" fontAlgn="base">
              <a:spcBef>
                <a:spcPct val="0"/>
              </a:spcBef>
              <a:spcAft>
                <a:spcPct val="0"/>
              </a:spcAft>
              <a:buNone/>
            </a:pPr>
            <a:endParaRPr lang="en-GB" sz="1400" b="1" dirty="0" smtClean="0">
              <a:solidFill>
                <a:srgbClr val="FF0000">
                  <a:alpha val="99000"/>
                </a:srgbClr>
              </a:solidFill>
              <a:latin typeface="+mn-lt"/>
            </a:endParaRPr>
          </a:p>
          <a:p>
            <a:pPr marL="0" defTabSz="932472" fontAlgn="base">
              <a:spcBef>
                <a:spcPct val="0"/>
              </a:spcBef>
              <a:spcAft>
                <a:spcPct val="0"/>
              </a:spcAft>
              <a:buNone/>
            </a:pPr>
            <a:r>
              <a:rPr lang="en-GB" sz="2000" dirty="0" smtClean="0">
                <a:solidFill>
                  <a:srgbClr val="FF0000">
                    <a:alpha val="99000"/>
                  </a:srgbClr>
                </a:solidFill>
              </a:rPr>
              <a:t>The </a:t>
            </a:r>
            <a:r>
              <a:rPr lang="en-GB" sz="2000" dirty="0">
                <a:solidFill>
                  <a:srgbClr val="FF0000">
                    <a:alpha val="99000"/>
                  </a:srgbClr>
                </a:solidFill>
              </a:rPr>
              <a:t>Scrub Process will include:</a:t>
            </a:r>
          </a:p>
          <a:p>
            <a:pPr marL="238054" indent="-238054" defTabSz="932472" fontAlgn="base">
              <a:spcBef>
                <a:spcPct val="0"/>
              </a:spcBef>
              <a:spcAft>
                <a:spcPct val="0"/>
              </a:spcAft>
              <a:buFont typeface="Arial" pitchFamily="34" charset="0"/>
              <a:buChar char="•"/>
            </a:pPr>
            <a:r>
              <a:rPr lang="en-US" sz="1600" dirty="0">
                <a:solidFill>
                  <a:schemeClr val="tx1">
                    <a:alpha val="99000"/>
                  </a:schemeClr>
                </a:solidFill>
              </a:rPr>
              <a:t>Verification that required slides are included</a:t>
            </a:r>
          </a:p>
          <a:p>
            <a:pPr marL="238054" indent="-238054" defTabSz="932472" fontAlgn="base">
              <a:spcBef>
                <a:spcPct val="0"/>
              </a:spcBef>
              <a:spcAft>
                <a:spcPct val="0"/>
              </a:spcAft>
              <a:buFont typeface="Arial" pitchFamily="34" charset="0"/>
              <a:buChar char="•"/>
            </a:pPr>
            <a:r>
              <a:rPr lang="en-US" sz="1600" dirty="0">
                <a:solidFill>
                  <a:schemeClr val="tx1">
                    <a:alpha val="99000"/>
                  </a:schemeClr>
                </a:solidFill>
              </a:rPr>
              <a:t>Remove any non-template logos and graphics from the walk-in slide </a:t>
            </a:r>
          </a:p>
          <a:p>
            <a:pPr marL="238054" indent="-238054" defTabSz="932472" fontAlgn="base">
              <a:spcBef>
                <a:spcPct val="0"/>
              </a:spcBef>
              <a:spcAft>
                <a:spcPct val="0"/>
              </a:spcAft>
              <a:buFont typeface="Arial" pitchFamily="34" charset="0"/>
              <a:buChar char="•"/>
            </a:pPr>
            <a:r>
              <a:rPr lang="en-US" sz="1600" dirty="0">
                <a:solidFill>
                  <a:schemeClr val="tx1">
                    <a:alpha val="99000"/>
                  </a:schemeClr>
                </a:solidFill>
              </a:rPr>
              <a:t>Remove all comments, hidden slides and speaker notes from slides </a:t>
            </a:r>
          </a:p>
          <a:p>
            <a:pPr marL="238054" indent="-238054" defTabSz="932472" fontAlgn="base">
              <a:spcBef>
                <a:spcPct val="0"/>
              </a:spcBef>
              <a:spcAft>
                <a:spcPct val="0"/>
              </a:spcAft>
              <a:buFont typeface="Arial" pitchFamily="34" charset="0"/>
              <a:buChar char="•"/>
            </a:pPr>
            <a:r>
              <a:rPr lang="en-US" sz="1600" dirty="0">
                <a:solidFill>
                  <a:schemeClr val="tx1">
                    <a:alpha val="99000"/>
                  </a:schemeClr>
                </a:solidFill>
              </a:rPr>
              <a:t>Set file properties box</a:t>
            </a:r>
          </a:p>
          <a:p>
            <a:pPr marL="238054" indent="-238054" defTabSz="932472" fontAlgn="base">
              <a:spcBef>
                <a:spcPct val="0"/>
              </a:spcBef>
              <a:spcAft>
                <a:spcPct val="0"/>
              </a:spcAft>
              <a:buFont typeface="Arial" pitchFamily="34" charset="0"/>
              <a:buChar char="•"/>
            </a:pPr>
            <a:r>
              <a:rPr lang="en-US" sz="1600" dirty="0">
                <a:solidFill>
                  <a:schemeClr val="tx1">
                    <a:alpha val="99000"/>
                  </a:schemeClr>
                </a:solidFill>
              </a:rPr>
              <a:t>Reset printability to grayscale </a:t>
            </a:r>
          </a:p>
          <a:p>
            <a:pPr marL="238054" indent="-238054" defTabSz="932472" fontAlgn="base">
              <a:spcBef>
                <a:spcPct val="0"/>
              </a:spcBef>
              <a:spcAft>
                <a:spcPct val="0"/>
              </a:spcAft>
              <a:buFont typeface="Arial" pitchFamily="34" charset="0"/>
              <a:buChar char="•"/>
            </a:pPr>
            <a:r>
              <a:rPr lang="en-US" sz="1600" dirty="0">
                <a:solidFill>
                  <a:schemeClr val="tx1">
                    <a:alpha val="99000"/>
                  </a:schemeClr>
                </a:solidFill>
              </a:rPr>
              <a:t>Notify </a:t>
            </a:r>
            <a:r>
              <a:rPr lang="en-US" sz="1600" dirty="0" smtClean="0">
                <a:solidFill>
                  <a:schemeClr val="tx1">
                    <a:alpha val="99000"/>
                  </a:schemeClr>
                </a:solidFill>
              </a:rPr>
              <a:t>Speaker of </a:t>
            </a:r>
            <a:r>
              <a:rPr lang="en-US" sz="1600" dirty="0">
                <a:solidFill>
                  <a:schemeClr val="tx1">
                    <a:alpha val="99000"/>
                  </a:schemeClr>
                </a:solidFill>
              </a:rPr>
              <a:t>any images identified as </a:t>
            </a:r>
            <a:r>
              <a:rPr lang="en-US" sz="1600" dirty="0" smtClean="0">
                <a:solidFill>
                  <a:schemeClr val="tx1">
                    <a:alpha val="99000"/>
                  </a:schemeClr>
                </a:solidFill>
              </a:rPr>
              <a:t>unlicensed for immediate resolution</a:t>
            </a:r>
            <a:endParaRPr lang="en-US" sz="1600" dirty="0">
              <a:solidFill>
                <a:schemeClr val="tx1">
                  <a:alpha val="99000"/>
                </a:schemeClr>
              </a:solidFill>
            </a:endParaRPr>
          </a:p>
          <a:p>
            <a:pPr marL="238054" indent="-238054" defTabSz="932472" fontAlgn="base">
              <a:spcBef>
                <a:spcPct val="0"/>
              </a:spcBef>
              <a:spcAft>
                <a:spcPct val="0"/>
              </a:spcAft>
              <a:buFont typeface="Arial" pitchFamily="34" charset="0"/>
              <a:buChar char="•"/>
            </a:pPr>
            <a:r>
              <a:rPr lang="en-US" sz="1600" dirty="0">
                <a:solidFill>
                  <a:schemeClr val="tx1">
                    <a:alpha val="99000"/>
                  </a:schemeClr>
                </a:solidFill>
              </a:rPr>
              <a:t>Rename files to match naming convention</a:t>
            </a:r>
          </a:p>
          <a:p>
            <a:pPr marL="238054" indent="-238054" defTabSz="932472" fontAlgn="base">
              <a:spcBef>
                <a:spcPct val="0"/>
              </a:spcBef>
              <a:spcAft>
                <a:spcPct val="0"/>
              </a:spcAft>
              <a:buFont typeface="Arial" pitchFamily="34" charset="0"/>
              <a:buChar char="•"/>
            </a:pPr>
            <a:r>
              <a:rPr lang="en-US" sz="1600" dirty="0">
                <a:solidFill>
                  <a:schemeClr val="tx1">
                    <a:alpha val="99000"/>
                  </a:schemeClr>
                </a:solidFill>
              </a:rPr>
              <a:t>Correct session title and session code to match printed </a:t>
            </a:r>
            <a:r>
              <a:rPr lang="en-US" sz="1600" dirty="0" smtClean="0">
                <a:solidFill>
                  <a:schemeClr val="tx1">
                    <a:alpha val="99000"/>
                  </a:schemeClr>
                </a:solidFill>
              </a:rPr>
              <a:t>Session Schedule and </a:t>
            </a:r>
            <a:r>
              <a:rPr lang="en-US" sz="1600" dirty="0">
                <a:solidFill>
                  <a:schemeClr val="tx1">
                    <a:alpha val="99000"/>
                  </a:schemeClr>
                </a:solidFill>
              </a:rPr>
              <a:t>Schedule </a:t>
            </a:r>
            <a:r>
              <a:rPr lang="en-US" sz="1600" dirty="0" smtClean="0">
                <a:solidFill>
                  <a:schemeClr val="tx1">
                    <a:alpha val="99000"/>
                  </a:schemeClr>
                </a:solidFill>
              </a:rPr>
              <a:t>Builder</a:t>
            </a:r>
          </a:p>
          <a:p>
            <a:pPr marL="238054" indent="-238054" defTabSz="932472" fontAlgn="base">
              <a:spcBef>
                <a:spcPct val="0"/>
              </a:spcBef>
              <a:spcAft>
                <a:spcPct val="0"/>
              </a:spcAft>
              <a:buFont typeface="Arial" pitchFamily="34" charset="0"/>
              <a:buChar char="•"/>
            </a:pPr>
            <a:r>
              <a:rPr lang="en-US" sz="1600" dirty="0" smtClean="0">
                <a:solidFill>
                  <a:schemeClr val="tx1">
                    <a:alpha val="99000"/>
                  </a:schemeClr>
                </a:solidFill>
              </a:rPr>
              <a:t>Add QR code for use onsite</a:t>
            </a:r>
            <a:endParaRPr lang="en-US" sz="1600" dirty="0">
              <a:solidFill>
                <a:schemeClr val="tx1">
                  <a:alpha val="99000"/>
                </a:schemeClr>
              </a:solidFill>
            </a:endParaRPr>
          </a:p>
          <a:p>
            <a:pPr marL="0" defTabSz="932472" fontAlgn="base">
              <a:spcBef>
                <a:spcPct val="0"/>
              </a:spcBef>
              <a:spcAft>
                <a:spcPct val="0"/>
              </a:spcAft>
              <a:buNone/>
            </a:pPr>
            <a:endParaRPr lang="en-US" sz="1600" dirty="0">
              <a:gradFill>
                <a:gsLst>
                  <a:gs pos="0">
                    <a:schemeClr val="tx2"/>
                  </a:gs>
                  <a:gs pos="100000">
                    <a:schemeClr val="tx2"/>
                  </a:gs>
                </a:gsLst>
                <a:lin ang="5400000" scaled="0"/>
              </a:gradFill>
              <a:latin typeface="+mn-lt"/>
            </a:endParaRPr>
          </a:p>
          <a:p>
            <a:pPr marL="0" defTabSz="932472" fontAlgn="base">
              <a:spcBef>
                <a:spcPct val="0"/>
              </a:spcBef>
              <a:spcAft>
                <a:spcPct val="0"/>
              </a:spcAft>
              <a:buNone/>
            </a:pPr>
            <a:endParaRPr lang="en-US" sz="1600" dirty="0">
              <a:gradFill>
                <a:gsLst>
                  <a:gs pos="0">
                    <a:schemeClr val="tx2"/>
                  </a:gs>
                  <a:gs pos="100000">
                    <a:schemeClr val="tx2"/>
                  </a:gs>
                </a:gsLst>
                <a:lin ang="5400000" scaled="0"/>
              </a:gradFill>
              <a:latin typeface="+mn-lt"/>
            </a:endParaRPr>
          </a:p>
          <a:p>
            <a:pPr marL="342900" lvl="1" indent="-342900" defTabSz="932472" fontAlgn="base">
              <a:spcBef>
                <a:spcPct val="0"/>
              </a:spcBef>
              <a:spcAft>
                <a:spcPct val="0"/>
              </a:spcAft>
              <a:buNone/>
            </a:pPr>
            <a:r>
              <a:rPr lang="en-US" sz="1600" dirty="0">
                <a:solidFill>
                  <a:srgbClr val="FFFFFF">
                    <a:alpha val="99000"/>
                  </a:srgbClr>
                </a:solidFill>
              </a:rPr>
              <a:t>PRINTING: This template is intentionally set to print in color or grayscale, not black and </a:t>
            </a:r>
            <a:r>
              <a:rPr lang="en-US" sz="1600" dirty="0" smtClean="0">
                <a:solidFill>
                  <a:srgbClr val="FFFFFF">
                    <a:alpha val="99000"/>
                  </a:srgbClr>
                </a:solidFill>
              </a:rPr>
              <a:t>white</a:t>
            </a:r>
            <a:endParaRPr lang="en-US" sz="1600" b="1" dirty="0" smtClean="0">
              <a:solidFill>
                <a:srgbClr val="FF0000">
                  <a:alpha val="99000"/>
                </a:srgbClr>
              </a:solidFill>
              <a:latin typeface="+mn-lt"/>
            </a:endParaRPr>
          </a:p>
          <a:p>
            <a:pPr defTabSz="932472" fontAlgn="base">
              <a:spcBef>
                <a:spcPct val="0"/>
              </a:spcBef>
              <a:spcAft>
                <a:spcPct val="0"/>
              </a:spcAft>
              <a:buNone/>
            </a:pPr>
            <a:endParaRPr lang="en-US" sz="1600" b="1" dirty="0">
              <a:solidFill>
                <a:srgbClr val="FF0000">
                  <a:alpha val="99000"/>
                </a:srgbClr>
              </a:solidFill>
              <a:latin typeface="+mn-lt"/>
            </a:endParaRPr>
          </a:p>
          <a:p>
            <a:pPr marL="0" defTabSz="932472" fontAlgn="base">
              <a:spcBef>
                <a:spcPct val="0"/>
              </a:spcBef>
              <a:spcAft>
                <a:spcPct val="0"/>
              </a:spcAft>
              <a:buNone/>
            </a:pPr>
            <a:r>
              <a:rPr lang="en-US" sz="2000" dirty="0" smtClean="0">
                <a:solidFill>
                  <a:srgbClr val="FF0000">
                    <a:alpha val="99000"/>
                  </a:srgbClr>
                </a:solidFill>
              </a:rPr>
              <a:t>As speakers</a:t>
            </a:r>
            <a:r>
              <a:rPr lang="en-US" sz="2000" dirty="0">
                <a:solidFill>
                  <a:srgbClr val="FF0000">
                    <a:alpha val="99000"/>
                  </a:srgbClr>
                </a:solidFill>
              </a:rPr>
              <a:t>, you must:</a:t>
            </a:r>
          </a:p>
          <a:p>
            <a:pPr marL="238054" indent="-238054" defTabSz="932472" fontAlgn="base">
              <a:spcBef>
                <a:spcPct val="0"/>
              </a:spcBef>
              <a:spcAft>
                <a:spcPct val="0"/>
              </a:spcAft>
              <a:buFont typeface="Arial" pitchFamily="34" charset="0"/>
              <a:buChar char="•"/>
            </a:pPr>
            <a:r>
              <a:rPr lang="en-US" sz="1600" dirty="0">
                <a:solidFill>
                  <a:schemeClr val="tx1">
                    <a:alpha val="99000"/>
                  </a:schemeClr>
                </a:solidFill>
              </a:rPr>
              <a:t>Use the provided event template and associated colors, fonts, layout and transition slides</a:t>
            </a:r>
          </a:p>
          <a:p>
            <a:pPr marL="238054" indent="-238054" defTabSz="932472" fontAlgn="base">
              <a:spcBef>
                <a:spcPct val="0"/>
              </a:spcBef>
              <a:spcAft>
                <a:spcPct val="0"/>
              </a:spcAft>
              <a:buFont typeface="Arial" pitchFamily="34" charset="0"/>
              <a:buChar char="•"/>
            </a:pPr>
            <a:r>
              <a:rPr lang="en-US" sz="1600" dirty="0">
                <a:solidFill>
                  <a:schemeClr val="tx1">
                    <a:alpha val="99000"/>
                  </a:schemeClr>
                </a:solidFill>
              </a:rPr>
              <a:t>Correct product names to follow applicable branding </a:t>
            </a:r>
            <a:r>
              <a:rPr lang="en-US" sz="1600" dirty="0" smtClean="0">
                <a:solidFill>
                  <a:schemeClr val="tx1">
                    <a:alpha val="99000"/>
                  </a:schemeClr>
                </a:solidFill>
              </a:rPr>
              <a:t>rules</a:t>
            </a:r>
          </a:p>
          <a:p>
            <a:pPr marL="238054" indent="-238054" defTabSz="932472" fontAlgn="base">
              <a:spcBef>
                <a:spcPct val="0"/>
              </a:spcBef>
              <a:spcAft>
                <a:spcPct val="0"/>
              </a:spcAft>
              <a:buFont typeface="Arial" pitchFamily="34" charset="0"/>
              <a:buChar char="•"/>
            </a:pPr>
            <a:r>
              <a:rPr lang="en-US" sz="1600" dirty="0" smtClean="0">
                <a:solidFill>
                  <a:schemeClr val="tx1">
                    <a:alpha val="99000"/>
                  </a:schemeClr>
                </a:solidFill>
              </a:rPr>
              <a:t>Remove any unlicensed images</a:t>
            </a:r>
            <a:endParaRPr lang="en-US" sz="1600" dirty="0">
              <a:solidFill>
                <a:schemeClr val="tx1">
                  <a:alpha val="99000"/>
                </a:schemeClr>
              </a:solidFill>
            </a:endParaRPr>
          </a:p>
        </p:txBody>
      </p:sp>
      <p:sp>
        <p:nvSpPr>
          <p:cNvPr id="2" name="Title 1"/>
          <p:cNvSpPr>
            <a:spLocks noGrp="1"/>
          </p:cNvSpPr>
          <p:nvPr>
            <p:ph type="title"/>
          </p:nvPr>
        </p:nvSpPr>
        <p:spPr/>
        <p:txBody>
          <a:bodyPr vert="horz" wrap="square" lIns="146304" tIns="91440" rIns="146304" bIns="91440" rtlCol="0" anchor="t">
            <a:noAutofit/>
          </a:bodyPr>
          <a:lstStyle/>
          <a:p>
            <a:r>
              <a:rPr lang="en-GB" dirty="0"/>
              <a:t>Scrub Checklist</a:t>
            </a:r>
            <a:endParaRPr dirty="0"/>
          </a:p>
        </p:txBody>
      </p:sp>
      <p:sp>
        <p:nvSpPr>
          <p:cNvPr id="5" name="Rectangle 4"/>
          <p:cNvSpPr/>
          <p:nvPr/>
        </p:nvSpPr>
        <p:spPr bwMode="white">
          <a:xfrm>
            <a:off x="231623" y="1990253"/>
            <a:ext cx="11895477" cy="2514599"/>
          </a:xfrm>
          <a:prstGeom prst="rect">
            <a:avLst/>
          </a:prstGeom>
          <a:noFill/>
          <a:ln>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6" name="Rectangle 5"/>
          <p:cNvSpPr/>
          <p:nvPr/>
        </p:nvSpPr>
        <p:spPr bwMode="white">
          <a:xfrm>
            <a:off x="231624" y="5181136"/>
            <a:ext cx="11895478" cy="1059326"/>
          </a:xfrm>
          <a:prstGeom prst="rect">
            <a:avLst/>
          </a:prstGeom>
          <a:noFill/>
          <a:ln>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2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21089069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2"/>
          <p:cNvSpPr txBox="1">
            <a:spLocks/>
          </p:cNvSpPr>
          <p:nvPr/>
        </p:nvSpPr>
        <p:spPr>
          <a:xfrm>
            <a:off x="1463093" y="296863"/>
            <a:ext cx="10698745" cy="914400"/>
          </a:xfrm>
          <a:prstGeom prst="rect">
            <a:avLst/>
          </a:prstGeom>
        </p:spPr>
        <p:txBody>
          <a:bodyPr lIns="182880" tIns="146304" rIns="182880" bIns="146304" anchor="t"/>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a:lstStyle>
          <a:p>
            <a:r>
              <a:rPr lang="en-US" sz="5507" b="1" dirty="0" smtClean="0">
                <a:latin typeface="+mn-lt"/>
              </a:rPr>
              <a:t>ATTENTION: PLEASE READ</a:t>
            </a:r>
            <a:endParaRPr lang="en-US" sz="5507" b="1" dirty="0">
              <a:latin typeface="+mn-lt"/>
            </a:endParaRPr>
          </a:p>
        </p:txBody>
      </p:sp>
      <p:pic>
        <p:nvPicPr>
          <p:cNvPr id="2" name="Picture 1"/>
          <p:cNvPicPr>
            <a:picLocks noChangeAspect="1"/>
          </p:cNvPicPr>
          <p:nvPr/>
        </p:nvPicPr>
        <p:blipFill>
          <a:blip r:embed="rId3"/>
          <a:stretch>
            <a:fillRect/>
          </a:stretch>
        </p:blipFill>
        <p:spPr>
          <a:xfrm>
            <a:off x="457200" y="479425"/>
            <a:ext cx="1005893" cy="736492"/>
          </a:xfrm>
          <a:prstGeom prst="rect">
            <a:avLst/>
          </a:prstGeom>
        </p:spPr>
      </p:pic>
      <p:sp>
        <p:nvSpPr>
          <p:cNvPr id="5" name="Freeform 82"/>
          <p:cNvSpPr>
            <a:spLocks noEditPoints="1"/>
          </p:cNvSpPr>
          <p:nvPr/>
        </p:nvSpPr>
        <p:spPr bwMode="auto">
          <a:xfrm>
            <a:off x="9692919" y="4210790"/>
            <a:ext cx="2276563" cy="1877272"/>
          </a:xfrm>
          <a:custGeom>
            <a:avLst/>
            <a:gdLst>
              <a:gd name="T0" fmla="*/ 873 w 946"/>
              <a:gd name="T1" fmla="*/ 780 h 780"/>
              <a:gd name="T2" fmla="*/ 73 w 946"/>
              <a:gd name="T3" fmla="*/ 780 h 780"/>
              <a:gd name="T4" fmla="*/ 12 w 946"/>
              <a:gd name="T5" fmla="*/ 745 h 780"/>
              <a:gd name="T6" fmla="*/ 16 w 946"/>
              <a:gd name="T7" fmla="*/ 675 h 780"/>
              <a:gd name="T8" fmla="*/ 414 w 946"/>
              <a:gd name="T9" fmla="*/ 33 h 780"/>
              <a:gd name="T10" fmla="*/ 414 w 946"/>
              <a:gd name="T11" fmla="*/ 32 h 780"/>
              <a:gd name="T12" fmla="*/ 473 w 946"/>
              <a:gd name="T13" fmla="*/ 0 h 780"/>
              <a:gd name="T14" fmla="*/ 532 w 946"/>
              <a:gd name="T15" fmla="*/ 32 h 780"/>
              <a:gd name="T16" fmla="*/ 533 w 946"/>
              <a:gd name="T17" fmla="*/ 34 h 780"/>
              <a:gd name="T18" fmla="*/ 930 w 946"/>
              <a:gd name="T19" fmla="*/ 675 h 780"/>
              <a:gd name="T20" fmla="*/ 934 w 946"/>
              <a:gd name="T21" fmla="*/ 745 h 780"/>
              <a:gd name="T22" fmla="*/ 873 w 946"/>
              <a:gd name="T23" fmla="*/ 780 h 780"/>
              <a:gd name="T24" fmla="*/ 154 w 946"/>
              <a:gd name="T25" fmla="*/ 667 h 780"/>
              <a:gd name="T26" fmla="*/ 792 w 946"/>
              <a:gd name="T27" fmla="*/ 667 h 780"/>
              <a:gd name="T28" fmla="*/ 473 w 946"/>
              <a:gd name="T29" fmla="*/ 152 h 780"/>
              <a:gd name="T30" fmla="*/ 154 w 946"/>
              <a:gd name="T31" fmla="*/ 667 h 780"/>
              <a:gd name="T32" fmla="*/ 531 w 946"/>
              <a:gd name="T33" fmla="*/ 347 h 780"/>
              <a:gd name="T34" fmla="*/ 415 w 946"/>
              <a:gd name="T35" fmla="*/ 347 h 780"/>
              <a:gd name="T36" fmla="*/ 437 w 946"/>
              <a:gd name="T37" fmla="*/ 534 h 780"/>
              <a:gd name="T38" fmla="*/ 509 w 946"/>
              <a:gd name="T39" fmla="*/ 534 h 780"/>
              <a:gd name="T40" fmla="*/ 531 w 946"/>
              <a:gd name="T41" fmla="*/ 347 h 780"/>
              <a:gd name="T42" fmla="*/ 509 w 946"/>
              <a:gd name="T43" fmla="*/ 554 h 780"/>
              <a:gd name="T44" fmla="*/ 437 w 946"/>
              <a:gd name="T45" fmla="*/ 554 h 780"/>
              <a:gd name="T46" fmla="*/ 437 w 946"/>
              <a:gd name="T47" fmla="*/ 622 h 780"/>
              <a:gd name="T48" fmla="*/ 509 w 946"/>
              <a:gd name="T49" fmla="*/ 622 h 780"/>
              <a:gd name="T50" fmla="*/ 509 w 946"/>
              <a:gd name="T51" fmla="*/ 554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46" h="780">
                <a:moveTo>
                  <a:pt x="873" y="780"/>
                </a:moveTo>
                <a:cubicBezTo>
                  <a:pt x="73" y="780"/>
                  <a:pt x="73" y="780"/>
                  <a:pt x="73" y="780"/>
                </a:cubicBezTo>
                <a:cubicBezTo>
                  <a:pt x="46" y="780"/>
                  <a:pt x="24" y="767"/>
                  <a:pt x="12" y="745"/>
                </a:cubicBezTo>
                <a:cubicBezTo>
                  <a:pt x="0" y="723"/>
                  <a:pt x="2" y="697"/>
                  <a:pt x="16" y="675"/>
                </a:cubicBezTo>
                <a:cubicBezTo>
                  <a:pt x="414" y="33"/>
                  <a:pt x="414" y="33"/>
                  <a:pt x="414" y="33"/>
                </a:cubicBezTo>
                <a:cubicBezTo>
                  <a:pt x="414" y="32"/>
                  <a:pt x="414" y="32"/>
                  <a:pt x="414" y="32"/>
                </a:cubicBezTo>
                <a:cubicBezTo>
                  <a:pt x="428" y="12"/>
                  <a:pt x="450" y="0"/>
                  <a:pt x="473" y="0"/>
                </a:cubicBezTo>
                <a:cubicBezTo>
                  <a:pt x="496" y="0"/>
                  <a:pt x="518" y="12"/>
                  <a:pt x="532" y="32"/>
                </a:cubicBezTo>
                <a:cubicBezTo>
                  <a:pt x="533" y="34"/>
                  <a:pt x="533" y="34"/>
                  <a:pt x="533" y="34"/>
                </a:cubicBezTo>
                <a:cubicBezTo>
                  <a:pt x="930" y="675"/>
                  <a:pt x="930" y="675"/>
                  <a:pt x="930" y="675"/>
                </a:cubicBezTo>
                <a:cubicBezTo>
                  <a:pt x="944" y="697"/>
                  <a:pt x="946" y="723"/>
                  <a:pt x="934" y="745"/>
                </a:cubicBezTo>
                <a:cubicBezTo>
                  <a:pt x="922" y="767"/>
                  <a:pt x="900" y="780"/>
                  <a:pt x="873" y="780"/>
                </a:cubicBezTo>
                <a:close/>
                <a:moveTo>
                  <a:pt x="154" y="667"/>
                </a:moveTo>
                <a:cubicBezTo>
                  <a:pt x="792" y="667"/>
                  <a:pt x="792" y="667"/>
                  <a:pt x="792" y="667"/>
                </a:cubicBezTo>
                <a:cubicBezTo>
                  <a:pt x="473" y="152"/>
                  <a:pt x="473" y="152"/>
                  <a:pt x="473" y="152"/>
                </a:cubicBezTo>
                <a:lnTo>
                  <a:pt x="154" y="667"/>
                </a:lnTo>
                <a:close/>
                <a:moveTo>
                  <a:pt x="531" y="347"/>
                </a:moveTo>
                <a:cubicBezTo>
                  <a:pt x="415" y="347"/>
                  <a:pt x="415" y="347"/>
                  <a:pt x="415" y="347"/>
                </a:cubicBezTo>
                <a:cubicBezTo>
                  <a:pt x="437" y="534"/>
                  <a:pt x="437" y="534"/>
                  <a:pt x="437" y="534"/>
                </a:cubicBezTo>
                <a:cubicBezTo>
                  <a:pt x="509" y="534"/>
                  <a:pt x="509" y="534"/>
                  <a:pt x="509" y="534"/>
                </a:cubicBezTo>
                <a:lnTo>
                  <a:pt x="531" y="347"/>
                </a:lnTo>
                <a:close/>
                <a:moveTo>
                  <a:pt x="509" y="554"/>
                </a:moveTo>
                <a:cubicBezTo>
                  <a:pt x="437" y="554"/>
                  <a:pt x="437" y="554"/>
                  <a:pt x="437" y="554"/>
                </a:cubicBezTo>
                <a:cubicBezTo>
                  <a:pt x="437" y="622"/>
                  <a:pt x="437" y="622"/>
                  <a:pt x="437" y="622"/>
                </a:cubicBezTo>
                <a:cubicBezTo>
                  <a:pt x="509" y="622"/>
                  <a:pt x="509" y="622"/>
                  <a:pt x="509" y="622"/>
                </a:cubicBezTo>
                <a:lnTo>
                  <a:pt x="509" y="554"/>
                </a:lnTo>
                <a:close/>
              </a:path>
            </a:pathLst>
          </a:custGeom>
          <a:solidFill>
            <a:srgbClr val="FF0000"/>
          </a:solidFill>
          <a:ln>
            <a:noFill/>
          </a:ln>
        </p:spPr>
        <p:txBody>
          <a:bodyPr vert="horz" wrap="square" lIns="93260" tIns="46630" rIns="93260" bIns="46630" numCol="1" anchor="t" anchorCtr="0" compatLnSpc="1">
            <a:prstTxWarp prst="textNoShape">
              <a:avLst/>
            </a:prstTxWarp>
          </a:bodyPr>
          <a:lstStyle/>
          <a:p>
            <a:endParaRPr lang="en-US" sz="1836" dirty="0"/>
          </a:p>
        </p:txBody>
      </p:sp>
      <p:sp>
        <p:nvSpPr>
          <p:cNvPr id="7" name="Text Placeholder 3"/>
          <p:cNvSpPr txBox="1">
            <a:spLocks/>
          </p:cNvSpPr>
          <p:nvPr/>
        </p:nvSpPr>
        <p:spPr>
          <a:xfrm>
            <a:off x="274637" y="1394164"/>
            <a:ext cx="11887201" cy="5227297"/>
          </a:xfrm>
          <a:prstGeom prst="rect">
            <a:avLst/>
          </a:prstGeom>
        </p:spPr>
        <p:txBody>
          <a:bodyPr wrap="square" lIns="182880" tIns="146304" rIns="182880" bIns="146304"/>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56" b="1" dirty="0" smtClean="0">
                <a:latin typeface="+mn-lt"/>
              </a:rPr>
              <a:t>Photography and copyright infringement.</a:t>
            </a:r>
            <a:endParaRPr lang="en-US" sz="2856" b="1" dirty="0">
              <a:latin typeface="+mn-lt"/>
            </a:endParaRPr>
          </a:p>
          <a:p>
            <a:pPr marL="0" indent="0">
              <a:spcBef>
                <a:spcPts val="1836"/>
              </a:spcBef>
              <a:buNone/>
            </a:pPr>
            <a:r>
              <a:rPr lang="en-US" sz="2400" dirty="0" smtClean="0"/>
              <a:t>Using imagery from movies, television, music and pop-culture is illegal, unless purchased, licensed or by express written consent from the owner. </a:t>
            </a:r>
            <a:r>
              <a:rPr lang="en-US" sz="2400" dirty="0"/>
              <a:t>Please </a:t>
            </a:r>
            <a:r>
              <a:rPr lang="en-US" sz="2400" dirty="0">
                <a:solidFill>
                  <a:srgbClr val="FF0000"/>
                </a:solidFill>
              </a:rPr>
              <a:t>do not include </a:t>
            </a:r>
            <a:r>
              <a:rPr lang="en-US" sz="2400" dirty="0" smtClean="0">
                <a:solidFill>
                  <a:srgbClr val="FF0000"/>
                </a:solidFill>
              </a:rPr>
              <a:t>unlicensed imagery </a:t>
            </a:r>
            <a:r>
              <a:rPr lang="en-US" sz="2400" dirty="0" smtClean="0"/>
              <a:t>in </a:t>
            </a:r>
            <a:r>
              <a:rPr lang="en-US" sz="2400" dirty="0"/>
              <a:t>your presentation. </a:t>
            </a:r>
            <a:endParaRPr lang="en-US" sz="2400" dirty="0" smtClean="0"/>
          </a:p>
          <a:p>
            <a:pPr marL="0" indent="0">
              <a:spcBef>
                <a:spcPts val="1836"/>
              </a:spcBef>
              <a:buNone/>
            </a:pPr>
            <a:r>
              <a:rPr lang="en-US" sz="2400" dirty="0" smtClean="0"/>
              <a:t>Sessions with questionable imagery </a:t>
            </a:r>
            <a:r>
              <a:rPr lang="en-US" sz="2400" u="sng" dirty="0" smtClean="0">
                <a:solidFill>
                  <a:srgbClr val="FF0000"/>
                </a:solidFill>
              </a:rPr>
              <a:t>will not be published </a:t>
            </a:r>
            <a:r>
              <a:rPr lang="en-US" sz="2400" dirty="0" smtClean="0"/>
              <a:t>until resolved. The speaker will </a:t>
            </a:r>
            <a:r>
              <a:rPr lang="en-US" sz="2400" dirty="0"/>
              <a:t>be </a:t>
            </a:r>
            <a:r>
              <a:rPr lang="en-US" sz="2400" dirty="0" smtClean="0"/>
              <a:t>contacted via email for immediate resolution</a:t>
            </a:r>
            <a:r>
              <a:rPr lang="en-US" sz="2400" dirty="0"/>
              <a:t>. If additional costs </a:t>
            </a:r>
            <a:r>
              <a:rPr lang="en-US" sz="2400" dirty="0" smtClean="0"/>
              <a:t>are incurred </a:t>
            </a:r>
            <a:r>
              <a:rPr lang="en-US" sz="2400" dirty="0"/>
              <a:t>in </a:t>
            </a:r>
            <a:r>
              <a:rPr lang="en-US" sz="2400" dirty="0" smtClean="0"/>
              <a:t>editing, an </a:t>
            </a:r>
            <a:r>
              <a:rPr lang="en-US" sz="2400" dirty="0"/>
              <a:t>I/O </a:t>
            </a:r>
            <a:r>
              <a:rPr lang="en-US" sz="2400" dirty="0" smtClean="0"/>
              <a:t>Code will </a:t>
            </a:r>
            <a:r>
              <a:rPr lang="en-US" sz="2400" dirty="0"/>
              <a:t>be </a:t>
            </a:r>
            <a:r>
              <a:rPr lang="en-US" sz="2400" dirty="0" smtClean="0"/>
              <a:t>required. </a:t>
            </a:r>
          </a:p>
          <a:p>
            <a:pPr marL="0" indent="0">
              <a:lnSpc>
                <a:spcPct val="100000"/>
              </a:lnSpc>
              <a:spcBef>
                <a:spcPts val="0"/>
              </a:spcBef>
              <a:buNone/>
            </a:pPr>
            <a:endParaRPr lang="en-US" sz="2400" b="1" u="sng" dirty="0" smtClean="0"/>
          </a:p>
          <a:p>
            <a:pPr marL="0" indent="0">
              <a:lnSpc>
                <a:spcPct val="100000"/>
              </a:lnSpc>
              <a:spcBef>
                <a:spcPts val="0"/>
              </a:spcBef>
              <a:buNone/>
            </a:pPr>
            <a:r>
              <a:rPr lang="en-US" sz="2400" dirty="0"/>
              <a:t>If you have any questions regarding your imagery please contact </a:t>
            </a:r>
            <a:endParaRPr lang="en-US" sz="2400" dirty="0" smtClean="0"/>
          </a:p>
          <a:p>
            <a:pPr marL="0" indent="0">
              <a:lnSpc>
                <a:spcPct val="100000"/>
              </a:lnSpc>
              <a:spcBef>
                <a:spcPts val="0"/>
              </a:spcBef>
              <a:buNone/>
            </a:pPr>
            <a:r>
              <a:rPr lang="en-US" sz="2400" dirty="0" smtClean="0"/>
              <a:t>Media </a:t>
            </a:r>
            <a:r>
              <a:rPr lang="en-US" sz="2400" dirty="0"/>
              <a:t>Acquisitions Inquiries: </a:t>
            </a:r>
            <a:r>
              <a:rPr lang="en-US" sz="2400" dirty="0">
                <a:hlinkClick r:id="rId4"/>
              </a:rPr>
              <a:t>mediaacq@microsoft.com</a:t>
            </a:r>
            <a:r>
              <a:rPr lang="en-US" sz="2400" dirty="0"/>
              <a:t>. </a:t>
            </a:r>
          </a:p>
          <a:p>
            <a:pPr marL="0" indent="0">
              <a:lnSpc>
                <a:spcPct val="100000"/>
              </a:lnSpc>
              <a:spcBef>
                <a:spcPts val="0"/>
              </a:spcBef>
              <a:buNone/>
            </a:pPr>
            <a:endParaRPr lang="en-US" sz="2400" b="1" u="sng" dirty="0" smtClean="0"/>
          </a:p>
          <a:p>
            <a:pPr marL="0" indent="0">
              <a:lnSpc>
                <a:spcPct val="100000"/>
              </a:lnSpc>
              <a:spcBef>
                <a:spcPts val="0"/>
              </a:spcBef>
              <a:buNone/>
            </a:pPr>
            <a:endParaRPr lang="en-US" sz="2400" b="1" u="sng" dirty="0"/>
          </a:p>
          <a:p>
            <a:pPr marL="0" indent="0">
              <a:lnSpc>
                <a:spcPct val="100000"/>
              </a:lnSpc>
              <a:spcBef>
                <a:spcPts val="0"/>
              </a:spcBef>
              <a:buNone/>
            </a:pPr>
            <a:r>
              <a:rPr lang="en-US" sz="2400" b="1" u="sng" dirty="0" smtClean="0"/>
              <a:t>The </a:t>
            </a:r>
            <a:r>
              <a:rPr lang="en-US" sz="2400" b="1" u="sng" dirty="0"/>
              <a:t>PPT </a:t>
            </a:r>
            <a:r>
              <a:rPr lang="en-US" sz="2400" b="1" u="sng" dirty="0" smtClean="0"/>
              <a:t>deck and Recording </a:t>
            </a:r>
            <a:r>
              <a:rPr lang="en-US" sz="2400" b="1" u="sng" dirty="0">
                <a:solidFill>
                  <a:srgbClr val="FF0000"/>
                </a:solidFill>
              </a:rPr>
              <a:t>will not </a:t>
            </a:r>
            <a:r>
              <a:rPr lang="en-US" sz="2400" b="1" u="sng" dirty="0" smtClean="0">
                <a:solidFill>
                  <a:srgbClr val="FF0000"/>
                </a:solidFill>
              </a:rPr>
              <a:t>be published </a:t>
            </a:r>
            <a:r>
              <a:rPr lang="en-US" sz="2400" b="1" u="sng" dirty="0" smtClean="0"/>
              <a:t>until the </a:t>
            </a:r>
            <a:r>
              <a:rPr lang="en-US" sz="2400" b="1" u="sng" dirty="0"/>
              <a:t>editing is complete.</a:t>
            </a:r>
          </a:p>
        </p:txBody>
      </p:sp>
    </p:spTree>
    <p:extLst>
      <p:ext uri="{BB962C8B-B14F-4D97-AF65-F5344CB8AC3E}">
        <p14:creationId xmlns:p14="http://schemas.microsoft.com/office/powerpoint/2010/main" val="65053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74702" y="65662"/>
            <a:ext cx="9142098" cy="902608"/>
          </a:xfrm>
        </p:spPr>
        <p:txBody>
          <a:bodyPr/>
          <a:lstStyle/>
          <a:p>
            <a:r>
              <a:rPr lang="en-US" dirty="0" smtClean="0"/>
              <a:t>3-98</a:t>
            </a:r>
            <a:endParaRPr lang="en-US" dirty="0"/>
          </a:p>
        </p:txBody>
      </p:sp>
      <p:sp>
        <p:nvSpPr>
          <p:cNvPr id="2" name="Title 1"/>
          <p:cNvSpPr>
            <a:spLocks noGrp="1"/>
          </p:cNvSpPr>
          <p:nvPr>
            <p:ph type="title"/>
          </p:nvPr>
        </p:nvSpPr>
        <p:spPr/>
        <p:txBody>
          <a:bodyPr/>
          <a:lstStyle/>
          <a:p>
            <a:r>
              <a:rPr lang="en-US" dirty="0" smtClean="0"/>
              <a:t>Wi-Fi Direct &amp; Wi-Fi Direct Services API</a:t>
            </a:r>
            <a:endParaRPr lang="en-US" dirty="0"/>
          </a:p>
        </p:txBody>
      </p:sp>
      <p:sp>
        <p:nvSpPr>
          <p:cNvPr id="3" name="Subtitle 2"/>
          <p:cNvSpPr>
            <a:spLocks noGrp="1"/>
          </p:cNvSpPr>
          <p:nvPr>
            <p:ph type="body" sz="quarter" idx="13"/>
          </p:nvPr>
        </p:nvSpPr>
        <p:spPr>
          <a:xfrm>
            <a:off x="289566" y="5554662"/>
            <a:ext cx="5029135" cy="1188018"/>
          </a:xfrm>
        </p:spPr>
        <p:txBody>
          <a:bodyPr/>
          <a:lstStyle/>
          <a:p>
            <a:r>
              <a:rPr lang="en-US" dirty="0" smtClean="0"/>
              <a:t>Yatharth Gupta, Senior Program Manager</a:t>
            </a:r>
          </a:p>
          <a:p>
            <a:r>
              <a:rPr lang="en-US" dirty="0" smtClean="0"/>
              <a:t>Vishal Mhatre, Software Engineer</a:t>
            </a:r>
          </a:p>
        </p:txBody>
      </p:sp>
    </p:spTree>
    <p:extLst>
      <p:ext uri="{BB962C8B-B14F-4D97-AF65-F5344CB8AC3E}">
        <p14:creationId xmlns:p14="http://schemas.microsoft.com/office/powerpoint/2010/main" val="390416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571500" indent="-571500">
              <a:buFont typeface="Arial" panose="020B0604020202020204" pitchFamily="34" charset="0"/>
              <a:buChar char="•"/>
            </a:pPr>
            <a:r>
              <a:rPr lang="en-US" dirty="0" smtClean="0"/>
              <a:t>Intro to Wi-Fi Direct &amp; Services</a:t>
            </a:r>
          </a:p>
          <a:p>
            <a:pPr marL="571500" indent="-571500">
              <a:buFont typeface="Arial" panose="020B0604020202020204" pitchFamily="34" charset="0"/>
              <a:buChar char="•"/>
            </a:pPr>
            <a:r>
              <a:rPr lang="en-US" dirty="0" smtClean="0"/>
              <a:t>What can do you this ? </a:t>
            </a:r>
          </a:p>
          <a:p>
            <a:pPr marL="571500" indent="-571500">
              <a:buFont typeface="Arial" panose="020B0604020202020204" pitchFamily="34" charset="0"/>
              <a:buChar char="•"/>
            </a:pPr>
            <a:r>
              <a:rPr lang="en-US" dirty="0" smtClean="0"/>
              <a:t>What’s new in Windows 10</a:t>
            </a:r>
          </a:p>
          <a:p>
            <a:pPr marL="571500" indent="-571500">
              <a:buFont typeface="Arial" panose="020B0604020202020204" pitchFamily="34" charset="0"/>
              <a:buChar char="•"/>
            </a:pPr>
            <a:r>
              <a:rPr lang="en-US" dirty="0" smtClean="0"/>
              <a:t>Demo</a:t>
            </a:r>
          </a:p>
          <a:p>
            <a:pPr marL="571500" indent="-571500">
              <a:buFont typeface="Arial" panose="020B0604020202020204" pitchFamily="34" charset="0"/>
              <a:buChar char="•"/>
            </a:pPr>
            <a:r>
              <a:rPr lang="en-US" dirty="0" smtClean="0"/>
              <a:t>Walkthrough &amp; Debugging</a:t>
            </a:r>
            <a:endParaRPr lang="en-US" dirty="0"/>
          </a:p>
        </p:txBody>
      </p:sp>
      <p:sp>
        <p:nvSpPr>
          <p:cNvPr id="5" name="Title 4"/>
          <p:cNvSpPr>
            <a:spLocks noGrp="1"/>
          </p:cNvSpPr>
          <p:nvPr>
            <p:ph type="title"/>
          </p:nvPr>
        </p:nvSpPr>
        <p:spPr/>
        <p:txBody>
          <a:bodyPr/>
          <a:lstStyle/>
          <a:p>
            <a:r>
              <a:rPr lang="en-US" dirty="0" smtClean="0"/>
              <a:t>Agenda</a:t>
            </a:r>
            <a:br>
              <a:rPr lang="en-US" dirty="0" smtClean="0"/>
            </a:br>
            <a:endParaRPr lang="en-US" dirty="0"/>
          </a:p>
        </p:txBody>
      </p:sp>
      <p:sp>
        <p:nvSpPr>
          <p:cNvPr id="3" name="Picture Placeholder 2"/>
          <p:cNvSpPr>
            <a:spLocks noGrp="1"/>
          </p:cNvSpPr>
          <p:nvPr>
            <p:ph type="pic" sz="quarter" idx="16"/>
          </p:nvPr>
        </p:nvSpPr>
        <p:spPr/>
      </p:sp>
    </p:spTree>
    <p:extLst>
      <p:ext uri="{BB962C8B-B14F-4D97-AF65-F5344CB8AC3E}">
        <p14:creationId xmlns:p14="http://schemas.microsoft.com/office/powerpoint/2010/main" val="408503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200" dirty="0" smtClean="0"/>
              <a:t>A mechanism that allows for PCs, Phones &amp; Devices to connect &amp; communicate directly with each other</a:t>
            </a:r>
          </a:p>
          <a:p>
            <a:r>
              <a:rPr lang="en-US" sz="3200" dirty="0" smtClean="0"/>
              <a:t>Does not the devices to be connected to the same or any network </a:t>
            </a:r>
          </a:p>
          <a:p>
            <a:r>
              <a:rPr lang="en-US" sz="3200" dirty="0" smtClean="0"/>
              <a:t>Provides a high bandwidth transport for bi-directional data exchange </a:t>
            </a:r>
          </a:p>
          <a:p>
            <a:r>
              <a:rPr lang="en-US" sz="3200" dirty="0" smtClean="0"/>
              <a:t>Not just 1:1, can support multiple devices</a:t>
            </a:r>
          </a:p>
        </p:txBody>
      </p:sp>
      <p:sp>
        <p:nvSpPr>
          <p:cNvPr id="3" name="Title 2"/>
          <p:cNvSpPr>
            <a:spLocks noGrp="1"/>
          </p:cNvSpPr>
          <p:nvPr>
            <p:ph type="title"/>
          </p:nvPr>
        </p:nvSpPr>
        <p:spPr/>
        <p:txBody>
          <a:bodyPr/>
          <a:lstStyle/>
          <a:p>
            <a:r>
              <a:rPr lang="en-US" dirty="0" smtClean="0"/>
              <a:t>Intro to Wi-Fi Direct &amp; Wi-Fi Direct Services  </a:t>
            </a:r>
            <a:endParaRPr lang="en-US" dirty="0"/>
          </a:p>
        </p:txBody>
      </p:sp>
      <p:pic>
        <p:nvPicPr>
          <p:cNvPr id="1026" name="Picture 2" descr="http://compass.microsoft.com/assets/c7/a0/c7a0f96e-910a-4ef7-89d6-33c63924db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3" y="2988768"/>
            <a:ext cx="1219198" cy="7787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ocketpc.ch/attachments/c/attachments/140418d1383032676-nokia-lumia-1520-gel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455" y="1989328"/>
            <a:ext cx="1338262" cy="999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890077" y="3116262"/>
            <a:ext cx="1016112" cy="6562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rin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108" y="4185017"/>
            <a:ext cx="1062478" cy="79583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cdn3.iconfinder.com/data/icons/cars-and-delivery/512/quadcopter-51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2458" y="4084502"/>
            <a:ext cx="1022351" cy="102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7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p:txBody>
          <a:bodyPr/>
          <a:lstStyle/>
          <a:p>
            <a:pPr marL="571500" indent="-571500">
              <a:buFont typeface="Arial" panose="020B0604020202020204" pitchFamily="34" charset="0"/>
              <a:buChar char="•"/>
            </a:pPr>
            <a:r>
              <a:rPr lang="en-US" dirty="0" smtClean="0"/>
              <a:t>Games </a:t>
            </a:r>
          </a:p>
          <a:p>
            <a:pPr marL="571500" indent="-571500">
              <a:buFont typeface="Arial" panose="020B0604020202020204" pitchFamily="34" charset="0"/>
              <a:buChar char="•"/>
            </a:pPr>
            <a:r>
              <a:rPr lang="en-US" dirty="0" smtClean="0"/>
              <a:t>Remote Control Devices </a:t>
            </a:r>
          </a:p>
          <a:p>
            <a:pPr marL="571500" indent="-571500">
              <a:buFont typeface="Arial" panose="020B0604020202020204" pitchFamily="34" charset="0"/>
              <a:buChar char="•"/>
            </a:pPr>
            <a:r>
              <a:rPr lang="en-US" dirty="0" smtClean="0"/>
              <a:t>Utility Application </a:t>
            </a:r>
            <a:endParaRPr lang="en-US" dirty="0"/>
          </a:p>
        </p:txBody>
      </p:sp>
      <p:sp>
        <p:nvSpPr>
          <p:cNvPr id="5" name="Title 4"/>
          <p:cNvSpPr>
            <a:spLocks noGrp="1"/>
          </p:cNvSpPr>
          <p:nvPr>
            <p:ph type="title"/>
          </p:nvPr>
        </p:nvSpPr>
        <p:spPr/>
        <p:txBody>
          <a:bodyPr/>
          <a:lstStyle/>
          <a:p>
            <a:r>
              <a:rPr lang="en-US" dirty="0" smtClean="0"/>
              <a:t>What can you do with Wi-Fi Direct &amp; Services ? </a:t>
            </a:r>
            <a:endParaRPr lang="en-US" dirty="0"/>
          </a:p>
        </p:txBody>
      </p:sp>
      <p:pic>
        <p:nvPicPr>
          <p:cNvPr id="2050" name="Picture 2" descr="http://letiarts.com/letiarts2014/wp-content/uploads/2014/04/icon_game.png"/>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rcRect t="101" b="101"/>
          <a:stretch>
            <a:fillRect/>
          </a:stretch>
        </p:blipFill>
        <p:spPr bwMode="auto">
          <a:xfrm>
            <a:off x="731837" y="2506662"/>
            <a:ext cx="1600200" cy="15964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hellofficesystems.com/Images/folderopened_yell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4837" y="3284532"/>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33511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FD-3-98-Gupta-Mhatre" id="{5B0F4082-7D4B-45DF-9585-3392DD271B83}" vid="{7BEA36BA-4187-4AAD-A14A-F9E14FAA52A7}"/>
    </a:ext>
  </a:extLst>
</a:theme>
</file>

<file path=ppt/theme/theme2.xml><?xml version="1.0" encoding="utf-8"?>
<a:theme xmlns:a="http://schemas.openxmlformats.org/drawingml/2006/main" name="5-30629_Build_Template_DARK BLU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FD-3-98-Gupta-Mhatre" id="{5B0F4082-7D4B-45DF-9585-3392DD271B83}" vid="{160689F8-E63B-4631-ADBF-A4B197662C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CA538F21CB794CB5AEB3CF660EA3F4" ma:contentTypeVersion="3" ma:contentTypeDescription="Create a new document." ma:contentTypeScope="" ma:versionID="830269ba0dbf8b3de79a2610c5a62665">
  <xsd:schema xmlns:xsd="http://www.w3.org/2001/XMLSchema" xmlns:xs="http://www.w3.org/2001/XMLSchema" xmlns:p="http://schemas.microsoft.com/office/2006/metadata/properties" xmlns:ns2="55573bb4-4b1c-43b1-8dfa-67ad595e13e5" targetNamespace="http://schemas.microsoft.com/office/2006/metadata/properties" ma:root="true" ma:fieldsID="3612b664da1eee0248b0d2739137336b" ns2:_="">
    <xsd:import namespace="55573bb4-4b1c-43b1-8dfa-67ad595e13e5"/>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573bb4-4b1c-43b1-8dfa-67ad595e13e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ingHintHash xmlns="55573bb4-4b1c-43b1-8dfa-67ad595e13e5">-103767253</SharingHintHash>
    <SharedWithUsers xmlns="55573bb4-4b1c-43b1-8dfa-67ad595e13e5">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16444E-588C-439D-A970-7C3FA9E4D1F9}"/>
</file>

<file path=customXml/itemProps2.xml><?xml version="1.0" encoding="utf-8"?>
<ds:datastoreItem xmlns:ds="http://schemas.openxmlformats.org/officeDocument/2006/customXml" ds:itemID="{F990F116-B58F-4255-B05B-DA3808E0E5C6}"/>
</file>

<file path=customXml/itemProps3.xml><?xml version="1.0" encoding="utf-8"?>
<ds:datastoreItem xmlns:ds="http://schemas.openxmlformats.org/officeDocument/2006/customXml" ds:itemID="{758FDAC0-319D-4A54-8D8E-1D42CB1F8004}"/>
</file>

<file path=docProps/app.xml><?xml version="1.0" encoding="utf-8"?>
<Properties xmlns="http://schemas.openxmlformats.org/officeDocument/2006/extended-properties" xmlns:vt="http://schemas.openxmlformats.org/officeDocument/2006/docPropsVTypes">
  <Template>WFD-3-98-Gupta-Mhatre</Template>
  <TotalTime>74</TotalTime>
  <Words>3323</Words>
  <Application>Microsoft Office PowerPoint</Application>
  <PresentationFormat>Custom</PresentationFormat>
  <Paragraphs>323</Paragraphs>
  <Slides>24</Slides>
  <Notes>17</Notes>
  <HiddenSlides>4</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Avenir LT Pro 45 Book</vt:lpstr>
      <vt:lpstr>Calibri</vt:lpstr>
      <vt:lpstr>Consolas</vt:lpstr>
      <vt:lpstr>ＭＳ Ｐゴシック</vt:lpstr>
      <vt:lpstr>Segoe</vt:lpstr>
      <vt:lpstr>Segoe UI</vt:lpstr>
      <vt:lpstr>Segoe UI Light</vt:lpstr>
      <vt:lpstr>5-30629_Build_Template_WHITE</vt:lpstr>
      <vt:lpstr>5-30629_Build_Template_DARK BLUE</vt:lpstr>
      <vt:lpstr>PowerPoint Presentation</vt:lpstr>
      <vt:lpstr>How to use this template</vt:lpstr>
      <vt:lpstr>Deadlines &amp; Resources</vt:lpstr>
      <vt:lpstr>Scrub Checklist</vt:lpstr>
      <vt:lpstr>PowerPoint Presentation</vt:lpstr>
      <vt:lpstr>Wi-Fi Direct &amp; Wi-Fi Direct Services API</vt:lpstr>
      <vt:lpstr>Agenda </vt:lpstr>
      <vt:lpstr>Intro to Wi-Fi Direct &amp; Wi-Fi Direct Services  </vt:lpstr>
      <vt:lpstr>What can you do with Wi-Fi Direct &amp; Services ? </vt:lpstr>
      <vt:lpstr>Wi-Fi Direct &amp; Wi-Fi Direct Services </vt:lpstr>
      <vt:lpstr>What is new in Window 10</vt:lpstr>
      <vt:lpstr>Flexible and Powerful API</vt:lpstr>
      <vt:lpstr>Flexible &amp; Powerful API</vt:lpstr>
      <vt:lpstr>Demo</vt:lpstr>
      <vt:lpstr>Wi-Fi Direct – Advertiser</vt:lpstr>
      <vt:lpstr>Wi-Fi Direct – Connector</vt:lpstr>
      <vt:lpstr>Wi-Fi Direct – Accept incoming connection</vt:lpstr>
      <vt:lpstr>Wi-Fi Direct Services – Advertiser</vt:lpstr>
      <vt:lpstr>Wi-Fi Direct Services – Service Seeker</vt:lpstr>
      <vt:lpstr>Wi-Fi Direct Services – Accepting connections</vt:lpstr>
      <vt:lpstr>Debugging</vt:lpstr>
      <vt:lpstr>Example of a Sniffer capture for Wi-Fi Direct</vt:lpstr>
      <vt:lpstr>Recap</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Build 2015</dc:subject>
  <dc:creator>Dhruv Chadha</dc:creator>
  <cp:keywords>Build 2015</cp:keywords>
  <dc:description>Template: Mitchell Derrey, Silver Fox Productions
Formatting: 
Audience Type:</dc:description>
  <cp:lastModifiedBy>Dhruv Chadha</cp:lastModifiedBy>
  <cp:revision>3</cp:revision>
  <dcterms:created xsi:type="dcterms:W3CDTF">2015-04-18T18:41:33Z</dcterms:created>
  <dcterms:modified xsi:type="dcterms:W3CDTF">2015-04-18T19:56:24Z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0x0101009FCA538F21CB794CB5AEB3CF660EA3F4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173;#Moscone Center|d4f36a2e-dd0d-4424-990f-7c93b4e9f063</vt:lpwstr>
  </property>
  <property fmtid="{D5CDD505-2E9C-101B-9397-08002B2CF9AE}" pid="7" name="Track">
    <vt:lpwstr/>
  </property>
  <property fmtid="{D5CDD505-2E9C-101B-9397-08002B2CF9AE}" pid="8" name="Event Location">
    <vt:lpwstr>172;#San Francisco|84dfcb53-432b-499d-8965-93d483d36b4a</vt:lpwstr>
  </property>
  <property fmtid="{D5CDD505-2E9C-101B-9397-08002B2CF9AE}" pid="9" name="Campaign">
    <vt:lpwstr/>
  </property>
  <property fmtid="{D5CDD505-2E9C-101B-9397-08002B2CF9AE}" pid="10" name="IsMyDocuments">
    <vt:bool>true</vt:bool>
  </property>
  <property fmtid="{D5CDD505-2E9C-101B-9397-08002B2CF9AE}" pid="11" name="Audience1">
    <vt:lpwstr/>
  </property>
  <property fmtid="{D5CDD505-2E9C-101B-9397-08002B2CF9AE}" pid="12" name="TaxKeyword">
    <vt:lpwstr>170;#Build 2015|54419920-0a06-43b0-b2df-79127b266d93</vt:lpwstr>
  </property>
  <property fmtid="{D5CDD505-2E9C-101B-9397-08002B2CF9AE}" pid="13" name="Event Name">
    <vt:lpwstr>171;#BUILD|58542b36-5bf5-46a6-a53f-a41fb7a73785</vt:lpwstr>
  </property>
</Properties>
</file>