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50" r:id="rId5"/>
  </p:sldMasterIdLst>
  <p:notesMasterIdLst>
    <p:notesMasterId r:id="rId20"/>
  </p:notesMasterIdLst>
  <p:handoutMasterIdLst>
    <p:handoutMasterId r:id="rId21"/>
  </p:handoutMasterIdLst>
  <p:sldIdLst>
    <p:sldId id="1661" r:id="rId6"/>
    <p:sldId id="1806" r:id="rId7"/>
    <p:sldId id="1816" r:id="rId8"/>
    <p:sldId id="1817" r:id="rId9"/>
    <p:sldId id="1818" r:id="rId10"/>
    <p:sldId id="1819" r:id="rId11"/>
    <p:sldId id="1830" r:id="rId12"/>
    <p:sldId id="1821" r:id="rId13"/>
    <p:sldId id="1822" r:id="rId14"/>
    <p:sldId id="1823" r:id="rId15"/>
    <p:sldId id="1824" r:id="rId16"/>
    <p:sldId id="1825" r:id="rId17"/>
    <p:sldId id="1829" r:id="rId18"/>
    <p:sldId id="1831" r:id="rId19"/>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Build Template" id="{A073DAE3-B461-442F-A3D3-6642BD875E45}">
          <p14:sldIdLst>
            <p14:sldId id="1661"/>
            <p14:sldId id="1806"/>
            <p14:sldId id="1816"/>
            <p14:sldId id="1817"/>
            <p14:sldId id="1818"/>
            <p14:sldId id="1819"/>
            <p14:sldId id="1830"/>
            <p14:sldId id="1821"/>
            <p14:sldId id="1822"/>
            <p14:sldId id="1823"/>
            <p14:sldId id="1824"/>
            <p14:sldId id="1825"/>
            <p14:sldId id="1829"/>
            <p14:sldId id="18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8C"/>
    <a:srgbClr val="E6E6E6"/>
    <a:srgbClr val="1A1A1A"/>
    <a:srgbClr val="FFFFFF"/>
    <a:srgbClr val="0078D4"/>
    <a:srgbClr val="107C10"/>
    <a:srgbClr val="EAEAEA"/>
    <a:srgbClr val="004B50"/>
    <a:srgbClr val="008272"/>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22" autoAdjust="0"/>
    <p:restoredTop sz="56837" autoAdjust="0"/>
  </p:normalViewPr>
  <p:slideViewPr>
    <p:cSldViewPr snapToGrid="0">
      <p:cViewPr varScale="1">
        <p:scale>
          <a:sx n="64" d="100"/>
          <a:sy n="64" d="100"/>
        </p:scale>
        <p:origin x="1580" y="40"/>
      </p:cViewPr>
      <p:guideLst/>
    </p:cSldViewPr>
  </p:slideViewPr>
  <p:outlineViewPr>
    <p:cViewPr>
      <p:scale>
        <a:sx n="33" d="100"/>
        <a:sy n="33" d="100"/>
      </p:scale>
      <p:origin x="0" y="-6516"/>
    </p:cViewPr>
  </p:outlineViewPr>
  <p:notesTextViewPr>
    <p:cViewPr>
      <p:scale>
        <a:sx n="3" d="2"/>
        <a:sy n="3" d="2"/>
      </p:scale>
      <p:origin x="0" y="-556"/>
    </p:cViewPr>
  </p:notesTextViewPr>
  <p:sorterViewPr>
    <p:cViewPr varScale="1">
      <p:scale>
        <a:sx n="100" d="100"/>
        <a:sy n="100" d="100"/>
      </p:scale>
      <p:origin x="0" y="0"/>
    </p:cViewPr>
  </p:sorterViewPr>
  <p:notesViewPr>
    <p:cSldViewPr snapToGrid="0" showGuides="1">
      <p:cViewPr varScale="1">
        <p:scale>
          <a:sx n="75" d="100"/>
          <a:sy n="75" d="100"/>
        </p:scale>
        <p:origin x="2766"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4/25/2018 1:18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4/25/2018 1:16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4/25/2018 1:18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dive into our security automation features. ___ The value of simple integration and enrichment of alerts is clear, but we believe you should be able to address a threat as fast as possible once you understand it. ___ We have created two security automation capabilities to make this possible. ___ The first is our Actions entity. Actions are performed by Providers against the Security Profiles they have identified.</a:t>
            </a:r>
          </a:p>
          <a:p>
            <a:endParaRPr lang="en-US" dirty="0"/>
          </a:p>
          <a:p>
            <a:r>
              <a:rPr lang="en-US" dirty="0"/>
              <a:t>This gives customers the ability to programmatically and directly invoke a specific action onto their assets in their environment. ___ For example, in this first example we have a Server ID that is managed by MCAS, the Microsoft CASB solution. ___ Because MCAS has the ability to restrict access on any services running on this server, it can expose that capability to the security API allowing their customer to programmatically restrict access on this host using a simple REST call. ___ Here, when a detection shows that someone is attempting to exfiltrate data from OneDrive on this server, MCAS gives the security organization the ability to immediately block access to OneDrive on that server – immediately shutting down the attack and protecting that data. ___ </a:t>
            </a:r>
          </a:p>
          <a:p>
            <a:endParaRPr lang="en-US" dirty="0"/>
          </a:p>
          <a:p>
            <a:r>
              <a:rPr lang="en-US" dirty="0"/>
              <a:t>Similar Actions can be take by any number of other Security Graph API providers. ___ You an programmatically block an IP address on a firewall, ___ reset the passcodes on one or multiple devices using Intune, ___ revoke access to a specific file for a specific user using Azure Information Protection, ___ or disable communication to or from a server using Azure Security Center. ___ These simple programmatic actions do not require moving between connected systems, saving you time and speed time to response and time to protection.</a:t>
            </a:r>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4/25/2018 2:01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50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Security API namespace we will discuss is configuration. Similar to actions, configurations can be invoked through the API to take action on your security products. However, unlike actions, it does not apply to a specific piece of inventory. Configuration is a universal way to enforce or set security policies for each security product. ___ Intune may expose the capabilities to enforce new iOS device policies to the graph so users can programmatically manage their iOS devices. ___ This simple POST allows you to push a specific policy with all of its defined parameters down on all managed devices through Intune. ___ Similarly, the API can be used to enable automatic provisioning of a new monitoring agent across all managed Azure Security Center tenants. ___ The simplicity of setting configurations in this way will not only improve operational efficiency, but could also help you proactively protect your organization from threats.</a:t>
            </a:r>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4/25/2018 2:07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78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RSA 2018, we announced our Public Preview of the API. During Microsoft Build 2018, we will be introducing the API to our Microsoft developer and partner ecosystem through hands-on labs. ___ You now have access to code samples in both C# and Python and the ability to integrate and query for alerts from Azure Security Center, Azure Active Directory, Intune, and Azure Information Protection.</a:t>
            </a:r>
          </a:p>
          <a:p>
            <a:endParaRPr lang="en-US" dirty="0"/>
          </a:p>
          <a:p>
            <a:r>
              <a:rPr lang="en-US" dirty="0"/>
              <a:t>___ We have also documented our SIEM integration with Azure Monitor to help you integrate Security API alerts directly into your SIEM.</a:t>
            </a:r>
          </a:p>
          <a:p>
            <a:endParaRPr lang="en-US" dirty="0"/>
          </a:p>
          <a:p>
            <a:r>
              <a:rPr lang="en-US" dirty="0"/>
              <a:t>Finally, we have established developer communities in both Microsoft </a:t>
            </a:r>
            <a:r>
              <a:rPr lang="en-US" dirty="0" err="1"/>
              <a:t>TechCommunity</a:t>
            </a:r>
            <a:r>
              <a:rPr lang="en-US" dirty="0"/>
              <a:t> and Stack Overflow to provide further guidance and answer your questions. ___ </a:t>
            </a:r>
          </a:p>
          <a:p>
            <a:endParaRPr lang="en-US" dirty="0"/>
          </a:p>
          <a:p>
            <a:r>
              <a:rPr lang="en-US" dirty="0"/>
              <a:t>In the Fall of 2018, we will make the API generally available. ___ At that time, we will have onboarded the rest of Microsoft security products as providers as well as a number of third party ecosystem partners. ___ We will release final documentation on Security Profiles and our automation capabilities around Actions and Configurations. ___ Finally, we will be fully integrated with the Microsoft Graph’s catalog of SDKs and code samples to make it even easier for other developers to build on top of the Security API.</a:t>
            </a:r>
          </a:p>
        </p:txBody>
      </p:sp>
      <p:sp>
        <p:nvSpPr>
          <p:cNvPr id="5" name="Footer Placeholder 4">
            <a:extLst>
              <a:ext uri="{FF2B5EF4-FFF2-40B4-BE49-F238E27FC236}">
                <a16:creationId xmlns:a16="http://schemas.microsoft.com/office/drawing/2014/main" id="{DCEF8CBF-41B6-4D52-A72E-42AD1E5F4597}"/>
              </a:ext>
            </a:extLst>
          </p:cNvPr>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7860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You can get started right away. </a:t>
            </a: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Visit our developer portal, ___ask questions on </a:t>
            </a:r>
            <a:r>
              <a:rPr lang="en-US" sz="882" kern="1200" dirty="0" err="1">
                <a:solidFill>
                  <a:schemeClr val="tx1"/>
                </a:solidFill>
                <a:effectLst/>
                <a:latin typeface="Segoe UI Light" pitchFamily="34" charset="0"/>
                <a:ea typeface="+mn-ea"/>
                <a:cs typeface="+mn-cs"/>
              </a:rPr>
              <a:t>StackOverflow</a:t>
            </a:r>
            <a:r>
              <a:rPr lang="en-US" sz="882" kern="1200" dirty="0">
                <a:solidFill>
                  <a:schemeClr val="tx1"/>
                </a:solidFill>
                <a:effectLst/>
                <a:latin typeface="Segoe UI Light" pitchFamily="34" charset="0"/>
                <a:ea typeface="+mn-ea"/>
                <a:cs typeface="+mn-cs"/>
              </a:rPr>
              <a:t>, ___ check our samples in GitHub, we have a space there were the community is contributing more and more samples every day. </a:t>
            </a: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Thank you for taking the time to learn about the Microsoft Graph Security API today, and happy coding!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6CE63F-9E7F-4C04-9D0D-FCA25A8E9E86}" type="datetime8">
              <a:rPr lang="en-US" smtClean="0"/>
              <a:t>4/25/2018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21597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4/25/2018 1:16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741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Hello! ___ I’m Jeremy Dallman, a principal program manager on the Microsoft Graph Security API team. ___ Today, I’ll be giving you a short overview about the security API for Microsoft Graph that was released as a public preview at RSA 2017. ___ At Build 2018, we will be spending a lot of time with developers and partners to showcase how Microsoft Graph can be used to improve enterprise security and help partners build better solutions for our customers.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6CE63F-9E7F-4C04-9D0D-FCA25A8E9E86}" type="datetime8">
              <a:rPr lang="en-US" smtClean="0"/>
              <a:t>4/25/2018 1:18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04416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Security Operations Centers rely on a number of tools to triage, investigate, and remediate threats – those tools offer specialized experiences and insights that help the security analyst get their work done. This often includes threat protection solutions that alert on potentially malicious activity and offer their own views into related activities, ticketing and incident management solutions that track status and assignments, threat intelligence dashboards that can be used to hunt or investigate threats, and likely many more. This library of disconnected solutions often leads to disconnected alerts, slowing investigation and remediation.</a:t>
            </a:r>
          </a:p>
          <a:p>
            <a:endParaRPr lang="en-US" dirty="0"/>
          </a:p>
          <a:p>
            <a:r>
              <a:rPr lang="en-US" dirty="0"/>
              <a:t>Although security operations exist to protect the business, they often lack the ability to bring business context into the investigation to help them understand the full scope of the threat.</a:t>
            </a:r>
          </a:p>
          <a:p>
            <a:endParaRPr lang="en-US" dirty="0"/>
          </a:p>
          <a:p>
            <a:r>
              <a:rPr lang="en-US" dirty="0"/>
              <a:t>Finally, this increasingly complex organization and ease of access to relevant data often results in slow mitigation or enforcement of security policies.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EMS Overview</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9881F0D-E00C-468A-A908-E7F980115128}"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4/25/2018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422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E166C-38E2-470A-9112-B71E0F1325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7F3516-6041-442A-9DF4-7BC18DA5D3EE}"/>
              </a:ext>
            </a:extLst>
          </p:cNvPr>
          <p:cNvSpPr txBox="1">
            <a:spLocks noGrp="1"/>
          </p:cNvSpPr>
          <p:nvPr>
            <p:ph type="body" sz="quarter"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To address these challenges, we have released a Public Preview of the Microsoft Graph Security API to provide a unified gateway to your security data across Microsoft and partner security services. ___  The Security API provides a unified language to standardize all security alerts from across your security operations. ___ It also provides access to business data through the Microsoft Graph – data like Identity information from Azure Active Directory, device information from Intune, and productivity data from Office365. ___ This business data can be leveraged to enrich security alerts, bringing business context into security investigations through a common API surface. ___ Finally, the Security API does more than just improve access to security alerts and enrich them with business context. ___ Our primary vision for this API is to make security operations more effective and efficient in addressing security threats. ___ To help us achieve this vision, we are also using the same API to enable security runbooks for investigation and remediation. ___ These features to improve security automation will reduce time to response and give security operations teams the ability to programmatically mitigate threats and set protective policies through the Security API.</a:t>
            </a:r>
          </a:p>
          <a:p>
            <a:pPr lvl="0"/>
            <a:endParaRPr lang="en-US" dirty="0"/>
          </a:p>
        </p:txBody>
      </p:sp>
      <p:sp>
        <p:nvSpPr>
          <p:cNvPr id="4" name="Header Placeholder 3">
            <a:extLst>
              <a:ext uri="{FF2B5EF4-FFF2-40B4-BE49-F238E27FC236}">
                <a16:creationId xmlns:a16="http://schemas.microsoft.com/office/drawing/2014/main" id="{3BA6C357-E47C-4A1D-B073-9C21EB21FE8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000000"/>
                </a:solidFill>
                <a:effectLst/>
                <a:uLnTx/>
                <a:uFillTx/>
                <a:latin typeface="Segoe UI" pitchFamily="34"/>
                <a:ea typeface="+mn-ea"/>
                <a:cs typeface="+mn-cs"/>
              </a:rPr>
              <a:t>EMS Overview</a:t>
            </a:r>
          </a:p>
        </p:txBody>
      </p:sp>
      <p:sp>
        <p:nvSpPr>
          <p:cNvPr id="5" name="Footer Placeholder 4">
            <a:extLst>
              <a:ext uri="{FF2B5EF4-FFF2-40B4-BE49-F238E27FC236}">
                <a16:creationId xmlns:a16="http://schemas.microsoft.com/office/drawing/2014/main" id="{F6A0F454-0651-4DEA-A79F-D1F4A306D45E}"/>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2E8DA1D2-A12E-4EDF-9A21-DAE38876C018}"/>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6E44450-B34C-44C8-B344-1DD42D0EC99A}" type="datetime1">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4/25/2018</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CB2E84F3-DA7A-4BE1-9FCC-0AF61AC18F59}"/>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6139EC3-632F-4DA6-B05A-0B0E95720784}"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71850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Let’s take a quick look at how the Security API will fit in the Microsoft Graph. ___ Unlike many other Graph entities, security federates queries for data from multiple security providers, depending on what you have licensed. ___ The data never leaves your environment. ___ Security Graph API serves as a broker between all of the Microsoft security products and other security ecosystem partners who listen for queries from the Graph API. ___ Because the Graph is authenticated to your domain through AAD, only people with the proper permissions can get responses or take actions on your security data using the Security API. ___ The Security API lives alongside the other Graph Services bringing Alerts, Security Profiles (the security inventory that the Providers identify in your environment), and our automation entities for taking Actions and managing Configurations. ___ These entities can be called along with the other Microsoft Graph entities like Users or Groups to provide rich security insights and establish new data relationships to enhance your investigations. ___ All of this will be accessible through the same rich developer ecosystem of the Microsoft Graph, spanning 10 different SDKs and code samples.</a:t>
            </a: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51D548D-B1BB-4EDB-A130-9DE44351306D}"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4/25/2018 1:18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3901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E166C-38E2-470A-9112-B71E0F1325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7F3516-6041-442A-9DF4-7BC18DA5D3EE}"/>
              </a:ext>
            </a:extLst>
          </p:cNvPr>
          <p:cNvSpPr txBox="1">
            <a:spLocks noGrp="1"/>
          </p:cNvSpPr>
          <p:nvPr>
            <p:ph type="body" sz="quarter" idx="1"/>
          </p:nvPr>
        </p:nvSpPr>
        <p:spPr/>
        <p:txBody>
          <a:bodyPr/>
          <a:lstStyle/>
          <a:p>
            <a:r>
              <a:rPr lang="en-US" sz="882" kern="1200" dirty="0">
                <a:solidFill>
                  <a:schemeClr val="tx1"/>
                </a:solidFill>
                <a:effectLst/>
                <a:latin typeface="Segoe UI Light" pitchFamily="34" charset="0"/>
                <a:ea typeface="+mn-ea"/>
                <a:cs typeface="+mn-cs"/>
              </a:rPr>
              <a:t>Our Public Preview of Security API is already being used to build new security solutions from several partners. ___ Whether am MSSP wanting to leverage the graph to streamline integration, a SIEM using the graph as a single integration point to connect more easily with Microsoft security solutions through our Azure Monitor integration, or an ISV exposing their alerts alongside Microsoft alerts, adding to customer security inventory, or automating mitigations, we have many partners building exciting new solutions using the Security API.___</a:t>
            </a:r>
          </a:p>
          <a:p>
            <a:endParaRPr lang="en-US" sz="882" kern="1200" dirty="0">
              <a:solidFill>
                <a:schemeClr val="tx1"/>
              </a:solidFill>
              <a:effectLst/>
              <a:latin typeface="Segoe UI Light" pitchFamily="34" charset="0"/>
              <a:ea typeface="+mn-ea"/>
              <a:cs typeface="+mn-cs"/>
            </a:endParaRPr>
          </a:p>
          <a:p>
            <a:r>
              <a:rPr lang="en-US" sz="882" kern="1200" dirty="0">
                <a:solidFill>
                  <a:schemeClr val="tx1"/>
                </a:solidFill>
                <a:effectLst/>
                <a:latin typeface="Segoe UI Light" pitchFamily="34" charset="0"/>
                <a:ea typeface="+mn-ea"/>
                <a:cs typeface="+mn-cs"/>
              </a:rPr>
              <a:t>PWC uses alerts from the Microsoft Graph to deliver improved visibility and protection to their managed security customers. ___ Anomali leverages the alert metadata to correlate alerts with their threat intelligence, providing earlier detection and response. ___ And Palo Alto Networks has built a proof of concept solution that combines both threat data from both of our alerts and integration of their own products to provide a simple and efficient way for SOC analysts to detect, investigate, and automate response through a single interface using the Graph API.</a:t>
            </a:r>
            <a:endParaRPr lang="en-US" dirty="0"/>
          </a:p>
        </p:txBody>
      </p:sp>
      <p:sp>
        <p:nvSpPr>
          <p:cNvPr id="4" name="Header Placeholder 3">
            <a:extLst>
              <a:ext uri="{FF2B5EF4-FFF2-40B4-BE49-F238E27FC236}">
                <a16:creationId xmlns:a16="http://schemas.microsoft.com/office/drawing/2014/main" id="{3BA6C357-E47C-4A1D-B073-9C21EB21FE8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000000"/>
                </a:solidFill>
                <a:effectLst/>
                <a:uLnTx/>
                <a:uFillTx/>
                <a:latin typeface="Segoe UI" pitchFamily="34"/>
                <a:ea typeface="+mn-ea"/>
                <a:cs typeface="+mn-cs"/>
              </a:rPr>
              <a:t>EMS Overview</a:t>
            </a:r>
          </a:p>
        </p:txBody>
      </p:sp>
      <p:sp>
        <p:nvSpPr>
          <p:cNvPr id="5" name="Footer Placeholder 4">
            <a:extLst>
              <a:ext uri="{FF2B5EF4-FFF2-40B4-BE49-F238E27FC236}">
                <a16:creationId xmlns:a16="http://schemas.microsoft.com/office/drawing/2014/main" id="{F6A0F454-0651-4DEA-A79F-D1F4A306D45E}"/>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2E8DA1D2-A12E-4EDF-9A21-DAE38876C018}"/>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6E44450-B34C-44C8-B344-1DD42D0EC99A}" type="datetime1">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4/25/2018</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CB2E84F3-DA7A-4BE1-9FCC-0AF61AC18F59}"/>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6139EC3-632F-4DA6-B05A-0B0E95720784}"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298487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Now let’s walk through each of the Security API entities to look at some practical examples of how the Graph Security API can simplify some common tasks in security operations.  __</a:t>
            </a:r>
          </a:p>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801BB6DB-292D-4F55-8FEB-A2186E983E2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4/25/2018 1:19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2432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talked quite a bit about what you can do with alerts in the Graph, but let’s dive a little deeper. ___ Querying for all alerts from providers in the Graph is as simple as a short call using our C# SDK or a REST API call. ___ The results of this query can be filtered similar to any REST API and surfaced in whichever dashboard or user experience you prefer – giving you the ability to manage, correlate, or enrich these alerts.</a:t>
            </a:r>
          </a:p>
          <a:p>
            <a:endParaRPr lang="en-US" dirty="0"/>
          </a:p>
          <a:p>
            <a:r>
              <a:rPr lang="en-US" dirty="0"/>
              <a:t>One of the challenges we have heard from customers is the time consuming task of keeping security alerts in sync across all of your SOC systems as you manage them through a ticketing or other management platform. ___ For example, if a SOC analyst assigns an alert to herself and changes the status in a management dashboard, they often need to go back and manually update that alert in multiple places. ___ With the Security API, you can programmatically update that alert with a simple PATCH that writes back to the alert provider keeping the alert updated seamlessly.</a:t>
            </a:r>
          </a:p>
          <a:p>
            <a:endParaRPr lang="en-US" dirty="0"/>
          </a:p>
          <a:p>
            <a:r>
              <a:rPr lang="en-US" dirty="0"/>
              <a:t>I also want to talk briefly about our SIEM integration story through Azure Monitor. ___ The Security API does not ingest raw logs or reason over them like a SIEM. The API works exclusively at the Alert level. ___ However, we are including Security API in the consolidated SIEM integration story through Azure Monitor where there are already connectors for Splunk, </a:t>
            </a:r>
            <a:r>
              <a:rPr lang="en-US" dirty="0" err="1"/>
              <a:t>Qradar</a:t>
            </a:r>
            <a:r>
              <a:rPr lang="en-US" dirty="0"/>
              <a:t>, </a:t>
            </a:r>
            <a:r>
              <a:rPr lang="en-US" dirty="0" err="1"/>
              <a:t>ArcSight</a:t>
            </a:r>
            <a:r>
              <a:rPr lang="en-US" dirty="0"/>
              <a:t>, and </a:t>
            </a:r>
            <a:r>
              <a:rPr lang="en-US" dirty="0" err="1"/>
              <a:t>SumoLogic</a:t>
            </a:r>
            <a:r>
              <a:rPr lang="en-US" dirty="0"/>
              <a:t>. ___ Security API customer will only need to integrate once using the SIEM connector they already have established in Azure Monitor. ___ The Azure Event hub build off Azure Monitor will listen for Security API alerts seamlessly delivering them to your integrated SIEM. ___ More detailed documentation on this is available in the Security API documentation.</a:t>
            </a:r>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4/25/2018 1:35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85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piece of the Security API we will look at is called security Profiles. Security Profiles represent the inventory maintained by the security providers. These can be hosts, users, file, apps, or IP addresses. Windows Defender ATP can provide host security Profiles, Azure Active directory can provide user security profiles, a CASB solution can provide app security profiles, and so on… ___ This gives customers and developers the ability to correlate alerts with the underlying inventory associated with the events.</a:t>
            </a:r>
          </a:p>
          <a:p>
            <a:endParaRPr lang="en-US" dirty="0"/>
          </a:p>
          <a:p>
            <a:r>
              <a:rPr lang="en-US" dirty="0"/>
              <a:t>For example, this first simple query asks all of my security providers what they know about a User based on the User Security Profile. ___ The query goes out to all Graph-connected products and returns any information each provider knows about this user – janedoe@contoso.com. ___ This information could be used to determine the extent of a compromise that might result from this user’s account being compromised.</a:t>
            </a:r>
          </a:p>
          <a:p>
            <a:endParaRPr lang="en-US" dirty="0"/>
          </a:p>
          <a:p>
            <a:r>
              <a:rPr lang="en-US" dirty="0"/>
              <a:t>You can also query security providers to get other context that security providers may have. For example, you can query security providers for risk scores associated with a host or a specific file. This query will return any information your security products know about this item – specifically in your environment.</a:t>
            </a:r>
          </a:p>
          <a:p>
            <a:endParaRPr lang="en-US" dirty="0"/>
          </a:p>
          <a:p>
            <a:r>
              <a:rPr lang="en-US" dirty="0" err="1"/>
              <a:t>SecurityProfiles</a:t>
            </a:r>
            <a:r>
              <a:rPr lang="en-US" dirty="0"/>
              <a:t> can also be used to address compliance questions. For example, a simple query to all of my hosts requesting their current platform and OS version can return valuable data on the patch state of your machines ___ Some partners are also using this sort of query to identify outdated apps on managed mobile devices to track potential risks in bring-your-own-device environments. ___ You will see later how our automation capabilities can then help those companies enforce proactive policies to keep those applications updated.</a:t>
            </a:r>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4/25/2018 1:44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411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11" name="Freeform 5">
            <a:extLst>
              <a:ext uri="{FF2B5EF4-FFF2-40B4-BE49-F238E27FC236}">
                <a16:creationId xmlns:a16="http://schemas.microsoft.com/office/drawing/2014/main" id="{3A3051D2-DD0C-4419-9210-74A066BBE509}"/>
              </a:ext>
            </a:extLst>
          </p:cNvPr>
          <p:cNvSpPr>
            <a:spLocks noChangeAspect="1" noEditPoints="1"/>
          </p:cNvSpPr>
          <p:nvPr userDrawn="1"/>
        </p:nvSpPr>
        <p:spPr bwMode="black">
          <a:xfrm>
            <a:off x="584200" y="2903438"/>
            <a:ext cx="4343400" cy="527960"/>
          </a:xfrm>
          <a:custGeom>
            <a:avLst/>
            <a:gdLst>
              <a:gd name="T0" fmla="*/ 763 w 809"/>
              <a:gd name="T1" fmla="*/ 64 h 96"/>
              <a:gd name="T2" fmla="*/ 795 w 809"/>
              <a:gd name="T3" fmla="*/ 58 h 96"/>
              <a:gd name="T4" fmla="*/ 795 w 809"/>
              <a:gd name="T5" fmla="*/ 84 h 96"/>
              <a:gd name="T6" fmla="*/ 777 w 809"/>
              <a:gd name="T7" fmla="*/ 30 h 96"/>
              <a:gd name="T8" fmla="*/ 723 w 809"/>
              <a:gd name="T9" fmla="*/ 95 h 96"/>
              <a:gd name="T10" fmla="*/ 701 w 809"/>
              <a:gd name="T11" fmla="*/ 3 h 96"/>
              <a:gd name="T12" fmla="*/ 707 w 809"/>
              <a:gd name="T13" fmla="*/ 16 h 96"/>
              <a:gd name="T14" fmla="*/ 708 w 809"/>
              <a:gd name="T15" fmla="*/ 95 h 96"/>
              <a:gd name="T16" fmla="*/ 661 w 809"/>
              <a:gd name="T17" fmla="*/ 80 h 96"/>
              <a:gd name="T18" fmla="*/ 624 w 809"/>
              <a:gd name="T19" fmla="*/ 69 h 96"/>
              <a:gd name="T20" fmla="*/ 679 w 809"/>
              <a:gd name="T21" fmla="*/ 95 h 96"/>
              <a:gd name="T22" fmla="*/ 579 w 809"/>
              <a:gd name="T23" fmla="*/ 55 h 96"/>
              <a:gd name="T24" fmla="*/ 598 w 809"/>
              <a:gd name="T25" fmla="*/ 69 h 96"/>
              <a:gd name="T26" fmla="*/ 579 w 809"/>
              <a:gd name="T27" fmla="*/ 19 h 96"/>
              <a:gd name="T28" fmla="*/ 605 w 809"/>
              <a:gd name="T29" fmla="*/ 88 h 96"/>
              <a:gd name="T30" fmla="*/ 602 w 809"/>
              <a:gd name="T31" fmla="*/ 12 h 96"/>
              <a:gd name="T32" fmla="*/ 608 w 809"/>
              <a:gd name="T33" fmla="*/ 55 h 96"/>
              <a:gd name="T34" fmla="*/ 471 w 809"/>
              <a:gd name="T35" fmla="*/ 32 h 96"/>
              <a:gd name="T36" fmla="*/ 474 w 809"/>
              <a:gd name="T37" fmla="*/ 2 h 96"/>
              <a:gd name="T38" fmla="*/ 432 w 809"/>
              <a:gd name="T39" fmla="*/ 32 h 96"/>
              <a:gd name="T40" fmla="*/ 457 w 809"/>
              <a:gd name="T41" fmla="*/ 43 h 96"/>
              <a:gd name="T42" fmla="*/ 500 w 809"/>
              <a:gd name="T43" fmla="*/ 96 h 96"/>
              <a:gd name="T44" fmla="*/ 496 w 809"/>
              <a:gd name="T45" fmla="*/ 74 h 96"/>
              <a:gd name="T46" fmla="*/ 496 w 809"/>
              <a:gd name="T47" fmla="*/ 13 h 96"/>
              <a:gd name="T48" fmla="*/ 378 w 809"/>
              <a:gd name="T49" fmla="*/ 64 h 96"/>
              <a:gd name="T50" fmla="*/ 419 w 809"/>
              <a:gd name="T51" fmla="*/ 39 h 96"/>
              <a:gd name="T52" fmla="*/ 363 w 809"/>
              <a:gd name="T53" fmla="*/ 64 h 96"/>
              <a:gd name="T54" fmla="*/ 345 w 809"/>
              <a:gd name="T55" fmla="*/ 62 h 96"/>
              <a:gd name="T56" fmla="*/ 325 w 809"/>
              <a:gd name="T57" fmla="*/ 48 h 96"/>
              <a:gd name="T58" fmla="*/ 352 w 809"/>
              <a:gd name="T59" fmla="*/ 46 h 96"/>
              <a:gd name="T60" fmla="*/ 313 w 809"/>
              <a:gd name="T61" fmla="*/ 41 h 96"/>
              <a:gd name="T62" fmla="*/ 327 w 809"/>
              <a:gd name="T63" fmla="*/ 67 h 96"/>
              <a:gd name="T64" fmla="*/ 328 w 809"/>
              <a:gd name="T65" fmla="*/ 86 h 96"/>
              <a:gd name="T66" fmla="*/ 347 w 809"/>
              <a:gd name="T67" fmla="*/ 91 h 96"/>
              <a:gd name="T68" fmla="*/ 286 w 809"/>
              <a:gd name="T69" fmla="*/ 63 h 96"/>
              <a:gd name="T70" fmla="*/ 256 w 809"/>
              <a:gd name="T71" fmla="*/ 79 h 96"/>
              <a:gd name="T72" fmla="*/ 301 w 809"/>
              <a:gd name="T73" fmla="*/ 63 h 96"/>
              <a:gd name="T74" fmla="*/ 246 w 809"/>
              <a:gd name="T75" fmla="*/ 39 h 96"/>
              <a:gd name="T76" fmla="*/ 210 w 809"/>
              <a:gd name="T77" fmla="*/ 45 h 96"/>
              <a:gd name="T78" fmla="*/ 210 w 809"/>
              <a:gd name="T79" fmla="*/ 65 h 96"/>
              <a:gd name="T80" fmla="*/ 226 w 809"/>
              <a:gd name="T81" fmla="*/ 31 h 96"/>
              <a:gd name="T82" fmla="*/ 165 w 809"/>
              <a:gd name="T83" fmla="*/ 96 h 96"/>
              <a:gd name="T84" fmla="*/ 148 w 809"/>
              <a:gd name="T85" fmla="*/ 64 h 96"/>
              <a:gd name="T86" fmla="*/ 167 w 809"/>
              <a:gd name="T87" fmla="*/ 30 h 96"/>
              <a:gd name="T88" fmla="*/ 108 w 809"/>
              <a:gd name="T89" fmla="*/ 32 h 96"/>
              <a:gd name="T90" fmla="*/ 110 w 809"/>
              <a:gd name="T91" fmla="*/ 17 h 96"/>
              <a:gd name="T92" fmla="*/ 116 w 809"/>
              <a:gd name="T93" fmla="*/ 3 h 96"/>
              <a:gd name="T94" fmla="*/ 80 w 809"/>
              <a:gd name="T95" fmla="*/ 38 h 96"/>
              <a:gd name="T96" fmla="*/ 42 w 809"/>
              <a:gd name="T97" fmla="*/ 95 h 96"/>
              <a:gd name="T98" fmla="*/ 14 w 809"/>
              <a:gd name="T99" fmla="*/ 95 h 96"/>
              <a:gd name="T100" fmla="*/ 47 w 809"/>
              <a:gd name="T101"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96">
                <a:moveTo>
                  <a:pt x="795" y="58"/>
                </a:moveTo>
                <a:cubicBezTo>
                  <a:pt x="795" y="53"/>
                  <a:pt x="794" y="50"/>
                  <a:pt x="791" y="46"/>
                </a:cubicBezTo>
                <a:cubicBezTo>
                  <a:pt x="788" y="43"/>
                  <a:pt x="784" y="42"/>
                  <a:pt x="780" y="42"/>
                </a:cubicBezTo>
                <a:cubicBezTo>
                  <a:pt x="775" y="42"/>
                  <a:pt x="770" y="44"/>
                  <a:pt x="767" y="48"/>
                </a:cubicBezTo>
                <a:cubicBezTo>
                  <a:pt x="764" y="52"/>
                  <a:pt x="763" y="57"/>
                  <a:pt x="763" y="64"/>
                </a:cubicBezTo>
                <a:cubicBezTo>
                  <a:pt x="763" y="71"/>
                  <a:pt x="764" y="76"/>
                  <a:pt x="767" y="79"/>
                </a:cubicBezTo>
                <a:cubicBezTo>
                  <a:pt x="770" y="83"/>
                  <a:pt x="774" y="85"/>
                  <a:pt x="779" y="85"/>
                </a:cubicBezTo>
                <a:cubicBezTo>
                  <a:pt x="784" y="85"/>
                  <a:pt x="788" y="83"/>
                  <a:pt x="791" y="79"/>
                </a:cubicBezTo>
                <a:cubicBezTo>
                  <a:pt x="794" y="76"/>
                  <a:pt x="795" y="71"/>
                  <a:pt x="795" y="66"/>
                </a:cubicBezTo>
                <a:lnTo>
                  <a:pt x="795" y="58"/>
                </a:lnTo>
                <a:close/>
                <a:moveTo>
                  <a:pt x="809" y="2"/>
                </a:moveTo>
                <a:cubicBezTo>
                  <a:pt x="809" y="95"/>
                  <a:pt x="809" y="95"/>
                  <a:pt x="809" y="95"/>
                </a:cubicBezTo>
                <a:cubicBezTo>
                  <a:pt x="795" y="95"/>
                  <a:pt x="795" y="95"/>
                  <a:pt x="795" y="95"/>
                </a:cubicBezTo>
                <a:cubicBezTo>
                  <a:pt x="795" y="84"/>
                  <a:pt x="795" y="84"/>
                  <a:pt x="795" y="84"/>
                </a:cubicBezTo>
                <a:cubicBezTo>
                  <a:pt x="795" y="84"/>
                  <a:pt x="795" y="84"/>
                  <a:pt x="795" y="84"/>
                </a:cubicBezTo>
                <a:cubicBezTo>
                  <a:pt x="790" y="92"/>
                  <a:pt x="783" y="96"/>
                  <a:pt x="774" y="96"/>
                </a:cubicBezTo>
                <a:cubicBezTo>
                  <a:pt x="766" y="96"/>
                  <a:pt x="760" y="93"/>
                  <a:pt x="755" y="88"/>
                </a:cubicBezTo>
                <a:cubicBezTo>
                  <a:pt x="751" y="82"/>
                  <a:pt x="748" y="74"/>
                  <a:pt x="748" y="65"/>
                </a:cubicBezTo>
                <a:cubicBezTo>
                  <a:pt x="748" y="54"/>
                  <a:pt x="751" y="46"/>
                  <a:pt x="756" y="40"/>
                </a:cubicBezTo>
                <a:cubicBezTo>
                  <a:pt x="761" y="34"/>
                  <a:pt x="768" y="30"/>
                  <a:pt x="777" y="30"/>
                </a:cubicBezTo>
                <a:cubicBezTo>
                  <a:pt x="785" y="30"/>
                  <a:pt x="791" y="34"/>
                  <a:pt x="795" y="41"/>
                </a:cubicBezTo>
                <a:cubicBezTo>
                  <a:pt x="795" y="41"/>
                  <a:pt x="795" y="41"/>
                  <a:pt x="795" y="41"/>
                </a:cubicBezTo>
                <a:cubicBezTo>
                  <a:pt x="795" y="2"/>
                  <a:pt x="795" y="2"/>
                  <a:pt x="795" y="2"/>
                </a:cubicBezTo>
                <a:lnTo>
                  <a:pt x="809" y="2"/>
                </a:lnTo>
                <a:close/>
                <a:moveTo>
                  <a:pt x="723" y="95"/>
                </a:moveTo>
                <a:cubicBezTo>
                  <a:pt x="738" y="95"/>
                  <a:pt x="738" y="95"/>
                  <a:pt x="738" y="95"/>
                </a:cubicBezTo>
                <a:cubicBezTo>
                  <a:pt x="738" y="2"/>
                  <a:pt x="738" y="2"/>
                  <a:pt x="738" y="2"/>
                </a:cubicBezTo>
                <a:cubicBezTo>
                  <a:pt x="723" y="2"/>
                  <a:pt x="723" y="2"/>
                  <a:pt x="723" y="2"/>
                </a:cubicBezTo>
                <a:lnTo>
                  <a:pt x="723" y="95"/>
                </a:lnTo>
                <a:close/>
                <a:moveTo>
                  <a:pt x="701" y="3"/>
                </a:moveTo>
                <a:cubicBezTo>
                  <a:pt x="699" y="3"/>
                  <a:pt x="697" y="3"/>
                  <a:pt x="695" y="5"/>
                </a:cubicBezTo>
                <a:cubicBezTo>
                  <a:pt x="694" y="7"/>
                  <a:pt x="693" y="8"/>
                  <a:pt x="693" y="11"/>
                </a:cubicBezTo>
                <a:cubicBezTo>
                  <a:pt x="693" y="13"/>
                  <a:pt x="694" y="15"/>
                  <a:pt x="695" y="17"/>
                </a:cubicBezTo>
                <a:cubicBezTo>
                  <a:pt x="697" y="18"/>
                  <a:pt x="699" y="19"/>
                  <a:pt x="701" y="19"/>
                </a:cubicBezTo>
                <a:cubicBezTo>
                  <a:pt x="704" y="19"/>
                  <a:pt x="706" y="18"/>
                  <a:pt x="707" y="16"/>
                </a:cubicBezTo>
                <a:cubicBezTo>
                  <a:pt x="709" y="15"/>
                  <a:pt x="710" y="13"/>
                  <a:pt x="710" y="11"/>
                </a:cubicBezTo>
                <a:cubicBezTo>
                  <a:pt x="710" y="8"/>
                  <a:pt x="709" y="7"/>
                  <a:pt x="707" y="5"/>
                </a:cubicBezTo>
                <a:cubicBezTo>
                  <a:pt x="706" y="3"/>
                  <a:pt x="704" y="3"/>
                  <a:pt x="701" y="3"/>
                </a:cubicBezTo>
                <a:moveTo>
                  <a:pt x="694" y="95"/>
                </a:moveTo>
                <a:cubicBezTo>
                  <a:pt x="708" y="95"/>
                  <a:pt x="708" y="95"/>
                  <a:pt x="708" y="95"/>
                </a:cubicBezTo>
                <a:cubicBezTo>
                  <a:pt x="708" y="32"/>
                  <a:pt x="708" y="32"/>
                  <a:pt x="708" y="32"/>
                </a:cubicBezTo>
                <a:cubicBezTo>
                  <a:pt x="694" y="32"/>
                  <a:pt x="694" y="32"/>
                  <a:pt x="694" y="32"/>
                </a:cubicBezTo>
                <a:lnTo>
                  <a:pt x="694" y="95"/>
                </a:lnTo>
                <a:close/>
                <a:moveTo>
                  <a:pt x="665" y="68"/>
                </a:moveTo>
                <a:cubicBezTo>
                  <a:pt x="665" y="73"/>
                  <a:pt x="664" y="77"/>
                  <a:pt x="661" y="80"/>
                </a:cubicBezTo>
                <a:cubicBezTo>
                  <a:pt x="658" y="83"/>
                  <a:pt x="655" y="85"/>
                  <a:pt x="651" y="85"/>
                </a:cubicBezTo>
                <a:cubicBezTo>
                  <a:pt x="642" y="85"/>
                  <a:pt x="638" y="79"/>
                  <a:pt x="638" y="68"/>
                </a:cubicBezTo>
                <a:cubicBezTo>
                  <a:pt x="638" y="32"/>
                  <a:pt x="638" y="32"/>
                  <a:pt x="638" y="32"/>
                </a:cubicBezTo>
                <a:cubicBezTo>
                  <a:pt x="624" y="32"/>
                  <a:pt x="624" y="32"/>
                  <a:pt x="624" y="32"/>
                </a:cubicBezTo>
                <a:cubicBezTo>
                  <a:pt x="624" y="69"/>
                  <a:pt x="624" y="69"/>
                  <a:pt x="624" y="69"/>
                </a:cubicBezTo>
                <a:cubicBezTo>
                  <a:pt x="624" y="87"/>
                  <a:pt x="631" y="96"/>
                  <a:pt x="646" y="96"/>
                </a:cubicBezTo>
                <a:cubicBezTo>
                  <a:pt x="654" y="96"/>
                  <a:pt x="661" y="92"/>
                  <a:pt x="665" y="85"/>
                </a:cubicBezTo>
                <a:cubicBezTo>
                  <a:pt x="665" y="85"/>
                  <a:pt x="665" y="85"/>
                  <a:pt x="665" y="85"/>
                </a:cubicBezTo>
                <a:cubicBezTo>
                  <a:pt x="665" y="95"/>
                  <a:pt x="665" y="95"/>
                  <a:pt x="665" y="95"/>
                </a:cubicBezTo>
                <a:cubicBezTo>
                  <a:pt x="679" y="95"/>
                  <a:pt x="679" y="95"/>
                  <a:pt x="679" y="95"/>
                </a:cubicBezTo>
                <a:cubicBezTo>
                  <a:pt x="679" y="32"/>
                  <a:pt x="679" y="32"/>
                  <a:pt x="679" y="32"/>
                </a:cubicBezTo>
                <a:cubicBezTo>
                  <a:pt x="665" y="32"/>
                  <a:pt x="665" y="32"/>
                  <a:pt x="665" y="32"/>
                </a:cubicBezTo>
                <a:lnTo>
                  <a:pt x="665" y="68"/>
                </a:lnTo>
                <a:close/>
                <a:moveTo>
                  <a:pt x="598" y="69"/>
                </a:moveTo>
                <a:cubicBezTo>
                  <a:pt x="598" y="60"/>
                  <a:pt x="592" y="55"/>
                  <a:pt x="579" y="55"/>
                </a:cubicBezTo>
                <a:cubicBezTo>
                  <a:pt x="569" y="55"/>
                  <a:pt x="569" y="55"/>
                  <a:pt x="569" y="55"/>
                </a:cubicBezTo>
                <a:cubicBezTo>
                  <a:pt x="569" y="83"/>
                  <a:pt x="569" y="83"/>
                  <a:pt x="569" y="83"/>
                </a:cubicBezTo>
                <a:cubicBezTo>
                  <a:pt x="581" y="83"/>
                  <a:pt x="581" y="83"/>
                  <a:pt x="581" y="83"/>
                </a:cubicBezTo>
                <a:cubicBezTo>
                  <a:pt x="587" y="83"/>
                  <a:pt x="591" y="82"/>
                  <a:pt x="594" y="79"/>
                </a:cubicBezTo>
                <a:cubicBezTo>
                  <a:pt x="597" y="77"/>
                  <a:pt x="598" y="73"/>
                  <a:pt x="598" y="69"/>
                </a:cubicBezTo>
                <a:moveTo>
                  <a:pt x="569" y="44"/>
                </a:moveTo>
                <a:cubicBezTo>
                  <a:pt x="578" y="44"/>
                  <a:pt x="578" y="44"/>
                  <a:pt x="578" y="44"/>
                </a:cubicBezTo>
                <a:cubicBezTo>
                  <a:pt x="583" y="44"/>
                  <a:pt x="587" y="42"/>
                  <a:pt x="590" y="40"/>
                </a:cubicBezTo>
                <a:cubicBezTo>
                  <a:pt x="593" y="38"/>
                  <a:pt x="594" y="34"/>
                  <a:pt x="594" y="30"/>
                </a:cubicBezTo>
                <a:cubicBezTo>
                  <a:pt x="594" y="22"/>
                  <a:pt x="589" y="19"/>
                  <a:pt x="579" y="19"/>
                </a:cubicBezTo>
                <a:cubicBezTo>
                  <a:pt x="569" y="19"/>
                  <a:pt x="569" y="19"/>
                  <a:pt x="569" y="19"/>
                </a:cubicBezTo>
                <a:lnTo>
                  <a:pt x="569" y="44"/>
                </a:lnTo>
                <a:close/>
                <a:moveTo>
                  <a:pt x="608" y="55"/>
                </a:moveTo>
                <a:cubicBezTo>
                  <a:pt x="612" y="58"/>
                  <a:pt x="614" y="63"/>
                  <a:pt x="614" y="69"/>
                </a:cubicBezTo>
                <a:cubicBezTo>
                  <a:pt x="614" y="77"/>
                  <a:pt x="611" y="83"/>
                  <a:pt x="605" y="88"/>
                </a:cubicBezTo>
                <a:cubicBezTo>
                  <a:pt x="599" y="92"/>
                  <a:pt x="591" y="95"/>
                  <a:pt x="582" y="95"/>
                </a:cubicBezTo>
                <a:cubicBezTo>
                  <a:pt x="554" y="95"/>
                  <a:pt x="554" y="95"/>
                  <a:pt x="554" y="95"/>
                </a:cubicBezTo>
                <a:cubicBezTo>
                  <a:pt x="554" y="7"/>
                  <a:pt x="554" y="7"/>
                  <a:pt x="554" y="7"/>
                </a:cubicBezTo>
                <a:cubicBezTo>
                  <a:pt x="582" y="7"/>
                  <a:pt x="582" y="7"/>
                  <a:pt x="582" y="7"/>
                </a:cubicBezTo>
                <a:cubicBezTo>
                  <a:pt x="591" y="7"/>
                  <a:pt x="597" y="9"/>
                  <a:pt x="602" y="12"/>
                </a:cubicBezTo>
                <a:cubicBezTo>
                  <a:pt x="607" y="16"/>
                  <a:pt x="610" y="21"/>
                  <a:pt x="610" y="27"/>
                </a:cubicBezTo>
                <a:cubicBezTo>
                  <a:pt x="610" y="32"/>
                  <a:pt x="608" y="36"/>
                  <a:pt x="605" y="40"/>
                </a:cubicBezTo>
                <a:cubicBezTo>
                  <a:pt x="603" y="44"/>
                  <a:pt x="599" y="46"/>
                  <a:pt x="594" y="48"/>
                </a:cubicBezTo>
                <a:cubicBezTo>
                  <a:pt x="594" y="48"/>
                  <a:pt x="594" y="48"/>
                  <a:pt x="594" y="48"/>
                </a:cubicBezTo>
                <a:cubicBezTo>
                  <a:pt x="600" y="49"/>
                  <a:pt x="605" y="51"/>
                  <a:pt x="608" y="55"/>
                </a:cubicBezTo>
                <a:moveTo>
                  <a:pt x="496" y="13"/>
                </a:moveTo>
                <a:cubicBezTo>
                  <a:pt x="482" y="17"/>
                  <a:pt x="482" y="17"/>
                  <a:pt x="482" y="17"/>
                </a:cubicBezTo>
                <a:cubicBezTo>
                  <a:pt x="482" y="32"/>
                  <a:pt x="482" y="32"/>
                  <a:pt x="482" y="32"/>
                </a:cubicBezTo>
                <a:cubicBezTo>
                  <a:pt x="471" y="32"/>
                  <a:pt x="471" y="32"/>
                  <a:pt x="471" y="32"/>
                </a:cubicBezTo>
                <a:cubicBezTo>
                  <a:pt x="471" y="32"/>
                  <a:pt x="471" y="32"/>
                  <a:pt x="471" y="32"/>
                </a:cubicBezTo>
                <a:cubicBezTo>
                  <a:pt x="457" y="32"/>
                  <a:pt x="457" y="32"/>
                  <a:pt x="457" y="32"/>
                </a:cubicBezTo>
                <a:cubicBezTo>
                  <a:pt x="457" y="23"/>
                  <a:pt x="457" y="23"/>
                  <a:pt x="457" y="23"/>
                </a:cubicBezTo>
                <a:cubicBezTo>
                  <a:pt x="457" y="16"/>
                  <a:pt x="460" y="12"/>
                  <a:pt x="467" y="12"/>
                </a:cubicBezTo>
                <a:cubicBezTo>
                  <a:pt x="470" y="12"/>
                  <a:pt x="472" y="12"/>
                  <a:pt x="474" y="13"/>
                </a:cubicBezTo>
                <a:cubicBezTo>
                  <a:pt x="474" y="2"/>
                  <a:pt x="474" y="2"/>
                  <a:pt x="474" y="2"/>
                </a:cubicBezTo>
                <a:cubicBezTo>
                  <a:pt x="472" y="1"/>
                  <a:pt x="469" y="0"/>
                  <a:pt x="465" y="0"/>
                </a:cubicBezTo>
                <a:cubicBezTo>
                  <a:pt x="459" y="0"/>
                  <a:pt x="454" y="2"/>
                  <a:pt x="449" y="6"/>
                </a:cubicBezTo>
                <a:cubicBezTo>
                  <a:pt x="445" y="10"/>
                  <a:pt x="443" y="15"/>
                  <a:pt x="443" y="22"/>
                </a:cubicBezTo>
                <a:cubicBezTo>
                  <a:pt x="443" y="32"/>
                  <a:pt x="443" y="32"/>
                  <a:pt x="443" y="32"/>
                </a:cubicBezTo>
                <a:cubicBezTo>
                  <a:pt x="432" y="32"/>
                  <a:pt x="432" y="32"/>
                  <a:pt x="432" y="32"/>
                </a:cubicBezTo>
                <a:cubicBezTo>
                  <a:pt x="432" y="43"/>
                  <a:pt x="432" y="43"/>
                  <a:pt x="432" y="43"/>
                </a:cubicBezTo>
                <a:cubicBezTo>
                  <a:pt x="443" y="43"/>
                  <a:pt x="443" y="43"/>
                  <a:pt x="443" y="43"/>
                </a:cubicBezTo>
                <a:cubicBezTo>
                  <a:pt x="443" y="95"/>
                  <a:pt x="443" y="95"/>
                  <a:pt x="443" y="95"/>
                </a:cubicBezTo>
                <a:cubicBezTo>
                  <a:pt x="457" y="95"/>
                  <a:pt x="457" y="95"/>
                  <a:pt x="457" y="95"/>
                </a:cubicBezTo>
                <a:cubicBezTo>
                  <a:pt x="457" y="43"/>
                  <a:pt x="457" y="43"/>
                  <a:pt x="457" y="43"/>
                </a:cubicBezTo>
                <a:cubicBezTo>
                  <a:pt x="471" y="43"/>
                  <a:pt x="471" y="43"/>
                  <a:pt x="471" y="43"/>
                </a:cubicBezTo>
                <a:cubicBezTo>
                  <a:pt x="471" y="43"/>
                  <a:pt x="471" y="43"/>
                  <a:pt x="471" y="43"/>
                </a:cubicBezTo>
                <a:cubicBezTo>
                  <a:pt x="482" y="43"/>
                  <a:pt x="482" y="43"/>
                  <a:pt x="482" y="43"/>
                </a:cubicBezTo>
                <a:cubicBezTo>
                  <a:pt x="482" y="79"/>
                  <a:pt x="482" y="79"/>
                  <a:pt x="482" y="79"/>
                </a:cubicBezTo>
                <a:cubicBezTo>
                  <a:pt x="482" y="90"/>
                  <a:pt x="488" y="96"/>
                  <a:pt x="500" y="96"/>
                </a:cubicBezTo>
                <a:cubicBezTo>
                  <a:pt x="504" y="96"/>
                  <a:pt x="508" y="95"/>
                  <a:pt x="511" y="94"/>
                </a:cubicBezTo>
                <a:cubicBezTo>
                  <a:pt x="511" y="83"/>
                  <a:pt x="511" y="83"/>
                  <a:pt x="511" y="83"/>
                </a:cubicBezTo>
                <a:cubicBezTo>
                  <a:pt x="509" y="84"/>
                  <a:pt x="507" y="85"/>
                  <a:pt x="505" y="85"/>
                </a:cubicBezTo>
                <a:cubicBezTo>
                  <a:pt x="501" y="85"/>
                  <a:pt x="499" y="84"/>
                  <a:pt x="498" y="82"/>
                </a:cubicBezTo>
                <a:cubicBezTo>
                  <a:pt x="496" y="81"/>
                  <a:pt x="496" y="78"/>
                  <a:pt x="496" y="74"/>
                </a:cubicBezTo>
                <a:cubicBezTo>
                  <a:pt x="496" y="43"/>
                  <a:pt x="496" y="43"/>
                  <a:pt x="496" y="43"/>
                </a:cubicBezTo>
                <a:cubicBezTo>
                  <a:pt x="511" y="43"/>
                  <a:pt x="511" y="43"/>
                  <a:pt x="511" y="43"/>
                </a:cubicBezTo>
                <a:cubicBezTo>
                  <a:pt x="511" y="32"/>
                  <a:pt x="511" y="32"/>
                  <a:pt x="511" y="32"/>
                </a:cubicBezTo>
                <a:cubicBezTo>
                  <a:pt x="496" y="32"/>
                  <a:pt x="496" y="32"/>
                  <a:pt x="496" y="32"/>
                </a:cubicBezTo>
                <a:lnTo>
                  <a:pt x="496" y="13"/>
                </a:lnTo>
                <a:close/>
                <a:moveTo>
                  <a:pt x="413" y="63"/>
                </a:moveTo>
                <a:cubicBezTo>
                  <a:pt x="413" y="56"/>
                  <a:pt x="412" y="51"/>
                  <a:pt x="409" y="47"/>
                </a:cubicBezTo>
                <a:cubicBezTo>
                  <a:pt x="406" y="44"/>
                  <a:pt x="401" y="42"/>
                  <a:pt x="396" y="42"/>
                </a:cubicBezTo>
                <a:cubicBezTo>
                  <a:pt x="390" y="42"/>
                  <a:pt x="386" y="44"/>
                  <a:pt x="382" y="48"/>
                </a:cubicBezTo>
                <a:cubicBezTo>
                  <a:pt x="379" y="51"/>
                  <a:pt x="378" y="57"/>
                  <a:pt x="378" y="64"/>
                </a:cubicBezTo>
                <a:cubicBezTo>
                  <a:pt x="378" y="70"/>
                  <a:pt x="379" y="75"/>
                  <a:pt x="383" y="79"/>
                </a:cubicBezTo>
                <a:cubicBezTo>
                  <a:pt x="386" y="83"/>
                  <a:pt x="390" y="85"/>
                  <a:pt x="396" y="85"/>
                </a:cubicBezTo>
                <a:cubicBezTo>
                  <a:pt x="401" y="85"/>
                  <a:pt x="406" y="83"/>
                  <a:pt x="409" y="79"/>
                </a:cubicBezTo>
                <a:cubicBezTo>
                  <a:pt x="412" y="76"/>
                  <a:pt x="413" y="70"/>
                  <a:pt x="413" y="63"/>
                </a:cubicBezTo>
                <a:moveTo>
                  <a:pt x="419" y="39"/>
                </a:moveTo>
                <a:cubicBezTo>
                  <a:pt x="425" y="45"/>
                  <a:pt x="428" y="53"/>
                  <a:pt x="428" y="63"/>
                </a:cubicBezTo>
                <a:cubicBezTo>
                  <a:pt x="428" y="73"/>
                  <a:pt x="425" y="81"/>
                  <a:pt x="419" y="87"/>
                </a:cubicBezTo>
                <a:cubicBezTo>
                  <a:pt x="413" y="93"/>
                  <a:pt x="405" y="96"/>
                  <a:pt x="395" y="96"/>
                </a:cubicBezTo>
                <a:cubicBezTo>
                  <a:pt x="385" y="96"/>
                  <a:pt x="378" y="93"/>
                  <a:pt x="372" y="87"/>
                </a:cubicBezTo>
                <a:cubicBezTo>
                  <a:pt x="366" y="81"/>
                  <a:pt x="363" y="74"/>
                  <a:pt x="363" y="64"/>
                </a:cubicBezTo>
                <a:cubicBezTo>
                  <a:pt x="363" y="53"/>
                  <a:pt x="366" y="45"/>
                  <a:pt x="372" y="39"/>
                </a:cubicBezTo>
                <a:cubicBezTo>
                  <a:pt x="378" y="33"/>
                  <a:pt x="386" y="30"/>
                  <a:pt x="396" y="30"/>
                </a:cubicBezTo>
                <a:cubicBezTo>
                  <a:pt x="406" y="30"/>
                  <a:pt x="414" y="33"/>
                  <a:pt x="419" y="39"/>
                </a:cubicBezTo>
                <a:moveTo>
                  <a:pt x="350" y="66"/>
                </a:moveTo>
                <a:cubicBezTo>
                  <a:pt x="349" y="64"/>
                  <a:pt x="347" y="63"/>
                  <a:pt x="345" y="62"/>
                </a:cubicBezTo>
                <a:cubicBezTo>
                  <a:pt x="343" y="60"/>
                  <a:pt x="340" y="59"/>
                  <a:pt x="337" y="58"/>
                </a:cubicBezTo>
                <a:cubicBezTo>
                  <a:pt x="335" y="58"/>
                  <a:pt x="334" y="57"/>
                  <a:pt x="332" y="56"/>
                </a:cubicBezTo>
                <a:cubicBezTo>
                  <a:pt x="330" y="56"/>
                  <a:pt x="329" y="55"/>
                  <a:pt x="328" y="54"/>
                </a:cubicBezTo>
                <a:cubicBezTo>
                  <a:pt x="327" y="54"/>
                  <a:pt x="326" y="53"/>
                  <a:pt x="325" y="52"/>
                </a:cubicBezTo>
                <a:cubicBezTo>
                  <a:pt x="325" y="51"/>
                  <a:pt x="325" y="50"/>
                  <a:pt x="325" y="48"/>
                </a:cubicBezTo>
                <a:cubicBezTo>
                  <a:pt x="325" y="47"/>
                  <a:pt x="325" y="46"/>
                  <a:pt x="325" y="45"/>
                </a:cubicBezTo>
                <a:cubicBezTo>
                  <a:pt x="326" y="45"/>
                  <a:pt x="327" y="44"/>
                  <a:pt x="328" y="43"/>
                </a:cubicBezTo>
                <a:cubicBezTo>
                  <a:pt x="329" y="42"/>
                  <a:pt x="330" y="42"/>
                  <a:pt x="332" y="42"/>
                </a:cubicBezTo>
                <a:cubicBezTo>
                  <a:pt x="333" y="41"/>
                  <a:pt x="335" y="41"/>
                  <a:pt x="336" y="41"/>
                </a:cubicBezTo>
                <a:cubicBezTo>
                  <a:pt x="342" y="41"/>
                  <a:pt x="347" y="43"/>
                  <a:pt x="352" y="46"/>
                </a:cubicBezTo>
                <a:cubicBezTo>
                  <a:pt x="352" y="33"/>
                  <a:pt x="352" y="33"/>
                  <a:pt x="352" y="33"/>
                </a:cubicBezTo>
                <a:cubicBezTo>
                  <a:pt x="347" y="31"/>
                  <a:pt x="342" y="30"/>
                  <a:pt x="336" y="30"/>
                </a:cubicBezTo>
                <a:cubicBezTo>
                  <a:pt x="333" y="30"/>
                  <a:pt x="330" y="31"/>
                  <a:pt x="327" y="32"/>
                </a:cubicBezTo>
                <a:cubicBezTo>
                  <a:pt x="323" y="32"/>
                  <a:pt x="321" y="34"/>
                  <a:pt x="318" y="35"/>
                </a:cubicBezTo>
                <a:cubicBezTo>
                  <a:pt x="316" y="37"/>
                  <a:pt x="314" y="39"/>
                  <a:pt x="313" y="41"/>
                </a:cubicBezTo>
                <a:cubicBezTo>
                  <a:pt x="311" y="43"/>
                  <a:pt x="310" y="46"/>
                  <a:pt x="310" y="49"/>
                </a:cubicBezTo>
                <a:cubicBezTo>
                  <a:pt x="310" y="51"/>
                  <a:pt x="311" y="54"/>
                  <a:pt x="311" y="55"/>
                </a:cubicBezTo>
                <a:cubicBezTo>
                  <a:pt x="312" y="57"/>
                  <a:pt x="313" y="59"/>
                  <a:pt x="315" y="60"/>
                </a:cubicBezTo>
                <a:cubicBezTo>
                  <a:pt x="316" y="62"/>
                  <a:pt x="318" y="63"/>
                  <a:pt x="320" y="64"/>
                </a:cubicBezTo>
                <a:cubicBezTo>
                  <a:pt x="322" y="65"/>
                  <a:pt x="324" y="66"/>
                  <a:pt x="327" y="67"/>
                </a:cubicBezTo>
                <a:cubicBezTo>
                  <a:pt x="329" y="68"/>
                  <a:pt x="331" y="69"/>
                  <a:pt x="332" y="70"/>
                </a:cubicBezTo>
                <a:cubicBezTo>
                  <a:pt x="334" y="70"/>
                  <a:pt x="335" y="71"/>
                  <a:pt x="337" y="72"/>
                </a:cubicBezTo>
                <a:cubicBezTo>
                  <a:pt x="338" y="72"/>
                  <a:pt x="339" y="73"/>
                  <a:pt x="340" y="74"/>
                </a:cubicBezTo>
                <a:cubicBezTo>
                  <a:pt x="340" y="75"/>
                  <a:pt x="341" y="77"/>
                  <a:pt x="341" y="78"/>
                </a:cubicBezTo>
                <a:cubicBezTo>
                  <a:pt x="341" y="83"/>
                  <a:pt x="336" y="86"/>
                  <a:pt x="328" y="86"/>
                </a:cubicBezTo>
                <a:cubicBezTo>
                  <a:pt x="322" y="86"/>
                  <a:pt x="316" y="84"/>
                  <a:pt x="310" y="79"/>
                </a:cubicBezTo>
                <a:cubicBezTo>
                  <a:pt x="310" y="93"/>
                  <a:pt x="310" y="93"/>
                  <a:pt x="310" y="93"/>
                </a:cubicBezTo>
                <a:cubicBezTo>
                  <a:pt x="315" y="95"/>
                  <a:pt x="321" y="96"/>
                  <a:pt x="328" y="96"/>
                </a:cubicBezTo>
                <a:cubicBezTo>
                  <a:pt x="332" y="96"/>
                  <a:pt x="335" y="96"/>
                  <a:pt x="338" y="95"/>
                </a:cubicBezTo>
                <a:cubicBezTo>
                  <a:pt x="342" y="94"/>
                  <a:pt x="344" y="93"/>
                  <a:pt x="347" y="91"/>
                </a:cubicBezTo>
                <a:cubicBezTo>
                  <a:pt x="349" y="90"/>
                  <a:pt x="351" y="88"/>
                  <a:pt x="353" y="86"/>
                </a:cubicBezTo>
                <a:cubicBezTo>
                  <a:pt x="354" y="83"/>
                  <a:pt x="355" y="80"/>
                  <a:pt x="355" y="77"/>
                </a:cubicBezTo>
                <a:cubicBezTo>
                  <a:pt x="355" y="75"/>
                  <a:pt x="354" y="72"/>
                  <a:pt x="354" y="71"/>
                </a:cubicBezTo>
                <a:cubicBezTo>
                  <a:pt x="353" y="69"/>
                  <a:pt x="352" y="67"/>
                  <a:pt x="350" y="66"/>
                </a:cubicBezTo>
                <a:moveTo>
                  <a:pt x="286" y="63"/>
                </a:moveTo>
                <a:cubicBezTo>
                  <a:pt x="286" y="56"/>
                  <a:pt x="285" y="51"/>
                  <a:pt x="282" y="47"/>
                </a:cubicBezTo>
                <a:cubicBezTo>
                  <a:pt x="279" y="44"/>
                  <a:pt x="275" y="42"/>
                  <a:pt x="269" y="42"/>
                </a:cubicBezTo>
                <a:cubicBezTo>
                  <a:pt x="263" y="42"/>
                  <a:pt x="259" y="44"/>
                  <a:pt x="256" y="48"/>
                </a:cubicBezTo>
                <a:cubicBezTo>
                  <a:pt x="253" y="51"/>
                  <a:pt x="251" y="57"/>
                  <a:pt x="251" y="64"/>
                </a:cubicBezTo>
                <a:cubicBezTo>
                  <a:pt x="251" y="70"/>
                  <a:pt x="253" y="75"/>
                  <a:pt x="256" y="79"/>
                </a:cubicBezTo>
                <a:cubicBezTo>
                  <a:pt x="259" y="83"/>
                  <a:pt x="264" y="85"/>
                  <a:pt x="269" y="85"/>
                </a:cubicBezTo>
                <a:cubicBezTo>
                  <a:pt x="275" y="85"/>
                  <a:pt x="279" y="83"/>
                  <a:pt x="282" y="79"/>
                </a:cubicBezTo>
                <a:cubicBezTo>
                  <a:pt x="285" y="76"/>
                  <a:pt x="286" y="70"/>
                  <a:pt x="286" y="63"/>
                </a:cubicBezTo>
                <a:moveTo>
                  <a:pt x="293" y="39"/>
                </a:moveTo>
                <a:cubicBezTo>
                  <a:pt x="298" y="45"/>
                  <a:pt x="301" y="53"/>
                  <a:pt x="301" y="63"/>
                </a:cubicBezTo>
                <a:cubicBezTo>
                  <a:pt x="301" y="73"/>
                  <a:pt x="298" y="81"/>
                  <a:pt x="292" y="87"/>
                </a:cubicBezTo>
                <a:cubicBezTo>
                  <a:pt x="286" y="93"/>
                  <a:pt x="278" y="96"/>
                  <a:pt x="268" y="96"/>
                </a:cubicBezTo>
                <a:cubicBezTo>
                  <a:pt x="259" y="96"/>
                  <a:pt x="251" y="93"/>
                  <a:pt x="245" y="87"/>
                </a:cubicBezTo>
                <a:cubicBezTo>
                  <a:pt x="239" y="81"/>
                  <a:pt x="237" y="74"/>
                  <a:pt x="237" y="64"/>
                </a:cubicBezTo>
                <a:cubicBezTo>
                  <a:pt x="237" y="53"/>
                  <a:pt x="240" y="45"/>
                  <a:pt x="246" y="39"/>
                </a:cubicBezTo>
                <a:cubicBezTo>
                  <a:pt x="252" y="33"/>
                  <a:pt x="260" y="30"/>
                  <a:pt x="270" y="30"/>
                </a:cubicBezTo>
                <a:cubicBezTo>
                  <a:pt x="280" y="30"/>
                  <a:pt x="287" y="33"/>
                  <a:pt x="293" y="39"/>
                </a:cubicBezTo>
                <a:moveTo>
                  <a:pt x="216" y="35"/>
                </a:moveTo>
                <a:cubicBezTo>
                  <a:pt x="213" y="37"/>
                  <a:pt x="211" y="40"/>
                  <a:pt x="210" y="45"/>
                </a:cubicBezTo>
                <a:cubicBezTo>
                  <a:pt x="210" y="45"/>
                  <a:pt x="210" y="45"/>
                  <a:pt x="210" y="45"/>
                </a:cubicBezTo>
                <a:cubicBezTo>
                  <a:pt x="210" y="32"/>
                  <a:pt x="210" y="32"/>
                  <a:pt x="210" y="32"/>
                </a:cubicBezTo>
                <a:cubicBezTo>
                  <a:pt x="195" y="32"/>
                  <a:pt x="195" y="32"/>
                  <a:pt x="195" y="32"/>
                </a:cubicBezTo>
                <a:cubicBezTo>
                  <a:pt x="195" y="95"/>
                  <a:pt x="195" y="95"/>
                  <a:pt x="195" y="95"/>
                </a:cubicBezTo>
                <a:cubicBezTo>
                  <a:pt x="210" y="95"/>
                  <a:pt x="210" y="95"/>
                  <a:pt x="210" y="95"/>
                </a:cubicBezTo>
                <a:cubicBezTo>
                  <a:pt x="210" y="65"/>
                  <a:pt x="210" y="65"/>
                  <a:pt x="210" y="65"/>
                </a:cubicBezTo>
                <a:cubicBezTo>
                  <a:pt x="210" y="58"/>
                  <a:pt x="211" y="53"/>
                  <a:pt x="214" y="49"/>
                </a:cubicBezTo>
                <a:cubicBezTo>
                  <a:pt x="217" y="45"/>
                  <a:pt x="220" y="43"/>
                  <a:pt x="224" y="43"/>
                </a:cubicBezTo>
                <a:cubicBezTo>
                  <a:pt x="227" y="43"/>
                  <a:pt x="230" y="44"/>
                  <a:pt x="232" y="45"/>
                </a:cubicBezTo>
                <a:cubicBezTo>
                  <a:pt x="232" y="32"/>
                  <a:pt x="232" y="32"/>
                  <a:pt x="232" y="32"/>
                </a:cubicBezTo>
                <a:cubicBezTo>
                  <a:pt x="230" y="31"/>
                  <a:pt x="228" y="31"/>
                  <a:pt x="226" y="31"/>
                </a:cubicBezTo>
                <a:cubicBezTo>
                  <a:pt x="222" y="31"/>
                  <a:pt x="219" y="32"/>
                  <a:pt x="216" y="35"/>
                </a:cubicBezTo>
                <a:moveTo>
                  <a:pt x="143" y="40"/>
                </a:moveTo>
                <a:cubicBezTo>
                  <a:pt x="137" y="46"/>
                  <a:pt x="133" y="54"/>
                  <a:pt x="133" y="65"/>
                </a:cubicBezTo>
                <a:cubicBezTo>
                  <a:pt x="133" y="74"/>
                  <a:pt x="136" y="82"/>
                  <a:pt x="142" y="87"/>
                </a:cubicBezTo>
                <a:cubicBezTo>
                  <a:pt x="148" y="93"/>
                  <a:pt x="155" y="96"/>
                  <a:pt x="165" y="96"/>
                </a:cubicBezTo>
                <a:cubicBezTo>
                  <a:pt x="171" y="96"/>
                  <a:pt x="177" y="95"/>
                  <a:pt x="182" y="92"/>
                </a:cubicBezTo>
                <a:cubicBezTo>
                  <a:pt x="182" y="79"/>
                  <a:pt x="182" y="79"/>
                  <a:pt x="182" y="79"/>
                </a:cubicBezTo>
                <a:cubicBezTo>
                  <a:pt x="178" y="83"/>
                  <a:pt x="173" y="85"/>
                  <a:pt x="168" y="85"/>
                </a:cubicBezTo>
                <a:cubicBezTo>
                  <a:pt x="162" y="85"/>
                  <a:pt x="157" y="83"/>
                  <a:pt x="153" y="79"/>
                </a:cubicBezTo>
                <a:cubicBezTo>
                  <a:pt x="150" y="75"/>
                  <a:pt x="148" y="70"/>
                  <a:pt x="148" y="64"/>
                </a:cubicBezTo>
                <a:cubicBezTo>
                  <a:pt x="148" y="57"/>
                  <a:pt x="150" y="52"/>
                  <a:pt x="154" y="48"/>
                </a:cubicBezTo>
                <a:cubicBezTo>
                  <a:pt x="158" y="44"/>
                  <a:pt x="162" y="42"/>
                  <a:pt x="168" y="42"/>
                </a:cubicBezTo>
                <a:cubicBezTo>
                  <a:pt x="173" y="42"/>
                  <a:pt x="178" y="43"/>
                  <a:pt x="182" y="47"/>
                </a:cubicBezTo>
                <a:cubicBezTo>
                  <a:pt x="182" y="33"/>
                  <a:pt x="182" y="33"/>
                  <a:pt x="182" y="33"/>
                </a:cubicBezTo>
                <a:cubicBezTo>
                  <a:pt x="178" y="31"/>
                  <a:pt x="173" y="30"/>
                  <a:pt x="167" y="30"/>
                </a:cubicBezTo>
                <a:cubicBezTo>
                  <a:pt x="157" y="30"/>
                  <a:pt x="149" y="34"/>
                  <a:pt x="143" y="40"/>
                </a:cubicBezTo>
                <a:moveTo>
                  <a:pt x="108" y="95"/>
                </a:moveTo>
                <a:cubicBezTo>
                  <a:pt x="123" y="95"/>
                  <a:pt x="123" y="95"/>
                  <a:pt x="123" y="95"/>
                </a:cubicBezTo>
                <a:cubicBezTo>
                  <a:pt x="123" y="32"/>
                  <a:pt x="123" y="32"/>
                  <a:pt x="123" y="32"/>
                </a:cubicBezTo>
                <a:cubicBezTo>
                  <a:pt x="108" y="32"/>
                  <a:pt x="108" y="32"/>
                  <a:pt x="108" y="32"/>
                </a:cubicBezTo>
                <a:lnTo>
                  <a:pt x="108" y="95"/>
                </a:lnTo>
                <a:close/>
                <a:moveTo>
                  <a:pt x="116" y="3"/>
                </a:moveTo>
                <a:cubicBezTo>
                  <a:pt x="113" y="3"/>
                  <a:pt x="111" y="3"/>
                  <a:pt x="110" y="5"/>
                </a:cubicBezTo>
                <a:cubicBezTo>
                  <a:pt x="108" y="7"/>
                  <a:pt x="107" y="8"/>
                  <a:pt x="107" y="11"/>
                </a:cubicBezTo>
                <a:cubicBezTo>
                  <a:pt x="107" y="13"/>
                  <a:pt x="108" y="15"/>
                  <a:pt x="110" y="17"/>
                </a:cubicBezTo>
                <a:cubicBezTo>
                  <a:pt x="111" y="18"/>
                  <a:pt x="113" y="19"/>
                  <a:pt x="116" y="19"/>
                </a:cubicBezTo>
                <a:cubicBezTo>
                  <a:pt x="118" y="19"/>
                  <a:pt x="120" y="18"/>
                  <a:pt x="122" y="16"/>
                </a:cubicBezTo>
                <a:cubicBezTo>
                  <a:pt x="123" y="15"/>
                  <a:pt x="124" y="13"/>
                  <a:pt x="124" y="11"/>
                </a:cubicBezTo>
                <a:cubicBezTo>
                  <a:pt x="124" y="8"/>
                  <a:pt x="123" y="7"/>
                  <a:pt x="122" y="5"/>
                </a:cubicBezTo>
                <a:cubicBezTo>
                  <a:pt x="120" y="3"/>
                  <a:pt x="118" y="3"/>
                  <a:pt x="116" y="3"/>
                </a:cubicBezTo>
                <a:moveTo>
                  <a:pt x="75" y="7"/>
                </a:moveTo>
                <a:cubicBezTo>
                  <a:pt x="95" y="7"/>
                  <a:pt x="95" y="7"/>
                  <a:pt x="95" y="7"/>
                </a:cubicBezTo>
                <a:cubicBezTo>
                  <a:pt x="95" y="95"/>
                  <a:pt x="95" y="95"/>
                  <a:pt x="95" y="95"/>
                </a:cubicBezTo>
                <a:cubicBezTo>
                  <a:pt x="80" y="95"/>
                  <a:pt x="80" y="95"/>
                  <a:pt x="80" y="95"/>
                </a:cubicBezTo>
                <a:cubicBezTo>
                  <a:pt x="80" y="38"/>
                  <a:pt x="80" y="38"/>
                  <a:pt x="80" y="38"/>
                </a:cubicBezTo>
                <a:cubicBezTo>
                  <a:pt x="80" y="33"/>
                  <a:pt x="80" y="27"/>
                  <a:pt x="81" y="21"/>
                </a:cubicBezTo>
                <a:cubicBezTo>
                  <a:pt x="81" y="21"/>
                  <a:pt x="81" y="21"/>
                  <a:pt x="81" y="21"/>
                </a:cubicBezTo>
                <a:cubicBezTo>
                  <a:pt x="80" y="25"/>
                  <a:pt x="79" y="27"/>
                  <a:pt x="78" y="29"/>
                </a:cubicBezTo>
                <a:cubicBezTo>
                  <a:pt x="52" y="95"/>
                  <a:pt x="52" y="95"/>
                  <a:pt x="52" y="95"/>
                </a:cubicBezTo>
                <a:cubicBezTo>
                  <a:pt x="42" y="95"/>
                  <a:pt x="42" y="95"/>
                  <a:pt x="42" y="95"/>
                </a:cubicBezTo>
                <a:cubicBezTo>
                  <a:pt x="16" y="29"/>
                  <a:pt x="16" y="29"/>
                  <a:pt x="16" y="29"/>
                </a:cubicBezTo>
                <a:cubicBezTo>
                  <a:pt x="15" y="28"/>
                  <a:pt x="14" y="25"/>
                  <a:pt x="14" y="21"/>
                </a:cubicBezTo>
                <a:cubicBezTo>
                  <a:pt x="13" y="21"/>
                  <a:pt x="13" y="21"/>
                  <a:pt x="13" y="21"/>
                </a:cubicBezTo>
                <a:cubicBezTo>
                  <a:pt x="14" y="24"/>
                  <a:pt x="14" y="30"/>
                  <a:pt x="14" y="38"/>
                </a:cubicBezTo>
                <a:cubicBezTo>
                  <a:pt x="14" y="95"/>
                  <a:pt x="14" y="95"/>
                  <a:pt x="14" y="95"/>
                </a:cubicBezTo>
                <a:cubicBezTo>
                  <a:pt x="0" y="95"/>
                  <a:pt x="0" y="95"/>
                  <a:pt x="0" y="95"/>
                </a:cubicBezTo>
                <a:cubicBezTo>
                  <a:pt x="0" y="7"/>
                  <a:pt x="0" y="7"/>
                  <a:pt x="0" y="7"/>
                </a:cubicBezTo>
                <a:cubicBezTo>
                  <a:pt x="21" y="7"/>
                  <a:pt x="21" y="7"/>
                  <a:pt x="21" y="7"/>
                </a:cubicBezTo>
                <a:cubicBezTo>
                  <a:pt x="44" y="65"/>
                  <a:pt x="44" y="65"/>
                  <a:pt x="44" y="65"/>
                </a:cubicBezTo>
                <a:cubicBezTo>
                  <a:pt x="46" y="70"/>
                  <a:pt x="47" y="73"/>
                  <a:pt x="47" y="75"/>
                </a:cubicBezTo>
                <a:cubicBezTo>
                  <a:pt x="48" y="75"/>
                  <a:pt x="48" y="75"/>
                  <a:pt x="48" y="75"/>
                </a:cubicBezTo>
                <a:cubicBezTo>
                  <a:pt x="49" y="71"/>
                  <a:pt x="50" y="67"/>
                  <a:pt x="51" y="65"/>
                </a:cubicBezTo>
                <a:lnTo>
                  <a:pt x="7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9CC73F7E-519C-4D23-B871-7FD985D67D4D}"/>
              </a:ext>
            </a:extLst>
          </p:cNvPr>
          <p:cNvSpPr/>
          <p:nvPr userDrawn="1"/>
        </p:nvSpPr>
        <p:spPr>
          <a:xfrm>
            <a:off x="584200" y="3977148"/>
            <a:ext cx="3550972" cy="307777"/>
          </a:xfrm>
          <a:prstGeom prst="rect">
            <a:avLst/>
          </a:prstGeom>
        </p:spPr>
        <p:txBody>
          <a:bodyPr wrap="none" lIns="0" tIns="0" rIns="0" bIns="0">
            <a:spAutoFit/>
          </a:body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gradFill>
                  <a:gsLst>
                    <a:gs pos="1250">
                      <a:srgbClr val="FFFFFF"/>
                    </a:gs>
                    <a:gs pos="100000">
                      <a:srgbClr val="FFFFFF"/>
                    </a:gs>
                  </a:gsLst>
                  <a:lin ang="5400000" scaled="0"/>
                </a:gradFill>
                <a:effectLst/>
                <a:uLnTx/>
                <a:uFillTx/>
                <a:latin typeface="+mn-lt"/>
                <a:ea typeface="+mn-ea"/>
                <a:cs typeface="Segoe UI Semilight" panose="020B0402040204020203" pitchFamily="34" charset="0"/>
              </a:rPr>
              <a:t>May 7–9, 2018   //   Seattle, WA</a:t>
            </a:r>
          </a:p>
        </p:txBody>
      </p:sp>
      <p:pic>
        <p:nvPicPr>
          <p:cNvPr id="6" name="Picture 5">
            <a:extLst>
              <a:ext uri="{FF2B5EF4-FFF2-40B4-BE49-F238E27FC236}">
                <a16:creationId xmlns:a16="http://schemas.microsoft.com/office/drawing/2014/main" id="{E700149D-DBA5-49F4-9EA0-6801AFB758D3}"/>
              </a:ext>
            </a:extLst>
          </p:cNvPr>
          <p:cNvPicPr>
            <a:picLocks noChangeAspect="1"/>
          </p:cNvPicPr>
          <p:nvPr userDrawn="1"/>
        </p:nvPicPr>
        <p:blipFill rotWithShape="1">
          <a:blip r:embed="rId3"/>
          <a:srcRect t="111" r="20173" b="58603"/>
          <a:stretch/>
        </p:blipFill>
        <p:spPr>
          <a:xfrm>
            <a:off x="2255245" y="0"/>
            <a:ext cx="9936755" cy="6858000"/>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dark)">
    <p:bg>
      <p:bgRef idx="1001">
        <a:schemeClr val="bg1"/>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22054528"/>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161537812"/>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202163561"/>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433033404"/>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667512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67512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4" name="Picture 3">
            <a:extLst>
              <a:ext uri="{FF2B5EF4-FFF2-40B4-BE49-F238E27FC236}">
                <a16:creationId xmlns:a16="http://schemas.microsoft.com/office/drawing/2014/main" id="{3071028E-16C3-4002-B04C-173B0E47CA17}"/>
              </a:ext>
            </a:extLst>
          </p:cNvPr>
          <p:cNvPicPr>
            <a:picLocks noChangeAspect="1"/>
          </p:cNvPicPr>
          <p:nvPr userDrawn="1"/>
        </p:nvPicPr>
        <p:blipFill rotWithShape="1">
          <a:blip r:embed="rId2"/>
          <a:srcRect t="16745" r="7128" b="16745"/>
          <a:stretch/>
        </p:blipFill>
        <p:spPr>
          <a:xfrm>
            <a:off x="4920482" y="0"/>
            <a:ext cx="7176267" cy="6858000"/>
          </a:xfrm>
          <a:prstGeom prst="rect">
            <a:avLst/>
          </a:prstGeom>
        </p:spPr>
      </p:pic>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667512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67512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4" name="Picture 3">
            <a:extLst>
              <a:ext uri="{FF2B5EF4-FFF2-40B4-BE49-F238E27FC236}">
                <a16:creationId xmlns:a16="http://schemas.microsoft.com/office/drawing/2014/main" id="{9761C388-D05E-4BD1-8D7C-196F5BE5DA66}"/>
              </a:ext>
            </a:extLst>
          </p:cNvPr>
          <p:cNvPicPr>
            <a:picLocks noChangeAspect="1"/>
          </p:cNvPicPr>
          <p:nvPr userDrawn="1"/>
        </p:nvPicPr>
        <p:blipFill rotWithShape="1">
          <a:blip r:embed="rId2"/>
          <a:srcRect t="16745" r="7128" b="16745"/>
          <a:stretch/>
        </p:blipFill>
        <p:spPr>
          <a:xfrm>
            <a:off x="4920482" y="0"/>
            <a:ext cx="7176267" cy="6858000"/>
          </a:xfrm>
          <a:prstGeom prst="rect">
            <a:avLst/>
          </a:prstGeom>
        </p:spPr>
      </p:pic>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67512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3" name="Picture 2">
            <a:extLst>
              <a:ext uri="{FF2B5EF4-FFF2-40B4-BE49-F238E27FC236}">
                <a16:creationId xmlns:a16="http://schemas.microsoft.com/office/drawing/2014/main" id="{BCE48BC3-17FF-42D3-9B26-17258F2E572A}"/>
              </a:ext>
            </a:extLst>
          </p:cNvPr>
          <p:cNvPicPr>
            <a:picLocks noChangeAspect="1"/>
          </p:cNvPicPr>
          <p:nvPr userDrawn="1"/>
        </p:nvPicPr>
        <p:blipFill rotWithShape="1">
          <a:blip r:embed="rId2"/>
          <a:srcRect t="16745" r="7128" b="16745"/>
          <a:stretch/>
        </p:blipFill>
        <p:spPr>
          <a:xfrm>
            <a:off x="4920482" y="0"/>
            <a:ext cx="7176267" cy="6858000"/>
          </a:xfrm>
          <a:prstGeom prst="rect">
            <a:avLst/>
          </a:prstGeom>
        </p:spPr>
      </p:pic>
    </p:spTree>
    <p:extLst>
      <p:ext uri="{BB962C8B-B14F-4D97-AF65-F5344CB8AC3E}">
        <p14:creationId xmlns:p14="http://schemas.microsoft.com/office/powerpoint/2010/main" val="555510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userDrawn="1">
          <p15:clr>
            <a:srgbClr val="5ACBF0"/>
          </p15:clr>
        </p15:guide>
        <p15:guide id="3" orient="horz" pos="1914" userDrawn="1">
          <p15:clr>
            <a:srgbClr val="5ACBF0"/>
          </p15:clr>
        </p15:guide>
        <p15:guide id="4" orient="horz" pos="2505"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67512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3" name="Picture 2">
            <a:extLst>
              <a:ext uri="{FF2B5EF4-FFF2-40B4-BE49-F238E27FC236}">
                <a16:creationId xmlns:a16="http://schemas.microsoft.com/office/drawing/2014/main" id="{883FAF49-2747-46DC-BE92-CD844B707AB0}"/>
              </a:ext>
            </a:extLst>
          </p:cNvPr>
          <p:cNvPicPr>
            <a:picLocks noChangeAspect="1"/>
          </p:cNvPicPr>
          <p:nvPr userDrawn="1"/>
        </p:nvPicPr>
        <p:blipFill rotWithShape="1">
          <a:blip r:embed="rId2"/>
          <a:srcRect t="16745" r="7128" b="16745"/>
          <a:stretch/>
        </p:blipFill>
        <p:spPr>
          <a:xfrm>
            <a:off x="4920482" y="0"/>
            <a:ext cx="7176267" cy="6858000"/>
          </a:xfrm>
          <a:prstGeom prst="rect">
            <a:avLst/>
          </a:prstGeom>
        </p:spPr>
      </p:pic>
    </p:spTree>
    <p:extLst>
      <p:ext uri="{BB962C8B-B14F-4D97-AF65-F5344CB8AC3E}">
        <p14:creationId xmlns:p14="http://schemas.microsoft.com/office/powerpoint/2010/main" val="1721148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6675120" cy="553998"/>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Presentation title here</a:t>
            </a:r>
          </a:p>
        </p:txBody>
      </p:sp>
      <p:sp>
        <p:nvSpPr>
          <p:cNvPr id="5" name="Text Placeholder 4"/>
          <p:cNvSpPr>
            <a:spLocks noGrp="1"/>
          </p:cNvSpPr>
          <p:nvPr>
            <p:ph type="body" sz="quarter" idx="12" hasCustomPrompt="1"/>
          </p:nvPr>
        </p:nvSpPr>
        <p:spPr>
          <a:xfrm>
            <a:off x="584200" y="3962400"/>
            <a:ext cx="667512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a:t>
            </a:r>
          </a:p>
        </p:txBody>
      </p:sp>
      <p:pic>
        <p:nvPicPr>
          <p:cNvPr id="6" name="Picture 5">
            <a:extLst>
              <a:ext uri="{FF2B5EF4-FFF2-40B4-BE49-F238E27FC236}">
                <a16:creationId xmlns:a16="http://schemas.microsoft.com/office/drawing/2014/main" id="{AA020681-E031-438A-87F4-3EF4E311C2C5}"/>
              </a:ext>
            </a:extLst>
          </p:cNvPr>
          <p:cNvPicPr>
            <a:picLocks noChangeAspect="1"/>
          </p:cNvPicPr>
          <p:nvPr userDrawn="1"/>
        </p:nvPicPr>
        <p:blipFill rotWithShape="1">
          <a:blip r:embed="rId3"/>
          <a:srcRect t="16745" r="7128" b="16745"/>
          <a:stretch/>
        </p:blipFill>
        <p:spPr>
          <a:xfrm>
            <a:off x="4920482" y="0"/>
            <a:ext cx="7176267" cy="6858000"/>
          </a:xfrm>
          <a:prstGeom prst="rect">
            <a:avLst/>
          </a:prstGeom>
        </p:spPr>
      </p:pic>
      <p:sp>
        <p:nvSpPr>
          <p:cNvPr id="3" name="Text Placeholder 2">
            <a:extLst>
              <a:ext uri="{FF2B5EF4-FFF2-40B4-BE49-F238E27FC236}">
                <a16:creationId xmlns:a16="http://schemas.microsoft.com/office/drawing/2014/main" id="{0075DB46-DA06-45E4-B8E6-78FFA7D835C2}"/>
              </a:ext>
            </a:extLst>
          </p:cNvPr>
          <p:cNvSpPr>
            <a:spLocks noGrp="1"/>
          </p:cNvSpPr>
          <p:nvPr>
            <p:ph type="body" sz="quarter" idx="13" hasCustomPrompt="1"/>
          </p:nvPr>
        </p:nvSpPr>
        <p:spPr>
          <a:xfrm>
            <a:off x="8591723" y="5961261"/>
            <a:ext cx="3017520" cy="307777"/>
          </a:xfrm>
        </p:spPr>
        <p:txBody>
          <a:bodyPr anchor="b"/>
          <a:lstStyle>
            <a:lvl1pPr marL="0" indent="0" algn="r">
              <a:buFont typeface="Arial" panose="020B0604020202020204" pitchFamily="34" charset="0"/>
              <a:buNone/>
              <a:defRPr sz="2000">
                <a:latin typeface="+mn-lt"/>
              </a:defRPr>
            </a:lvl1pPr>
            <a:lvl2pPr marL="228600" indent="0">
              <a:buNone/>
              <a:defRPr/>
            </a:lvl2pPr>
          </a:lstStyle>
          <a:p>
            <a:pPr lvl="0"/>
            <a:r>
              <a:rPr lang="en-US" dirty="0"/>
              <a:t>Session code here</a:t>
            </a:r>
          </a:p>
        </p:txBody>
      </p:sp>
    </p:spTree>
    <p:extLst>
      <p:ext uri="{BB962C8B-B14F-4D97-AF65-F5344CB8AC3E}">
        <p14:creationId xmlns:p14="http://schemas.microsoft.com/office/powerpoint/2010/main" val="1215558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mod="1">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058790"/>
      </p:ext>
    </p:extLst>
  </p:cSld>
  <p:clrMapOvr>
    <a:masterClrMapping/>
  </p:clrMapOvr>
  <p:transition>
    <p:fade/>
  </p:transition>
  <p:extLst mod="1">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11" y="1183"/>
            <a:ext cx="12191377" cy="6855633"/>
          </a:xfrm>
          <a:prstGeom prst="rect">
            <a:avLst/>
          </a:prstGeom>
        </p:spPr>
      </p:pic>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586" y="470746"/>
            <a:ext cx="1421436" cy="303471"/>
          </a:xfrm>
          <a:prstGeom prst="rect">
            <a:avLst/>
          </a:prstGeom>
        </p:spPr>
      </p:pic>
      <p:sp>
        <p:nvSpPr>
          <p:cNvPr id="10" name="Title 1"/>
          <p:cNvSpPr>
            <a:spLocks noGrp="1"/>
          </p:cNvSpPr>
          <p:nvPr>
            <p:ph type="title" hasCustomPrompt="1"/>
          </p:nvPr>
        </p:nvSpPr>
        <p:spPr bwMode="auto">
          <a:xfrm>
            <a:off x="269239" y="2104751"/>
            <a:ext cx="7171399" cy="2649616"/>
          </a:xfrm>
          <a:noFill/>
        </p:spPr>
        <p:txBody>
          <a:bodyPr lIns="146304" tIns="91440" rIns="146304" bIns="91440" anchor="b" anchorCtr="0"/>
          <a:lstStyle>
            <a:lvl1pPr>
              <a:defRPr sz="5294" spc="-98" baseline="0">
                <a:gradFill>
                  <a:gsLst>
                    <a:gs pos="25664">
                      <a:srgbClr val="FFFFFF"/>
                    </a:gs>
                    <a:gs pos="41000">
                      <a:srgbClr val="FFFFFF"/>
                    </a:gs>
                  </a:gsLst>
                  <a:lin ang="5400000" scaled="0"/>
                </a:gradFill>
              </a:defRPr>
            </a:lvl1pPr>
          </a:lstStyle>
          <a:p>
            <a:r>
              <a:rPr lang="en-US"/>
              <a:t>Event name here</a:t>
            </a:r>
          </a:p>
        </p:txBody>
      </p:sp>
      <p:sp>
        <p:nvSpPr>
          <p:cNvPr id="11" name="Text Placeholder 2"/>
          <p:cNvSpPr>
            <a:spLocks noGrp="1"/>
          </p:cNvSpPr>
          <p:nvPr>
            <p:ph type="body" sz="quarter" idx="14" hasCustomPrompt="1"/>
          </p:nvPr>
        </p:nvSpPr>
        <p:spPr bwMode="auto">
          <a:xfrm>
            <a:off x="269239" y="4773830"/>
            <a:ext cx="7171399" cy="877088"/>
          </a:xfrm>
        </p:spPr>
        <p:txBody>
          <a:bodyPr tIns="109728" bIns="109728">
            <a:noAutofit/>
          </a:bodyPr>
          <a:lstStyle>
            <a:lvl1pPr marL="0" indent="0">
              <a:spcBef>
                <a:spcPts val="0"/>
              </a:spcBef>
              <a:buNone/>
              <a:defRPr sz="2353" baseline="0">
                <a:gradFill>
                  <a:gsLst>
                    <a:gs pos="25664">
                      <a:srgbClr val="FFFFFF"/>
                    </a:gs>
                    <a:gs pos="41000">
                      <a:srgbClr val="FFFFFF"/>
                    </a:gs>
                  </a:gsLst>
                  <a:lin ang="5400000" scaled="0"/>
                </a:gradFill>
                <a:latin typeface="+mn-lt"/>
              </a:defRPr>
            </a:lvl1pPr>
          </a:lstStyle>
          <a:p>
            <a:pPr lvl="0"/>
            <a:r>
              <a:rPr lang="en-US"/>
              <a:t>City | Date</a:t>
            </a:r>
          </a:p>
        </p:txBody>
      </p:sp>
    </p:spTree>
    <p:extLst>
      <p:ext uri="{BB962C8B-B14F-4D97-AF65-F5344CB8AC3E}">
        <p14:creationId xmlns:p14="http://schemas.microsoft.com/office/powerpoint/2010/main" val="40578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11" y="1183"/>
            <a:ext cx="12191377" cy="6855633"/>
          </a:xfrm>
          <a:prstGeom prst="rect">
            <a:avLst/>
          </a:prstGeom>
        </p:spPr>
      </p:pic>
      <p:sp>
        <p:nvSpPr>
          <p:cNvPr id="9" name="Title 1"/>
          <p:cNvSpPr>
            <a:spLocks noGrp="1"/>
          </p:cNvSpPr>
          <p:nvPr>
            <p:ph type="title" hasCustomPrompt="1"/>
          </p:nvPr>
        </p:nvSpPr>
        <p:spPr bwMode="auto">
          <a:xfrm>
            <a:off x="269302"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586" y="470746"/>
            <a:ext cx="1421436" cy="303471"/>
          </a:xfrm>
          <a:prstGeom prst="rect">
            <a:avLst/>
          </a:prstGeom>
        </p:spPr>
      </p:pic>
    </p:spTree>
    <p:extLst>
      <p:ext uri="{BB962C8B-B14F-4D97-AF65-F5344CB8AC3E}">
        <p14:creationId xmlns:p14="http://schemas.microsoft.com/office/powerpoint/2010/main" val="25984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mp; 2-color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rgbClr val="0070C0"/>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40010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mp;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730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st level color tex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marL="0" indent="0">
              <a:buFontTx/>
              <a:buNone/>
              <a:defRPr sz="3921">
                <a:solidFill>
                  <a:srgbClr val="0070C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7595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mod="1">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176245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lumn 2-color Non-bullete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solidFill>
                  <a:srgbClr val="0070C0"/>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solidFill>
                  <a:srgbClr val="0070C0"/>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0801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76093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mp; 2-color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rgbClr val="0070C0"/>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33951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amp;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13710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st level color tex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marL="0" indent="0">
              <a:buFontTx/>
              <a:buNone/>
              <a:defRPr sz="3921">
                <a:solidFill>
                  <a:srgbClr val="0070C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008812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327634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wo Column 2-color Non-bullete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solidFill>
                  <a:srgbClr val="0070C0"/>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solidFill>
                  <a:srgbClr val="0070C0"/>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1706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55962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990426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3268474"/>
      </p:ext>
    </p:extLst>
  </p:cSld>
  <p:clrMapOvr>
    <a:masterClrMapping/>
  </p:clrMapOvr>
  <p:transition>
    <p:fade/>
  </p:transition>
  <p:extLst mod="1">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solidFill>
                  <a:schemeClr val="bg1"/>
                </a:soli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620092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3835065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5144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3860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8223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3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0752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amp; Non-bullete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85643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1st level color tex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06360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664574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5050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extLst mod="1">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252668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3436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562634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00926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2018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586" y="470746"/>
            <a:ext cx="1421433" cy="303471"/>
          </a:xfrm>
          <a:prstGeom prst="rect">
            <a:avLst/>
          </a:prstGeom>
        </p:spPr>
      </p:pic>
    </p:spTree>
    <p:extLst>
      <p:ext uri="{BB962C8B-B14F-4D97-AF65-F5344CB8AC3E}">
        <p14:creationId xmlns:p14="http://schemas.microsoft.com/office/powerpoint/2010/main" val="30592197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extLst mod="1">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extLst mod="1">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itle - half page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image" Target="../media/image6.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image" Target="../media/image5.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6"/>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77" r:id="rId1"/>
    <p:sldLayoutId id="2147484648" r:id="rId2"/>
    <p:sldLayoutId id="2147484240" r:id="rId3"/>
    <p:sldLayoutId id="2147484241" r:id="rId4"/>
    <p:sldLayoutId id="2147484474" r:id="rId5"/>
    <p:sldLayoutId id="2147484245" r:id="rId6"/>
    <p:sldLayoutId id="2147484247" r:id="rId7"/>
    <p:sldLayoutId id="2147484639" r:id="rId8"/>
    <p:sldLayoutId id="2147484603" r:id="rId9"/>
    <p:sldLayoutId id="2147484649" r:id="rId10"/>
    <p:sldLayoutId id="2147484645" r:id="rId11"/>
    <p:sldLayoutId id="2147484646" r:id="rId12"/>
    <p:sldLayoutId id="2147484647" r:id="rId13"/>
    <p:sldLayoutId id="2147484249" r:id="rId14"/>
    <p:sldLayoutId id="2147484640" r:id="rId15"/>
    <p:sldLayoutId id="2147484582" r:id="rId16"/>
    <p:sldLayoutId id="2147484641" r:id="rId17"/>
    <p:sldLayoutId id="2147484584" r:id="rId18"/>
    <p:sldLayoutId id="2147484583" r:id="rId19"/>
    <p:sldLayoutId id="2147484256" r:id="rId20"/>
    <p:sldLayoutId id="2147484257" r:id="rId21"/>
    <p:sldLayoutId id="2147484585" r:id="rId22"/>
    <p:sldLayoutId id="2147484299" r:id="rId23"/>
    <p:sldLayoutId id="2147484263" r:id="rId24"/>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815" y="1466"/>
            <a:ext cx="12191376" cy="6855633"/>
          </a:xfrm>
          <a:prstGeom prst="rect">
            <a:avLst/>
          </a:prstGeom>
        </p:spPr>
      </p:pic>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3"/>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442788431"/>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 id="2147484663" r:id="rId13"/>
    <p:sldLayoutId id="2147484664" r:id="rId14"/>
    <p:sldLayoutId id="2147484665" r:id="rId15"/>
    <p:sldLayoutId id="2147484666" r:id="rId16"/>
    <p:sldLayoutId id="2147484667" r:id="rId17"/>
    <p:sldLayoutId id="2147484668" r:id="rId18"/>
    <p:sldLayoutId id="2147484669" r:id="rId19"/>
    <p:sldLayoutId id="2147484670" r:id="rId20"/>
    <p:sldLayoutId id="2147484671" r:id="rId21"/>
    <p:sldLayoutId id="2147484672" r:id="rId22"/>
    <p:sldLayoutId id="2147484673" r:id="rId23"/>
    <p:sldLayoutId id="2147484674" r:id="rId24"/>
    <p:sldLayoutId id="2147484675" r:id="rId25"/>
    <p:sldLayoutId id="2147484676" r:id="rId26"/>
    <p:sldLayoutId id="2147484677" r:id="rId27"/>
    <p:sldLayoutId id="2147484678" r:id="rId28"/>
    <p:sldLayoutId id="2147484679" r:id="rId29"/>
    <p:sldLayoutId id="2147484680" r:id="rId3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hyperlink" Target="https://stackoverflow.com/questions/tagged/microsoft-graph-security" TargetMode="External"/><Relationship Id="rId3" Type="http://schemas.openxmlformats.org/officeDocument/2006/relationships/hyperlink" Target="https://aka.ms/graphsecurityapi" TargetMode="External"/><Relationship Id="rId7" Type="http://schemas.openxmlformats.org/officeDocument/2006/relationships/hyperlink" Target="https://aka.ms/graphsecuritycommunity"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hyperlink" Target="https://developer.microsoft.com/en-us/graph/graph-explorer" TargetMode="External"/><Relationship Id="rId5" Type="http://schemas.openxmlformats.org/officeDocument/2006/relationships/hyperlink" Target="https://aka.ms/graphsecuritypython" TargetMode="External"/><Relationship Id="rId10" Type="http://schemas.openxmlformats.org/officeDocument/2006/relationships/hyperlink" Target="https://aka.ms/graphsecuritySIEM" TargetMode="External"/><Relationship Id="rId4" Type="http://schemas.openxmlformats.org/officeDocument/2006/relationships/hyperlink" Target="https://aka.ms/graphsecurityaspnet" TargetMode="External"/><Relationship Id="rId9" Type="http://schemas.openxmlformats.org/officeDocument/2006/relationships/hyperlink" Target="https://aka.ms/graphsecuritydoc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jpg"/><Relationship Id="rId21" Type="http://schemas.openxmlformats.org/officeDocument/2006/relationships/image" Target="../media/image28.png"/><Relationship Id="rId7" Type="http://schemas.openxmlformats.org/officeDocument/2006/relationships/image" Target="../media/image15.png"/><Relationship Id="rId12" Type="http://schemas.microsoft.com/office/2007/relationships/hdphoto" Target="../media/hdphoto1.wdp"/><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svg"/><Relationship Id="rId19"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07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4E7BF7-4708-468E-8455-835C31EC2595}"/>
              </a:ext>
            </a:extLst>
          </p:cNvPr>
          <p:cNvSpPr/>
          <p:nvPr/>
        </p:nvSpPr>
        <p:spPr>
          <a:xfrm>
            <a:off x="269240" y="1292852"/>
            <a:ext cx="12192001" cy="3474378"/>
          </a:xfrm>
          <a:prstGeom prst="rect">
            <a:avLst/>
          </a:prstGeom>
        </p:spPr>
        <p:txBody>
          <a:bodyPr wrap="square" lIns="179285" tIns="143428" rIns="179285" bIns="143428" anchor="ctr">
            <a:spAutoFit/>
          </a:bodyPr>
          <a:lstStyle/>
          <a:p>
            <a:pPr>
              <a:lnSpc>
                <a:spcPct val="90000"/>
              </a:lnSpc>
              <a:spcAft>
                <a:spcPts val="1176"/>
              </a:spcAft>
              <a:defRPr/>
            </a:pPr>
            <a:r>
              <a:rPr lang="en-US" sz="2353"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Take actions to remediate threats</a:t>
            </a:r>
          </a:p>
          <a:p>
            <a:pPr>
              <a:lnSpc>
                <a:spcPct val="90000"/>
              </a:lnSpc>
              <a:spcAft>
                <a:spcPts val="294"/>
              </a:spcAft>
              <a:defRPr/>
            </a:pPr>
            <a:r>
              <a:rPr lang="en-US" sz="1568"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Restrict access to cloud applications from machines using </a:t>
            </a:r>
            <a:r>
              <a:rPr lang="en-US" sz="1568"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Cloud Application Security (MCAS)</a:t>
            </a:r>
          </a:p>
          <a:p>
            <a:pPr marL="456908"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REST: POST graph.microsoft.com/beta/security/actions?$ref</a:t>
            </a:r>
          </a:p>
          <a:p>
            <a:pPr marL="913816" lvl="2">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  “id”: ”7f590b04-0cb3-478f-88ca-974a8bb5a46f”,    </a:t>
            </a:r>
            <a:r>
              <a:rPr lang="en-US" sz="1372" b="1">
                <a:solidFill>
                  <a:srgbClr val="00B050"/>
                </a:solidFill>
                <a:latin typeface="Segoe UI Semilight" panose="020B0402040204020203" pitchFamily="34" charset="0"/>
                <a:cs typeface="Segoe UI Semilight" panose="020B0402040204020203" pitchFamily="34" charset="0"/>
              </a:rPr>
              <a:t>// (required) id of </a:t>
            </a:r>
            <a:r>
              <a:rPr lang="en-US" sz="1372" b="1" err="1">
                <a:solidFill>
                  <a:srgbClr val="00B050"/>
                </a:solidFill>
                <a:latin typeface="Segoe UI Semilight" panose="020B0402040204020203" pitchFamily="34" charset="0"/>
                <a:cs typeface="Segoe UI Semilight" panose="020B0402040204020203" pitchFamily="34" charset="0"/>
              </a:rPr>
              <a:t>SecurityProfile</a:t>
            </a:r>
            <a:r>
              <a:rPr lang="en-US" sz="1372" b="1">
                <a:solidFill>
                  <a:srgbClr val="00B050"/>
                </a:solidFill>
                <a:latin typeface="Segoe UI Semilight" panose="020B0402040204020203" pitchFamily="34" charset="0"/>
                <a:cs typeface="Segoe UI Semilight" panose="020B0402040204020203" pitchFamily="34" charset="0"/>
              </a:rPr>
              <a:t> entity to act upon</a:t>
            </a:r>
          </a:p>
          <a:p>
            <a:pPr marL="913816" lvl="2">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“provider”: ”MCAS”,                              </a:t>
            </a:r>
            <a:r>
              <a:rPr lang="en-US" sz="1372" b="1">
                <a:solidFill>
                  <a:srgbClr val="00B050"/>
                </a:solidFill>
                <a:latin typeface="Segoe UI Semilight" panose="020B0402040204020203" pitchFamily="34" charset="0"/>
                <a:cs typeface="Segoe UI Semilight" panose="020B0402040204020203" pitchFamily="34" charset="0"/>
              </a:rPr>
              <a:t>// (required) security provider to take the action</a:t>
            </a:r>
          </a:p>
          <a:p>
            <a:pPr marL="913816" lvl="2">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“name”: ”</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restrictAccess</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a:solidFill>
                  <a:srgbClr val="00B050"/>
                </a:solidFill>
                <a:latin typeface="Segoe UI Semilight" panose="020B0402040204020203" pitchFamily="34" charset="0"/>
                <a:cs typeface="Segoe UI Semilight" panose="020B0402040204020203" pitchFamily="34" charset="0"/>
              </a:rPr>
              <a:t>// provider specific action metadata</a:t>
            </a:r>
          </a:p>
          <a:p>
            <a:pPr marL="913816" lvl="2">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cloudService</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”OneDrive”                       </a:t>
            </a:r>
            <a:r>
              <a:rPr lang="en-US" sz="1372" b="1">
                <a:solidFill>
                  <a:srgbClr val="00B050"/>
                </a:solidFill>
                <a:latin typeface="Segoe UI Semilight" panose="020B0402040204020203" pitchFamily="34" charset="0"/>
                <a:cs typeface="Segoe UI Semilight" panose="020B0402040204020203" pitchFamily="34" charset="0"/>
              </a:rPr>
              <a:t>// provider specific action metadata</a:t>
            </a:r>
            <a:endParaRPr lang="en-US" sz="1372" b="1">
              <a:solidFill>
                <a:srgbClr val="00B050"/>
              </a:solidFill>
              <a:latin typeface="Consolas" panose="020B0609020204030204" pitchFamily="49" charset="0"/>
              <a:cs typeface="Segoe UI" panose="020B0502040204020203" pitchFamily="34" charset="0"/>
            </a:endParaRPr>
          </a:p>
          <a:p>
            <a:pPr marL="913816" lvl="2">
              <a:lnSpc>
                <a:spcPct val="90000"/>
              </a:lnSpc>
              <a:spcAft>
                <a:spcPts val="588"/>
              </a:spcAft>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p>
          <a:p>
            <a:pPr>
              <a:lnSpc>
                <a:spcPct val="90000"/>
              </a:lnSpc>
              <a:spcAft>
                <a:spcPts val="294"/>
              </a:spcAft>
              <a:defRPr/>
            </a:pPr>
            <a:r>
              <a:rPr lang="en-US" sz="1568"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Revoke access to file for certain users using </a:t>
            </a:r>
            <a:r>
              <a:rPr lang="en-US" sz="1568"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Azure Information Protection</a:t>
            </a:r>
          </a:p>
          <a:p>
            <a:pPr>
              <a:lnSpc>
                <a:spcPct val="90000"/>
              </a:lnSpc>
              <a:spcAft>
                <a:spcPts val="294"/>
              </a:spcAft>
              <a:defRPr/>
            </a:pPr>
            <a:r>
              <a:rPr lang="en-US" sz="1568"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Reset passcode on a device using </a:t>
            </a:r>
            <a:r>
              <a:rPr lang="en-US" sz="1568"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Intune</a:t>
            </a:r>
          </a:p>
          <a:p>
            <a:pPr>
              <a:lnSpc>
                <a:spcPct val="90000"/>
              </a:lnSpc>
              <a:spcAft>
                <a:spcPts val="294"/>
              </a:spcAft>
              <a:defRPr/>
            </a:pPr>
            <a:r>
              <a:rPr lang="en-US" sz="1568"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Request a full scan using </a:t>
            </a:r>
            <a:r>
              <a:rPr lang="en-US" sz="1568"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Windows Defender ATP</a:t>
            </a:r>
          </a:p>
          <a:p>
            <a:pPr>
              <a:lnSpc>
                <a:spcPct val="90000"/>
              </a:lnSpc>
              <a:spcAft>
                <a:spcPts val="294"/>
              </a:spcAft>
              <a:defRPr/>
            </a:pPr>
            <a:r>
              <a:rPr lang="en-US" sz="1568"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Reset a user’s password using </a:t>
            </a:r>
            <a:r>
              <a:rPr lang="en-US" sz="1568"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Azure AD Identity Protection</a:t>
            </a:r>
          </a:p>
          <a:p>
            <a:pPr>
              <a:lnSpc>
                <a:spcPct val="90000"/>
              </a:lnSpc>
              <a:spcAft>
                <a:spcPts val="294"/>
              </a:spcAft>
              <a:defRPr/>
            </a:pPr>
            <a:r>
              <a:rPr lang="en-US" sz="1568"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Disable communications to or from a server using </a:t>
            </a:r>
            <a:r>
              <a:rPr lang="en-US" sz="1568"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Azure Security Center</a:t>
            </a:r>
            <a:endParaRPr lang="en-US" spc="69">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endParaRPr>
          </a:p>
        </p:txBody>
      </p:sp>
      <p:sp>
        <p:nvSpPr>
          <p:cNvPr id="3" name="Title 2">
            <a:extLst>
              <a:ext uri="{FF2B5EF4-FFF2-40B4-BE49-F238E27FC236}">
                <a16:creationId xmlns:a16="http://schemas.microsoft.com/office/drawing/2014/main" id="{ADE42A0D-BA64-4F8B-9B82-2A3B3DED76CE}"/>
              </a:ext>
            </a:extLst>
          </p:cNvPr>
          <p:cNvSpPr>
            <a:spLocks noGrp="1"/>
          </p:cNvSpPr>
          <p:nvPr>
            <p:ph type="title"/>
          </p:nvPr>
        </p:nvSpPr>
        <p:spPr>
          <a:xfrm>
            <a:off x="269241" y="204771"/>
            <a:ext cx="11655840" cy="891398"/>
          </a:xfrm>
        </p:spPr>
        <p:txBody>
          <a:bodyPr/>
          <a:lstStyle/>
          <a:p>
            <a:pPr>
              <a:lnSpc>
                <a:spcPct val="100000"/>
              </a:lnSpc>
              <a:spcBef>
                <a:spcPts val="0"/>
              </a:spcBef>
            </a:pPr>
            <a:r>
              <a:rPr lang="en-US" sz="3921">
                <a:solidFill>
                  <a:schemeClr val="tx1"/>
                </a:solidFill>
              </a:rPr>
              <a:t>Automate security operations: /security/actions</a:t>
            </a:r>
            <a:endParaRPr lang="en-US" sz="3921">
              <a:solidFill>
                <a:schemeClr val="tx1"/>
              </a:solidFill>
              <a:cs typeface="Segoe UI Light"/>
            </a:endParaRPr>
          </a:p>
          <a:p>
            <a:pPr lvl="0"/>
            <a:endParaRPr lang="en-US" sz="3921">
              <a:solidFill>
                <a:schemeClr val="tx1"/>
              </a:solidFill>
              <a:latin typeface="Segoe UI Light"/>
              <a:cs typeface="Segoe UI Light"/>
            </a:endParaRPr>
          </a:p>
        </p:txBody>
      </p:sp>
      <p:sp>
        <p:nvSpPr>
          <p:cNvPr id="18" name="Rectangle 17">
            <a:extLst>
              <a:ext uri="{FF2B5EF4-FFF2-40B4-BE49-F238E27FC236}">
                <a16:creationId xmlns:a16="http://schemas.microsoft.com/office/drawing/2014/main" id="{C41726FD-B86E-4642-A687-1B5089F7B136}"/>
              </a:ext>
            </a:extLst>
          </p:cNvPr>
          <p:cNvSpPr/>
          <p:nvPr/>
        </p:nvSpPr>
        <p:spPr bwMode="auto">
          <a:xfrm>
            <a:off x="269241" y="5099376"/>
            <a:ext cx="11653522" cy="1359107"/>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a:lnSpc>
                <a:spcPct val="90000"/>
              </a:lnSpc>
              <a:defRPr/>
            </a:pPr>
            <a:r>
              <a:rPr lang="en-US" sz="1568" kern="0" dirty="0">
                <a:gradFill>
                  <a:gsLst>
                    <a:gs pos="1250">
                      <a:srgbClr val="505050"/>
                    </a:gs>
                    <a:gs pos="100000">
                      <a:srgbClr val="505050"/>
                    </a:gs>
                  </a:gsLst>
                  <a:lin ang="5400000" scaled="0"/>
                </a:gradFill>
                <a:latin typeface="Consolas" panose="020B0609020204030204" pitchFamily="49" charset="0"/>
                <a:ea typeface="Segoe UI" pitchFamily="34" charset="0"/>
                <a:cs typeface="Segoe UI" pitchFamily="34" charset="0"/>
              </a:rPr>
              <a:t>graph.microsoft.com/beta/security/</a:t>
            </a:r>
            <a:r>
              <a:rPr lang="en-US" sz="1568" b="1" kern="0" dirty="0">
                <a:solidFill>
                  <a:srgbClr val="E3008C"/>
                </a:solidFill>
                <a:latin typeface="Consolas" panose="020B0609020204030204" pitchFamily="49" charset="0"/>
                <a:ea typeface="Segoe UI" pitchFamily="34" charset="0"/>
                <a:cs typeface="Segoe UI" pitchFamily="34" charset="0"/>
              </a:rPr>
              <a:t>actions</a:t>
            </a:r>
          </a:p>
        </p:txBody>
      </p:sp>
      <p:grpSp>
        <p:nvGrpSpPr>
          <p:cNvPr id="20" name="Group 19">
            <a:extLst>
              <a:ext uri="{FF2B5EF4-FFF2-40B4-BE49-F238E27FC236}">
                <a16:creationId xmlns:a16="http://schemas.microsoft.com/office/drawing/2014/main" id="{17E21D87-4A83-4C8D-A2EA-56DA52278EBF}"/>
              </a:ext>
            </a:extLst>
          </p:cNvPr>
          <p:cNvGrpSpPr/>
          <p:nvPr/>
        </p:nvGrpSpPr>
        <p:grpSpPr>
          <a:xfrm>
            <a:off x="450953" y="5619844"/>
            <a:ext cx="2359021" cy="744335"/>
            <a:chOff x="459995" y="5842207"/>
            <a:chExt cx="2406324" cy="759260"/>
          </a:xfrm>
        </p:grpSpPr>
        <p:sp>
          <p:nvSpPr>
            <p:cNvPr id="22" name="Rounded Rectangle 45">
              <a:extLst>
                <a:ext uri="{FF2B5EF4-FFF2-40B4-BE49-F238E27FC236}">
                  <a16:creationId xmlns:a16="http://schemas.microsoft.com/office/drawing/2014/main" id="{A3750BB0-C46C-4AF8-BDB9-676651AE8AC6}"/>
                </a:ext>
              </a:extLst>
            </p:cNvPr>
            <p:cNvSpPr/>
            <p:nvPr/>
          </p:nvSpPr>
          <p:spPr>
            <a:xfrm>
              <a:off x="459995" y="5842207"/>
              <a:ext cx="2406324"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Detections</a:t>
              </a:r>
            </a:p>
          </p:txBody>
        </p:sp>
        <p:sp>
          <p:nvSpPr>
            <p:cNvPr id="23" name="Rounded Rectangle 45">
              <a:extLst>
                <a:ext uri="{FF2B5EF4-FFF2-40B4-BE49-F238E27FC236}">
                  <a16:creationId xmlns:a16="http://schemas.microsoft.com/office/drawing/2014/main" id="{FC4A82ED-5F87-4F88-A8E3-5A61F311A0C0}"/>
                </a:ext>
              </a:extLst>
            </p:cNvPr>
            <p:cNvSpPr/>
            <p:nvPr/>
          </p:nvSpPr>
          <p:spPr>
            <a:xfrm>
              <a:off x="570149" y="6214534"/>
              <a:ext cx="2183386"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alerts</a:t>
              </a:r>
            </a:p>
          </p:txBody>
        </p:sp>
      </p:grpSp>
      <p:grpSp>
        <p:nvGrpSpPr>
          <p:cNvPr id="24" name="Group 23">
            <a:extLst>
              <a:ext uri="{FF2B5EF4-FFF2-40B4-BE49-F238E27FC236}">
                <a16:creationId xmlns:a16="http://schemas.microsoft.com/office/drawing/2014/main" id="{231D265D-D866-4396-8251-1D1944220C2A}"/>
              </a:ext>
            </a:extLst>
          </p:cNvPr>
          <p:cNvGrpSpPr/>
          <p:nvPr/>
        </p:nvGrpSpPr>
        <p:grpSpPr>
          <a:xfrm>
            <a:off x="8742173" y="5626812"/>
            <a:ext cx="3001614" cy="737367"/>
            <a:chOff x="8917471" y="5849314"/>
            <a:chExt cx="3061803" cy="752153"/>
          </a:xfrm>
        </p:grpSpPr>
        <p:sp>
          <p:nvSpPr>
            <p:cNvPr id="25" name="Rounded Rectangle 45">
              <a:extLst>
                <a:ext uri="{FF2B5EF4-FFF2-40B4-BE49-F238E27FC236}">
                  <a16:creationId xmlns:a16="http://schemas.microsoft.com/office/drawing/2014/main" id="{D18039B0-3BFA-44DF-9846-3ECB7269DF7B}"/>
                </a:ext>
              </a:extLst>
            </p:cNvPr>
            <p:cNvSpPr/>
            <p:nvPr/>
          </p:nvSpPr>
          <p:spPr>
            <a:xfrm>
              <a:off x="8917471" y="5849314"/>
              <a:ext cx="3061803" cy="752153"/>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Automation</a:t>
              </a:r>
            </a:p>
          </p:txBody>
        </p:sp>
        <p:sp>
          <p:nvSpPr>
            <p:cNvPr id="26" name="Rounded Rectangle 45">
              <a:extLst>
                <a:ext uri="{FF2B5EF4-FFF2-40B4-BE49-F238E27FC236}">
                  <a16:creationId xmlns:a16="http://schemas.microsoft.com/office/drawing/2014/main" id="{AE035805-BA1B-4DDD-8768-EF1CF243817F}"/>
                </a:ext>
              </a:extLst>
            </p:cNvPr>
            <p:cNvSpPr/>
            <p:nvPr/>
          </p:nvSpPr>
          <p:spPr>
            <a:xfrm>
              <a:off x="9022312" y="6214534"/>
              <a:ext cx="1320683" cy="290957"/>
            </a:xfrm>
            <a:prstGeom prst="rect">
              <a:avLst/>
            </a:prstGeom>
            <a:solidFill>
              <a:srgbClr val="E3008C"/>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solidFill>
                    <a:schemeClr val="bg1"/>
                  </a:solidFill>
                  <a:latin typeface="Segoe UI"/>
                  <a:cs typeface="Segoe UI Semibold" panose="020B0702040204020203" pitchFamily="34" charset="0"/>
                </a:rPr>
                <a:t>actions</a:t>
              </a:r>
            </a:p>
          </p:txBody>
        </p:sp>
        <p:sp>
          <p:nvSpPr>
            <p:cNvPr id="27" name="Rounded Rectangle 45">
              <a:extLst>
                <a:ext uri="{FF2B5EF4-FFF2-40B4-BE49-F238E27FC236}">
                  <a16:creationId xmlns:a16="http://schemas.microsoft.com/office/drawing/2014/main" id="{9152B86E-2766-4B29-AF12-F642417E220B}"/>
                </a:ext>
              </a:extLst>
            </p:cNvPr>
            <p:cNvSpPr/>
            <p:nvPr/>
          </p:nvSpPr>
          <p:spPr>
            <a:xfrm>
              <a:off x="10443643" y="6214534"/>
              <a:ext cx="1430791"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configuration</a:t>
              </a:r>
            </a:p>
          </p:txBody>
        </p:sp>
      </p:grpSp>
      <p:grpSp>
        <p:nvGrpSpPr>
          <p:cNvPr id="28" name="Group 27">
            <a:extLst>
              <a:ext uri="{FF2B5EF4-FFF2-40B4-BE49-F238E27FC236}">
                <a16:creationId xmlns:a16="http://schemas.microsoft.com/office/drawing/2014/main" id="{DBE6A0CB-C2CB-49FA-B243-A8821012FB35}"/>
              </a:ext>
            </a:extLst>
          </p:cNvPr>
          <p:cNvGrpSpPr/>
          <p:nvPr/>
        </p:nvGrpSpPr>
        <p:grpSpPr>
          <a:xfrm>
            <a:off x="2996918" y="5622275"/>
            <a:ext cx="5558310" cy="744335"/>
            <a:chOff x="3046235" y="5844687"/>
            <a:chExt cx="5669766" cy="759260"/>
          </a:xfrm>
        </p:grpSpPr>
        <p:sp>
          <p:nvSpPr>
            <p:cNvPr id="29" name="Rounded Rectangle 45">
              <a:extLst>
                <a:ext uri="{FF2B5EF4-FFF2-40B4-BE49-F238E27FC236}">
                  <a16:creationId xmlns:a16="http://schemas.microsoft.com/office/drawing/2014/main" id="{DBC7177C-FC1C-4935-9615-2A5B8A9B8FB6}"/>
                </a:ext>
              </a:extLst>
            </p:cNvPr>
            <p:cNvSpPr/>
            <p:nvPr/>
          </p:nvSpPr>
          <p:spPr>
            <a:xfrm>
              <a:off x="3046235" y="5844687"/>
              <a:ext cx="5669766"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Inventory</a:t>
              </a:r>
            </a:p>
          </p:txBody>
        </p:sp>
        <p:sp>
          <p:nvSpPr>
            <p:cNvPr id="30" name="Rounded Rectangle 45">
              <a:extLst>
                <a:ext uri="{FF2B5EF4-FFF2-40B4-BE49-F238E27FC236}">
                  <a16:creationId xmlns:a16="http://schemas.microsoft.com/office/drawing/2014/main" id="{2D5BEBDC-565A-4B5E-8A35-657A11956B1D}"/>
                </a:ext>
              </a:extLst>
            </p:cNvPr>
            <p:cNvSpPr/>
            <p:nvPr/>
          </p:nvSpPr>
          <p:spPr>
            <a:xfrm>
              <a:off x="3145035" y="6214534"/>
              <a:ext cx="5472167"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US" sz="1372" spc="98" err="1">
                  <a:gradFill>
                    <a:gsLst>
                      <a:gs pos="1250">
                        <a:srgbClr val="505050"/>
                      </a:gs>
                      <a:gs pos="100000">
                        <a:srgbClr val="505050"/>
                      </a:gs>
                    </a:gsLst>
                  </a:gradFill>
                  <a:latin typeface="Segoe UI"/>
                  <a:cs typeface="Segoe UI Semibold" panose="020B0702040204020203" pitchFamily="34" charset="0"/>
                </a:rPr>
                <a:t>securityProfiles</a:t>
              </a:r>
              <a:r>
                <a:rPr lang="en-US" sz="1372" spc="98">
                  <a:gradFill>
                    <a:gsLst>
                      <a:gs pos="1250">
                        <a:srgbClr val="505050"/>
                      </a:gs>
                      <a:gs pos="100000">
                        <a:srgbClr val="505050"/>
                      </a:gs>
                    </a:gsLst>
                  </a:gradFill>
                  <a:latin typeface="Segoe UI"/>
                  <a:cs typeface="Segoe UI Semibold" panose="020B0702040204020203" pitchFamily="34" charset="0"/>
                </a:rPr>
                <a:t>    Host | User | File | App | IP</a:t>
              </a:r>
            </a:p>
          </p:txBody>
        </p:sp>
      </p:grpSp>
    </p:spTree>
    <p:extLst>
      <p:ext uri="{BB962C8B-B14F-4D97-AF65-F5344CB8AC3E}">
        <p14:creationId xmlns:p14="http://schemas.microsoft.com/office/powerpoint/2010/main" val="16411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4E7BF7-4708-468E-8455-835C31EC2595}"/>
              </a:ext>
            </a:extLst>
          </p:cNvPr>
          <p:cNvSpPr/>
          <p:nvPr/>
        </p:nvSpPr>
        <p:spPr>
          <a:xfrm>
            <a:off x="269241" y="1309857"/>
            <a:ext cx="11913799" cy="3474378"/>
          </a:xfrm>
          <a:prstGeom prst="rect">
            <a:avLst/>
          </a:prstGeom>
        </p:spPr>
        <p:txBody>
          <a:bodyPr wrap="square" lIns="179285" tIns="143428" rIns="179285" bIns="143428">
            <a:spAutoFit/>
          </a:bodyPr>
          <a:lstStyle/>
          <a:p>
            <a:pPr>
              <a:lnSpc>
                <a:spcPct val="90000"/>
              </a:lnSpc>
              <a:spcAft>
                <a:spcPts val="1176"/>
              </a:spcAft>
              <a:defRPr/>
            </a:pPr>
            <a:r>
              <a:rPr lang="en-US" sz="2353"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Manage the configuration of your security products</a:t>
            </a:r>
          </a:p>
          <a:p>
            <a:pPr>
              <a:lnSpc>
                <a:spcPct val="90000"/>
              </a:lnSpc>
              <a:spcAft>
                <a:spcPts val="294"/>
              </a:spcAft>
              <a:defRPr/>
            </a:pPr>
            <a:r>
              <a:rPr lang="en-US" sz="1568"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Manage iOS device configuration policies via </a:t>
            </a:r>
            <a:r>
              <a:rPr lang="en-US" sz="1568" b="1" spc="69"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Intune </a:t>
            </a:r>
            <a:r>
              <a:rPr lang="en-US" sz="1568"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to block notifications while a device is locked </a:t>
            </a:r>
          </a:p>
          <a:p>
            <a:pPr lvl="1">
              <a:lnSpc>
                <a:spcPct val="90000"/>
              </a:lnSpc>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REST: POST graph.microsoft.com/beta/security/configuration?$ref</a:t>
            </a:r>
          </a:p>
          <a:p>
            <a:pPr lvl="2">
              <a:lnSpc>
                <a:spcPct val="90000"/>
              </a:lnSpc>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t>
            </a:r>
          </a:p>
          <a:p>
            <a:pPr lvl="2">
              <a:lnSpc>
                <a:spcPct val="90000"/>
              </a:lnSpc>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“provider”: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intune</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a:solidFill>
                  <a:srgbClr val="00B050"/>
                </a:solidFill>
                <a:latin typeface="Segoe UI Semilight" panose="020B0402040204020203" pitchFamily="34" charset="0"/>
                <a:cs typeface="Segoe UI Semilight" panose="020B0402040204020203" pitchFamily="34" charset="0"/>
              </a:rPr>
              <a:t>// (required) security provider set the configuration</a:t>
            </a:r>
            <a:endPar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endParaRPr>
          </a:p>
          <a:p>
            <a:pPr lvl="2">
              <a:lnSpc>
                <a:spcPct val="90000"/>
              </a:lnSpc>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“name”: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microsoft.graph.iosGeneralDeviceConfiguration</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a:solidFill>
                  <a:srgbClr val="00B050"/>
                </a:solidFill>
                <a:latin typeface="Segoe UI Semilight" panose="020B0402040204020203" pitchFamily="34" charset="0"/>
                <a:cs typeface="Segoe UI Semilight" panose="020B0402040204020203" pitchFamily="34" charset="0"/>
              </a:rPr>
              <a:t>// (required) configuration setting to modify</a:t>
            </a:r>
            <a:endPar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endParaRPr>
          </a:p>
          <a:p>
            <a:pPr lvl="2">
              <a:lnSpc>
                <a:spcPct val="90000"/>
              </a:lnSpc>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displayName</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”iOS Lock Policy”,                         </a:t>
            </a:r>
            <a:r>
              <a:rPr lang="en-US" sz="1372" b="1" dirty="0">
                <a:solidFill>
                  <a:srgbClr val="00B050"/>
                </a:solidFill>
                <a:latin typeface="Segoe UI Semilight" panose="020B0402040204020203" pitchFamily="34" charset="0"/>
                <a:cs typeface="Segoe UI Semilight" panose="020B0402040204020203" pitchFamily="34" charset="0"/>
              </a:rPr>
              <a:t>// provider specific configuration metadata</a:t>
            </a:r>
            <a:endPar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endParaRPr>
          </a:p>
          <a:p>
            <a:pPr lvl="2">
              <a:lnSpc>
                <a:spcPct val="90000"/>
              </a:lnSpc>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“description”: ”My iOS Policy”,                           </a:t>
            </a:r>
            <a:r>
              <a:rPr lang="en-US" sz="1372" b="1" dirty="0">
                <a:solidFill>
                  <a:srgbClr val="00B050"/>
                </a:solidFill>
                <a:latin typeface="Segoe UI Semilight" panose="020B0402040204020203" pitchFamily="34" charset="0"/>
                <a:cs typeface="Segoe UI Semilight" panose="020B0402040204020203" pitchFamily="34" charset="0"/>
              </a:rPr>
              <a:t>// provider specific configuration metadata</a:t>
            </a:r>
            <a:b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b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lockScreenBlockNotificationView</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true                   </a:t>
            </a:r>
            <a:r>
              <a:rPr lang="en-US" sz="1372" b="1" dirty="0">
                <a:solidFill>
                  <a:srgbClr val="00B050"/>
                </a:solidFill>
                <a:latin typeface="Segoe UI Semilight" panose="020B0402040204020203" pitchFamily="34" charset="0"/>
                <a:cs typeface="Segoe UI Semilight" panose="020B0402040204020203" pitchFamily="34" charset="0"/>
              </a:rPr>
              <a:t>// provider specific configuration metadata</a:t>
            </a:r>
            <a:endPar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endParaRPr>
          </a:p>
          <a:p>
            <a:pPr lvl="2">
              <a:lnSpc>
                <a:spcPct val="90000"/>
              </a:lnSpc>
              <a:spcAft>
                <a:spcPts val="588"/>
              </a:spcAft>
              <a:defRPr/>
            </a:pP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t>
            </a:r>
            <a:r>
              <a:rPr lang="en-US" dirty="0">
                <a:solidFill>
                  <a:srgbClr val="505050"/>
                </a:solidFill>
                <a:latin typeface="Consolas" panose="020B0609020204030204" pitchFamily="49" charset="0"/>
                <a:cs typeface="Segoe UI" panose="020B0502040204020203" pitchFamily="34" charset="0"/>
              </a:rPr>
              <a:t>	</a:t>
            </a:r>
          </a:p>
          <a:p>
            <a:pPr>
              <a:lnSpc>
                <a:spcPct val="90000"/>
              </a:lnSpc>
              <a:spcAft>
                <a:spcPts val="588"/>
              </a:spcAft>
              <a:defRPr/>
            </a:pPr>
            <a:r>
              <a:rPr lang="en-US" sz="1568" spc="69" dirty="0">
                <a:gradFill>
                  <a:gsLst>
                    <a:gs pos="1250">
                      <a:srgbClr val="505050"/>
                    </a:gs>
                    <a:gs pos="100000">
                      <a:srgbClr val="505050"/>
                    </a:gs>
                  </a:gsLst>
                </a:gradFill>
                <a:latin typeface="Segoe UI Semilight" panose="020B0402040204020203" pitchFamily="34" charset="0"/>
                <a:cs typeface="Segoe UI Semilight" panose="020B0402040204020203" pitchFamily="34" charset="0"/>
              </a:rPr>
              <a:t>Enable automatic provisioning of monitoring agent via security policy in </a:t>
            </a:r>
            <a:r>
              <a:rPr lang="en-US" sz="1568" b="1" spc="69" dirty="0">
                <a:gradFill>
                  <a:gsLst>
                    <a:gs pos="1250">
                      <a:srgbClr val="505050"/>
                    </a:gs>
                    <a:gs pos="100000">
                      <a:srgbClr val="505050"/>
                    </a:gs>
                  </a:gsLst>
                </a:gradFill>
                <a:latin typeface="Segoe UI Semibold" panose="020B0702040204020203" pitchFamily="34" charset="0"/>
                <a:cs typeface="Segoe UI Semibold" panose="020B0702040204020203" pitchFamily="34" charset="0"/>
              </a:rPr>
              <a:t>Azure Security Center</a:t>
            </a:r>
          </a:p>
          <a:p>
            <a:pPr>
              <a:lnSpc>
                <a:spcPct val="90000"/>
              </a:lnSpc>
              <a:spcAft>
                <a:spcPts val="588"/>
              </a:spcAft>
              <a:defRPr/>
            </a:pPr>
            <a:r>
              <a:rPr lang="en-US" sz="1568" spc="69" dirty="0">
                <a:gradFill>
                  <a:gsLst>
                    <a:gs pos="1250">
                      <a:srgbClr val="505050"/>
                    </a:gs>
                    <a:gs pos="100000">
                      <a:srgbClr val="505050"/>
                    </a:gs>
                  </a:gsLst>
                </a:gradFill>
                <a:latin typeface="Segoe UI Semilight" panose="020B0402040204020203" pitchFamily="34" charset="0"/>
                <a:cs typeface="Segoe UI Semilight" panose="020B0402040204020203" pitchFamily="34" charset="0"/>
              </a:rPr>
              <a:t>Configure user risk remediation policy in </a:t>
            </a:r>
            <a:r>
              <a:rPr lang="en-US" sz="1568" b="1" spc="69" dirty="0">
                <a:gradFill>
                  <a:gsLst>
                    <a:gs pos="1250">
                      <a:srgbClr val="505050"/>
                    </a:gs>
                    <a:gs pos="100000">
                      <a:srgbClr val="505050"/>
                    </a:gs>
                  </a:gsLst>
                </a:gradFill>
                <a:latin typeface="Segoe UI Semibold" panose="020B0702040204020203" pitchFamily="34" charset="0"/>
                <a:cs typeface="Segoe UI Semibold" panose="020B0702040204020203" pitchFamily="34" charset="0"/>
              </a:rPr>
              <a:t>AAD Identity Protection </a:t>
            </a:r>
            <a:r>
              <a:rPr lang="en-US" sz="1568" spc="69" dirty="0">
                <a:gradFill>
                  <a:gsLst>
                    <a:gs pos="1250">
                      <a:srgbClr val="505050"/>
                    </a:gs>
                    <a:gs pos="100000">
                      <a:srgbClr val="505050"/>
                    </a:gs>
                  </a:gsLst>
                </a:gradFill>
                <a:latin typeface="Segoe UI Semilight" panose="020B0402040204020203" pitchFamily="34" charset="0"/>
                <a:cs typeface="Segoe UI Semilight" panose="020B0402040204020203" pitchFamily="34" charset="0"/>
              </a:rPr>
              <a:t>to require password change for high risk accounts</a:t>
            </a:r>
            <a:endParaRPr lang="en-US" sz="1568" b="1" spc="69" dirty="0">
              <a:gradFill>
                <a:gsLst>
                  <a:gs pos="1250">
                    <a:srgbClr val="505050"/>
                  </a:gs>
                  <a:gs pos="100000">
                    <a:srgbClr val="505050"/>
                  </a:gs>
                </a:gsLst>
              </a:gradFill>
              <a:latin typeface="Segoe UI Semibold" panose="020B0702040204020203" pitchFamily="34" charset="0"/>
              <a:cs typeface="Segoe UI Semibold" panose="020B0702040204020203" pitchFamily="34" charset="0"/>
            </a:endParaRPr>
          </a:p>
          <a:p>
            <a:pPr>
              <a:lnSpc>
                <a:spcPct val="90000"/>
              </a:lnSpc>
              <a:spcAft>
                <a:spcPts val="588"/>
              </a:spcAft>
              <a:defRPr/>
            </a:pPr>
            <a:r>
              <a:rPr lang="en-US" sz="1568" spc="69" dirty="0">
                <a:gradFill>
                  <a:gsLst>
                    <a:gs pos="1250">
                      <a:srgbClr val="505050"/>
                    </a:gs>
                    <a:gs pos="100000">
                      <a:srgbClr val="505050"/>
                    </a:gs>
                  </a:gsLst>
                </a:gradFill>
                <a:latin typeface="Segoe UI Semilight" panose="020B0402040204020203" pitchFamily="34" charset="0"/>
                <a:cs typeface="Segoe UI Semilight" panose="020B0402040204020203" pitchFamily="34" charset="0"/>
              </a:rPr>
              <a:t>Configure cloud discovery anomaly detection policy in </a:t>
            </a:r>
            <a:r>
              <a:rPr lang="en-US" sz="1568" spc="69" dirty="0">
                <a:gradFill>
                  <a:gsLst>
                    <a:gs pos="1250">
                      <a:srgbClr val="505050"/>
                    </a:gs>
                    <a:gs pos="100000">
                      <a:srgbClr val="505050"/>
                    </a:gs>
                  </a:gsLst>
                </a:gradFill>
                <a:latin typeface="Segoe UI Semibold" panose="020B0702040204020203" pitchFamily="34" charset="0"/>
                <a:cs typeface="Segoe UI Semibold" panose="020B0702040204020203" pitchFamily="34" charset="0"/>
              </a:rPr>
              <a:t>Microsoft Cloud Application Security</a:t>
            </a:r>
          </a:p>
        </p:txBody>
      </p:sp>
      <p:sp>
        <p:nvSpPr>
          <p:cNvPr id="17" name="Rectangle 16">
            <a:extLst>
              <a:ext uri="{FF2B5EF4-FFF2-40B4-BE49-F238E27FC236}">
                <a16:creationId xmlns:a16="http://schemas.microsoft.com/office/drawing/2014/main" id="{E7FC3B9D-8EEF-432B-9A49-54E8BE8047AA}"/>
              </a:ext>
            </a:extLst>
          </p:cNvPr>
          <p:cNvSpPr/>
          <p:nvPr/>
        </p:nvSpPr>
        <p:spPr bwMode="auto">
          <a:xfrm>
            <a:off x="269241" y="5099376"/>
            <a:ext cx="11653522" cy="1359107"/>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a:lnSpc>
                <a:spcPct val="90000"/>
              </a:lnSpc>
              <a:defRPr/>
            </a:pPr>
            <a:r>
              <a:rPr lang="en-US" sz="1568" kern="0" dirty="0">
                <a:gradFill>
                  <a:gsLst>
                    <a:gs pos="1250">
                      <a:srgbClr val="505050"/>
                    </a:gs>
                    <a:gs pos="100000">
                      <a:srgbClr val="505050"/>
                    </a:gs>
                  </a:gsLst>
                  <a:lin ang="5400000" scaled="0"/>
                </a:gradFill>
                <a:latin typeface="Consolas" panose="020B0609020204030204" pitchFamily="49" charset="0"/>
                <a:ea typeface="Segoe UI" pitchFamily="34" charset="0"/>
                <a:cs typeface="Segoe UI" pitchFamily="34" charset="0"/>
              </a:rPr>
              <a:t>graph.microsoft.com/beta/security/</a:t>
            </a:r>
            <a:r>
              <a:rPr lang="en-US" sz="1568" b="1" kern="0" dirty="0">
                <a:solidFill>
                  <a:srgbClr val="E3008C"/>
                </a:solidFill>
                <a:latin typeface="Consolas" panose="020B0609020204030204" pitchFamily="49" charset="0"/>
                <a:ea typeface="Segoe UI" pitchFamily="34" charset="0"/>
                <a:cs typeface="Segoe UI" pitchFamily="34" charset="0"/>
              </a:rPr>
              <a:t>configuration</a:t>
            </a:r>
          </a:p>
        </p:txBody>
      </p:sp>
      <p:grpSp>
        <p:nvGrpSpPr>
          <p:cNvPr id="7" name="Group 6">
            <a:extLst>
              <a:ext uri="{FF2B5EF4-FFF2-40B4-BE49-F238E27FC236}">
                <a16:creationId xmlns:a16="http://schemas.microsoft.com/office/drawing/2014/main" id="{05EF3151-445F-42A1-A522-AF5CFB0E876D}"/>
              </a:ext>
            </a:extLst>
          </p:cNvPr>
          <p:cNvGrpSpPr/>
          <p:nvPr/>
        </p:nvGrpSpPr>
        <p:grpSpPr>
          <a:xfrm>
            <a:off x="450953" y="5619844"/>
            <a:ext cx="2359021" cy="744335"/>
            <a:chOff x="459995" y="5842207"/>
            <a:chExt cx="2406324" cy="759260"/>
          </a:xfrm>
        </p:grpSpPr>
        <p:sp>
          <p:nvSpPr>
            <p:cNvPr id="38" name="Rounded Rectangle 45">
              <a:extLst>
                <a:ext uri="{FF2B5EF4-FFF2-40B4-BE49-F238E27FC236}">
                  <a16:creationId xmlns:a16="http://schemas.microsoft.com/office/drawing/2014/main" id="{51DD2189-0C92-4BAA-89AB-8317DD899979}"/>
                </a:ext>
              </a:extLst>
            </p:cNvPr>
            <p:cNvSpPr/>
            <p:nvPr/>
          </p:nvSpPr>
          <p:spPr>
            <a:xfrm>
              <a:off x="459995" y="5842207"/>
              <a:ext cx="2406324"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Detections</a:t>
              </a:r>
            </a:p>
          </p:txBody>
        </p:sp>
        <p:sp>
          <p:nvSpPr>
            <p:cNvPr id="39" name="Rounded Rectangle 45">
              <a:extLst>
                <a:ext uri="{FF2B5EF4-FFF2-40B4-BE49-F238E27FC236}">
                  <a16:creationId xmlns:a16="http://schemas.microsoft.com/office/drawing/2014/main" id="{E1ABB068-6AF8-4EFC-A6C4-7E4AB1663582}"/>
                </a:ext>
              </a:extLst>
            </p:cNvPr>
            <p:cNvSpPr/>
            <p:nvPr/>
          </p:nvSpPr>
          <p:spPr>
            <a:xfrm>
              <a:off x="570149" y="6214534"/>
              <a:ext cx="2183386"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alerts</a:t>
              </a:r>
            </a:p>
          </p:txBody>
        </p:sp>
      </p:grpSp>
      <p:grpSp>
        <p:nvGrpSpPr>
          <p:cNvPr id="9" name="Group 8">
            <a:extLst>
              <a:ext uri="{FF2B5EF4-FFF2-40B4-BE49-F238E27FC236}">
                <a16:creationId xmlns:a16="http://schemas.microsoft.com/office/drawing/2014/main" id="{28071C6C-342D-4BEC-9A2C-64F106F7053C}"/>
              </a:ext>
            </a:extLst>
          </p:cNvPr>
          <p:cNvGrpSpPr/>
          <p:nvPr/>
        </p:nvGrpSpPr>
        <p:grpSpPr>
          <a:xfrm>
            <a:off x="8742173" y="5626812"/>
            <a:ext cx="3001614" cy="737367"/>
            <a:chOff x="8917471" y="5849314"/>
            <a:chExt cx="3061803" cy="752153"/>
          </a:xfrm>
        </p:grpSpPr>
        <p:sp>
          <p:nvSpPr>
            <p:cNvPr id="33" name="Rounded Rectangle 45">
              <a:extLst>
                <a:ext uri="{FF2B5EF4-FFF2-40B4-BE49-F238E27FC236}">
                  <a16:creationId xmlns:a16="http://schemas.microsoft.com/office/drawing/2014/main" id="{AA87FFC6-393B-4603-A1D8-84B3CF840B41}"/>
                </a:ext>
              </a:extLst>
            </p:cNvPr>
            <p:cNvSpPr/>
            <p:nvPr/>
          </p:nvSpPr>
          <p:spPr>
            <a:xfrm>
              <a:off x="8917471" y="5849314"/>
              <a:ext cx="3061803" cy="752153"/>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Automation</a:t>
              </a:r>
            </a:p>
          </p:txBody>
        </p:sp>
        <p:sp>
          <p:nvSpPr>
            <p:cNvPr id="36" name="Rounded Rectangle 45">
              <a:extLst>
                <a:ext uri="{FF2B5EF4-FFF2-40B4-BE49-F238E27FC236}">
                  <a16:creationId xmlns:a16="http://schemas.microsoft.com/office/drawing/2014/main" id="{53CD10BB-8BAB-451D-9C8F-D691E6B63801}"/>
                </a:ext>
              </a:extLst>
            </p:cNvPr>
            <p:cNvSpPr/>
            <p:nvPr/>
          </p:nvSpPr>
          <p:spPr>
            <a:xfrm>
              <a:off x="9022312" y="6214534"/>
              <a:ext cx="1320683"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actions</a:t>
              </a:r>
            </a:p>
          </p:txBody>
        </p:sp>
        <p:sp>
          <p:nvSpPr>
            <p:cNvPr id="37" name="Rounded Rectangle 45">
              <a:extLst>
                <a:ext uri="{FF2B5EF4-FFF2-40B4-BE49-F238E27FC236}">
                  <a16:creationId xmlns:a16="http://schemas.microsoft.com/office/drawing/2014/main" id="{A7A9754B-9228-4ACA-B6F8-74C2DF11F49F}"/>
                </a:ext>
              </a:extLst>
            </p:cNvPr>
            <p:cNvSpPr/>
            <p:nvPr/>
          </p:nvSpPr>
          <p:spPr>
            <a:xfrm>
              <a:off x="10443643" y="6214534"/>
              <a:ext cx="1430791" cy="290957"/>
            </a:xfrm>
            <a:prstGeom prst="rect">
              <a:avLst/>
            </a:prstGeom>
            <a:solidFill>
              <a:srgbClr val="E3008C"/>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dirty="0">
                  <a:gradFill>
                    <a:gsLst>
                      <a:gs pos="1250">
                        <a:srgbClr val="505050"/>
                      </a:gs>
                      <a:gs pos="100000">
                        <a:srgbClr val="505050"/>
                      </a:gs>
                    </a:gsLst>
                  </a:gradFill>
                  <a:latin typeface="Segoe UI"/>
                  <a:cs typeface="Segoe UI Semibold" panose="020B0702040204020203" pitchFamily="34" charset="0"/>
                </a:rPr>
                <a:t>configuration</a:t>
              </a:r>
            </a:p>
          </p:txBody>
        </p:sp>
      </p:grpSp>
      <p:grpSp>
        <p:nvGrpSpPr>
          <p:cNvPr id="8" name="Group 7">
            <a:extLst>
              <a:ext uri="{FF2B5EF4-FFF2-40B4-BE49-F238E27FC236}">
                <a16:creationId xmlns:a16="http://schemas.microsoft.com/office/drawing/2014/main" id="{CD86546C-9FC3-4FC8-957B-521E4361A91C}"/>
              </a:ext>
            </a:extLst>
          </p:cNvPr>
          <p:cNvGrpSpPr/>
          <p:nvPr/>
        </p:nvGrpSpPr>
        <p:grpSpPr>
          <a:xfrm>
            <a:off x="2996918" y="5622275"/>
            <a:ext cx="5558310" cy="744335"/>
            <a:chOff x="3046235" y="5844687"/>
            <a:chExt cx="5669766" cy="759260"/>
          </a:xfrm>
        </p:grpSpPr>
        <p:sp>
          <p:nvSpPr>
            <p:cNvPr id="31" name="Rounded Rectangle 45">
              <a:extLst>
                <a:ext uri="{FF2B5EF4-FFF2-40B4-BE49-F238E27FC236}">
                  <a16:creationId xmlns:a16="http://schemas.microsoft.com/office/drawing/2014/main" id="{2AD333EC-81AB-4B87-A4C1-2B409BEB0374}"/>
                </a:ext>
              </a:extLst>
            </p:cNvPr>
            <p:cNvSpPr/>
            <p:nvPr/>
          </p:nvSpPr>
          <p:spPr>
            <a:xfrm>
              <a:off x="3046235" y="5844687"/>
              <a:ext cx="5669766"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Inventory</a:t>
              </a:r>
            </a:p>
          </p:txBody>
        </p:sp>
        <p:sp>
          <p:nvSpPr>
            <p:cNvPr id="32" name="Rounded Rectangle 45">
              <a:extLst>
                <a:ext uri="{FF2B5EF4-FFF2-40B4-BE49-F238E27FC236}">
                  <a16:creationId xmlns:a16="http://schemas.microsoft.com/office/drawing/2014/main" id="{387423F8-AD72-48AD-8657-15286634161C}"/>
                </a:ext>
              </a:extLst>
            </p:cNvPr>
            <p:cNvSpPr/>
            <p:nvPr/>
          </p:nvSpPr>
          <p:spPr>
            <a:xfrm>
              <a:off x="3145035" y="6214534"/>
              <a:ext cx="5472167"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US" sz="1372" spc="98" err="1">
                  <a:gradFill>
                    <a:gsLst>
                      <a:gs pos="1250">
                        <a:srgbClr val="505050"/>
                      </a:gs>
                      <a:gs pos="100000">
                        <a:srgbClr val="505050"/>
                      </a:gs>
                    </a:gsLst>
                  </a:gradFill>
                  <a:latin typeface="Segoe UI"/>
                  <a:cs typeface="Segoe UI Semibold" panose="020B0702040204020203" pitchFamily="34" charset="0"/>
                </a:rPr>
                <a:t>securityProfiles</a:t>
              </a:r>
              <a:r>
                <a:rPr lang="en-US" sz="1372" spc="98">
                  <a:gradFill>
                    <a:gsLst>
                      <a:gs pos="1250">
                        <a:srgbClr val="505050"/>
                      </a:gs>
                      <a:gs pos="100000">
                        <a:srgbClr val="505050"/>
                      </a:gs>
                    </a:gsLst>
                  </a:gradFill>
                  <a:latin typeface="Segoe UI"/>
                  <a:cs typeface="Segoe UI Semibold" panose="020B0702040204020203" pitchFamily="34" charset="0"/>
                </a:rPr>
                <a:t>    Host | User | File | App | IP</a:t>
              </a:r>
            </a:p>
          </p:txBody>
        </p:sp>
      </p:grpSp>
      <p:sp>
        <p:nvSpPr>
          <p:cNvPr id="3" name="Title 2">
            <a:extLst>
              <a:ext uri="{FF2B5EF4-FFF2-40B4-BE49-F238E27FC236}">
                <a16:creationId xmlns:a16="http://schemas.microsoft.com/office/drawing/2014/main" id="{7054792E-3A7A-4230-94F0-E686F0AAB84B}"/>
              </a:ext>
            </a:extLst>
          </p:cNvPr>
          <p:cNvSpPr>
            <a:spLocks noGrp="1"/>
          </p:cNvSpPr>
          <p:nvPr>
            <p:ph type="title"/>
          </p:nvPr>
        </p:nvSpPr>
        <p:spPr>
          <a:xfrm>
            <a:off x="269241" y="199704"/>
            <a:ext cx="11655840" cy="899537"/>
          </a:xfrm>
        </p:spPr>
        <p:txBody>
          <a:bodyPr/>
          <a:lstStyle/>
          <a:p>
            <a:pPr>
              <a:lnSpc>
                <a:spcPct val="100000"/>
              </a:lnSpc>
              <a:spcBef>
                <a:spcPts val="0"/>
              </a:spcBef>
            </a:pPr>
            <a:r>
              <a:rPr lang="en-US" sz="3921">
                <a:solidFill>
                  <a:schemeClr val="tx1"/>
                </a:solidFill>
              </a:rPr>
              <a:t>Automate security configurations: /security/configuration</a:t>
            </a:r>
            <a:endParaRPr lang="en-US" sz="3921">
              <a:solidFill>
                <a:schemeClr val="tx1"/>
              </a:solidFill>
              <a:cs typeface="Segoe UI Light"/>
            </a:endParaRPr>
          </a:p>
          <a:p>
            <a:pPr lvl="0"/>
            <a:endParaRPr lang="en-US" sz="3921">
              <a:solidFill>
                <a:schemeClr val="tx1"/>
              </a:solidFill>
              <a:latin typeface="Segoe UI Light"/>
              <a:cs typeface="Segoe UI Light"/>
            </a:endParaRPr>
          </a:p>
        </p:txBody>
      </p:sp>
    </p:spTree>
    <p:extLst>
      <p:ext uri="{BB962C8B-B14F-4D97-AF65-F5344CB8AC3E}">
        <p14:creationId xmlns:p14="http://schemas.microsoft.com/office/powerpoint/2010/main" val="13968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2">
            <a:extLst>
              <a:ext uri="{FF2B5EF4-FFF2-40B4-BE49-F238E27FC236}">
                <a16:creationId xmlns:a16="http://schemas.microsoft.com/office/drawing/2014/main" id="{3216D6E9-298C-44F9-A461-19FD50702AE3}"/>
              </a:ext>
            </a:extLst>
          </p:cNvPr>
          <p:cNvSpPr txBox="1"/>
          <p:nvPr/>
        </p:nvSpPr>
        <p:spPr>
          <a:xfrm>
            <a:off x="7909008" y="1124077"/>
            <a:ext cx="1908756" cy="1577903"/>
          </a:xfrm>
          <a:prstGeom prst="rect">
            <a:avLst/>
          </a:prstGeom>
          <a:noFill/>
        </p:spPr>
        <p:txBody>
          <a:bodyPr wrap="square" lIns="179285" tIns="143428" rIns="179285" bIns="143428" rtlCol="0">
            <a:noAutofit/>
          </a:bodyPr>
          <a:lstStyle/>
          <a:p>
            <a:pPr algn="ctr">
              <a:lnSpc>
                <a:spcPct val="90000"/>
              </a:lnSpc>
              <a:spcAft>
                <a:spcPts val="588"/>
              </a:spcAft>
              <a:defRPr/>
            </a:pPr>
            <a:endParaRPr lang="nb-NO" sz="2745">
              <a:solidFill>
                <a:srgbClr val="FFFFFF"/>
              </a:solidFill>
              <a:latin typeface="Segoe UI Semilight"/>
              <a:cs typeface="Segoe UI" panose="020B0502040204020203" pitchFamily="34" charset="0"/>
            </a:endParaRPr>
          </a:p>
        </p:txBody>
      </p:sp>
      <p:sp>
        <p:nvSpPr>
          <p:cNvPr id="3" name="Slide Number Placeholder 2">
            <a:extLst>
              <a:ext uri="{FF2B5EF4-FFF2-40B4-BE49-F238E27FC236}">
                <a16:creationId xmlns:a16="http://schemas.microsoft.com/office/drawing/2014/main" id="{2CE25E64-3E64-427E-BB91-FABE19CE6EFE}"/>
              </a:ext>
            </a:extLst>
          </p:cNvPr>
          <p:cNvSpPr>
            <a:spLocks noGrp="1"/>
          </p:cNvSpPr>
          <p:nvPr>
            <p:ph type="sldNum" sz="quarter" idx="4294967295"/>
          </p:nvPr>
        </p:nvSpPr>
        <p:spPr>
          <a:xfrm>
            <a:off x="9449813" y="6356388"/>
            <a:ext cx="2742188" cy="364173"/>
          </a:xfrm>
          <a:prstGeom prst="rect">
            <a:avLst/>
          </a:prstGeom>
        </p:spPr>
        <p:txBody>
          <a:bodyPr/>
          <a:lstStyle/>
          <a:p>
            <a:pPr algn="r">
              <a:defRPr/>
            </a:pPr>
            <a:fld id="{C69A5621-A4E1-4322-9D22-14AC39B4BE7D}" type="slidenum">
              <a:rPr lang="en-US" sz="980">
                <a:solidFill>
                  <a:prstClr val="black">
                    <a:tint val="75000"/>
                  </a:prstClr>
                </a:solidFill>
                <a:latin typeface="Segoe UI"/>
              </a:rPr>
              <a:pPr algn="r">
                <a:defRPr/>
              </a:pPr>
              <a:t>12</a:t>
            </a:fld>
            <a:endParaRPr lang="en-US" sz="980">
              <a:solidFill>
                <a:prstClr val="black">
                  <a:tint val="75000"/>
                </a:prstClr>
              </a:solidFill>
              <a:latin typeface="Segoe UI"/>
            </a:endParaRPr>
          </a:p>
        </p:txBody>
      </p:sp>
      <p:sp>
        <p:nvSpPr>
          <p:cNvPr id="59" name="Rectangle 58">
            <a:extLst>
              <a:ext uri="{FF2B5EF4-FFF2-40B4-BE49-F238E27FC236}">
                <a16:creationId xmlns:a16="http://schemas.microsoft.com/office/drawing/2014/main" id="{CA2ADCE9-EB44-4C94-9D6C-BA79A58BE405}"/>
              </a:ext>
            </a:extLst>
          </p:cNvPr>
          <p:cNvSpPr/>
          <p:nvPr/>
        </p:nvSpPr>
        <p:spPr>
          <a:xfrm>
            <a:off x="276050" y="1710853"/>
            <a:ext cx="5544206" cy="4022320"/>
          </a:xfrm>
          <a:prstGeom prst="rect">
            <a:avLst/>
          </a:prstGeom>
          <a:ln>
            <a:noFill/>
          </a:ln>
        </p:spPr>
        <p:txBody>
          <a:bodyPr wrap="square" anchor="t">
            <a:spAutoFit/>
          </a:bodyPr>
          <a:lstStyle/>
          <a:p>
            <a:r>
              <a:rPr lang="en-US" sz="2800" b="1" dirty="0">
                <a:solidFill>
                  <a:schemeClr val="tx2"/>
                </a:solidFill>
                <a:latin typeface="Segoe UI Light" panose="020B0502040204020203" pitchFamily="34" charset="0"/>
                <a:cs typeface="Segoe UI Light" panose="020B0502040204020203" pitchFamily="34" charset="0"/>
              </a:rPr>
              <a:t>Public Preview (available now)</a:t>
            </a:r>
          </a:p>
          <a:p>
            <a:pPr marL="336145" indent="-336145">
              <a:buFont typeface="Wingdings" panose="05000000000000000000" pitchFamily="2" charset="2"/>
              <a:buChar char="§"/>
            </a:pPr>
            <a:endParaRPr lang="en-US" sz="2353" dirty="0">
              <a:solidFill>
                <a:srgbClr val="505050"/>
              </a:solidFill>
              <a:latin typeface="Segoe UI Light" panose="020B0502040204020203" pitchFamily="34" charset="0"/>
              <a:cs typeface="Segoe UI Light" panose="020B0502040204020203" pitchFamily="34" charset="0"/>
            </a:endParaRP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Beta of Security API in Microsoft Graph</a:t>
            </a: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Code samples for C# and Python</a:t>
            </a: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Support for </a:t>
            </a:r>
            <a:r>
              <a:rPr lang="en-US" i="1" dirty="0">
                <a:solidFill>
                  <a:srgbClr val="505050"/>
                </a:solidFill>
                <a:latin typeface="Segoe UI Light" panose="020B0502040204020203" pitchFamily="34" charset="0"/>
                <a:cs typeface="Segoe UI Light" panose="020B0502040204020203" pitchFamily="34" charset="0"/>
              </a:rPr>
              <a:t>Alerts </a:t>
            </a:r>
            <a:r>
              <a:rPr lang="en-US" dirty="0">
                <a:solidFill>
                  <a:srgbClr val="505050"/>
                </a:solidFill>
                <a:latin typeface="Segoe UI Light" panose="020B0502040204020203" pitchFamily="34" charset="0"/>
                <a:cs typeface="Segoe UI Light" panose="020B0502040204020203" pitchFamily="34" charset="0"/>
              </a:rPr>
              <a:t>from Azure Security Center and Azure Active Directory Identity Protection with Intune and Azure Information Protection coming soon</a:t>
            </a: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Unified SIEM integration through Azure Monitor (</a:t>
            </a:r>
            <a:r>
              <a:rPr lang="en-US" dirty="0" err="1">
                <a:solidFill>
                  <a:srgbClr val="505050"/>
                </a:solidFill>
                <a:latin typeface="Segoe UI Light" panose="020B0502040204020203" pitchFamily="34" charset="0"/>
                <a:cs typeface="Segoe UI Light" panose="020B0502040204020203" pitchFamily="34" charset="0"/>
              </a:rPr>
              <a:t>QRadar</a:t>
            </a:r>
            <a:r>
              <a:rPr lang="en-US" dirty="0">
                <a:solidFill>
                  <a:srgbClr val="505050"/>
                </a:solidFill>
                <a:latin typeface="Segoe UI Light" panose="020B0502040204020203" pitchFamily="34" charset="0"/>
                <a:cs typeface="Segoe UI Light" panose="020B0502040204020203" pitchFamily="34" charset="0"/>
              </a:rPr>
              <a:t>, Splunk, </a:t>
            </a:r>
            <a:r>
              <a:rPr lang="en-US" dirty="0" err="1">
                <a:solidFill>
                  <a:srgbClr val="505050"/>
                </a:solidFill>
                <a:latin typeface="Segoe UI Light" panose="020B0502040204020203" pitchFamily="34" charset="0"/>
                <a:cs typeface="Segoe UI Light" panose="020B0502040204020203" pitchFamily="34" charset="0"/>
              </a:rPr>
              <a:t>SumoLogic</a:t>
            </a:r>
            <a:r>
              <a:rPr lang="en-US" dirty="0">
                <a:solidFill>
                  <a:srgbClr val="505050"/>
                </a:solidFill>
                <a:latin typeface="Segoe UI Light" panose="020B0502040204020203" pitchFamily="34" charset="0"/>
                <a:cs typeface="Segoe UI Light" panose="020B0502040204020203" pitchFamily="34" charset="0"/>
              </a:rPr>
              <a:t>)</a:t>
            </a: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Developer forums on Microsoft Tech Community &amp; Stack Overflow</a:t>
            </a:r>
          </a:p>
        </p:txBody>
      </p:sp>
      <p:sp>
        <p:nvSpPr>
          <p:cNvPr id="2" name="Rectangle 1">
            <a:extLst>
              <a:ext uri="{FF2B5EF4-FFF2-40B4-BE49-F238E27FC236}">
                <a16:creationId xmlns:a16="http://schemas.microsoft.com/office/drawing/2014/main" id="{30B2C0AB-8017-43C0-86D8-A54C59E72A9A}"/>
              </a:ext>
            </a:extLst>
          </p:cNvPr>
          <p:cNvSpPr/>
          <p:nvPr/>
        </p:nvSpPr>
        <p:spPr>
          <a:xfrm>
            <a:off x="6264876" y="1716474"/>
            <a:ext cx="5322980" cy="3750707"/>
          </a:xfrm>
          <a:prstGeom prst="rect">
            <a:avLst/>
          </a:prstGeom>
          <a:ln>
            <a:noFill/>
          </a:ln>
        </p:spPr>
        <p:txBody>
          <a:bodyPr wrap="square" anchor="t">
            <a:spAutoFit/>
          </a:bodyPr>
          <a:lstStyle/>
          <a:p>
            <a:r>
              <a:rPr lang="en-US" sz="2800" b="1" dirty="0">
                <a:solidFill>
                  <a:schemeClr val="tx2"/>
                </a:solidFill>
                <a:latin typeface="Segoe UI Light"/>
              </a:rPr>
              <a:t>General Availability (H2 2018)</a:t>
            </a:r>
            <a:endParaRPr lang="en-US" sz="2800" dirty="0">
              <a:solidFill>
                <a:schemeClr val="tx2"/>
              </a:solidFill>
              <a:latin typeface="Segoe UI"/>
            </a:endParaRPr>
          </a:p>
          <a:p>
            <a:pPr marL="336145" indent="-336145">
              <a:buFont typeface="Wingdings" panose="05000000000000000000" pitchFamily="2" charset="2"/>
              <a:buChar char="§"/>
            </a:pPr>
            <a:endParaRPr lang="en-US" sz="2353" dirty="0">
              <a:solidFill>
                <a:srgbClr val="505050"/>
              </a:solidFill>
              <a:latin typeface="Segoe UI Light"/>
              <a:cs typeface="Segoe UI Light"/>
            </a:endParaRP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Onboarding additional Microsoft and ecosystem products</a:t>
            </a: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Unlock new security context through </a:t>
            </a:r>
            <a:r>
              <a:rPr lang="en-US" i="1" dirty="0">
                <a:solidFill>
                  <a:srgbClr val="505050"/>
                </a:solidFill>
                <a:latin typeface="Segoe UI Light" panose="020B0502040204020203" pitchFamily="34" charset="0"/>
                <a:cs typeface="Segoe UI Light" panose="020B0502040204020203" pitchFamily="34" charset="0"/>
              </a:rPr>
              <a:t>Security Inventory </a:t>
            </a: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Adding automation through </a:t>
            </a:r>
            <a:r>
              <a:rPr lang="en-US" i="1" dirty="0">
                <a:solidFill>
                  <a:srgbClr val="505050"/>
                </a:solidFill>
                <a:latin typeface="Segoe UI Light" panose="020B0502040204020203" pitchFamily="34" charset="0"/>
                <a:cs typeface="Segoe UI Light" panose="020B0502040204020203" pitchFamily="34" charset="0"/>
              </a:rPr>
              <a:t>Actions </a:t>
            </a:r>
            <a:r>
              <a:rPr lang="en-US" dirty="0">
                <a:solidFill>
                  <a:srgbClr val="505050"/>
                </a:solidFill>
                <a:latin typeface="Segoe UI Light" panose="020B0502040204020203" pitchFamily="34" charset="0"/>
                <a:cs typeface="Segoe UI Light" panose="020B0502040204020203" pitchFamily="34" charset="0"/>
              </a:rPr>
              <a:t>and </a:t>
            </a:r>
            <a:r>
              <a:rPr lang="en-US" i="1" dirty="0">
                <a:solidFill>
                  <a:srgbClr val="505050"/>
                </a:solidFill>
                <a:latin typeface="Segoe UI Light" panose="020B0502040204020203" pitchFamily="34" charset="0"/>
                <a:cs typeface="Segoe UI Light" panose="020B0502040204020203" pitchFamily="34" charset="0"/>
              </a:rPr>
              <a:t>Configuration</a:t>
            </a:r>
            <a:endParaRPr lang="en-US" dirty="0">
              <a:solidFill>
                <a:srgbClr val="505050"/>
              </a:solidFill>
              <a:latin typeface="Segoe UI"/>
            </a:endParaRPr>
          </a:p>
          <a:p>
            <a:pPr>
              <a:spcBef>
                <a:spcPts val="588"/>
              </a:spcBef>
              <a:spcAft>
                <a:spcPts val="588"/>
              </a:spcAft>
            </a:pPr>
            <a:r>
              <a:rPr lang="en-US" dirty="0">
                <a:solidFill>
                  <a:srgbClr val="505050"/>
                </a:solidFill>
                <a:latin typeface="Segoe UI Light" panose="020B0502040204020203" pitchFamily="34" charset="0"/>
                <a:cs typeface="Segoe UI Light" panose="020B0502040204020203" pitchFamily="34" charset="0"/>
              </a:rPr>
              <a:t>Provider SDK and documentation for broad ecosystem integration</a:t>
            </a:r>
          </a:p>
          <a:p>
            <a:pPr>
              <a:spcBef>
                <a:spcPts val="588"/>
              </a:spcBef>
              <a:spcAft>
                <a:spcPts val="588"/>
              </a:spcAft>
            </a:pPr>
            <a:r>
              <a:rPr lang="en-US" dirty="0">
                <a:solidFill>
                  <a:srgbClr val="505050"/>
                </a:solidFill>
                <a:latin typeface="Segoe UI Light"/>
                <a:cs typeface="Segoe UI Light"/>
              </a:rPr>
              <a:t>Additional client SDKs and sample code through Microsoft Graph</a:t>
            </a:r>
          </a:p>
        </p:txBody>
      </p:sp>
      <p:sp>
        <p:nvSpPr>
          <p:cNvPr id="8" name="Freeform: Shape 7">
            <a:extLst>
              <a:ext uri="{FF2B5EF4-FFF2-40B4-BE49-F238E27FC236}">
                <a16:creationId xmlns:a16="http://schemas.microsoft.com/office/drawing/2014/main" id="{D3578B22-5058-4936-B1B3-F2247B04145E}"/>
              </a:ext>
            </a:extLst>
          </p:cNvPr>
          <p:cNvSpPr/>
          <p:nvPr/>
        </p:nvSpPr>
        <p:spPr bwMode="auto">
          <a:xfrm>
            <a:off x="5924846" y="1862478"/>
            <a:ext cx="54699" cy="4443874"/>
          </a:xfrm>
          <a:custGeom>
            <a:avLst/>
            <a:gdLst>
              <a:gd name="connsiteX0" fmla="*/ 0 w 0"/>
              <a:gd name="connsiteY0" fmla="*/ 2133600 h 2133600"/>
              <a:gd name="connsiteX1" fmla="*/ 0 w 0"/>
              <a:gd name="connsiteY1" fmla="*/ 0 h 2133600"/>
            </a:gdLst>
            <a:ahLst/>
            <a:cxnLst>
              <a:cxn ang="0">
                <a:pos x="connsiteX0" y="connsiteY0"/>
              </a:cxn>
              <a:cxn ang="0">
                <a:pos x="connsiteX1" y="connsiteY1"/>
              </a:cxn>
            </a:cxnLst>
            <a:rect l="l" t="t" r="r" b="b"/>
            <a:pathLst>
              <a:path h="2133600">
                <a:moveTo>
                  <a:pt x="0" y="2133600"/>
                </a:moveTo>
                <a:lnTo>
                  <a:pt x="0" y="0"/>
                </a:lnTo>
              </a:path>
            </a:pathLst>
          </a:custGeom>
          <a:noFill/>
          <a:ln w="12700" cap="rnd">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192">
              <a:defRPr/>
            </a:pPr>
            <a:endParaRPr lang="en-US">
              <a:solidFill>
                <a:srgbClr val="FFFFFF"/>
              </a:solidFill>
              <a:latin typeface="Segoe UI"/>
            </a:endParaRPr>
          </a:p>
        </p:txBody>
      </p:sp>
      <p:sp>
        <p:nvSpPr>
          <p:cNvPr id="9" name="Title 1">
            <a:extLst>
              <a:ext uri="{FF2B5EF4-FFF2-40B4-BE49-F238E27FC236}">
                <a16:creationId xmlns:a16="http://schemas.microsoft.com/office/drawing/2014/main" id="{AB574A25-3E6A-41EC-9E4A-14BC49F6DC59}"/>
              </a:ext>
            </a:extLst>
          </p:cNvPr>
          <p:cNvSpPr>
            <a:spLocks noGrp="1"/>
          </p:cNvSpPr>
          <p:nvPr>
            <p:ph type="title"/>
          </p:nvPr>
        </p:nvSpPr>
        <p:spPr>
          <a:xfrm>
            <a:off x="269241" y="289957"/>
            <a:ext cx="11655840" cy="899537"/>
          </a:xfrm>
        </p:spPr>
        <p:txBody>
          <a:bodyPr/>
          <a:lstStyle/>
          <a:p>
            <a:r>
              <a:rPr lang="en-US" dirty="0"/>
              <a:t>Roadmap</a:t>
            </a:r>
          </a:p>
        </p:txBody>
      </p:sp>
    </p:spTree>
    <p:extLst>
      <p:ext uri="{BB962C8B-B14F-4D97-AF65-F5344CB8AC3E}">
        <p14:creationId xmlns:p14="http://schemas.microsoft.com/office/powerpoint/2010/main" val="3116687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A797-7529-42BE-BA82-DC8E5154EA56}"/>
              </a:ext>
            </a:extLst>
          </p:cNvPr>
          <p:cNvSpPr>
            <a:spLocks noGrp="1"/>
          </p:cNvSpPr>
          <p:nvPr>
            <p:ph type="title"/>
          </p:nvPr>
        </p:nvSpPr>
        <p:spPr>
          <a:xfrm>
            <a:off x="199206" y="289957"/>
            <a:ext cx="11725875" cy="899537"/>
          </a:xfrm>
        </p:spPr>
        <p:txBody>
          <a:bodyPr/>
          <a:lstStyle/>
          <a:p>
            <a:r>
              <a:rPr lang="en-US" sz="2800" dirty="0"/>
              <a:t>Getting Started - </a:t>
            </a:r>
            <a:r>
              <a:rPr lang="en-US" sz="2800" dirty="0">
                <a:solidFill>
                  <a:srgbClr val="0072C6"/>
                </a:solidFill>
                <a:hlinkClick r:id="rId3"/>
              </a:rPr>
              <a:t>https://aka.ms/graphsecurityapi</a:t>
            </a:r>
            <a:br>
              <a:rPr lang="en-US" sz="2800" dirty="0">
                <a:solidFill>
                  <a:srgbClr val="0072C6"/>
                </a:solidFill>
              </a:rPr>
            </a:br>
            <a:endParaRPr lang="en-US" sz="2800" dirty="0"/>
          </a:p>
        </p:txBody>
      </p:sp>
      <p:sp>
        <p:nvSpPr>
          <p:cNvPr id="4" name="Rectangle 3">
            <a:extLst>
              <a:ext uri="{FF2B5EF4-FFF2-40B4-BE49-F238E27FC236}">
                <a16:creationId xmlns:a16="http://schemas.microsoft.com/office/drawing/2014/main" id="{39E8FC2C-1E38-4E8E-8452-C60312AD860C}"/>
              </a:ext>
            </a:extLst>
          </p:cNvPr>
          <p:cNvSpPr/>
          <p:nvPr/>
        </p:nvSpPr>
        <p:spPr>
          <a:xfrm>
            <a:off x="269239" y="2979772"/>
            <a:ext cx="7332724" cy="1747081"/>
          </a:xfrm>
          <a:prstGeom prst="rect">
            <a:avLst/>
          </a:prstGeom>
        </p:spPr>
        <p:txBody>
          <a:bodyPr wrap="square">
            <a:spAutoFit/>
          </a:bodyPr>
          <a:lstStyle/>
          <a:p>
            <a:pPr>
              <a:spcBef>
                <a:spcPts val="588"/>
              </a:spcBef>
              <a:spcAft>
                <a:spcPts val="588"/>
              </a:spcAft>
            </a:pPr>
            <a:r>
              <a:rPr lang="en-US" sz="2000" dirty="0">
                <a:solidFill>
                  <a:schemeClr val="tx2"/>
                </a:solidFill>
                <a:latin typeface="+mj-lt"/>
              </a:rPr>
              <a:t>Code</a:t>
            </a:r>
          </a:p>
          <a:p>
            <a:pPr lvl="1">
              <a:spcBef>
                <a:spcPts val="588"/>
              </a:spcBef>
              <a:spcAft>
                <a:spcPts val="588"/>
              </a:spcAft>
            </a:pPr>
            <a:r>
              <a:rPr lang="en-US" sz="1600" dirty="0">
                <a:solidFill>
                  <a:srgbClr val="505050"/>
                </a:solidFill>
              </a:rPr>
              <a:t>Get started with C#  or Python samples </a:t>
            </a:r>
            <a:br>
              <a:rPr lang="en-US" sz="1600" dirty="0">
                <a:solidFill>
                  <a:srgbClr val="505050"/>
                </a:solidFill>
              </a:rPr>
            </a:br>
            <a:r>
              <a:rPr lang="en-US" sz="1600" u="sng" dirty="0">
                <a:solidFill>
                  <a:srgbClr val="505050"/>
                </a:solidFill>
                <a:hlinkClick r:id="rId4"/>
              </a:rPr>
              <a:t>https://aka.ms/graphsecurityaspnet</a:t>
            </a:r>
            <a:r>
              <a:rPr lang="en-US" sz="1600" dirty="0">
                <a:solidFill>
                  <a:srgbClr val="505050"/>
                </a:solidFill>
              </a:rPr>
              <a:t> or </a:t>
            </a:r>
            <a:r>
              <a:rPr lang="en-US" sz="1600" u="sng" dirty="0">
                <a:solidFill>
                  <a:srgbClr val="505050"/>
                </a:solidFill>
                <a:hlinkClick r:id="rId5"/>
              </a:rPr>
              <a:t>https://aka.ms/graphsecuritypython</a:t>
            </a:r>
            <a:endParaRPr lang="en-US" sz="1600" dirty="0">
              <a:solidFill>
                <a:srgbClr val="505050"/>
              </a:solidFill>
            </a:endParaRPr>
          </a:p>
          <a:p>
            <a:pPr lvl="1">
              <a:spcBef>
                <a:spcPts val="588"/>
              </a:spcBef>
              <a:spcAft>
                <a:spcPts val="588"/>
              </a:spcAft>
            </a:pPr>
            <a:r>
              <a:rPr lang="en-US" sz="1600" dirty="0">
                <a:solidFill>
                  <a:srgbClr val="505050"/>
                </a:solidFill>
              </a:rPr>
              <a:t>Explore in Microsoft Graph</a:t>
            </a:r>
            <a:br>
              <a:rPr lang="en-US" sz="1600" dirty="0">
                <a:solidFill>
                  <a:srgbClr val="505050"/>
                </a:solidFill>
              </a:rPr>
            </a:br>
            <a:r>
              <a:rPr lang="en-US" sz="1600" u="sng" dirty="0">
                <a:solidFill>
                  <a:srgbClr val="505050"/>
                </a:solidFill>
                <a:hlinkClick r:id="rId6"/>
              </a:rPr>
              <a:t>https://developer.microsoft.com/en-us/graph/graph-explorer</a:t>
            </a:r>
            <a:endParaRPr lang="en-US" sz="1600" dirty="0"/>
          </a:p>
        </p:txBody>
      </p:sp>
      <p:sp>
        <p:nvSpPr>
          <p:cNvPr id="5" name="Rectangle 4">
            <a:extLst>
              <a:ext uri="{FF2B5EF4-FFF2-40B4-BE49-F238E27FC236}">
                <a16:creationId xmlns:a16="http://schemas.microsoft.com/office/drawing/2014/main" id="{C07E8A84-3F54-4352-9F21-F57B959E9BE8}"/>
              </a:ext>
            </a:extLst>
          </p:cNvPr>
          <p:cNvSpPr/>
          <p:nvPr/>
        </p:nvSpPr>
        <p:spPr>
          <a:xfrm>
            <a:off x="269238" y="4819618"/>
            <a:ext cx="6997265" cy="1692771"/>
          </a:xfrm>
          <a:prstGeom prst="rect">
            <a:avLst/>
          </a:prstGeom>
        </p:spPr>
        <p:txBody>
          <a:bodyPr wrap="square">
            <a:spAutoFit/>
          </a:bodyPr>
          <a:lstStyle/>
          <a:p>
            <a:pPr>
              <a:spcBef>
                <a:spcPts val="588"/>
              </a:spcBef>
              <a:spcAft>
                <a:spcPts val="588"/>
              </a:spcAft>
            </a:pPr>
            <a:r>
              <a:rPr lang="en-US" sz="2000" dirty="0">
                <a:solidFill>
                  <a:schemeClr val="tx2"/>
                </a:solidFill>
                <a:latin typeface="+mj-lt"/>
              </a:rPr>
              <a:t>Join the Discussion</a:t>
            </a:r>
          </a:p>
          <a:p>
            <a:pPr lvl="1">
              <a:spcBef>
                <a:spcPts val="588"/>
              </a:spcBef>
              <a:spcAft>
                <a:spcPts val="588"/>
              </a:spcAft>
            </a:pPr>
            <a:r>
              <a:rPr lang="en-US" sz="1600" dirty="0"/>
              <a:t>Join the Tech Community           </a:t>
            </a:r>
            <a:r>
              <a:rPr lang="en-US" sz="1600" dirty="0">
                <a:hlinkClick r:id="rId7"/>
              </a:rPr>
              <a:t>https://aka.ms/graphsecuritycommunity</a:t>
            </a:r>
            <a:endParaRPr lang="en-US" sz="1600" dirty="0"/>
          </a:p>
          <a:p>
            <a:pPr lvl="1">
              <a:spcBef>
                <a:spcPts val="588"/>
              </a:spcBef>
              <a:spcAft>
                <a:spcPts val="588"/>
              </a:spcAft>
            </a:pPr>
            <a:r>
              <a:rPr lang="en-US" sz="1600" dirty="0"/>
              <a:t>Follow the discussion on Stack Overflow </a:t>
            </a:r>
            <a:r>
              <a:rPr lang="en-US" sz="1600" dirty="0">
                <a:hlinkClick r:id="rId8"/>
              </a:rPr>
              <a:t>https://stackoverflow.com/questions/tagged/microsoft-graph-security</a:t>
            </a:r>
            <a:endParaRPr lang="en-US" sz="1600" dirty="0"/>
          </a:p>
        </p:txBody>
      </p:sp>
      <p:sp>
        <p:nvSpPr>
          <p:cNvPr id="6" name="Rectangle 5">
            <a:extLst>
              <a:ext uri="{FF2B5EF4-FFF2-40B4-BE49-F238E27FC236}">
                <a16:creationId xmlns:a16="http://schemas.microsoft.com/office/drawing/2014/main" id="{3EBB9021-9AB2-4D66-BFF3-5DCA938004EF}"/>
              </a:ext>
            </a:extLst>
          </p:cNvPr>
          <p:cNvSpPr/>
          <p:nvPr/>
        </p:nvSpPr>
        <p:spPr>
          <a:xfrm>
            <a:off x="269240" y="1041873"/>
            <a:ext cx="6997264" cy="1877437"/>
          </a:xfrm>
          <a:prstGeom prst="rect">
            <a:avLst/>
          </a:prstGeom>
        </p:spPr>
        <p:txBody>
          <a:bodyPr wrap="square">
            <a:spAutoFit/>
          </a:bodyPr>
          <a:lstStyle/>
          <a:p>
            <a:pPr>
              <a:spcBef>
                <a:spcPts val="588"/>
              </a:spcBef>
              <a:spcAft>
                <a:spcPts val="588"/>
              </a:spcAft>
            </a:pPr>
            <a:r>
              <a:rPr lang="en-US" sz="2000" dirty="0">
                <a:solidFill>
                  <a:schemeClr val="tx2"/>
                </a:solidFill>
                <a:latin typeface="+mj-lt"/>
              </a:rPr>
              <a:t>Learn</a:t>
            </a:r>
          </a:p>
          <a:p>
            <a:pPr lvl="1">
              <a:spcBef>
                <a:spcPts val="588"/>
              </a:spcBef>
              <a:spcAft>
                <a:spcPts val="588"/>
              </a:spcAft>
            </a:pPr>
            <a:r>
              <a:rPr lang="en-US" sz="1800" dirty="0"/>
              <a:t>Read the documentation </a:t>
            </a:r>
            <a:br>
              <a:rPr lang="en-US" sz="1800" dirty="0"/>
            </a:br>
            <a:r>
              <a:rPr lang="en-US" sz="1800" u="sng" dirty="0">
                <a:hlinkClick r:id="rId9"/>
              </a:rPr>
              <a:t>https://aka.ms/graphsecuritydocs</a:t>
            </a:r>
            <a:endParaRPr lang="en-US" sz="1800" u="sng" dirty="0"/>
          </a:p>
          <a:p>
            <a:pPr lvl="1">
              <a:spcBef>
                <a:spcPts val="588"/>
              </a:spcBef>
              <a:spcAft>
                <a:spcPts val="588"/>
              </a:spcAft>
            </a:pPr>
            <a:r>
              <a:rPr lang="en-US" sz="1800" dirty="0"/>
              <a:t>Learn how to stream alerts to your SIEM </a:t>
            </a:r>
            <a:br>
              <a:rPr lang="en-US" sz="1800" dirty="0"/>
            </a:br>
            <a:r>
              <a:rPr lang="en-US" sz="1800" u="sng" dirty="0">
                <a:hlinkClick r:id="rId10"/>
              </a:rPr>
              <a:t>https://aka.ms/graphsecuritySIEM</a:t>
            </a:r>
            <a:endParaRPr lang="en-US" dirty="0"/>
          </a:p>
        </p:txBody>
      </p:sp>
    </p:spTree>
    <p:extLst>
      <p:ext uri="{BB962C8B-B14F-4D97-AF65-F5344CB8AC3E}">
        <p14:creationId xmlns:p14="http://schemas.microsoft.com/office/powerpoint/2010/main" val="25656866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033713"/>
            <a:ext cx="9144000" cy="498598"/>
          </a:xfrm>
        </p:spPr>
        <p:txBody>
          <a:bodyPr/>
          <a:lstStyle/>
          <a:p>
            <a:r>
              <a:rPr lang="en-US" dirty="0"/>
              <a:t>Thank You</a:t>
            </a:r>
          </a:p>
        </p:txBody>
      </p:sp>
    </p:spTree>
    <p:extLst>
      <p:ext uri="{BB962C8B-B14F-4D97-AF65-F5344CB8AC3E}">
        <p14:creationId xmlns:p14="http://schemas.microsoft.com/office/powerpoint/2010/main" val="275625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1452-18F6-4F4D-B541-49744E4B70ED}"/>
              </a:ext>
            </a:extLst>
          </p:cNvPr>
          <p:cNvSpPr>
            <a:spLocks noGrp="1"/>
          </p:cNvSpPr>
          <p:nvPr>
            <p:ph type="title"/>
          </p:nvPr>
        </p:nvSpPr>
        <p:spPr/>
        <p:txBody>
          <a:bodyPr/>
          <a:lstStyle/>
          <a:p>
            <a:r>
              <a:rPr lang="en-US" dirty="0"/>
              <a:t>Microsoft Graph Security API</a:t>
            </a:r>
          </a:p>
        </p:txBody>
      </p:sp>
      <p:sp>
        <p:nvSpPr>
          <p:cNvPr id="3" name="Text Placeholder 2">
            <a:extLst>
              <a:ext uri="{FF2B5EF4-FFF2-40B4-BE49-F238E27FC236}">
                <a16:creationId xmlns:a16="http://schemas.microsoft.com/office/drawing/2014/main" id="{20FD0DDA-D58B-433E-B8E3-A11E83188545}"/>
              </a:ext>
            </a:extLst>
          </p:cNvPr>
          <p:cNvSpPr>
            <a:spLocks noGrp="1"/>
          </p:cNvSpPr>
          <p:nvPr>
            <p:ph type="body" sz="quarter" idx="12"/>
          </p:nvPr>
        </p:nvSpPr>
        <p:spPr/>
        <p:txBody>
          <a:bodyPr/>
          <a:lstStyle/>
          <a:p>
            <a:r>
              <a:rPr lang="en-US" dirty="0"/>
              <a:t>Jeremy Dallman</a:t>
            </a:r>
          </a:p>
        </p:txBody>
      </p:sp>
    </p:spTree>
    <p:extLst>
      <p:ext uri="{BB962C8B-B14F-4D97-AF65-F5344CB8AC3E}">
        <p14:creationId xmlns:p14="http://schemas.microsoft.com/office/powerpoint/2010/main" val="19858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8" hidden="1"/>
          <p:cNvGrpSpPr/>
          <p:nvPr/>
        </p:nvGrpSpPr>
        <p:grpSpPr>
          <a:xfrm flipH="1">
            <a:off x="374726" y="-828440"/>
            <a:ext cx="11116578" cy="8544758"/>
            <a:chOff x="713565" y="-842767"/>
            <a:chExt cx="11339489" cy="8716098"/>
          </a:xfrm>
        </p:grpSpPr>
        <p:cxnSp>
          <p:nvCxnSpPr>
            <p:cNvPr id="129" name="Identity Line"/>
            <p:cNvCxnSpPr>
              <a:stCxn id="151" idx="6"/>
            </p:cNvCxnSpPr>
            <p:nvPr/>
          </p:nvCxnSpPr>
          <p:spPr>
            <a:xfrm flipV="1">
              <a:off x="3939156" y="1809750"/>
              <a:ext cx="3171257" cy="1972959"/>
            </a:xfrm>
            <a:prstGeom prst="line">
              <a:avLst/>
            </a:prstGeom>
            <a:ln w="19050">
              <a:solidFill>
                <a:srgbClr val="D9D9D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Device Line"/>
            <p:cNvCxnSpPr>
              <a:stCxn id="151" idx="6"/>
            </p:cNvCxnSpPr>
            <p:nvPr/>
          </p:nvCxnSpPr>
          <p:spPr>
            <a:xfrm flipV="1">
              <a:off x="3939156" y="2997994"/>
              <a:ext cx="4426175" cy="784715"/>
            </a:xfrm>
            <a:prstGeom prst="line">
              <a:avLst/>
            </a:prstGeom>
            <a:ln w="19050">
              <a:solidFill>
                <a:srgbClr val="D9D9D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Apps LIne"/>
            <p:cNvCxnSpPr>
              <a:stCxn id="151" idx="6"/>
            </p:cNvCxnSpPr>
            <p:nvPr/>
          </p:nvCxnSpPr>
          <p:spPr>
            <a:xfrm>
              <a:off x="3939156" y="3782709"/>
              <a:ext cx="4392838" cy="846441"/>
            </a:xfrm>
            <a:prstGeom prst="line">
              <a:avLst/>
            </a:prstGeom>
            <a:ln w="19050">
              <a:solidFill>
                <a:srgbClr val="D9D9D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Data Line"/>
            <p:cNvCxnSpPr>
              <a:stCxn id="151" idx="6"/>
            </p:cNvCxnSpPr>
            <p:nvPr/>
          </p:nvCxnSpPr>
          <p:spPr>
            <a:xfrm>
              <a:off x="3939156" y="3782709"/>
              <a:ext cx="3149825" cy="1851329"/>
            </a:xfrm>
            <a:prstGeom prst="line">
              <a:avLst/>
            </a:prstGeom>
            <a:ln w="19050">
              <a:solidFill>
                <a:srgbClr val="D9D9D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3" name="Arc 132"/>
            <p:cNvSpPr/>
            <p:nvPr/>
          </p:nvSpPr>
          <p:spPr>
            <a:xfrm rot="2700000">
              <a:off x="713565" y="-842767"/>
              <a:ext cx="8716098" cy="8716098"/>
            </a:xfrm>
            <a:prstGeom prst="arc">
              <a:avLst/>
            </a:prstGeom>
            <a:ln w="1082675">
              <a:solidFill>
                <a:srgbClr val="F8F8F8"/>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latin typeface="Segoe UI"/>
              </a:endParaRPr>
            </a:p>
          </p:txBody>
        </p:sp>
        <p:sp>
          <p:nvSpPr>
            <p:cNvPr id="134" name="Identity Text"/>
            <p:cNvSpPr/>
            <p:nvPr/>
          </p:nvSpPr>
          <p:spPr>
            <a:xfrm>
              <a:off x="8289026" y="1305266"/>
              <a:ext cx="1353470" cy="286232"/>
            </a:xfrm>
            <a:prstGeom prst="rect">
              <a:avLst/>
            </a:prstGeom>
          </p:spPr>
          <p:txBody>
            <a:bodyPr wrap="square" lIns="179285">
              <a:spAutoFit/>
            </a:bodyPr>
            <a:lstStyle/>
            <a:p>
              <a:pPr defTabSz="896094" fontAlgn="base">
                <a:lnSpc>
                  <a:spcPct val="90000"/>
                </a:lnSpc>
                <a:spcBef>
                  <a:spcPct val="0"/>
                </a:spcBef>
                <a:spcAft>
                  <a:spcPct val="0"/>
                </a:spcAft>
                <a:defRPr/>
              </a:pPr>
              <a:r>
                <a:rPr lang="en-US" sz="1372" kern="0">
                  <a:gradFill>
                    <a:gsLst>
                      <a:gs pos="0">
                        <a:srgbClr val="4B4B4B"/>
                      </a:gs>
                      <a:gs pos="100000">
                        <a:srgbClr val="4B4B4B"/>
                      </a:gs>
                    </a:gsLst>
                    <a:lin ang="5400000" scaled="0"/>
                  </a:gradFill>
                  <a:latin typeface="Segoe UI Semilight"/>
                </a:rPr>
                <a:t>Identity </a:t>
              </a:r>
            </a:p>
          </p:txBody>
        </p:sp>
        <p:sp>
          <p:nvSpPr>
            <p:cNvPr id="135" name="TextBox 134"/>
            <p:cNvSpPr txBox="1"/>
            <p:nvPr/>
          </p:nvSpPr>
          <p:spPr>
            <a:xfrm>
              <a:off x="1086112" y="1151584"/>
              <a:ext cx="4065325" cy="406265"/>
            </a:xfrm>
            <a:prstGeom prst="rect">
              <a:avLst/>
            </a:prstGeom>
            <a:noFill/>
          </p:spPr>
          <p:txBody>
            <a:bodyPr wrap="square" rtlCol="0">
              <a:spAutoFit/>
            </a:bodyPr>
            <a:lstStyle/>
            <a:p>
              <a:pPr defTabSz="896386">
                <a:lnSpc>
                  <a:spcPct val="85000"/>
                </a:lnSpc>
                <a:defRPr/>
              </a:pPr>
              <a:r>
                <a:rPr lang="en-US" sz="2353" kern="0" spc="118">
                  <a:gradFill>
                    <a:gsLst>
                      <a:gs pos="0">
                        <a:srgbClr val="4B4B4B"/>
                      </a:gs>
                      <a:gs pos="100000">
                        <a:srgbClr val="4B4B4B"/>
                      </a:gs>
                    </a:gsLst>
                    <a:lin ang="5400000" scaled="1"/>
                  </a:gradFill>
                  <a:latin typeface="Segoe UI"/>
                  <a:ea typeface="Segoe UI Black" panose="020B0A02040204020203" pitchFamily="34" charset="0"/>
                  <a:cs typeface="Segoe UI Black" panose="020B0A02040204020203" pitchFamily="34" charset="0"/>
                </a:rPr>
                <a:t>OUR </a:t>
              </a:r>
              <a:r>
                <a:rPr lang="en-US" sz="2353" b="1" kern="0" spc="118">
                  <a:gradFill>
                    <a:gsLst>
                      <a:gs pos="0">
                        <a:srgbClr val="4B4B4B"/>
                      </a:gs>
                      <a:gs pos="100000">
                        <a:srgbClr val="4B4B4B"/>
                      </a:gs>
                    </a:gsLst>
                    <a:lin ang="5400000" scaled="1"/>
                  </a:gradFill>
                  <a:latin typeface="Segoe UI"/>
                  <a:ea typeface="Segoe UI Black" panose="020B0A02040204020203" pitchFamily="34" charset="0"/>
                  <a:cs typeface="Segoe UI Black" panose="020B0A02040204020203" pitchFamily="34" charset="0"/>
                </a:rPr>
                <a:t>UNIQUE</a:t>
              </a:r>
              <a:r>
                <a:rPr lang="en-US" sz="2353" kern="0" spc="118">
                  <a:gradFill>
                    <a:gsLst>
                      <a:gs pos="0">
                        <a:srgbClr val="4B4B4B"/>
                      </a:gs>
                      <a:gs pos="100000">
                        <a:srgbClr val="4B4B4B"/>
                      </a:gs>
                    </a:gsLst>
                    <a:lin ang="5400000" scaled="1"/>
                  </a:gradFill>
                  <a:latin typeface="Segoe UI"/>
                  <a:ea typeface="Segoe UI Black" panose="020B0A02040204020203" pitchFamily="34" charset="0"/>
                  <a:cs typeface="Segoe UI Black" panose="020B0A02040204020203" pitchFamily="34" charset="0"/>
                </a:rPr>
                <a:t> APPROACH</a:t>
              </a:r>
            </a:p>
          </p:txBody>
        </p:sp>
        <p:sp>
          <p:nvSpPr>
            <p:cNvPr id="136" name="Device Text"/>
            <p:cNvSpPr/>
            <p:nvPr/>
          </p:nvSpPr>
          <p:spPr>
            <a:xfrm>
              <a:off x="9620886" y="2653191"/>
              <a:ext cx="949198" cy="288047"/>
            </a:xfrm>
            <a:prstGeom prst="rect">
              <a:avLst/>
            </a:prstGeom>
          </p:spPr>
          <p:txBody>
            <a:bodyPr wrap="square" lIns="179285">
              <a:spAutoFit/>
            </a:bodyPr>
            <a:lstStyle/>
            <a:p>
              <a:pPr defTabSz="896094" fontAlgn="base">
                <a:lnSpc>
                  <a:spcPct val="90000"/>
                </a:lnSpc>
                <a:spcBef>
                  <a:spcPct val="0"/>
                </a:spcBef>
                <a:spcAft>
                  <a:spcPct val="0"/>
                </a:spcAft>
                <a:defRPr/>
              </a:pPr>
              <a:r>
                <a:rPr lang="en-US" sz="1372" kern="0">
                  <a:gradFill>
                    <a:gsLst>
                      <a:gs pos="0">
                        <a:srgbClr val="4B4B4B"/>
                      </a:gs>
                      <a:gs pos="100000">
                        <a:srgbClr val="4B4B4B"/>
                      </a:gs>
                    </a:gsLst>
                    <a:lin ang="5400000" scaled="0"/>
                  </a:gradFill>
                  <a:latin typeface="Segoe UI Semilight"/>
                </a:rPr>
                <a:t>Device</a:t>
              </a:r>
            </a:p>
          </p:txBody>
        </p:sp>
        <p:sp>
          <p:nvSpPr>
            <p:cNvPr id="137" name="Apps Text"/>
            <p:cNvSpPr/>
            <p:nvPr/>
          </p:nvSpPr>
          <p:spPr>
            <a:xfrm>
              <a:off x="9620886" y="4514425"/>
              <a:ext cx="2432168" cy="286232"/>
            </a:xfrm>
            <a:prstGeom prst="rect">
              <a:avLst/>
            </a:prstGeom>
          </p:spPr>
          <p:txBody>
            <a:bodyPr wrap="square" lIns="179285">
              <a:spAutoFit/>
            </a:bodyPr>
            <a:lstStyle/>
            <a:p>
              <a:pPr defTabSz="896094" fontAlgn="base">
                <a:lnSpc>
                  <a:spcPct val="90000"/>
                </a:lnSpc>
                <a:spcBef>
                  <a:spcPct val="0"/>
                </a:spcBef>
                <a:spcAft>
                  <a:spcPct val="0"/>
                </a:spcAft>
                <a:defRPr/>
              </a:pPr>
              <a:r>
                <a:rPr lang="en-US" sz="1372" kern="0">
                  <a:gradFill>
                    <a:gsLst>
                      <a:gs pos="0">
                        <a:srgbClr val="4B4B4B"/>
                      </a:gs>
                      <a:gs pos="100000">
                        <a:srgbClr val="4B4B4B"/>
                      </a:gs>
                    </a:gsLst>
                    <a:lin ang="5400000" scaled="0"/>
                  </a:gradFill>
                  <a:latin typeface="Segoe UI Semilight"/>
                </a:rPr>
                <a:t>Apps &amp; infrastructure</a:t>
              </a:r>
            </a:p>
          </p:txBody>
        </p:sp>
        <p:sp>
          <p:nvSpPr>
            <p:cNvPr id="138" name="Data Text"/>
            <p:cNvSpPr/>
            <p:nvPr/>
          </p:nvSpPr>
          <p:spPr>
            <a:xfrm>
              <a:off x="8283462" y="5815503"/>
              <a:ext cx="1679637" cy="286232"/>
            </a:xfrm>
            <a:prstGeom prst="rect">
              <a:avLst/>
            </a:prstGeom>
          </p:spPr>
          <p:txBody>
            <a:bodyPr wrap="square" lIns="179285">
              <a:spAutoFit/>
            </a:bodyPr>
            <a:lstStyle/>
            <a:p>
              <a:pPr defTabSz="896094" fontAlgn="base">
                <a:lnSpc>
                  <a:spcPct val="90000"/>
                </a:lnSpc>
                <a:spcBef>
                  <a:spcPct val="0"/>
                </a:spcBef>
                <a:spcAft>
                  <a:spcPct val="0"/>
                </a:spcAft>
                <a:defRPr/>
              </a:pPr>
              <a:r>
                <a:rPr lang="en-US" sz="1372" kern="0">
                  <a:gradFill>
                    <a:gsLst>
                      <a:gs pos="0">
                        <a:srgbClr val="4B4B4B"/>
                      </a:gs>
                      <a:gs pos="100000">
                        <a:srgbClr val="4B4B4B"/>
                      </a:gs>
                    </a:gsLst>
                    <a:lin ang="5400000" scaled="0"/>
                  </a:gradFill>
                  <a:latin typeface="Segoe UI Semilight"/>
                </a:rPr>
                <a:t>Data</a:t>
              </a:r>
            </a:p>
          </p:txBody>
        </p:sp>
        <p:grpSp>
          <p:nvGrpSpPr>
            <p:cNvPr id="139" name="second half"/>
            <p:cNvGrpSpPr/>
            <p:nvPr/>
          </p:nvGrpSpPr>
          <p:grpSpPr>
            <a:xfrm>
              <a:off x="7026570" y="816571"/>
              <a:ext cx="1263624" cy="1263622"/>
              <a:chOff x="1655681" y="1702136"/>
              <a:chExt cx="3163063" cy="3163062"/>
            </a:xfrm>
          </p:grpSpPr>
          <p:sp>
            <p:nvSpPr>
              <p:cNvPr id="140" name="Oval 139"/>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41" name="Freeform 140"/>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grpSp>
          <p:nvGrpSpPr>
            <p:cNvPr id="142" name="first half"/>
            <p:cNvGrpSpPr/>
            <p:nvPr/>
          </p:nvGrpSpPr>
          <p:grpSpPr>
            <a:xfrm rot="10800000">
              <a:off x="7026570" y="816572"/>
              <a:ext cx="1263622" cy="1263620"/>
              <a:chOff x="1655681" y="1702136"/>
              <a:chExt cx="3163063" cy="3163062"/>
            </a:xfrm>
          </p:grpSpPr>
          <p:sp>
            <p:nvSpPr>
              <p:cNvPr id="143" name="Oval 142"/>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44" name="Freeform 143"/>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45" name="left mask"/>
            <p:cNvSpPr/>
            <p:nvPr/>
          </p:nvSpPr>
          <p:spPr bwMode="auto">
            <a:xfrm>
              <a:off x="6957924" y="780581"/>
              <a:ext cx="701624" cy="134956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46" name="dummy"/>
            <p:cNvGrpSpPr/>
            <p:nvPr/>
          </p:nvGrpSpPr>
          <p:grpSpPr>
            <a:xfrm rot="10800000">
              <a:off x="7026570" y="816572"/>
              <a:ext cx="1263622" cy="1263620"/>
              <a:chOff x="1655681" y="1702136"/>
              <a:chExt cx="3163063" cy="3163062"/>
            </a:xfrm>
          </p:grpSpPr>
          <p:sp>
            <p:nvSpPr>
              <p:cNvPr id="147" name="Oval 146"/>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48" name="Freeform 147"/>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49" name="inner mask"/>
            <p:cNvSpPr/>
            <p:nvPr/>
          </p:nvSpPr>
          <p:spPr>
            <a:xfrm>
              <a:off x="7104848" y="894849"/>
              <a:ext cx="1107068" cy="110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nvGrpSpPr>
            <p:cNvPr id="150" name="Group 149"/>
            <p:cNvGrpSpPr/>
            <p:nvPr/>
          </p:nvGrpSpPr>
          <p:grpSpPr>
            <a:xfrm>
              <a:off x="1195956" y="2411109"/>
              <a:ext cx="2743200" cy="2743200"/>
              <a:chOff x="1195956" y="2411109"/>
              <a:chExt cx="2743200" cy="2743200"/>
            </a:xfrm>
          </p:grpSpPr>
          <p:sp>
            <p:nvSpPr>
              <p:cNvPr id="151" name="Oval 150"/>
              <p:cNvSpPr/>
              <p:nvPr/>
            </p:nvSpPr>
            <p:spPr>
              <a:xfrm>
                <a:off x="1195956" y="2411109"/>
                <a:ext cx="2743200" cy="2743200"/>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wrap="none" lIns="0" tIns="627497" rIns="0" bIns="0" rtlCol="0" anchor="ctr"/>
              <a:lstStyle/>
              <a:p>
                <a:pPr algn="ctr" defTabSz="896386">
                  <a:lnSpc>
                    <a:spcPct val="90000"/>
                  </a:lnSpc>
                  <a:defRPr/>
                </a:pPr>
                <a:r>
                  <a:rPr lang="en-US" sz="1970" b="1" kern="0" spc="118">
                    <a:gradFill>
                      <a:gsLst>
                        <a:gs pos="0">
                          <a:srgbClr val="FFFFFF"/>
                        </a:gs>
                        <a:gs pos="100000">
                          <a:srgbClr val="FFFFFF"/>
                        </a:gs>
                      </a:gsLst>
                      <a:lin ang="5400000" scaled="1"/>
                    </a:gradFill>
                    <a:latin typeface="Segoe UI"/>
                    <a:ea typeface="Segoe UI Black" panose="020B0A02040204020203" pitchFamily="34" charset="0"/>
                    <a:cs typeface="Segoe UI Black" panose="020B0A02040204020203" pitchFamily="34" charset="0"/>
                  </a:rPr>
                  <a:t>PLATFORM</a:t>
                </a:r>
              </a:p>
            </p:txBody>
          </p:sp>
          <p:grpSp>
            <p:nvGrpSpPr>
              <p:cNvPr id="152" name="Group 151"/>
              <p:cNvGrpSpPr/>
              <p:nvPr/>
            </p:nvGrpSpPr>
            <p:grpSpPr>
              <a:xfrm>
                <a:off x="2316594" y="2968775"/>
                <a:ext cx="501925" cy="581025"/>
                <a:chOff x="4278313" y="1958975"/>
                <a:chExt cx="554037" cy="641350"/>
              </a:xfrm>
            </p:grpSpPr>
            <p:sp>
              <p:nvSpPr>
                <p:cNvPr id="153" name="Freeform 45"/>
                <p:cNvSpPr>
                  <a:spLocks/>
                </p:cNvSpPr>
                <p:nvPr/>
              </p:nvSpPr>
              <p:spPr bwMode="auto">
                <a:xfrm>
                  <a:off x="4591050" y="2263775"/>
                  <a:ext cx="241300" cy="274638"/>
                </a:xfrm>
                <a:custGeom>
                  <a:avLst/>
                  <a:gdLst>
                    <a:gd name="T0" fmla="*/ 0 w 152"/>
                    <a:gd name="T1" fmla="*/ 44 h 173"/>
                    <a:gd name="T2" fmla="*/ 75 w 152"/>
                    <a:gd name="T3" fmla="*/ 0 h 173"/>
                    <a:gd name="T4" fmla="*/ 152 w 152"/>
                    <a:gd name="T5" fmla="*/ 44 h 173"/>
                    <a:gd name="T6" fmla="*/ 152 w 152"/>
                    <a:gd name="T7" fmla="*/ 130 h 173"/>
                    <a:gd name="T8" fmla="*/ 75 w 152"/>
                    <a:gd name="T9" fmla="*/ 173 h 173"/>
                    <a:gd name="T10" fmla="*/ 0 w 152"/>
                    <a:gd name="T11" fmla="*/ 130 h 173"/>
                    <a:gd name="T12" fmla="*/ 0 w 152"/>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52" h="173">
                      <a:moveTo>
                        <a:pt x="0" y="44"/>
                      </a:moveTo>
                      <a:lnTo>
                        <a:pt x="75" y="0"/>
                      </a:lnTo>
                      <a:lnTo>
                        <a:pt x="152" y="44"/>
                      </a:lnTo>
                      <a:lnTo>
                        <a:pt x="152" y="130"/>
                      </a:lnTo>
                      <a:lnTo>
                        <a:pt x="75" y="173"/>
                      </a:lnTo>
                      <a:lnTo>
                        <a:pt x="0" y="130"/>
                      </a:lnTo>
                      <a:lnTo>
                        <a:pt x="0" y="44"/>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54" name="Freeform 46"/>
                <p:cNvSpPr>
                  <a:spLocks/>
                </p:cNvSpPr>
                <p:nvPr/>
              </p:nvSpPr>
              <p:spPr bwMode="auto">
                <a:xfrm>
                  <a:off x="4591050" y="2333625"/>
                  <a:ext cx="241300" cy="68263"/>
                </a:xfrm>
                <a:custGeom>
                  <a:avLst/>
                  <a:gdLst>
                    <a:gd name="T0" fmla="*/ 152 w 152"/>
                    <a:gd name="T1" fmla="*/ 0 h 43"/>
                    <a:gd name="T2" fmla="*/ 75 w 152"/>
                    <a:gd name="T3" fmla="*/ 43 h 43"/>
                    <a:gd name="T4" fmla="*/ 0 w 152"/>
                    <a:gd name="T5" fmla="*/ 0 h 43"/>
                  </a:gdLst>
                  <a:ahLst/>
                  <a:cxnLst>
                    <a:cxn ang="0">
                      <a:pos x="T0" y="T1"/>
                    </a:cxn>
                    <a:cxn ang="0">
                      <a:pos x="T2" y="T3"/>
                    </a:cxn>
                    <a:cxn ang="0">
                      <a:pos x="T4" y="T5"/>
                    </a:cxn>
                  </a:cxnLst>
                  <a:rect l="0" t="0" r="r" b="b"/>
                  <a:pathLst>
                    <a:path w="152" h="43">
                      <a:moveTo>
                        <a:pt x="152" y="0"/>
                      </a:moveTo>
                      <a:lnTo>
                        <a:pt x="75" y="43"/>
                      </a:lnTo>
                      <a:lnTo>
                        <a:pt x="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55" name="Line 47"/>
                <p:cNvSpPr>
                  <a:spLocks noChangeShapeType="1"/>
                </p:cNvSpPr>
                <p:nvPr/>
              </p:nvSpPr>
              <p:spPr bwMode="auto">
                <a:xfrm>
                  <a:off x="4710113" y="2393950"/>
                  <a:ext cx="0" cy="144463"/>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56" name="Freeform 48"/>
                <p:cNvSpPr>
                  <a:spLocks/>
                </p:cNvSpPr>
                <p:nvPr/>
              </p:nvSpPr>
              <p:spPr bwMode="auto">
                <a:xfrm>
                  <a:off x="4278313" y="2263775"/>
                  <a:ext cx="236537" cy="274638"/>
                </a:xfrm>
                <a:custGeom>
                  <a:avLst/>
                  <a:gdLst>
                    <a:gd name="T0" fmla="*/ 0 w 149"/>
                    <a:gd name="T1" fmla="*/ 44 h 173"/>
                    <a:gd name="T2" fmla="*/ 74 w 149"/>
                    <a:gd name="T3" fmla="*/ 0 h 173"/>
                    <a:gd name="T4" fmla="*/ 149 w 149"/>
                    <a:gd name="T5" fmla="*/ 44 h 173"/>
                    <a:gd name="T6" fmla="*/ 149 w 149"/>
                    <a:gd name="T7" fmla="*/ 130 h 173"/>
                    <a:gd name="T8" fmla="*/ 74 w 149"/>
                    <a:gd name="T9" fmla="*/ 173 h 173"/>
                    <a:gd name="T10" fmla="*/ 0 w 149"/>
                    <a:gd name="T11" fmla="*/ 130 h 173"/>
                    <a:gd name="T12" fmla="*/ 0 w 149"/>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49" h="173">
                      <a:moveTo>
                        <a:pt x="0" y="44"/>
                      </a:moveTo>
                      <a:lnTo>
                        <a:pt x="74" y="0"/>
                      </a:lnTo>
                      <a:lnTo>
                        <a:pt x="149" y="44"/>
                      </a:lnTo>
                      <a:lnTo>
                        <a:pt x="149" y="130"/>
                      </a:lnTo>
                      <a:lnTo>
                        <a:pt x="74" y="173"/>
                      </a:lnTo>
                      <a:lnTo>
                        <a:pt x="0" y="130"/>
                      </a:lnTo>
                      <a:lnTo>
                        <a:pt x="0" y="44"/>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57" name="Freeform 49"/>
                <p:cNvSpPr>
                  <a:spLocks/>
                </p:cNvSpPr>
                <p:nvPr/>
              </p:nvSpPr>
              <p:spPr bwMode="auto">
                <a:xfrm>
                  <a:off x="4278313" y="2333625"/>
                  <a:ext cx="236537" cy="68263"/>
                </a:xfrm>
                <a:custGeom>
                  <a:avLst/>
                  <a:gdLst>
                    <a:gd name="T0" fmla="*/ 149 w 149"/>
                    <a:gd name="T1" fmla="*/ 0 h 43"/>
                    <a:gd name="T2" fmla="*/ 74 w 149"/>
                    <a:gd name="T3" fmla="*/ 43 h 43"/>
                    <a:gd name="T4" fmla="*/ 0 w 149"/>
                    <a:gd name="T5" fmla="*/ 0 h 43"/>
                  </a:gdLst>
                  <a:ahLst/>
                  <a:cxnLst>
                    <a:cxn ang="0">
                      <a:pos x="T0" y="T1"/>
                    </a:cxn>
                    <a:cxn ang="0">
                      <a:pos x="T2" y="T3"/>
                    </a:cxn>
                    <a:cxn ang="0">
                      <a:pos x="T4" y="T5"/>
                    </a:cxn>
                  </a:cxnLst>
                  <a:rect l="0" t="0" r="r" b="b"/>
                  <a:pathLst>
                    <a:path w="149" h="43">
                      <a:moveTo>
                        <a:pt x="149" y="0"/>
                      </a:moveTo>
                      <a:lnTo>
                        <a:pt x="74" y="43"/>
                      </a:lnTo>
                      <a:lnTo>
                        <a:pt x="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58" name="Line 50"/>
                <p:cNvSpPr>
                  <a:spLocks noChangeShapeType="1"/>
                </p:cNvSpPr>
                <p:nvPr/>
              </p:nvSpPr>
              <p:spPr bwMode="auto">
                <a:xfrm>
                  <a:off x="4395788" y="2393950"/>
                  <a:ext cx="0" cy="144463"/>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59" name="Freeform 51"/>
                <p:cNvSpPr>
                  <a:spLocks/>
                </p:cNvSpPr>
                <p:nvPr/>
              </p:nvSpPr>
              <p:spPr bwMode="auto">
                <a:xfrm>
                  <a:off x="4422775" y="2524125"/>
                  <a:ext cx="257175" cy="76200"/>
                </a:xfrm>
                <a:custGeom>
                  <a:avLst/>
                  <a:gdLst>
                    <a:gd name="T0" fmla="*/ 162 w 162"/>
                    <a:gd name="T1" fmla="*/ 2 h 48"/>
                    <a:gd name="T2" fmla="*/ 82 w 162"/>
                    <a:gd name="T3" fmla="*/ 48 h 48"/>
                    <a:gd name="T4" fmla="*/ 0 w 162"/>
                    <a:gd name="T5" fmla="*/ 0 h 48"/>
                  </a:gdLst>
                  <a:ahLst/>
                  <a:cxnLst>
                    <a:cxn ang="0">
                      <a:pos x="T0" y="T1"/>
                    </a:cxn>
                    <a:cxn ang="0">
                      <a:pos x="T2" y="T3"/>
                    </a:cxn>
                    <a:cxn ang="0">
                      <a:pos x="T4" y="T5"/>
                    </a:cxn>
                  </a:cxnLst>
                  <a:rect l="0" t="0" r="r" b="b"/>
                  <a:pathLst>
                    <a:path w="162" h="48">
                      <a:moveTo>
                        <a:pt x="162" y="2"/>
                      </a:moveTo>
                      <a:lnTo>
                        <a:pt x="82" y="48"/>
                      </a:lnTo>
                      <a:lnTo>
                        <a:pt x="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60" name="Freeform 52"/>
                <p:cNvSpPr>
                  <a:spLocks/>
                </p:cNvSpPr>
                <p:nvPr/>
              </p:nvSpPr>
              <p:spPr bwMode="auto">
                <a:xfrm>
                  <a:off x="4433888" y="1958975"/>
                  <a:ext cx="241300" cy="279400"/>
                </a:xfrm>
                <a:custGeom>
                  <a:avLst/>
                  <a:gdLst>
                    <a:gd name="T0" fmla="*/ 0 w 152"/>
                    <a:gd name="T1" fmla="*/ 44 h 176"/>
                    <a:gd name="T2" fmla="*/ 75 w 152"/>
                    <a:gd name="T3" fmla="*/ 0 h 176"/>
                    <a:gd name="T4" fmla="*/ 152 w 152"/>
                    <a:gd name="T5" fmla="*/ 44 h 176"/>
                    <a:gd name="T6" fmla="*/ 152 w 152"/>
                    <a:gd name="T7" fmla="*/ 132 h 176"/>
                    <a:gd name="T8" fmla="*/ 75 w 152"/>
                    <a:gd name="T9" fmla="*/ 176 h 176"/>
                    <a:gd name="T10" fmla="*/ 0 w 152"/>
                    <a:gd name="T11" fmla="*/ 132 h 176"/>
                    <a:gd name="T12" fmla="*/ 0 w 152"/>
                    <a:gd name="T13" fmla="*/ 44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4"/>
                      </a:moveTo>
                      <a:lnTo>
                        <a:pt x="75" y="0"/>
                      </a:lnTo>
                      <a:lnTo>
                        <a:pt x="152" y="44"/>
                      </a:lnTo>
                      <a:lnTo>
                        <a:pt x="152" y="132"/>
                      </a:lnTo>
                      <a:lnTo>
                        <a:pt x="75" y="176"/>
                      </a:lnTo>
                      <a:lnTo>
                        <a:pt x="0" y="132"/>
                      </a:lnTo>
                      <a:lnTo>
                        <a:pt x="0" y="44"/>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61" name="Freeform 53"/>
                <p:cNvSpPr>
                  <a:spLocks/>
                </p:cNvSpPr>
                <p:nvPr/>
              </p:nvSpPr>
              <p:spPr bwMode="auto">
                <a:xfrm>
                  <a:off x="4433888" y="2028825"/>
                  <a:ext cx="241300" cy="68263"/>
                </a:xfrm>
                <a:custGeom>
                  <a:avLst/>
                  <a:gdLst>
                    <a:gd name="T0" fmla="*/ 152 w 152"/>
                    <a:gd name="T1" fmla="*/ 0 h 43"/>
                    <a:gd name="T2" fmla="*/ 75 w 152"/>
                    <a:gd name="T3" fmla="*/ 43 h 43"/>
                    <a:gd name="T4" fmla="*/ 0 w 152"/>
                    <a:gd name="T5" fmla="*/ 0 h 43"/>
                  </a:gdLst>
                  <a:ahLst/>
                  <a:cxnLst>
                    <a:cxn ang="0">
                      <a:pos x="T0" y="T1"/>
                    </a:cxn>
                    <a:cxn ang="0">
                      <a:pos x="T2" y="T3"/>
                    </a:cxn>
                    <a:cxn ang="0">
                      <a:pos x="T4" y="T5"/>
                    </a:cxn>
                  </a:cxnLst>
                  <a:rect l="0" t="0" r="r" b="b"/>
                  <a:pathLst>
                    <a:path w="152" h="43">
                      <a:moveTo>
                        <a:pt x="152" y="0"/>
                      </a:moveTo>
                      <a:lnTo>
                        <a:pt x="75" y="43"/>
                      </a:lnTo>
                      <a:lnTo>
                        <a:pt x="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62" name="Line 54"/>
                <p:cNvSpPr>
                  <a:spLocks noChangeShapeType="1"/>
                </p:cNvSpPr>
                <p:nvPr/>
              </p:nvSpPr>
              <p:spPr bwMode="auto">
                <a:xfrm>
                  <a:off x="4552950" y="2097088"/>
                  <a:ext cx="0" cy="141288"/>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63" name="Freeform 55"/>
                <p:cNvSpPr>
                  <a:spLocks/>
                </p:cNvSpPr>
                <p:nvPr/>
              </p:nvSpPr>
              <p:spPr bwMode="auto">
                <a:xfrm>
                  <a:off x="4675188" y="2092325"/>
                  <a:ext cx="130175" cy="225425"/>
                </a:xfrm>
                <a:custGeom>
                  <a:avLst/>
                  <a:gdLst>
                    <a:gd name="T0" fmla="*/ 0 w 82"/>
                    <a:gd name="T1" fmla="*/ 0 h 142"/>
                    <a:gd name="T2" fmla="*/ 82 w 82"/>
                    <a:gd name="T3" fmla="*/ 46 h 142"/>
                    <a:gd name="T4" fmla="*/ 82 w 82"/>
                    <a:gd name="T5" fmla="*/ 142 h 142"/>
                  </a:gdLst>
                  <a:ahLst/>
                  <a:cxnLst>
                    <a:cxn ang="0">
                      <a:pos x="T0" y="T1"/>
                    </a:cxn>
                    <a:cxn ang="0">
                      <a:pos x="T2" y="T3"/>
                    </a:cxn>
                    <a:cxn ang="0">
                      <a:pos x="T4" y="T5"/>
                    </a:cxn>
                  </a:cxnLst>
                  <a:rect l="0" t="0" r="r" b="b"/>
                  <a:pathLst>
                    <a:path w="82" h="142">
                      <a:moveTo>
                        <a:pt x="0" y="0"/>
                      </a:moveTo>
                      <a:lnTo>
                        <a:pt x="82" y="46"/>
                      </a:lnTo>
                      <a:lnTo>
                        <a:pt x="82" y="142"/>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164" name="Freeform 56"/>
                <p:cNvSpPr>
                  <a:spLocks/>
                </p:cNvSpPr>
                <p:nvPr/>
              </p:nvSpPr>
              <p:spPr bwMode="auto">
                <a:xfrm>
                  <a:off x="4300538" y="2092325"/>
                  <a:ext cx="133350" cy="225425"/>
                </a:xfrm>
                <a:custGeom>
                  <a:avLst/>
                  <a:gdLst>
                    <a:gd name="T0" fmla="*/ 0 w 84"/>
                    <a:gd name="T1" fmla="*/ 142 h 142"/>
                    <a:gd name="T2" fmla="*/ 0 w 84"/>
                    <a:gd name="T3" fmla="*/ 46 h 142"/>
                    <a:gd name="T4" fmla="*/ 84 w 84"/>
                    <a:gd name="T5" fmla="*/ 0 h 142"/>
                  </a:gdLst>
                  <a:ahLst/>
                  <a:cxnLst>
                    <a:cxn ang="0">
                      <a:pos x="T0" y="T1"/>
                    </a:cxn>
                    <a:cxn ang="0">
                      <a:pos x="T2" y="T3"/>
                    </a:cxn>
                    <a:cxn ang="0">
                      <a:pos x="T4" y="T5"/>
                    </a:cxn>
                  </a:cxnLst>
                  <a:rect l="0" t="0" r="r" b="b"/>
                  <a:pathLst>
                    <a:path w="84" h="142">
                      <a:moveTo>
                        <a:pt x="0" y="142"/>
                      </a:moveTo>
                      <a:lnTo>
                        <a:pt x="0" y="46"/>
                      </a:lnTo>
                      <a:lnTo>
                        <a:pt x="84"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grpSp>
        </p:grpSp>
        <p:grpSp>
          <p:nvGrpSpPr>
            <p:cNvPr id="165" name="second half"/>
            <p:cNvGrpSpPr/>
            <p:nvPr/>
          </p:nvGrpSpPr>
          <p:grpSpPr>
            <a:xfrm>
              <a:off x="8358051" y="2163191"/>
              <a:ext cx="1263624" cy="1263622"/>
              <a:chOff x="1655681" y="1702136"/>
              <a:chExt cx="3163063" cy="3163062"/>
            </a:xfrm>
          </p:grpSpPr>
          <p:sp>
            <p:nvSpPr>
              <p:cNvPr id="166" name="Oval 165"/>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67" name="Freeform 166"/>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grpSp>
          <p:nvGrpSpPr>
            <p:cNvPr id="168" name="first half"/>
            <p:cNvGrpSpPr/>
            <p:nvPr/>
          </p:nvGrpSpPr>
          <p:grpSpPr>
            <a:xfrm rot="10800000">
              <a:off x="8358051" y="2163192"/>
              <a:ext cx="1263622" cy="1263620"/>
              <a:chOff x="1655681" y="1702136"/>
              <a:chExt cx="3163063" cy="3163062"/>
            </a:xfrm>
          </p:grpSpPr>
          <p:sp>
            <p:nvSpPr>
              <p:cNvPr id="169" name="Oval 168"/>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70" name="Freeform 169"/>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71" name="left mask"/>
            <p:cNvSpPr/>
            <p:nvPr/>
          </p:nvSpPr>
          <p:spPr bwMode="auto">
            <a:xfrm>
              <a:off x="8289405" y="2127201"/>
              <a:ext cx="701624" cy="134956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72" name="dummy"/>
            <p:cNvGrpSpPr/>
            <p:nvPr/>
          </p:nvGrpSpPr>
          <p:grpSpPr>
            <a:xfrm rot="10800000">
              <a:off x="8358051" y="2163192"/>
              <a:ext cx="1263622" cy="1263620"/>
              <a:chOff x="1655681" y="1702136"/>
              <a:chExt cx="3163063" cy="3163062"/>
            </a:xfrm>
          </p:grpSpPr>
          <p:sp>
            <p:nvSpPr>
              <p:cNvPr id="173" name="Oval 172"/>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74" name="Freeform 173"/>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75" name="inner mask"/>
            <p:cNvSpPr/>
            <p:nvPr/>
          </p:nvSpPr>
          <p:spPr>
            <a:xfrm>
              <a:off x="8436329" y="2241469"/>
              <a:ext cx="1107068" cy="110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nvGrpSpPr>
            <p:cNvPr id="176" name="second half"/>
            <p:cNvGrpSpPr/>
            <p:nvPr/>
          </p:nvGrpSpPr>
          <p:grpSpPr>
            <a:xfrm>
              <a:off x="8358051" y="4027196"/>
              <a:ext cx="1263624" cy="1263622"/>
              <a:chOff x="1655681" y="1702136"/>
              <a:chExt cx="3163063" cy="3163062"/>
            </a:xfrm>
          </p:grpSpPr>
          <p:sp>
            <p:nvSpPr>
              <p:cNvPr id="177" name="Oval 176"/>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78" name="Freeform 177"/>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grpSp>
          <p:nvGrpSpPr>
            <p:cNvPr id="179" name="first half"/>
            <p:cNvGrpSpPr/>
            <p:nvPr/>
          </p:nvGrpSpPr>
          <p:grpSpPr>
            <a:xfrm rot="10800000">
              <a:off x="8358051" y="4027197"/>
              <a:ext cx="1263622" cy="1263620"/>
              <a:chOff x="1655681" y="1702136"/>
              <a:chExt cx="3163063" cy="3163062"/>
            </a:xfrm>
          </p:grpSpPr>
          <p:sp>
            <p:nvSpPr>
              <p:cNvPr id="180" name="Oval 179"/>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81" name="Freeform 180"/>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82" name="left mask"/>
            <p:cNvSpPr/>
            <p:nvPr/>
          </p:nvSpPr>
          <p:spPr bwMode="auto">
            <a:xfrm>
              <a:off x="8289405" y="3991206"/>
              <a:ext cx="701624" cy="134956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83" name="dummy"/>
            <p:cNvGrpSpPr/>
            <p:nvPr/>
          </p:nvGrpSpPr>
          <p:grpSpPr>
            <a:xfrm rot="10800000">
              <a:off x="8358051" y="4027197"/>
              <a:ext cx="1263622" cy="1263620"/>
              <a:chOff x="1655681" y="1702136"/>
              <a:chExt cx="3163063" cy="3163062"/>
            </a:xfrm>
          </p:grpSpPr>
          <p:sp>
            <p:nvSpPr>
              <p:cNvPr id="184" name="Oval 183"/>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85" name="Freeform 184"/>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86" name="inner mask"/>
            <p:cNvSpPr/>
            <p:nvPr/>
          </p:nvSpPr>
          <p:spPr>
            <a:xfrm>
              <a:off x="8436329" y="4105474"/>
              <a:ext cx="1107068" cy="110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nvGrpSpPr>
            <p:cNvPr id="187" name="second half"/>
            <p:cNvGrpSpPr/>
            <p:nvPr/>
          </p:nvGrpSpPr>
          <p:grpSpPr>
            <a:xfrm>
              <a:off x="7026570" y="5326808"/>
              <a:ext cx="1263624" cy="1263622"/>
              <a:chOff x="1655681" y="1702136"/>
              <a:chExt cx="3163063" cy="3163062"/>
            </a:xfrm>
          </p:grpSpPr>
          <p:sp>
            <p:nvSpPr>
              <p:cNvPr id="188" name="Oval 187"/>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89" name="Freeform 188"/>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grpSp>
          <p:nvGrpSpPr>
            <p:cNvPr id="190" name="first half"/>
            <p:cNvGrpSpPr/>
            <p:nvPr/>
          </p:nvGrpSpPr>
          <p:grpSpPr>
            <a:xfrm rot="10800000">
              <a:off x="7026570" y="5326809"/>
              <a:ext cx="1263622" cy="1263620"/>
              <a:chOff x="1655681" y="1702136"/>
              <a:chExt cx="3163063" cy="3163062"/>
            </a:xfrm>
          </p:grpSpPr>
          <p:sp>
            <p:nvSpPr>
              <p:cNvPr id="191" name="Oval 190"/>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92" name="Freeform 191"/>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93" name="left mask"/>
            <p:cNvSpPr/>
            <p:nvPr/>
          </p:nvSpPr>
          <p:spPr bwMode="auto">
            <a:xfrm>
              <a:off x="6957924" y="5290818"/>
              <a:ext cx="701624" cy="134956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94" name="dummy"/>
            <p:cNvGrpSpPr/>
            <p:nvPr/>
          </p:nvGrpSpPr>
          <p:grpSpPr>
            <a:xfrm rot="10800000">
              <a:off x="7026570" y="5326809"/>
              <a:ext cx="1263622" cy="1263620"/>
              <a:chOff x="1655681" y="1702136"/>
              <a:chExt cx="3163063" cy="3163062"/>
            </a:xfrm>
          </p:grpSpPr>
          <p:sp>
            <p:nvSpPr>
              <p:cNvPr id="195" name="Oval 194"/>
              <p:cNvSpPr/>
              <p:nvPr/>
            </p:nvSpPr>
            <p:spPr>
              <a:xfrm>
                <a:off x="1655681" y="1702136"/>
                <a:ext cx="3163062" cy="31630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96" name="Freeform 195"/>
              <p:cNvSpPr/>
              <p:nvPr/>
            </p:nvSpPr>
            <p:spPr>
              <a:xfrm>
                <a:off x="3234291" y="1702136"/>
                <a:ext cx="1584453" cy="3163062"/>
              </a:xfrm>
              <a:custGeom>
                <a:avLst/>
                <a:gdLst>
                  <a:gd name="connsiteX0" fmla="*/ 2922 w 1584453"/>
                  <a:gd name="connsiteY0" fmla="*/ 0 h 3163062"/>
                  <a:gd name="connsiteX1" fmla="*/ 1584453 w 1584453"/>
                  <a:gd name="connsiteY1" fmla="*/ 1581531 h 3163062"/>
                  <a:gd name="connsiteX2" fmla="*/ 2922 w 1584453"/>
                  <a:gd name="connsiteY2" fmla="*/ 3163062 h 3163062"/>
                  <a:gd name="connsiteX3" fmla="*/ 0 w 1584453"/>
                  <a:gd name="connsiteY3" fmla="*/ 3162768 h 3163062"/>
                  <a:gd name="connsiteX4" fmla="*/ 0 w 1584453"/>
                  <a:gd name="connsiteY4" fmla="*/ 295 h 316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453" h="3163062">
                    <a:moveTo>
                      <a:pt x="2922" y="0"/>
                    </a:moveTo>
                    <a:cubicBezTo>
                      <a:pt x="876377" y="0"/>
                      <a:pt x="1584453" y="708076"/>
                      <a:pt x="1584453" y="1581531"/>
                    </a:cubicBezTo>
                    <a:cubicBezTo>
                      <a:pt x="1584453" y="2454986"/>
                      <a:pt x="876377" y="3163062"/>
                      <a:pt x="2922" y="3163062"/>
                    </a:cubicBezTo>
                    <a:lnTo>
                      <a:pt x="0" y="3162768"/>
                    </a:lnTo>
                    <a:lnTo>
                      <a:pt x="0" y="2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grpSp>
        <p:sp useBgFill="1">
          <p:nvSpPr>
            <p:cNvPr id="197" name="inner mask"/>
            <p:cNvSpPr/>
            <p:nvPr/>
          </p:nvSpPr>
          <p:spPr>
            <a:xfrm>
              <a:off x="7104848" y="5405086"/>
              <a:ext cx="1107068" cy="1107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386">
                <a:defRPr/>
              </a:pPr>
              <a:endParaRPr lang="en-US" kern="0">
                <a:solidFill>
                  <a:srgbClr val="FFFFFF"/>
                </a:solidFill>
                <a:latin typeface="Segoe UI"/>
              </a:endParaRPr>
            </a:p>
          </p:txBody>
        </p:sp>
        <p:sp>
          <p:nvSpPr>
            <p:cNvPr id="198" name="Freeform 5"/>
            <p:cNvSpPr>
              <a:spLocks noEditPoints="1"/>
            </p:cNvSpPr>
            <p:nvPr/>
          </p:nvSpPr>
          <p:spPr bwMode="auto">
            <a:xfrm>
              <a:off x="7462912" y="1252733"/>
              <a:ext cx="390378" cy="391722"/>
            </a:xfrm>
            <a:custGeom>
              <a:avLst/>
              <a:gdLst>
                <a:gd name="T0" fmla="*/ 120 w 120"/>
                <a:gd name="T1" fmla="*/ 120 h 120"/>
                <a:gd name="T2" fmla="*/ 120 w 120"/>
                <a:gd name="T3" fmla="*/ 0 h 120"/>
                <a:gd name="T4" fmla="*/ 0 w 120"/>
                <a:gd name="T5" fmla="*/ 0 h 120"/>
                <a:gd name="T6" fmla="*/ 0 w 120"/>
                <a:gd name="T7" fmla="*/ 120 h 120"/>
                <a:gd name="T8" fmla="*/ 24 w 120"/>
                <a:gd name="T9" fmla="*/ 120 h 120"/>
                <a:gd name="T10" fmla="*/ 24 w 120"/>
                <a:gd name="T11" fmla="*/ 116 h 120"/>
                <a:gd name="T12" fmla="*/ 60 w 120"/>
                <a:gd name="T13" fmla="*/ 80 h 120"/>
                <a:gd name="T14" fmla="*/ 96 w 120"/>
                <a:gd name="T15" fmla="*/ 116 h 120"/>
                <a:gd name="T16" fmla="*/ 96 w 120"/>
                <a:gd name="T17" fmla="*/ 120 h 120"/>
                <a:gd name="T18" fmla="*/ 120 w 120"/>
                <a:gd name="T19" fmla="*/ 120 h 120"/>
                <a:gd name="T20" fmla="*/ 77 w 120"/>
                <a:gd name="T21" fmla="*/ 75 h 120"/>
                <a:gd name="T22" fmla="*/ 92 w 120"/>
                <a:gd name="T23" fmla="*/ 48 h 120"/>
                <a:gd name="T24" fmla="*/ 60 w 120"/>
                <a:gd name="T25" fmla="*/ 16 h 120"/>
                <a:gd name="T26" fmla="*/ 28 w 120"/>
                <a:gd name="T27" fmla="*/ 48 h 120"/>
                <a:gd name="T28" fmla="*/ 43 w 120"/>
                <a:gd name="T29" fmla="*/ 75 h 120"/>
                <a:gd name="T30" fmla="*/ 16 w 120"/>
                <a:gd name="T31" fmla="*/ 112 h 120"/>
                <a:gd name="T32" fmla="*/ 8 w 120"/>
                <a:gd name="T33" fmla="*/ 112 h 120"/>
                <a:gd name="T34" fmla="*/ 8 w 120"/>
                <a:gd name="T35" fmla="*/ 8 h 120"/>
                <a:gd name="T36" fmla="*/ 112 w 120"/>
                <a:gd name="T37" fmla="*/ 8 h 120"/>
                <a:gd name="T38" fmla="*/ 112 w 120"/>
                <a:gd name="T39" fmla="*/ 112 h 120"/>
                <a:gd name="T40" fmla="*/ 104 w 120"/>
                <a:gd name="T41" fmla="*/ 112 h 120"/>
                <a:gd name="T42" fmla="*/ 77 w 120"/>
                <a:gd name="T43" fmla="*/ 75 h 120"/>
                <a:gd name="T44" fmla="*/ 60 w 120"/>
                <a:gd name="T45" fmla="*/ 72 h 120"/>
                <a:gd name="T46" fmla="*/ 36 w 120"/>
                <a:gd name="T47" fmla="*/ 48 h 120"/>
                <a:gd name="T48" fmla="*/ 60 w 120"/>
                <a:gd name="T49" fmla="*/ 24 h 120"/>
                <a:gd name="T50" fmla="*/ 84 w 120"/>
                <a:gd name="T51" fmla="*/ 48 h 120"/>
                <a:gd name="T52" fmla="*/ 60 w 120"/>
                <a:gd name="T5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120"/>
                  </a:moveTo>
                  <a:cubicBezTo>
                    <a:pt x="120" y="0"/>
                    <a:pt x="120" y="0"/>
                    <a:pt x="120" y="0"/>
                  </a:cubicBez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lnTo>
                    <a:pt x="120" y="120"/>
                  </a:lnTo>
                  <a:close/>
                  <a:moveTo>
                    <a:pt x="77" y="75"/>
                  </a:moveTo>
                  <a:cubicBezTo>
                    <a:pt x="86" y="70"/>
                    <a:pt x="92" y="60"/>
                    <a:pt x="92" y="48"/>
                  </a:cubicBezTo>
                  <a:cubicBezTo>
                    <a:pt x="92" y="30"/>
                    <a:pt x="78" y="16"/>
                    <a:pt x="60" y="16"/>
                  </a:cubicBezTo>
                  <a:cubicBezTo>
                    <a:pt x="42" y="16"/>
                    <a:pt x="28" y="30"/>
                    <a:pt x="28" y="48"/>
                  </a:cubicBezTo>
                  <a:cubicBezTo>
                    <a:pt x="28" y="60"/>
                    <a:pt x="34" y="70"/>
                    <a:pt x="43" y="75"/>
                  </a:cubicBezTo>
                  <a:cubicBezTo>
                    <a:pt x="29" y="81"/>
                    <a:pt x="18" y="95"/>
                    <a:pt x="16" y="112"/>
                  </a:cubicBezTo>
                  <a:cubicBezTo>
                    <a:pt x="8" y="112"/>
                    <a:pt x="8" y="112"/>
                    <a:pt x="8" y="112"/>
                  </a:cubicBezTo>
                  <a:cubicBezTo>
                    <a:pt x="8" y="8"/>
                    <a:pt x="8" y="8"/>
                    <a:pt x="8" y="8"/>
                  </a:cubicBezTo>
                  <a:cubicBezTo>
                    <a:pt x="112" y="8"/>
                    <a:pt x="112" y="8"/>
                    <a:pt x="112" y="8"/>
                  </a:cubicBezTo>
                  <a:cubicBezTo>
                    <a:pt x="112" y="112"/>
                    <a:pt x="112" y="112"/>
                    <a:pt x="112" y="112"/>
                  </a:cubicBezTo>
                  <a:cubicBezTo>
                    <a:pt x="104" y="112"/>
                    <a:pt x="104" y="112"/>
                    <a:pt x="104" y="112"/>
                  </a:cubicBezTo>
                  <a:cubicBezTo>
                    <a:pt x="102" y="95"/>
                    <a:pt x="91" y="81"/>
                    <a:pt x="77" y="75"/>
                  </a:cubicBezTo>
                  <a:moveTo>
                    <a:pt x="60" y="72"/>
                  </a:moveTo>
                  <a:cubicBezTo>
                    <a:pt x="47" y="72"/>
                    <a:pt x="36" y="61"/>
                    <a:pt x="36" y="48"/>
                  </a:cubicBezTo>
                  <a:cubicBezTo>
                    <a:pt x="36" y="35"/>
                    <a:pt x="47" y="24"/>
                    <a:pt x="60" y="24"/>
                  </a:cubicBezTo>
                  <a:cubicBezTo>
                    <a:pt x="73" y="24"/>
                    <a:pt x="84" y="35"/>
                    <a:pt x="84" y="48"/>
                  </a:cubicBezTo>
                  <a:cubicBezTo>
                    <a:pt x="84" y="61"/>
                    <a:pt x="73" y="72"/>
                    <a:pt x="60" y="72"/>
                  </a:cubicBezTo>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grpSp>
          <p:nvGrpSpPr>
            <p:cNvPr id="199" name="Group 8"/>
            <p:cNvGrpSpPr>
              <a:grpSpLocks noChangeAspect="1"/>
            </p:cNvGrpSpPr>
            <p:nvPr/>
          </p:nvGrpSpPr>
          <p:grpSpPr bwMode="auto">
            <a:xfrm>
              <a:off x="8794824" y="2651556"/>
              <a:ext cx="390378" cy="288072"/>
              <a:chOff x="5518" y="1654"/>
              <a:chExt cx="290" cy="214"/>
            </a:xfrm>
            <a:solidFill>
              <a:schemeClr val="tx1"/>
            </a:solidFill>
          </p:grpSpPr>
          <p:sp>
            <p:nvSpPr>
              <p:cNvPr id="200" name="Freeform 9"/>
              <p:cNvSpPr>
                <a:spLocks noEditPoints="1"/>
              </p:cNvSpPr>
              <p:nvPr/>
            </p:nvSpPr>
            <p:spPr bwMode="auto">
              <a:xfrm>
                <a:off x="5518" y="1712"/>
                <a:ext cx="116" cy="156"/>
              </a:xfrm>
              <a:custGeom>
                <a:avLst/>
                <a:gdLst>
                  <a:gd name="T0" fmla="*/ 97 w 116"/>
                  <a:gd name="T1" fmla="*/ 19 h 156"/>
                  <a:gd name="T2" fmla="*/ 97 w 116"/>
                  <a:gd name="T3" fmla="*/ 136 h 156"/>
                  <a:gd name="T4" fmla="*/ 19 w 116"/>
                  <a:gd name="T5" fmla="*/ 136 h 156"/>
                  <a:gd name="T6" fmla="*/ 19 w 116"/>
                  <a:gd name="T7" fmla="*/ 19 h 156"/>
                  <a:gd name="T8" fmla="*/ 97 w 116"/>
                  <a:gd name="T9" fmla="*/ 19 h 156"/>
                  <a:gd name="T10" fmla="*/ 116 w 116"/>
                  <a:gd name="T11" fmla="*/ 0 h 156"/>
                  <a:gd name="T12" fmla="*/ 0 w 116"/>
                  <a:gd name="T13" fmla="*/ 0 h 156"/>
                  <a:gd name="T14" fmla="*/ 0 w 116"/>
                  <a:gd name="T15" fmla="*/ 156 h 156"/>
                  <a:gd name="T16" fmla="*/ 116 w 116"/>
                  <a:gd name="T17" fmla="*/ 156 h 156"/>
                  <a:gd name="T18" fmla="*/ 116 w 116"/>
                  <a:gd name="T19" fmla="*/ 0 h 156"/>
                  <a:gd name="T20" fmla="*/ 116 w 116"/>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6">
                    <a:moveTo>
                      <a:pt x="97" y="19"/>
                    </a:moveTo>
                    <a:lnTo>
                      <a:pt x="97" y="136"/>
                    </a:lnTo>
                    <a:lnTo>
                      <a:pt x="19" y="136"/>
                    </a:lnTo>
                    <a:lnTo>
                      <a:pt x="19" y="19"/>
                    </a:lnTo>
                    <a:lnTo>
                      <a:pt x="97" y="19"/>
                    </a:lnTo>
                    <a:close/>
                    <a:moveTo>
                      <a:pt x="116" y="0"/>
                    </a:moveTo>
                    <a:lnTo>
                      <a:pt x="0" y="0"/>
                    </a:lnTo>
                    <a:lnTo>
                      <a:pt x="0" y="156"/>
                    </a:lnTo>
                    <a:lnTo>
                      <a:pt x="116" y="156"/>
                    </a:lnTo>
                    <a:lnTo>
                      <a:pt x="116" y="0"/>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01" name="Freeform 10"/>
              <p:cNvSpPr>
                <a:spLocks noEditPoints="1"/>
              </p:cNvSpPr>
              <p:nvPr/>
            </p:nvSpPr>
            <p:spPr bwMode="auto">
              <a:xfrm>
                <a:off x="5518" y="1712"/>
                <a:ext cx="116" cy="156"/>
              </a:xfrm>
              <a:custGeom>
                <a:avLst/>
                <a:gdLst>
                  <a:gd name="T0" fmla="*/ 97 w 116"/>
                  <a:gd name="T1" fmla="*/ 19 h 156"/>
                  <a:gd name="T2" fmla="*/ 97 w 116"/>
                  <a:gd name="T3" fmla="*/ 136 h 156"/>
                  <a:gd name="T4" fmla="*/ 19 w 116"/>
                  <a:gd name="T5" fmla="*/ 136 h 156"/>
                  <a:gd name="T6" fmla="*/ 19 w 116"/>
                  <a:gd name="T7" fmla="*/ 19 h 156"/>
                  <a:gd name="T8" fmla="*/ 97 w 116"/>
                  <a:gd name="T9" fmla="*/ 19 h 156"/>
                  <a:gd name="T10" fmla="*/ 116 w 116"/>
                  <a:gd name="T11" fmla="*/ 0 h 156"/>
                  <a:gd name="T12" fmla="*/ 0 w 116"/>
                  <a:gd name="T13" fmla="*/ 0 h 156"/>
                  <a:gd name="T14" fmla="*/ 0 w 116"/>
                  <a:gd name="T15" fmla="*/ 156 h 156"/>
                  <a:gd name="T16" fmla="*/ 116 w 116"/>
                  <a:gd name="T17" fmla="*/ 156 h 156"/>
                  <a:gd name="T18" fmla="*/ 116 w 116"/>
                  <a:gd name="T19" fmla="*/ 0 h 156"/>
                  <a:gd name="T20" fmla="*/ 116 w 116"/>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6">
                    <a:moveTo>
                      <a:pt x="97" y="19"/>
                    </a:moveTo>
                    <a:lnTo>
                      <a:pt x="97" y="136"/>
                    </a:lnTo>
                    <a:lnTo>
                      <a:pt x="19" y="136"/>
                    </a:lnTo>
                    <a:lnTo>
                      <a:pt x="19" y="19"/>
                    </a:lnTo>
                    <a:lnTo>
                      <a:pt x="97" y="19"/>
                    </a:lnTo>
                    <a:moveTo>
                      <a:pt x="116" y="0"/>
                    </a:moveTo>
                    <a:lnTo>
                      <a:pt x="0" y="0"/>
                    </a:lnTo>
                    <a:lnTo>
                      <a:pt x="0" y="156"/>
                    </a:lnTo>
                    <a:lnTo>
                      <a:pt x="116" y="156"/>
                    </a:lnTo>
                    <a:lnTo>
                      <a:pt x="116" y="0"/>
                    </a:lnTo>
                    <a:lnTo>
                      <a:pt x="11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02" name="Freeform 11"/>
              <p:cNvSpPr>
                <a:spLocks/>
              </p:cNvSpPr>
              <p:nvPr/>
            </p:nvSpPr>
            <p:spPr bwMode="auto">
              <a:xfrm>
                <a:off x="5518" y="1654"/>
                <a:ext cx="290" cy="214"/>
              </a:xfrm>
              <a:custGeom>
                <a:avLst/>
                <a:gdLst>
                  <a:gd name="T0" fmla="*/ 0 w 290"/>
                  <a:gd name="T1" fmla="*/ 0 h 214"/>
                  <a:gd name="T2" fmla="*/ 0 w 290"/>
                  <a:gd name="T3" fmla="*/ 9 h 214"/>
                  <a:gd name="T4" fmla="*/ 0 w 290"/>
                  <a:gd name="T5" fmla="*/ 19 h 214"/>
                  <a:gd name="T6" fmla="*/ 0 w 290"/>
                  <a:gd name="T7" fmla="*/ 38 h 214"/>
                  <a:gd name="T8" fmla="*/ 19 w 290"/>
                  <a:gd name="T9" fmla="*/ 38 h 214"/>
                  <a:gd name="T10" fmla="*/ 19 w 290"/>
                  <a:gd name="T11" fmla="*/ 19 h 214"/>
                  <a:gd name="T12" fmla="*/ 271 w 290"/>
                  <a:gd name="T13" fmla="*/ 19 h 214"/>
                  <a:gd name="T14" fmla="*/ 271 w 290"/>
                  <a:gd name="T15" fmla="*/ 155 h 214"/>
                  <a:gd name="T16" fmla="*/ 135 w 290"/>
                  <a:gd name="T17" fmla="*/ 155 h 214"/>
                  <a:gd name="T18" fmla="*/ 135 w 290"/>
                  <a:gd name="T19" fmla="*/ 175 h 214"/>
                  <a:gd name="T20" fmla="*/ 135 w 290"/>
                  <a:gd name="T21" fmla="*/ 194 h 214"/>
                  <a:gd name="T22" fmla="*/ 135 w 290"/>
                  <a:gd name="T23" fmla="*/ 214 h 214"/>
                  <a:gd name="T24" fmla="*/ 193 w 290"/>
                  <a:gd name="T25" fmla="*/ 214 h 214"/>
                  <a:gd name="T26" fmla="*/ 193 w 290"/>
                  <a:gd name="T27" fmla="*/ 194 h 214"/>
                  <a:gd name="T28" fmla="*/ 155 w 290"/>
                  <a:gd name="T29" fmla="*/ 194 h 214"/>
                  <a:gd name="T30" fmla="*/ 155 w 290"/>
                  <a:gd name="T31" fmla="*/ 175 h 214"/>
                  <a:gd name="T32" fmla="*/ 271 w 290"/>
                  <a:gd name="T33" fmla="*/ 175 h 214"/>
                  <a:gd name="T34" fmla="*/ 280 w 290"/>
                  <a:gd name="T35" fmla="*/ 175 h 214"/>
                  <a:gd name="T36" fmla="*/ 290 w 290"/>
                  <a:gd name="T37" fmla="*/ 175 h 214"/>
                  <a:gd name="T38" fmla="*/ 290 w 290"/>
                  <a:gd name="T39" fmla="*/ 19 h 214"/>
                  <a:gd name="T40" fmla="*/ 290 w 290"/>
                  <a:gd name="T41" fmla="*/ 9 h 214"/>
                  <a:gd name="T42" fmla="*/ 290 w 290"/>
                  <a:gd name="T43" fmla="*/ 0 h 214"/>
                  <a:gd name="T44" fmla="*/ 0 w 290"/>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0" h="214">
                    <a:moveTo>
                      <a:pt x="0" y="0"/>
                    </a:moveTo>
                    <a:lnTo>
                      <a:pt x="0" y="9"/>
                    </a:lnTo>
                    <a:lnTo>
                      <a:pt x="0" y="19"/>
                    </a:lnTo>
                    <a:lnTo>
                      <a:pt x="0" y="38"/>
                    </a:lnTo>
                    <a:lnTo>
                      <a:pt x="19" y="38"/>
                    </a:lnTo>
                    <a:lnTo>
                      <a:pt x="19" y="19"/>
                    </a:lnTo>
                    <a:lnTo>
                      <a:pt x="271" y="19"/>
                    </a:lnTo>
                    <a:lnTo>
                      <a:pt x="271" y="155"/>
                    </a:lnTo>
                    <a:lnTo>
                      <a:pt x="135" y="155"/>
                    </a:lnTo>
                    <a:lnTo>
                      <a:pt x="135" y="175"/>
                    </a:lnTo>
                    <a:lnTo>
                      <a:pt x="135" y="194"/>
                    </a:lnTo>
                    <a:lnTo>
                      <a:pt x="135" y="214"/>
                    </a:lnTo>
                    <a:lnTo>
                      <a:pt x="193" y="214"/>
                    </a:lnTo>
                    <a:lnTo>
                      <a:pt x="193" y="194"/>
                    </a:lnTo>
                    <a:lnTo>
                      <a:pt x="155" y="194"/>
                    </a:lnTo>
                    <a:lnTo>
                      <a:pt x="155" y="175"/>
                    </a:lnTo>
                    <a:lnTo>
                      <a:pt x="271" y="175"/>
                    </a:lnTo>
                    <a:lnTo>
                      <a:pt x="280" y="175"/>
                    </a:lnTo>
                    <a:lnTo>
                      <a:pt x="290" y="175"/>
                    </a:lnTo>
                    <a:lnTo>
                      <a:pt x="290" y="19"/>
                    </a:lnTo>
                    <a:lnTo>
                      <a:pt x="290" y="9"/>
                    </a:lnTo>
                    <a:lnTo>
                      <a:pt x="29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grpSp>
        <p:grpSp>
          <p:nvGrpSpPr>
            <p:cNvPr id="203" name="Group 14"/>
            <p:cNvGrpSpPr>
              <a:grpSpLocks noChangeAspect="1"/>
            </p:cNvGrpSpPr>
            <p:nvPr/>
          </p:nvGrpSpPr>
          <p:grpSpPr bwMode="auto">
            <a:xfrm>
              <a:off x="8856747" y="4464124"/>
              <a:ext cx="266534" cy="390378"/>
              <a:chOff x="5564" y="2790"/>
              <a:chExt cx="198" cy="290"/>
            </a:xfrm>
            <a:solidFill>
              <a:schemeClr val="tx1"/>
            </a:solidFill>
          </p:grpSpPr>
          <p:sp>
            <p:nvSpPr>
              <p:cNvPr id="204" name="Freeform 15"/>
              <p:cNvSpPr>
                <a:spLocks noEditPoints="1"/>
              </p:cNvSpPr>
              <p:nvPr/>
            </p:nvSpPr>
            <p:spPr bwMode="auto">
              <a:xfrm>
                <a:off x="5564" y="2790"/>
                <a:ext cx="89" cy="87"/>
              </a:xfrm>
              <a:custGeom>
                <a:avLst/>
                <a:gdLst>
                  <a:gd name="T0" fmla="*/ 89 w 89"/>
                  <a:gd name="T1" fmla="*/ 87 h 87"/>
                  <a:gd name="T2" fmla="*/ 0 w 89"/>
                  <a:gd name="T3" fmla="*/ 87 h 87"/>
                  <a:gd name="T4" fmla="*/ 0 w 89"/>
                  <a:gd name="T5" fmla="*/ 0 h 87"/>
                  <a:gd name="T6" fmla="*/ 89 w 89"/>
                  <a:gd name="T7" fmla="*/ 0 h 87"/>
                  <a:gd name="T8" fmla="*/ 89 w 89"/>
                  <a:gd name="T9" fmla="*/ 87 h 87"/>
                  <a:gd name="T10" fmla="*/ 20 w 89"/>
                  <a:gd name="T11" fmla="*/ 68 h 87"/>
                  <a:gd name="T12" fmla="*/ 69 w 89"/>
                  <a:gd name="T13" fmla="*/ 68 h 87"/>
                  <a:gd name="T14" fmla="*/ 69 w 89"/>
                  <a:gd name="T15" fmla="*/ 19 h 87"/>
                  <a:gd name="T16" fmla="*/ 20 w 89"/>
                  <a:gd name="T17" fmla="*/ 19 h 87"/>
                  <a:gd name="T18" fmla="*/ 20 w 89"/>
                  <a:gd name="T1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7">
                    <a:moveTo>
                      <a:pt x="89" y="87"/>
                    </a:moveTo>
                    <a:lnTo>
                      <a:pt x="0" y="87"/>
                    </a:lnTo>
                    <a:lnTo>
                      <a:pt x="0" y="0"/>
                    </a:lnTo>
                    <a:lnTo>
                      <a:pt x="89" y="0"/>
                    </a:lnTo>
                    <a:lnTo>
                      <a:pt x="89" y="87"/>
                    </a:lnTo>
                    <a:close/>
                    <a:moveTo>
                      <a:pt x="20" y="68"/>
                    </a:moveTo>
                    <a:lnTo>
                      <a:pt x="69" y="68"/>
                    </a:lnTo>
                    <a:lnTo>
                      <a:pt x="69" y="19"/>
                    </a:lnTo>
                    <a:lnTo>
                      <a:pt x="20" y="19"/>
                    </a:lnTo>
                    <a:lnTo>
                      <a:pt x="2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05" name="Freeform 16"/>
              <p:cNvSpPr>
                <a:spLocks noEditPoints="1"/>
              </p:cNvSpPr>
              <p:nvPr/>
            </p:nvSpPr>
            <p:spPr bwMode="auto">
              <a:xfrm>
                <a:off x="5564" y="3000"/>
                <a:ext cx="89" cy="80"/>
              </a:xfrm>
              <a:custGeom>
                <a:avLst/>
                <a:gdLst>
                  <a:gd name="T0" fmla="*/ 89 w 89"/>
                  <a:gd name="T1" fmla="*/ 80 h 80"/>
                  <a:gd name="T2" fmla="*/ 0 w 89"/>
                  <a:gd name="T3" fmla="*/ 80 h 80"/>
                  <a:gd name="T4" fmla="*/ 0 w 89"/>
                  <a:gd name="T5" fmla="*/ 0 h 80"/>
                  <a:gd name="T6" fmla="*/ 89 w 89"/>
                  <a:gd name="T7" fmla="*/ 0 h 80"/>
                  <a:gd name="T8" fmla="*/ 89 w 89"/>
                  <a:gd name="T9" fmla="*/ 80 h 80"/>
                  <a:gd name="T10" fmla="*/ 20 w 89"/>
                  <a:gd name="T11" fmla="*/ 61 h 80"/>
                  <a:gd name="T12" fmla="*/ 69 w 89"/>
                  <a:gd name="T13" fmla="*/ 61 h 80"/>
                  <a:gd name="T14" fmla="*/ 69 w 89"/>
                  <a:gd name="T15" fmla="*/ 20 h 80"/>
                  <a:gd name="T16" fmla="*/ 20 w 89"/>
                  <a:gd name="T17" fmla="*/ 20 h 80"/>
                  <a:gd name="T18" fmla="*/ 20 w 89"/>
                  <a:gd name="T1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0">
                    <a:moveTo>
                      <a:pt x="89" y="80"/>
                    </a:moveTo>
                    <a:lnTo>
                      <a:pt x="0" y="80"/>
                    </a:lnTo>
                    <a:lnTo>
                      <a:pt x="0" y="0"/>
                    </a:lnTo>
                    <a:lnTo>
                      <a:pt x="89" y="0"/>
                    </a:lnTo>
                    <a:lnTo>
                      <a:pt x="89" y="80"/>
                    </a:lnTo>
                    <a:close/>
                    <a:moveTo>
                      <a:pt x="20" y="61"/>
                    </a:moveTo>
                    <a:lnTo>
                      <a:pt x="69" y="61"/>
                    </a:lnTo>
                    <a:lnTo>
                      <a:pt x="69" y="20"/>
                    </a:lnTo>
                    <a:lnTo>
                      <a:pt x="20" y="20"/>
                    </a:lnTo>
                    <a:lnTo>
                      <a:pt x="2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06" name="Freeform 17"/>
              <p:cNvSpPr>
                <a:spLocks noEditPoints="1"/>
              </p:cNvSpPr>
              <p:nvPr/>
            </p:nvSpPr>
            <p:spPr bwMode="auto">
              <a:xfrm>
                <a:off x="5564" y="2896"/>
                <a:ext cx="198" cy="87"/>
              </a:xfrm>
              <a:custGeom>
                <a:avLst/>
                <a:gdLst>
                  <a:gd name="T0" fmla="*/ 198 w 198"/>
                  <a:gd name="T1" fmla="*/ 87 h 87"/>
                  <a:gd name="T2" fmla="*/ 0 w 198"/>
                  <a:gd name="T3" fmla="*/ 87 h 87"/>
                  <a:gd name="T4" fmla="*/ 0 w 198"/>
                  <a:gd name="T5" fmla="*/ 0 h 87"/>
                  <a:gd name="T6" fmla="*/ 198 w 198"/>
                  <a:gd name="T7" fmla="*/ 0 h 87"/>
                  <a:gd name="T8" fmla="*/ 198 w 198"/>
                  <a:gd name="T9" fmla="*/ 87 h 87"/>
                  <a:gd name="T10" fmla="*/ 20 w 198"/>
                  <a:gd name="T11" fmla="*/ 68 h 87"/>
                  <a:gd name="T12" fmla="*/ 178 w 198"/>
                  <a:gd name="T13" fmla="*/ 68 h 87"/>
                  <a:gd name="T14" fmla="*/ 178 w 198"/>
                  <a:gd name="T15" fmla="*/ 20 h 87"/>
                  <a:gd name="T16" fmla="*/ 20 w 198"/>
                  <a:gd name="T17" fmla="*/ 20 h 87"/>
                  <a:gd name="T18" fmla="*/ 20 w 198"/>
                  <a:gd name="T1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87">
                    <a:moveTo>
                      <a:pt x="198" y="87"/>
                    </a:moveTo>
                    <a:lnTo>
                      <a:pt x="0" y="87"/>
                    </a:lnTo>
                    <a:lnTo>
                      <a:pt x="0" y="0"/>
                    </a:lnTo>
                    <a:lnTo>
                      <a:pt x="198" y="0"/>
                    </a:lnTo>
                    <a:lnTo>
                      <a:pt x="198" y="87"/>
                    </a:lnTo>
                    <a:close/>
                    <a:moveTo>
                      <a:pt x="20" y="68"/>
                    </a:moveTo>
                    <a:lnTo>
                      <a:pt x="178" y="68"/>
                    </a:lnTo>
                    <a:lnTo>
                      <a:pt x="178" y="20"/>
                    </a:lnTo>
                    <a:lnTo>
                      <a:pt x="20" y="20"/>
                    </a:lnTo>
                    <a:lnTo>
                      <a:pt x="2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07" name="Rectangle 18"/>
              <p:cNvSpPr>
                <a:spLocks noChangeArrowheads="1"/>
              </p:cNvSpPr>
              <p:nvPr/>
            </p:nvSpPr>
            <p:spPr bwMode="auto">
              <a:xfrm>
                <a:off x="5673" y="2790"/>
                <a:ext cx="89" cy="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grpSp>
        <p:grpSp>
          <p:nvGrpSpPr>
            <p:cNvPr id="208" name="Group 30"/>
            <p:cNvGrpSpPr>
              <a:grpSpLocks noChangeAspect="1"/>
            </p:cNvGrpSpPr>
            <p:nvPr/>
          </p:nvGrpSpPr>
          <p:grpSpPr bwMode="auto">
            <a:xfrm>
              <a:off x="7461140" y="5760947"/>
              <a:ext cx="392150" cy="409308"/>
              <a:chOff x="4976" y="3801"/>
              <a:chExt cx="320" cy="334"/>
            </a:xfrm>
          </p:grpSpPr>
          <p:sp>
            <p:nvSpPr>
              <p:cNvPr id="209" name="Freeform 31"/>
              <p:cNvSpPr>
                <a:spLocks/>
              </p:cNvSpPr>
              <p:nvPr/>
            </p:nvSpPr>
            <p:spPr bwMode="auto">
              <a:xfrm>
                <a:off x="5071" y="3912"/>
                <a:ext cx="128" cy="112"/>
              </a:xfrm>
              <a:custGeom>
                <a:avLst/>
                <a:gdLst>
                  <a:gd name="T0" fmla="*/ 31 w 128"/>
                  <a:gd name="T1" fmla="*/ 112 h 112"/>
                  <a:gd name="T2" fmla="*/ 0 w 128"/>
                  <a:gd name="T3" fmla="*/ 56 h 112"/>
                  <a:gd name="T4" fmla="*/ 31 w 128"/>
                  <a:gd name="T5" fmla="*/ 0 h 112"/>
                  <a:gd name="T6" fmla="*/ 97 w 128"/>
                  <a:gd name="T7" fmla="*/ 0 h 112"/>
                  <a:gd name="T8" fmla="*/ 128 w 128"/>
                  <a:gd name="T9" fmla="*/ 56 h 112"/>
                  <a:gd name="T10" fmla="*/ 97 w 128"/>
                  <a:gd name="T11" fmla="*/ 112 h 112"/>
                  <a:gd name="T12" fmla="*/ 31 w 128"/>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128" h="112">
                    <a:moveTo>
                      <a:pt x="31" y="112"/>
                    </a:moveTo>
                    <a:lnTo>
                      <a:pt x="0" y="56"/>
                    </a:lnTo>
                    <a:lnTo>
                      <a:pt x="31" y="0"/>
                    </a:lnTo>
                    <a:lnTo>
                      <a:pt x="97" y="0"/>
                    </a:lnTo>
                    <a:lnTo>
                      <a:pt x="128" y="56"/>
                    </a:lnTo>
                    <a:lnTo>
                      <a:pt x="97" y="112"/>
                    </a:lnTo>
                    <a:lnTo>
                      <a:pt x="31" y="112"/>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10" name="Freeform 32"/>
              <p:cNvSpPr>
                <a:spLocks/>
              </p:cNvSpPr>
              <p:nvPr/>
            </p:nvSpPr>
            <p:spPr bwMode="auto">
              <a:xfrm>
                <a:off x="5170" y="3858"/>
                <a:ext cx="126" cy="110"/>
              </a:xfrm>
              <a:custGeom>
                <a:avLst/>
                <a:gdLst>
                  <a:gd name="T0" fmla="*/ 31 w 126"/>
                  <a:gd name="T1" fmla="*/ 110 h 110"/>
                  <a:gd name="T2" fmla="*/ 0 w 126"/>
                  <a:gd name="T3" fmla="*/ 54 h 110"/>
                  <a:gd name="T4" fmla="*/ 31 w 126"/>
                  <a:gd name="T5" fmla="*/ 0 h 110"/>
                  <a:gd name="T6" fmla="*/ 95 w 126"/>
                  <a:gd name="T7" fmla="*/ 0 h 110"/>
                  <a:gd name="T8" fmla="*/ 126 w 126"/>
                  <a:gd name="T9" fmla="*/ 54 h 110"/>
                  <a:gd name="T10" fmla="*/ 95 w 126"/>
                  <a:gd name="T11" fmla="*/ 110 h 110"/>
                  <a:gd name="T12" fmla="*/ 31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1" y="110"/>
                    </a:moveTo>
                    <a:lnTo>
                      <a:pt x="0" y="54"/>
                    </a:lnTo>
                    <a:lnTo>
                      <a:pt x="31" y="0"/>
                    </a:lnTo>
                    <a:lnTo>
                      <a:pt x="95" y="0"/>
                    </a:lnTo>
                    <a:lnTo>
                      <a:pt x="126" y="54"/>
                    </a:lnTo>
                    <a:lnTo>
                      <a:pt x="95" y="110"/>
                    </a:lnTo>
                    <a:lnTo>
                      <a:pt x="31" y="110"/>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11" name="Freeform 33"/>
              <p:cNvSpPr>
                <a:spLocks/>
              </p:cNvSpPr>
              <p:nvPr/>
            </p:nvSpPr>
            <p:spPr bwMode="auto">
              <a:xfrm>
                <a:off x="5170" y="3968"/>
                <a:ext cx="126" cy="110"/>
              </a:xfrm>
              <a:custGeom>
                <a:avLst/>
                <a:gdLst>
                  <a:gd name="T0" fmla="*/ 31 w 126"/>
                  <a:gd name="T1" fmla="*/ 110 h 110"/>
                  <a:gd name="T2" fmla="*/ 0 w 126"/>
                  <a:gd name="T3" fmla="*/ 56 h 110"/>
                  <a:gd name="T4" fmla="*/ 31 w 126"/>
                  <a:gd name="T5" fmla="*/ 0 h 110"/>
                  <a:gd name="T6" fmla="*/ 95 w 126"/>
                  <a:gd name="T7" fmla="*/ 0 h 110"/>
                  <a:gd name="T8" fmla="*/ 126 w 126"/>
                  <a:gd name="T9" fmla="*/ 56 h 110"/>
                  <a:gd name="T10" fmla="*/ 95 w 126"/>
                  <a:gd name="T11" fmla="*/ 110 h 110"/>
                  <a:gd name="T12" fmla="*/ 31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1" y="110"/>
                    </a:moveTo>
                    <a:lnTo>
                      <a:pt x="0" y="56"/>
                    </a:lnTo>
                    <a:lnTo>
                      <a:pt x="31" y="0"/>
                    </a:lnTo>
                    <a:lnTo>
                      <a:pt x="95" y="0"/>
                    </a:lnTo>
                    <a:lnTo>
                      <a:pt x="126" y="56"/>
                    </a:lnTo>
                    <a:lnTo>
                      <a:pt x="95" y="110"/>
                    </a:lnTo>
                    <a:lnTo>
                      <a:pt x="31" y="110"/>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12" name="Freeform 34"/>
              <p:cNvSpPr>
                <a:spLocks/>
              </p:cNvSpPr>
              <p:nvPr/>
            </p:nvSpPr>
            <p:spPr bwMode="auto">
              <a:xfrm>
                <a:off x="4976" y="3858"/>
                <a:ext cx="126" cy="110"/>
              </a:xfrm>
              <a:custGeom>
                <a:avLst/>
                <a:gdLst>
                  <a:gd name="T0" fmla="*/ 32 w 126"/>
                  <a:gd name="T1" fmla="*/ 110 h 110"/>
                  <a:gd name="T2" fmla="*/ 0 w 126"/>
                  <a:gd name="T3" fmla="*/ 54 h 110"/>
                  <a:gd name="T4" fmla="*/ 32 w 126"/>
                  <a:gd name="T5" fmla="*/ 0 h 110"/>
                  <a:gd name="T6" fmla="*/ 95 w 126"/>
                  <a:gd name="T7" fmla="*/ 0 h 110"/>
                  <a:gd name="T8" fmla="*/ 126 w 126"/>
                  <a:gd name="T9" fmla="*/ 54 h 110"/>
                  <a:gd name="T10" fmla="*/ 95 w 126"/>
                  <a:gd name="T11" fmla="*/ 110 h 110"/>
                  <a:gd name="T12" fmla="*/ 32 w 12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26" h="110">
                    <a:moveTo>
                      <a:pt x="32" y="110"/>
                    </a:moveTo>
                    <a:lnTo>
                      <a:pt x="0" y="54"/>
                    </a:lnTo>
                    <a:lnTo>
                      <a:pt x="32" y="0"/>
                    </a:lnTo>
                    <a:lnTo>
                      <a:pt x="95" y="0"/>
                    </a:lnTo>
                    <a:lnTo>
                      <a:pt x="126" y="54"/>
                    </a:lnTo>
                    <a:lnTo>
                      <a:pt x="95" y="110"/>
                    </a:lnTo>
                    <a:lnTo>
                      <a:pt x="32" y="110"/>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13" name="Freeform 35"/>
              <p:cNvSpPr>
                <a:spLocks/>
              </p:cNvSpPr>
              <p:nvPr/>
            </p:nvSpPr>
            <p:spPr bwMode="auto">
              <a:xfrm>
                <a:off x="5073" y="4024"/>
                <a:ext cx="128" cy="111"/>
              </a:xfrm>
              <a:custGeom>
                <a:avLst/>
                <a:gdLst>
                  <a:gd name="T0" fmla="*/ 34 w 128"/>
                  <a:gd name="T1" fmla="*/ 111 h 111"/>
                  <a:gd name="T2" fmla="*/ 0 w 128"/>
                  <a:gd name="T3" fmla="*/ 54 h 111"/>
                  <a:gd name="T4" fmla="*/ 34 w 128"/>
                  <a:gd name="T5" fmla="*/ 0 h 111"/>
                  <a:gd name="T6" fmla="*/ 97 w 128"/>
                  <a:gd name="T7" fmla="*/ 0 h 111"/>
                  <a:gd name="T8" fmla="*/ 128 w 128"/>
                  <a:gd name="T9" fmla="*/ 54 h 111"/>
                  <a:gd name="T10" fmla="*/ 97 w 128"/>
                  <a:gd name="T11" fmla="*/ 111 h 111"/>
                  <a:gd name="T12" fmla="*/ 34 w 128"/>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8" h="111">
                    <a:moveTo>
                      <a:pt x="34" y="111"/>
                    </a:moveTo>
                    <a:lnTo>
                      <a:pt x="0" y="54"/>
                    </a:lnTo>
                    <a:lnTo>
                      <a:pt x="34" y="0"/>
                    </a:lnTo>
                    <a:lnTo>
                      <a:pt x="97" y="0"/>
                    </a:lnTo>
                    <a:lnTo>
                      <a:pt x="128" y="54"/>
                    </a:lnTo>
                    <a:lnTo>
                      <a:pt x="97" y="111"/>
                    </a:lnTo>
                    <a:lnTo>
                      <a:pt x="34" y="111"/>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sp>
            <p:nvSpPr>
              <p:cNvPr id="214" name="Freeform 36"/>
              <p:cNvSpPr>
                <a:spLocks/>
              </p:cNvSpPr>
              <p:nvPr/>
            </p:nvSpPr>
            <p:spPr bwMode="auto">
              <a:xfrm>
                <a:off x="5071" y="3801"/>
                <a:ext cx="128" cy="111"/>
              </a:xfrm>
              <a:custGeom>
                <a:avLst/>
                <a:gdLst>
                  <a:gd name="T0" fmla="*/ 31 w 128"/>
                  <a:gd name="T1" fmla="*/ 111 h 111"/>
                  <a:gd name="T2" fmla="*/ 0 w 128"/>
                  <a:gd name="T3" fmla="*/ 57 h 111"/>
                  <a:gd name="T4" fmla="*/ 31 w 128"/>
                  <a:gd name="T5" fmla="*/ 0 h 111"/>
                  <a:gd name="T6" fmla="*/ 97 w 128"/>
                  <a:gd name="T7" fmla="*/ 0 h 111"/>
                  <a:gd name="T8" fmla="*/ 128 w 128"/>
                  <a:gd name="T9" fmla="*/ 57 h 111"/>
                  <a:gd name="T10" fmla="*/ 97 w 128"/>
                  <a:gd name="T11" fmla="*/ 111 h 111"/>
                  <a:gd name="T12" fmla="*/ 31 w 128"/>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8" h="111">
                    <a:moveTo>
                      <a:pt x="31" y="111"/>
                    </a:moveTo>
                    <a:lnTo>
                      <a:pt x="0" y="57"/>
                    </a:lnTo>
                    <a:lnTo>
                      <a:pt x="31" y="0"/>
                    </a:lnTo>
                    <a:lnTo>
                      <a:pt x="97" y="0"/>
                    </a:lnTo>
                    <a:lnTo>
                      <a:pt x="128" y="57"/>
                    </a:lnTo>
                    <a:lnTo>
                      <a:pt x="97" y="111"/>
                    </a:lnTo>
                    <a:lnTo>
                      <a:pt x="31" y="111"/>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ysClr val="windowText" lastClr="000000"/>
                  </a:solidFill>
                  <a:latin typeface="Segoe UI"/>
                </a:endParaRPr>
              </a:p>
            </p:txBody>
          </p:sp>
        </p:grpSp>
        <p:sp>
          <p:nvSpPr>
            <p:cNvPr id="215" name="Rectangle 214"/>
            <p:cNvSpPr/>
            <p:nvPr/>
          </p:nvSpPr>
          <p:spPr>
            <a:xfrm>
              <a:off x="8398249" y="1148345"/>
              <a:ext cx="2269852" cy="600164"/>
            </a:xfrm>
            <a:prstGeom prst="rect">
              <a:avLst/>
            </a:prstGeom>
          </p:spPr>
          <p:txBody>
            <a:bodyPr wrap="none">
              <a:spAutoFit/>
            </a:bodyPr>
            <a:lstStyle/>
            <a:p>
              <a:pPr defTabSz="913927" fontAlgn="base">
                <a:spcBef>
                  <a:spcPct val="0"/>
                </a:spcBef>
                <a:spcAft>
                  <a:spcPts val="588"/>
                </a:spcAft>
              </a:pPr>
              <a:r>
                <a:rPr lang="en-US" sz="1372">
                  <a:gradFill>
                    <a:gsLst>
                      <a:gs pos="4717">
                        <a:srgbClr val="0070C0"/>
                      </a:gs>
                      <a:gs pos="24000">
                        <a:srgbClr val="0070C0"/>
                      </a:gs>
                    </a:gsLst>
                    <a:lin ang="5400000" scaled="1"/>
                  </a:gradFill>
                  <a:latin typeface="Segoe UI"/>
                  <a:ea typeface="Segoe UI" pitchFamily="34" charset="0"/>
                  <a:cs typeface="Segoe UI" pitchFamily="34" charset="0"/>
                </a:rPr>
                <a:t>Active Directory Premium</a:t>
              </a:r>
            </a:p>
            <a:p>
              <a:pPr defTabSz="913927" fontAlgn="base">
                <a:spcBef>
                  <a:spcPct val="0"/>
                </a:spcBef>
                <a:spcAft>
                  <a:spcPts val="588"/>
                </a:spcAft>
              </a:pPr>
              <a:r>
                <a:rPr lang="en-US" sz="1372">
                  <a:gradFill>
                    <a:gsLst>
                      <a:gs pos="4717">
                        <a:srgbClr val="0070C0"/>
                      </a:gs>
                      <a:gs pos="24000">
                        <a:srgbClr val="0070C0"/>
                      </a:gs>
                    </a:gsLst>
                    <a:lin ang="5400000" scaled="1"/>
                  </a:gradFill>
                  <a:latin typeface="Segoe UI"/>
                  <a:ea typeface="Segoe UI" pitchFamily="34" charset="0"/>
                  <a:cs typeface="Segoe UI" pitchFamily="34" charset="0"/>
                </a:rPr>
                <a:t>Advanced Threat Analytics</a:t>
              </a:r>
            </a:p>
          </p:txBody>
        </p:sp>
        <p:sp>
          <p:nvSpPr>
            <p:cNvPr id="216" name="Rectangle 215"/>
            <p:cNvSpPr/>
            <p:nvPr/>
          </p:nvSpPr>
          <p:spPr>
            <a:xfrm>
              <a:off x="9709423" y="2629036"/>
              <a:ext cx="1713931" cy="307777"/>
            </a:xfrm>
            <a:prstGeom prst="rect">
              <a:avLst/>
            </a:prstGeom>
          </p:spPr>
          <p:txBody>
            <a:bodyPr wrap="none">
              <a:spAutoFit/>
            </a:bodyPr>
            <a:lstStyle/>
            <a:p>
              <a:pPr defTabSz="913927" fontAlgn="base">
                <a:spcBef>
                  <a:spcPct val="0"/>
                </a:spcBef>
                <a:spcAft>
                  <a:spcPts val="588"/>
                </a:spcAft>
              </a:pPr>
              <a:r>
                <a:rPr lang="en-US" sz="1372">
                  <a:gradFill>
                    <a:gsLst>
                      <a:gs pos="4717">
                        <a:srgbClr val="0070C0"/>
                      </a:gs>
                      <a:gs pos="24000">
                        <a:srgbClr val="0070C0"/>
                      </a:gs>
                    </a:gsLst>
                    <a:lin ang="5400000" scaled="1"/>
                  </a:gradFill>
                  <a:latin typeface="Segoe UI"/>
                  <a:ea typeface="Segoe UI" pitchFamily="34" charset="0"/>
                  <a:cs typeface="Segoe UI" pitchFamily="34" charset="0"/>
                </a:rPr>
                <a:t>Windows 10 Intune</a:t>
              </a:r>
            </a:p>
          </p:txBody>
        </p:sp>
        <p:sp>
          <p:nvSpPr>
            <p:cNvPr id="217" name="Rectangle 216"/>
            <p:cNvSpPr/>
            <p:nvPr/>
          </p:nvSpPr>
          <p:spPr>
            <a:xfrm>
              <a:off x="9710214" y="4358178"/>
              <a:ext cx="1705916" cy="600164"/>
            </a:xfrm>
            <a:prstGeom prst="rect">
              <a:avLst/>
            </a:prstGeom>
          </p:spPr>
          <p:txBody>
            <a:bodyPr wrap="none">
              <a:spAutoFit/>
            </a:bodyPr>
            <a:lstStyle/>
            <a:p>
              <a:pPr defTabSz="913927" fontAlgn="base">
                <a:spcBef>
                  <a:spcPct val="0"/>
                </a:spcBef>
                <a:spcAft>
                  <a:spcPts val="588"/>
                </a:spcAft>
              </a:pPr>
              <a:r>
                <a:rPr lang="en-US" sz="1372">
                  <a:gradFill>
                    <a:gsLst>
                      <a:gs pos="4717">
                        <a:srgbClr val="0070C0"/>
                      </a:gs>
                      <a:gs pos="24000">
                        <a:srgbClr val="0070C0"/>
                      </a:gs>
                    </a:gsLst>
                    <a:lin ang="5400000" scaled="1"/>
                  </a:gradFill>
                  <a:latin typeface="Segoe UI"/>
                  <a:ea typeface="Segoe UI" pitchFamily="34" charset="0"/>
                  <a:cs typeface="Segoe UI" pitchFamily="34" charset="0"/>
                </a:rPr>
                <a:t>Cloud App Security</a:t>
              </a:r>
            </a:p>
            <a:p>
              <a:pPr defTabSz="913927" fontAlgn="base">
                <a:spcBef>
                  <a:spcPct val="0"/>
                </a:spcBef>
                <a:spcAft>
                  <a:spcPts val="588"/>
                </a:spcAft>
              </a:pPr>
              <a:r>
                <a:rPr lang="en-US" sz="1372">
                  <a:gradFill>
                    <a:gsLst>
                      <a:gs pos="4717">
                        <a:srgbClr val="0070C0"/>
                      </a:gs>
                      <a:gs pos="24000">
                        <a:srgbClr val="0070C0"/>
                      </a:gs>
                    </a:gsLst>
                    <a:lin ang="5400000" scaled="1"/>
                  </a:gradFill>
                  <a:latin typeface="Segoe UI"/>
                  <a:ea typeface="Segoe UI" pitchFamily="34" charset="0"/>
                  <a:cs typeface="Segoe UI" pitchFamily="34" charset="0"/>
                </a:rPr>
                <a:t>Intune</a:t>
              </a:r>
            </a:p>
          </p:txBody>
        </p:sp>
        <p:sp>
          <p:nvSpPr>
            <p:cNvPr id="218" name="Rectangle 217"/>
            <p:cNvSpPr/>
            <p:nvPr/>
          </p:nvSpPr>
          <p:spPr>
            <a:xfrm>
              <a:off x="8365065" y="5793958"/>
              <a:ext cx="1979132" cy="307777"/>
            </a:xfrm>
            <a:prstGeom prst="rect">
              <a:avLst/>
            </a:prstGeom>
          </p:spPr>
          <p:txBody>
            <a:bodyPr wrap="none">
              <a:spAutoFit/>
            </a:bodyPr>
            <a:lstStyle/>
            <a:p>
              <a:pPr defTabSz="913927" fontAlgn="base">
                <a:spcBef>
                  <a:spcPct val="0"/>
                </a:spcBef>
                <a:spcAft>
                  <a:spcPts val="588"/>
                </a:spcAft>
              </a:pPr>
              <a:r>
                <a:rPr lang="en-US" sz="1372">
                  <a:gradFill>
                    <a:gsLst>
                      <a:gs pos="4717">
                        <a:srgbClr val="0070C0"/>
                      </a:gs>
                      <a:gs pos="24000">
                        <a:srgbClr val="0070C0"/>
                      </a:gs>
                    </a:gsLst>
                    <a:lin ang="5400000" scaled="1"/>
                  </a:gradFill>
                  <a:latin typeface="Segoe UI"/>
                  <a:ea typeface="Segoe UI" pitchFamily="34" charset="0"/>
                  <a:cs typeface="Segoe UI" pitchFamily="34" charset="0"/>
                </a:rPr>
                <a:t>Information Protection</a:t>
              </a:r>
            </a:p>
          </p:txBody>
        </p:sp>
      </p:grpSp>
      <p:sp>
        <p:nvSpPr>
          <p:cNvPr id="340" name="TextBox 339">
            <a:extLst>
              <a:ext uri="{FF2B5EF4-FFF2-40B4-BE49-F238E27FC236}">
                <a16:creationId xmlns:a16="http://schemas.microsoft.com/office/drawing/2014/main" id="{69EBA4D1-D4ED-442C-B3B2-B660E1F06816}"/>
              </a:ext>
            </a:extLst>
          </p:cNvPr>
          <p:cNvSpPr txBox="1"/>
          <p:nvPr/>
        </p:nvSpPr>
        <p:spPr>
          <a:xfrm>
            <a:off x="4532683" y="2511772"/>
            <a:ext cx="3413933" cy="702134"/>
          </a:xfrm>
          <a:prstGeom prst="rect">
            <a:avLst/>
          </a:prstGeom>
          <a:noFill/>
        </p:spPr>
        <p:txBody>
          <a:bodyPr wrap="square" lIns="182854" tIns="146284" rIns="0" bIns="146284" rtlCol="0">
            <a:noAutofit/>
          </a:bodyPr>
          <a:lstStyle/>
          <a:p>
            <a:pPr defTabSz="914225">
              <a:lnSpc>
                <a:spcPct val="90000"/>
              </a:lnSpc>
              <a:spcAft>
                <a:spcPts val="600"/>
              </a:spcAft>
              <a:defRPr/>
            </a:pPr>
            <a:r>
              <a:rPr lang="en-US" sz="2000" kern="0" dirty="0">
                <a:solidFill>
                  <a:schemeClr val="tx2"/>
                </a:solidFill>
                <a:latin typeface="Segoe UI Light"/>
                <a:cs typeface="Segoe UI Semibold" panose="020B0702040204020203" pitchFamily="34" charset="0"/>
              </a:rPr>
              <a:t>Lack of context</a:t>
            </a:r>
          </a:p>
        </p:txBody>
      </p:sp>
      <p:sp>
        <p:nvSpPr>
          <p:cNvPr id="341" name="TextBox 340">
            <a:extLst>
              <a:ext uri="{FF2B5EF4-FFF2-40B4-BE49-F238E27FC236}">
                <a16:creationId xmlns:a16="http://schemas.microsoft.com/office/drawing/2014/main" id="{795A45D4-5458-4CBE-AA3C-9CF0E31075F0}"/>
              </a:ext>
            </a:extLst>
          </p:cNvPr>
          <p:cNvSpPr txBox="1"/>
          <p:nvPr/>
        </p:nvSpPr>
        <p:spPr>
          <a:xfrm>
            <a:off x="904743" y="2541386"/>
            <a:ext cx="3357939" cy="672520"/>
          </a:xfrm>
          <a:prstGeom prst="rect">
            <a:avLst/>
          </a:prstGeom>
          <a:noFill/>
        </p:spPr>
        <p:txBody>
          <a:bodyPr wrap="square" lIns="182854" tIns="146284" rIns="0" bIns="146284" rtlCol="0">
            <a:noAutofit/>
          </a:bodyPr>
          <a:lstStyle/>
          <a:p>
            <a:pPr defTabSz="914225">
              <a:lnSpc>
                <a:spcPct val="90000"/>
              </a:lnSpc>
              <a:spcAft>
                <a:spcPts val="600"/>
              </a:spcAft>
              <a:defRPr/>
            </a:pPr>
            <a:r>
              <a:rPr lang="en-US" sz="2000" kern="0" dirty="0">
                <a:solidFill>
                  <a:schemeClr val="tx2"/>
                </a:solidFill>
                <a:latin typeface="Segoe UI Light"/>
                <a:cs typeface="Segoe UI Semibold" panose="020B0702040204020203" pitchFamily="34" charset="0"/>
              </a:rPr>
              <a:t>Disconnected alerts</a:t>
            </a:r>
          </a:p>
        </p:txBody>
      </p:sp>
      <p:sp>
        <p:nvSpPr>
          <p:cNvPr id="342" name="TextBox 341">
            <a:extLst>
              <a:ext uri="{FF2B5EF4-FFF2-40B4-BE49-F238E27FC236}">
                <a16:creationId xmlns:a16="http://schemas.microsoft.com/office/drawing/2014/main" id="{86111920-7513-4B3E-B5DD-7FAA8023A501}"/>
              </a:ext>
            </a:extLst>
          </p:cNvPr>
          <p:cNvSpPr txBox="1"/>
          <p:nvPr/>
        </p:nvSpPr>
        <p:spPr>
          <a:xfrm>
            <a:off x="8216617" y="2511772"/>
            <a:ext cx="3414857" cy="702134"/>
          </a:xfrm>
          <a:prstGeom prst="rect">
            <a:avLst/>
          </a:prstGeom>
          <a:noFill/>
        </p:spPr>
        <p:txBody>
          <a:bodyPr wrap="square" lIns="182854" tIns="146284" rIns="0" bIns="146284" rtlCol="0">
            <a:noAutofit/>
          </a:bodyPr>
          <a:lstStyle/>
          <a:p>
            <a:pPr defTabSz="914225">
              <a:lnSpc>
                <a:spcPct val="90000"/>
              </a:lnSpc>
              <a:spcAft>
                <a:spcPts val="600"/>
              </a:spcAft>
              <a:defRPr/>
            </a:pPr>
            <a:r>
              <a:rPr lang="en-US" sz="2000" kern="0" dirty="0">
                <a:solidFill>
                  <a:schemeClr val="tx2"/>
                </a:solidFill>
                <a:latin typeface="Segoe UI Light"/>
                <a:cs typeface="Segoe UI Semibold" panose="020B0702040204020203" pitchFamily="34" charset="0"/>
              </a:rPr>
              <a:t>Operational complexity</a:t>
            </a:r>
          </a:p>
        </p:txBody>
      </p:sp>
      <p:sp>
        <p:nvSpPr>
          <p:cNvPr id="237" name="Freeform: Shape 236">
            <a:extLst>
              <a:ext uri="{FF2B5EF4-FFF2-40B4-BE49-F238E27FC236}">
                <a16:creationId xmlns:a16="http://schemas.microsoft.com/office/drawing/2014/main" id="{E7BB08EE-3756-4B60-9248-DE40720D9200}"/>
              </a:ext>
            </a:extLst>
          </p:cNvPr>
          <p:cNvSpPr/>
          <p:nvPr/>
        </p:nvSpPr>
        <p:spPr bwMode="auto">
          <a:xfrm>
            <a:off x="448213" y="2576134"/>
            <a:ext cx="456531" cy="456649"/>
          </a:xfrm>
          <a:custGeom>
            <a:avLst/>
            <a:gdLst>
              <a:gd name="connsiteX0" fmla="*/ 610707 w 1512738"/>
              <a:gd name="connsiteY0" fmla="*/ 432583 h 1513130"/>
              <a:gd name="connsiteX1" fmla="*/ 610707 w 1512738"/>
              <a:gd name="connsiteY1" fmla="*/ 1083627 h 1513130"/>
              <a:gd name="connsiteX2" fmla="*/ 1077087 w 1512738"/>
              <a:gd name="connsiteY2" fmla="*/ 758105 h 1513130"/>
              <a:gd name="connsiteX3" fmla="*/ 756369 w 1512738"/>
              <a:gd name="connsiteY3" fmla="*/ 0 h 1513130"/>
              <a:gd name="connsiteX4" fmla="*/ 1512738 w 1512738"/>
              <a:gd name="connsiteY4" fmla="*/ 756565 h 1513130"/>
              <a:gd name="connsiteX5" fmla="*/ 756369 w 1512738"/>
              <a:gd name="connsiteY5" fmla="*/ 1513130 h 1513130"/>
              <a:gd name="connsiteX6" fmla="*/ 0 w 1512738"/>
              <a:gd name="connsiteY6" fmla="*/ 756565 h 1513130"/>
              <a:gd name="connsiteX7" fmla="*/ 756369 w 1512738"/>
              <a:gd name="connsiteY7" fmla="*/ 0 h 15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738" h="1513130">
                <a:moveTo>
                  <a:pt x="610707" y="432583"/>
                </a:moveTo>
                <a:lnTo>
                  <a:pt x="610707" y="1083627"/>
                </a:lnTo>
                <a:lnTo>
                  <a:pt x="1077087" y="758105"/>
                </a:lnTo>
                <a:close/>
                <a:moveTo>
                  <a:pt x="756369" y="0"/>
                </a:moveTo>
                <a:cubicBezTo>
                  <a:pt x="1174100" y="0"/>
                  <a:pt x="1512738" y="338726"/>
                  <a:pt x="1512738" y="756565"/>
                </a:cubicBezTo>
                <a:cubicBezTo>
                  <a:pt x="1512738" y="1174404"/>
                  <a:pt x="1174100" y="1513130"/>
                  <a:pt x="756369" y="1513130"/>
                </a:cubicBezTo>
                <a:cubicBezTo>
                  <a:pt x="338638" y="1513130"/>
                  <a:pt x="0" y="1174404"/>
                  <a:pt x="0" y="756565"/>
                </a:cubicBezTo>
                <a:cubicBezTo>
                  <a:pt x="0" y="338726"/>
                  <a:pt x="338638" y="0"/>
                  <a:pt x="756369" y="0"/>
                </a:cubicBezTo>
                <a:close/>
              </a:path>
            </a:pathLst>
          </a:custGeom>
          <a:solidFill>
            <a:srgbClr val="E3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3940" rIns="0" bIns="43940" numCol="1" rtlCol="0" anchor="ctr" anchorCtr="0" compatLnSpc="1">
            <a:prstTxWarp prst="textNoShape">
              <a:avLst/>
            </a:prstTxWarp>
            <a:noAutofit/>
          </a:bodyPr>
          <a:lstStyle/>
          <a:p>
            <a:pPr algn="ctr" defTabSz="878268"/>
            <a:endParaRPr lang="en-US" sz="1863">
              <a:gradFill>
                <a:gsLst>
                  <a:gs pos="0">
                    <a:srgbClr val="FFFFFF"/>
                  </a:gs>
                  <a:gs pos="100000">
                    <a:srgbClr val="FFFFFF"/>
                  </a:gs>
                </a:gsLst>
                <a:lin ang="5400000" scaled="0"/>
              </a:gradFill>
              <a:latin typeface="Segoe UI"/>
            </a:endParaRPr>
          </a:p>
        </p:txBody>
      </p:sp>
      <p:sp>
        <p:nvSpPr>
          <p:cNvPr id="238" name="Freeform: Shape 237">
            <a:extLst>
              <a:ext uri="{FF2B5EF4-FFF2-40B4-BE49-F238E27FC236}">
                <a16:creationId xmlns:a16="http://schemas.microsoft.com/office/drawing/2014/main" id="{A003A36E-8B38-4032-A5F9-BEF26224E3EC}"/>
              </a:ext>
            </a:extLst>
          </p:cNvPr>
          <p:cNvSpPr/>
          <p:nvPr/>
        </p:nvSpPr>
        <p:spPr bwMode="auto">
          <a:xfrm>
            <a:off x="4104150" y="2576134"/>
            <a:ext cx="456531" cy="456649"/>
          </a:xfrm>
          <a:custGeom>
            <a:avLst/>
            <a:gdLst>
              <a:gd name="connsiteX0" fmla="*/ 610707 w 1512738"/>
              <a:gd name="connsiteY0" fmla="*/ 432583 h 1513130"/>
              <a:gd name="connsiteX1" fmla="*/ 610707 w 1512738"/>
              <a:gd name="connsiteY1" fmla="*/ 1083627 h 1513130"/>
              <a:gd name="connsiteX2" fmla="*/ 1077087 w 1512738"/>
              <a:gd name="connsiteY2" fmla="*/ 758105 h 1513130"/>
              <a:gd name="connsiteX3" fmla="*/ 756369 w 1512738"/>
              <a:gd name="connsiteY3" fmla="*/ 0 h 1513130"/>
              <a:gd name="connsiteX4" fmla="*/ 1512738 w 1512738"/>
              <a:gd name="connsiteY4" fmla="*/ 756565 h 1513130"/>
              <a:gd name="connsiteX5" fmla="*/ 756369 w 1512738"/>
              <a:gd name="connsiteY5" fmla="*/ 1513130 h 1513130"/>
              <a:gd name="connsiteX6" fmla="*/ 0 w 1512738"/>
              <a:gd name="connsiteY6" fmla="*/ 756565 h 1513130"/>
              <a:gd name="connsiteX7" fmla="*/ 756369 w 1512738"/>
              <a:gd name="connsiteY7" fmla="*/ 0 h 15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738" h="1513130">
                <a:moveTo>
                  <a:pt x="610707" y="432583"/>
                </a:moveTo>
                <a:lnTo>
                  <a:pt x="610707" y="1083627"/>
                </a:lnTo>
                <a:lnTo>
                  <a:pt x="1077087" y="758105"/>
                </a:lnTo>
                <a:close/>
                <a:moveTo>
                  <a:pt x="756369" y="0"/>
                </a:moveTo>
                <a:cubicBezTo>
                  <a:pt x="1174100" y="0"/>
                  <a:pt x="1512738" y="338726"/>
                  <a:pt x="1512738" y="756565"/>
                </a:cubicBezTo>
                <a:cubicBezTo>
                  <a:pt x="1512738" y="1174404"/>
                  <a:pt x="1174100" y="1513130"/>
                  <a:pt x="756369" y="1513130"/>
                </a:cubicBezTo>
                <a:cubicBezTo>
                  <a:pt x="338638" y="1513130"/>
                  <a:pt x="0" y="1174404"/>
                  <a:pt x="0" y="756565"/>
                </a:cubicBezTo>
                <a:cubicBezTo>
                  <a:pt x="0" y="338726"/>
                  <a:pt x="338638" y="0"/>
                  <a:pt x="756369" y="0"/>
                </a:cubicBezTo>
                <a:close/>
              </a:path>
            </a:pathLst>
          </a:custGeom>
          <a:solidFill>
            <a:srgbClr val="E3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3940" rIns="0" bIns="43940" numCol="1" rtlCol="0" anchor="ctr" anchorCtr="0" compatLnSpc="1">
            <a:prstTxWarp prst="textNoShape">
              <a:avLst/>
            </a:prstTxWarp>
            <a:noAutofit/>
          </a:bodyPr>
          <a:lstStyle/>
          <a:p>
            <a:pPr algn="ctr" defTabSz="878268"/>
            <a:endParaRPr lang="en-US" sz="1863">
              <a:gradFill>
                <a:gsLst>
                  <a:gs pos="0">
                    <a:srgbClr val="FFFFFF"/>
                  </a:gs>
                  <a:gs pos="100000">
                    <a:srgbClr val="FFFFFF"/>
                  </a:gs>
                </a:gsLst>
                <a:lin ang="5400000" scaled="0"/>
              </a:gradFill>
              <a:latin typeface="Segoe UI"/>
            </a:endParaRPr>
          </a:p>
        </p:txBody>
      </p:sp>
      <p:sp>
        <p:nvSpPr>
          <p:cNvPr id="239" name="Freeform: Shape 238">
            <a:extLst>
              <a:ext uri="{FF2B5EF4-FFF2-40B4-BE49-F238E27FC236}">
                <a16:creationId xmlns:a16="http://schemas.microsoft.com/office/drawing/2014/main" id="{2D3C352F-198A-4352-8A95-3C9F6BACF02C}"/>
              </a:ext>
            </a:extLst>
          </p:cNvPr>
          <p:cNvSpPr/>
          <p:nvPr/>
        </p:nvSpPr>
        <p:spPr bwMode="auto">
          <a:xfrm>
            <a:off x="7760087" y="2576134"/>
            <a:ext cx="456531" cy="456649"/>
          </a:xfrm>
          <a:custGeom>
            <a:avLst/>
            <a:gdLst>
              <a:gd name="connsiteX0" fmla="*/ 610707 w 1512738"/>
              <a:gd name="connsiteY0" fmla="*/ 432583 h 1513130"/>
              <a:gd name="connsiteX1" fmla="*/ 610707 w 1512738"/>
              <a:gd name="connsiteY1" fmla="*/ 1083627 h 1513130"/>
              <a:gd name="connsiteX2" fmla="*/ 1077087 w 1512738"/>
              <a:gd name="connsiteY2" fmla="*/ 758105 h 1513130"/>
              <a:gd name="connsiteX3" fmla="*/ 756369 w 1512738"/>
              <a:gd name="connsiteY3" fmla="*/ 0 h 1513130"/>
              <a:gd name="connsiteX4" fmla="*/ 1512738 w 1512738"/>
              <a:gd name="connsiteY4" fmla="*/ 756565 h 1513130"/>
              <a:gd name="connsiteX5" fmla="*/ 756369 w 1512738"/>
              <a:gd name="connsiteY5" fmla="*/ 1513130 h 1513130"/>
              <a:gd name="connsiteX6" fmla="*/ 0 w 1512738"/>
              <a:gd name="connsiteY6" fmla="*/ 756565 h 1513130"/>
              <a:gd name="connsiteX7" fmla="*/ 756369 w 1512738"/>
              <a:gd name="connsiteY7" fmla="*/ 0 h 151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738" h="1513130">
                <a:moveTo>
                  <a:pt x="610707" y="432583"/>
                </a:moveTo>
                <a:lnTo>
                  <a:pt x="610707" y="1083627"/>
                </a:lnTo>
                <a:lnTo>
                  <a:pt x="1077087" y="758105"/>
                </a:lnTo>
                <a:close/>
                <a:moveTo>
                  <a:pt x="756369" y="0"/>
                </a:moveTo>
                <a:cubicBezTo>
                  <a:pt x="1174100" y="0"/>
                  <a:pt x="1512738" y="338726"/>
                  <a:pt x="1512738" y="756565"/>
                </a:cubicBezTo>
                <a:cubicBezTo>
                  <a:pt x="1512738" y="1174404"/>
                  <a:pt x="1174100" y="1513130"/>
                  <a:pt x="756369" y="1513130"/>
                </a:cubicBezTo>
                <a:cubicBezTo>
                  <a:pt x="338638" y="1513130"/>
                  <a:pt x="0" y="1174404"/>
                  <a:pt x="0" y="756565"/>
                </a:cubicBezTo>
                <a:cubicBezTo>
                  <a:pt x="0" y="338726"/>
                  <a:pt x="338638" y="0"/>
                  <a:pt x="756369" y="0"/>
                </a:cubicBezTo>
                <a:close/>
              </a:path>
            </a:pathLst>
          </a:custGeom>
          <a:solidFill>
            <a:srgbClr val="E3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3940" rIns="0" bIns="43940" numCol="1" rtlCol="0" anchor="ctr" anchorCtr="0" compatLnSpc="1">
            <a:prstTxWarp prst="textNoShape">
              <a:avLst/>
            </a:prstTxWarp>
            <a:noAutofit/>
          </a:bodyPr>
          <a:lstStyle/>
          <a:p>
            <a:pPr algn="ctr" defTabSz="878268"/>
            <a:endParaRPr lang="en-US" sz="1863">
              <a:gradFill>
                <a:gsLst>
                  <a:gs pos="0">
                    <a:srgbClr val="FFFFFF"/>
                  </a:gs>
                  <a:gs pos="100000">
                    <a:srgbClr val="FFFFFF"/>
                  </a:gs>
                </a:gsLst>
                <a:lin ang="5400000" scaled="0"/>
              </a:gradFill>
              <a:latin typeface="Segoe UI"/>
            </a:endParaRPr>
          </a:p>
        </p:txBody>
      </p:sp>
      <p:sp>
        <p:nvSpPr>
          <p:cNvPr id="240" name="TextBox 239">
            <a:extLst>
              <a:ext uri="{FF2B5EF4-FFF2-40B4-BE49-F238E27FC236}">
                <a16:creationId xmlns:a16="http://schemas.microsoft.com/office/drawing/2014/main" id="{6A8E0B4E-E04A-4534-81F0-93E27A3ED816}"/>
              </a:ext>
            </a:extLst>
          </p:cNvPr>
          <p:cNvSpPr txBox="1"/>
          <p:nvPr/>
        </p:nvSpPr>
        <p:spPr>
          <a:xfrm>
            <a:off x="837067" y="3195007"/>
            <a:ext cx="3205162" cy="3188913"/>
          </a:xfrm>
          <a:prstGeom prst="rect">
            <a:avLst/>
          </a:prstGeom>
          <a:noFill/>
        </p:spPr>
        <p:txBody>
          <a:bodyPr wrap="square" lIns="179285" tIns="143428" rIns="179285" bIns="143428" rtlCol="0">
            <a:spAutoFit/>
          </a:bodyPr>
          <a:lstStyle/>
          <a:p>
            <a:pPr defTabSz="914192">
              <a:lnSpc>
                <a:spcPct val="90000"/>
              </a:lnSpc>
              <a:spcBef>
                <a:spcPts val="588"/>
              </a:spcBef>
              <a:spcAft>
                <a:spcPts val="1175"/>
              </a:spcAft>
            </a:pPr>
            <a:r>
              <a:rPr lang="en-US" sz="1600" spc="69" dirty="0">
                <a:solidFill>
                  <a:srgbClr val="505050"/>
                </a:solidFill>
                <a:latin typeface="Segoe UI"/>
              </a:rPr>
              <a:t>Most security organizations rely on dozens of different security solutions.</a:t>
            </a:r>
          </a:p>
          <a:p>
            <a:pPr defTabSz="914192">
              <a:lnSpc>
                <a:spcPct val="90000"/>
              </a:lnSpc>
              <a:spcBef>
                <a:spcPts val="588"/>
              </a:spcBef>
              <a:spcAft>
                <a:spcPts val="1175"/>
              </a:spcAft>
            </a:pPr>
            <a:r>
              <a:rPr lang="en-US" sz="1600" spc="69" dirty="0">
                <a:solidFill>
                  <a:srgbClr val="505050"/>
                </a:solidFill>
                <a:latin typeface="Segoe UI"/>
              </a:rPr>
              <a:t>Each solution uses a different alert schema – making alert consolidation and correlation difficult.</a:t>
            </a:r>
          </a:p>
          <a:p>
            <a:pPr defTabSz="914192">
              <a:lnSpc>
                <a:spcPct val="90000"/>
              </a:lnSpc>
              <a:spcBef>
                <a:spcPts val="588"/>
              </a:spcBef>
              <a:spcAft>
                <a:spcPts val="1175"/>
              </a:spcAft>
            </a:pPr>
            <a:r>
              <a:rPr lang="en-US" sz="1600" spc="69" dirty="0">
                <a:solidFill>
                  <a:srgbClr val="505050"/>
                </a:solidFill>
                <a:latin typeface="Segoe UI"/>
              </a:rPr>
              <a:t>Integrating each new solution into existing tools and workflows means additional work. </a:t>
            </a:r>
          </a:p>
        </p:txBody>
      </p:sp>
      <p:sp>
        <p:nvSpPr>
          <p:cNvPr id="241" name="TextBox 240">
            <a:extLst>
              <a:ext uri="{FF2B5EF4-FFF2-40B4-BE49-F238E27FC236}">
                <a16:creationId xmlns:a16="http://schemas.microsoft.com/office/drawing/2014/main" id="{274EA96F-F565-43AD-9A98-4C036476ACB7}"/>
              </a:ext>
            </a:extLst>
          </p:cNvPr>
          <p:cNvSpPr txBox="1"/>
          <p:nvPr/>
        </p:nvSpPr>
        <p:spPr>
          <a:xfrm>
            <a:off x="4446895" y="3195007"/>
            <a:ext cx="3223275" cy="2514882"/>
          </a:xfrm>
          <a:prstGeom prst="rect">
            <a:avLst/>
          </a:prstGeom>
          <a:noFill/>
        </p:spPr>
        <p:txBody>
          <a:bodyPr wrap="square" lIns="179285" tIns="143428" rIns="179285" bIns="143428" rtlCol="0">
            <a:spAutoFit/>
          </a:bodyPr>
          <a:lstStyle/>
          <a:p>
            <a:pPr defTabSz="895226">
              <a:lnSpc>
                <a:spcPct val="90000"/>
              </a:lnSpc>
              <a:spcBef>
                <a:spcPts val="588"/>
              </a:spcBef>
              <a:spcAft>
                <a:spcPts val="1175"/>
              </a:spcAft>
            </a:pPr>
            <a:r>
              <a:rPr lang="en-US" sz="1600" kern="0" spc="69" dirty="0">
                <a:solidFill>
                  <a:srgbClr val="505050"/>
                </a:solidFill>
                <a:latin typeface="Segoe UI"/>
                <a:ea typeface="Segoe UI Black" pitchFamily="34"/>
                <a:cs typeface="Segoe UI Black" pitchFamily="34"/>
              </a:rPr>
              <a:t>Much of the context needed for comprehensive investigation lives in systems outside the SIEM.</a:t>
            </a:r>
          </a:p>
          <a:p>
            <a:pPr defTabSz="895226">
              <a:lnSpc>
                <a:spcPct val="90000"/>
              </a:lnSpc>
              <a:spcBef>
                <a:spcPts val="588"/>
              </a:spcBef>
              <a:spcAft>
                <a:spcPts val="1175"/>
              </a:spcAft>
            </a:pPr>
            <a:r>
              <a:rPr lang="en-US" sz="1600" kern="0" spc="69" dirty="0">
                <a:solidFill>
                  <a:srgbClr val="505050"/>
                </a:solidFill>
                <a:latin typeface="Segoe UI"/>
                <a:ea typeface="Segoe UI Black" pitchFamily="34"/>
                <a:cs typeface="Segoe UI Black" pitchFamily="34"/>
              </a:rPr>
              <a:t>When investigating a threat, valuable time is wasted by manually aggregating and correlating data across multiple sources.</a:t>
            </a:r>
          </a:p>
        </p:txBody>
      </p:sp>
      <p:sp>
        <p:nvSpPr>
          <p:cNvPr id="242" name="TextBox 241">
            <a:extLst>
              <a:ext uri="{FF2B5EF4-FFF2-40B4-BE49-F238E27FC236}">
                <a16:creationId xmlns:a16="http://schemas.microsoft.com/office/drawing/2014/main" id="{AEBBD03B-5061-4BB1-9C0C-6A73BDE806A1}"/>
              </a:ext>
            </a:extLst>
          </p:cNvPr>
          <p:cNvSpPr txBox="1"/>
          <p:nvPr/>
        </p:nvSpPr>
        <p:spPr>
          <a:xfrm>
            <a:off x="8124354" y="3174159"/>
            <a:ext cx="3259138" cy="2958080"/>
          </a:xfrm>
          <a:prstGeom prst="rect">
            <a:avLst/>
          </a:prstGeom>
          <a:noFill/>
        </p:spPr>
        <p:txBody>
          <a:bodyPr wrap="square" lIns="179285" tIns="143428" rIns="179285" bIns="143428" rtlCol="0">
            <a:spAutoFit/>
          </a:bodyPr>
          <a:lstStyle/>
          <a:p>
            <a:pPr>
              <a:lnSpc>
                <a:spcPct val="90000"/>
              </a:lnSpc>
              <a:spcBef>
                <a:spcPts val="588"/>
              </a:spcBef>
              <a:spcAft>
                <a:spcPts val="1175"/>
              </a:spcAft>
            </a:pPr>
            <a:r>
              <a:rPr lang="en-US" sz="1600" kern="0" spc="69" dirty="0">
                <a:solidFill>
                  <a:srgbClr val="505050"/>
                </a:solidFill>
                <a:latin typeface="Segoe UI"/>
              </a:rPr>
              <a:t>Responding to a threat requires taking action or enforcing policies across one or more security solutions.</a:t>
            </a:r>
          </a:p>
          <a:p>
            <a:pPr>
              <a:lnSpc>
                <a:spcPct val="90000"/>
              </a:lnSpc>
              <a:spcBef>
                <a:spcPts val="588"/>
              </a:spcBef>
              <a:spcAft>
                <a:spcPts val="1175"/>
              </a:spcAft>
            </a:pPr>
            <a:r>
              <a:rPr lang="en-US" sz="1600" kern="0" spc="69" dirty="0">
                <a:solidFill>
                  <a:srgbClr val="505050"/>
                </a:solidFill>
                <a:latin typeface="Segoe UI"/>
              </a:rPr>
              <a:t>Security related IT tasks, such as assessing security configurations for compliance or enforcing security policies, are not easily accessible to security operations.</a:t>
            </a:r>
          </a:p>
        </p:txBody>
      </p:sp>
      <p:sp>
        <p:nvSpPr>
          <p:cNvPr id="104" name="Title 2">
            <a:extLst>
              <a:ext uri="{FF2B5EF4-FFF2-40B4-BE49-F238E27FC236}">
                <a16:creationId xmlns:a16="http://schemas.microsoft.com/office/drawing/2014/main" id="{E13F87F0-3E0A-4B8A-9732-B95A6EBB4D20}"/>
              </a:ext>
            </a:extLst>
          </p:cNvPr>
          <p:cNvSpPr txBox="1">
            <a:spLocks/>
          </p:cNvSpPr>
          <p:nvPr/>
        </p:nvSpPr>
        <p:spPr>
          <a:xfrm>
            <a:off x="270067" y="290403"/>
            <a:ext cx="11654187" cy="1567038"/>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r>
              <a:rPr lang="en-US" sz="4705" spc="-100" dirty="0">
                <a:gradFill>
                  <a:gsLst>
                    <a:gs pos="1250">
                      <a:srgbClr val="505050"/>
                    </a:gs>
                    <a:gs pos="100000">
                      <a:srgbClr val="505050"/>
                    </a:gs>
                  </a:gsLst>
                  <a:lin ang="5400000" scaled="0"/>
                </a:gradFill>
                <a:latin typeface="Segoe UI Light" panose="020B0502040204020203" pitchFamily="34" charset="0"/>
                <a:cs typeface="Segoe UI Light" panose="020B0502040204020203" pitchFamily="34" charset="0"/>
              </a:rPr>
              <a:t>Security Challenges</a:t>
            </a:r>
          </a:p>
        </p:txBody>
      </p:sp>
    </p:spTree>
    <p:extLst>
      <p:ext uri="{BB962C8B-B14F-4D97-AF65-F5344CB8AC3E}">
        <p14:creationId xmlns:p14="http://schemas.microsoft.com/office/powerpoint/2010/main" val="351046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C02A2-6176-4BB5-9BA6-B022FFFAB66E}"/>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Introducing Microsoft Graph Security API</a:t>
            </a:r>
          </a:p>
        </p:txBody>
      </p:sp>
      <p:sp>
        <p:nvSpPr>
          <p:cNvPr id="53" name="Rectangle 129">
            <a:extLst>
              <a:ext uri="{FF2B5EF4-FFF2-40B4-BE49-F238E27FC236}">
                <a16:creationId xmlns:a16="http://schemas.microsoft.com/office/drawing/2014/main" id="{3E70787B-F31C-4F66-887F-D999836CA06C}"/>
              </a:ext>
            </a:extLst>
          </p:cNvPr>
          <p:cNvSpPr/>
          <p:nvPr/>
        </p:nvSpPr>
        <p:spPr>
          <a:xfrm>
            <a:off x="8370499" y="4237878"/>
            <a:ext cx="3235835" cy="2142125"/>
          </a:xfrm>
          <a:prstGeom prst="rect">
            <a:avLst/>
          </a:prstGeom>
        </p:spPr>
        <p:txBody>
          <a:bodyPr wrap="square" lIns="179259" rIns="179259" anchor="t">
            <a:spAutoFit/>
          </a:bodyPr>
          <a:lstStyle/>
          <a:p>
            <a:pPr defTabSz="895226">
              <a:lnSpc>
                <a:spcPct val="90000"/>
              </a:lnSpc>
              <a:spcAft>
                <a:spcPts val="1175"/>
              </a:spcAft>
            </a:pPr>
            <a:r>
              <a:rPr lang="en-US" sz="1600" kern="0" spc="69">
                <a:solidFill>
                  <a:srgbClr val="505050"/>
                </a:solidFill>
                <a:latin typeface="Segoe UI"/>
                <a:ea typeface="Segoe UI Black" pitchFamily="34"/>
                <a:cs typeface="Segoe UI Black" pitchFamily="34"/>
              </a:rPr>
              <a:t>Build and execute runbooks for investigation and remediation</a:t>
            </a:r>
          </a:p>
          <a:p>
            <a:pPr defTabSz="895226"/>
            <a:r>
              <a:rPr lang="en-US" sz="1600" kern="0" spc="69">
                <a:solidFill>
                  <a:srgbClr val="505050"/>
                </a:solidFill>
                <a:latin typeface="Segoe UI"/>
                <a:ea typeface="Segoe UI Black" pitchFamily="34"/>
                <a:cs typeface="Segoe UI Black" pitchFamily="34"/>
              </a:rPr>
              <a:t>Automate security policy checks and enforce rules</a:t>
            </a:r>
          </a:p>
          <a:p>
            <a:pPr defTabSz="895226"/>
            <a:endParaRPr lang="en-US" sz="1600" kern="0" spc="69">
              <a:solidFill>
                <a:srgbClr val="505050"/>
              </a:solidFill>
              <a:latin typeface="Segoe UI"/>
              <a:ea typeface="Segoe UI Black" pitchFamily="34"/>
              <a:cs typeface="Segoe UI Black" pitchFamily="34"/>
            </a:endParaRPr>
          </a:p>
          <a:p>
            <a:pPr defTabSz="895226"/>
            <a:r>
              <a:rPr lang="en-US" sz="1600" kern="0" spc="69">
                <a:solidFill>
                  <a:srgbClr val="505050"/>
                </a:solidFill>
                <a:latin typeface="Segoe UI"/>
                <a:ea typeface="Segoe UI Black" pitchFamily="34"/>
                <a:cs typeface="Segoe UI Black" pitchFamily="34"/>
              </a:rPr>
              <a:t>Orchestrate actions across security solutions</a:t>
            </a:r>
            <a:endParaRPr lang="en-US" sz="1600">
              <a:solidFill>
                <a:srgbClr val="000000"/>
              </a:solidFill>
              <a:latin typeface="Calibri"/>
              <a:ea typeface="Segoe UI Black" pitchFamily="34"/>
              <a:cs typeface="Segoe UI Black" pitchFamily="34"/>
            </a:endParaRPr>
          </a:p>
        </p:txBody>
      </p:sp>
      <p:sp>
        <p:nvSpPr>
          <p:cNvPr id="7" name="Rectangle 6">
            <a:extLst>
              <a:ext uri="{FF2B5EF4-FFF2-40B4-BE49-F238E27FC236}">
                <a16:creationId xmlns:a16="http://schemas.microsoft.com/office/drawing/2014/main" id="{930497DF-FEFD-4603-8948-122B5BB24E67}"/>
              </a:ext>
            </a:extLst>
          </p:cNvPr>
          <p:cNvSpPr/>
          <p:nvPr/>
        </p:nvSpPr>
        <p:spPr>
          <a:xfrm>
            <a:off x="4493757" y="4237879"/>
            <a:ext cx="3694547" cy="2172903"/>
          </a:xfrm>
          <a:prstGeom prst="rect">
            <a:avLst/>
          </a:prstGeom>
        </p:spPr>
        <p:txBody>
          <a:bodyPr wrap="square" lIns="179259" rIns="179259" anchor="t">
            <a:spAutoFit/>
          </a:bodyPr>
          <a:lstStyle/>
          <a:p>
            <a:pPr defTabSz="895226">
              <a:lnSpc>
                <a:spcPct val="90000"/>
              </a:lnSpc>
              <a:spcAft>
                <a:spcPts val="1175"/>
              </a:spcAft>
            </a:pPr>
            <a:r>
              <a:rPr lang="en-US" sz="1600" kern="0" spc="69" dirty="0">
                <a:solidFill>
                  <a:srgbClr val="505050"/>
                </a:solidFill>
                <a:latin typeface="Segoe UI"/>
                <a:ea typeface="Segoe UI Black" pitchFamily="34"/>
                <a:cs typeface="Segoe UI Black" pitchFamily="34"/>
              </a:rPr>
              <a:t>Traverse alerts and related entities, like users, hosts, apps, …</a:t>
            </a:r>
          </a:p>
          <a:p>
            <a:pPr defTabSz="895226">
              <a:lnSpc>
                <a:spcPct val="90000"/>
              </a:lnSpc>
              <a:spcAft>
                <a:spcPts val="1175"/>
              </a:spcAft>
            </a:pPr>
            <a:r>
              <a:rPr lang="en-US" sz="1600" kern="0" spc="69" dirty="0">
                <a:solidFill>
                  <a:srgbClr val="505050"/>
                </a:solidFill>
                <a:latin typeface="Segoe UI"/>
                <a:ea typeface="Segoe UI Black" pitchFamily="34"/>
                <a:cs typeface="Segoe UI Black" pitchFamily="34"/>
              </a:rPr>
              <a:t>Dive deep into related security profiles, aggregated across security solutions </a:t>
            </a:r>
          </a:p>
          <a:p>
            <a:pPr defTabSz="895226">
              <a:lnSpc>
                <a:spcPct val="90000"/>
              </a:lnSpc>
              <a:spcAft>
                <a:spcPts val="1175"/>
              </a:spcAft>
            </a:pPr>
            <a:r>
              <a:rPr lang="en-US" sz="1600" kern="0" spc="69" dirty="0">
                <a:solidFill>
                  <a:srgbClr val="505050"/>
                </a:solidFill>
                <a:latin typeface="Segoe UI"/>
                <a:ea typeface="Segoe UI Black" pitchFamily="34"/>
                <a:cs typeface="Segoe UI Black" pitchFamily="34"/>
              </a:rPr>
              <a:t>Add organizational context from other Microsoft Graph providers (Identity, Intune, Office, etc.)</a:t>
            </a:r>
          </a:p>
        </p:txBody>
      </p:sp>
      <p:sp>
        <p:nvSpPr>
          <p:cNvPr id="6" name="Rectangle 5">
            <a:extLst>
              <a:ext uri="{FF2B5EF4-FFF2-40B4-BE49-F238E27FC236}">
                <a16:creationId xmlns:a16="http://schemas.microsoft.com/office/drawing/2014/main" id="{6248EFEB-BE34-4EB9-B2C9-447B47354F5C}"/>
              </a:ext>
            </a:extLst>
          </p:cNvPr>
          <p:cNvSpPr/>
          <p:nvPr/>
        </p:nvSpPr>
        <p:spPr>
          <a:xfrm>
            <a:off x="576364" y="4231199"/>
            <a:ext cx="3758081" cy="1951303"/>
          </a:xfrm>
          <a:prstGeom prst="rect">
            <a:avLst/>
          </a:prstGeom>
        </p:spPr>
        <p:txBody>
          <a:bodyPr wrap="square" lIns="179259" rIns="179259">
            <a:spAutoFit/>
          </a:bodyPr>
          <a:lstStyle/>
          <a:p>
            <a:pPr defTabSz="914192">
              <a:lnSpc>
                <a:spcPct val="90000"/>
              </a:lnSpc>
              <a:spcAft>
                <a:spcPts val="1175"/>
              </a:spcAft>
            </a:pPr>
            <a:r>
              <a:rPr lang="en-US" sz="1600" spc="69" dirty="0">
                <a:solidFill>
                  <a:srgbClr val="505050"/>
                </a:solidFill>
                <a:latin typeface="Segoe UI"/>
              </a:rPr>
              <a:t>Correlate alerts across security solutions more easily with a common alert schema</a:t>
            </a:r>
          </a:p>
          <a:p>
            <a:pPr defTabSz="914192">
              <a:lnSpc>
                <a:spcPct val="90000"/>
              </a:lnSpc>
              <a:spcAft>
                <a:spcPts val="1175"/>
              </a:spcAft>
            </a:pPr>
            <a:r>
              <a:rPr lang="en-US" sz="1600" spc="69" dirty="0">
                <a:solidFill>
                  <a:srgbClr val="505050"/>
                </a:solidFill>
                <a:latin typeface="Segoe UI"/>
              </a:rPr>
              <a:t>Write code once to enable any graph-supported security solution</a:t>
            </a:r>
          </a:p>
          <a:p>
            <a:pPr defTabSz="914192">
              <a:lnSpc>
                <a:spcPct val="90000"/>
              </a:lnSpc>
              <a:spcAft>
                <a:spcPts val="1175"/>
              </a:spcAft>
            </a:pPr>
            <a:r>
              <a:rPr lang="en-US" sz="1600" spc="69" dirty="0">
                <a:solidFill>
                  <a:srgbClr val="505050"/>
                </a:solidFill>
                <a:latin typeface="Segoe UI"/>
              </a:rPr>
              <a:t>Keep alert status and assignments in sync across all solutions</a:t>
            </a:r>
          </a:p>
        </p:txBody>
      </p:sp>
      <p:sp>
        <p:nvSpPr>
          <p:cNvPr id="2" name="Rectangle 1">
            <a:extLst>
              <a:ext uri="{FF2B5EF4-FFF2-40B4-BE49-F238E27FC236}">
                <a16:creationId xmlns:a16="http://schemas.microsoft.com/office/drawing/2014/main" id="{E01ED1B0-7A6A-405E-8A86-74AEBD7A0B3B}"/>
              </a:ext>
            </a:extLst>
          </p:cNvPr>
          <p:cNvSpPr/>
          <p:nvPr/>
        </p:nvSpPr>
        <p:spPr>
          <a:xfrm>
            <a:off x="353636" y="1006649"/>
            <a:ext cx="11287426" cy="331899"/>
          </a:xfrm>
          <a:prstGeom prst="rect">
            <a:avLst/>
          </a:prstGeom>
        </p:spPr>
        <p:txBody>
          <a:bodyPr wrap="square">
            <a:spAutoFit/>
          </a:bodyPr>
          <a:lstStyle/>
          <a:p>
            <a:pPr defTabSz="896386"/>
            <a:r>
              <a:rPr lang="en-US" sz="1568" dirty="0">
                <a:latin typeface="Segoe UI" panose="020B0502040204020203" pitchFamily="34" charset="0"/>
                <a:cs typeface="Segoe UI" panose="020B0502040204020203" pitchFamily="34" charset="0"/>
              </a:rPr>
              <a:t>Unified gateway to security insights and actions across Microsoft products, services, and partners</a:t>
            </a:r>
          </a:p>
        </p:txBody>
      </p:sp>
      <p:sp>
        <p:nvSpPr>
          <p:cNvPr id="27" name="TextBox 101">
            <a:extLst>
              <a:ext uri="{FF2B5EF4-FFF2-40B4-BE49-F238E27FC236}">
                <a16:creationId xmlns:a16="http://schemas.microsoft.com/office/drawing/2014/main" id="{ADC4CBA6-09D1-4D16-A66B-ECC595AD5DD7}"/>
              </a:ext>
            </a:extLst>
          </p:cNvPr>
          <p:cNvSpPr txBox="1"/>
          <p:nvPr/>
        </p:nvSpPr>
        <p:spPr>
          <a:xfrm>
            <a:off x="576346" y="3359902"/>
            <a:ext cx="3089350" cy="856184"/>
          </a:xfrm>
          <a:prstGeom prst="rect">
            <a:avLst/>
          </a:prstGeom>
          <a:noFill/>
          <a:ln cap="flat">
            <a:noFill/>
          </a:ln>
        </p:spPr>
        <p:txBody>
          <a:bodyPr vert="horz" wrap="square" lIns="89642" tIns="143428" rIns="89642" bIns="143428" anchor="t" anchorCtr="1" compatLnSpc="1">
            <a:noAutofit/>
          </a:bodyPr>
          <a:lstStyle/>
          <a:p>
            <a:pPr>
              <a:lnSpc>
                <a:spcPct val="90000"/>
              </a:lnSpc>
              <a:defRPr sz="1800" b="0" i="0" u="none" strike="noStrike" kern="0" cap="none" spc="0" baseline="0">
                <a:solidFill>
                  <a:srgbClr val="000000"/>
                </a:solidFill>
                <a:uFillTx/>
              </a:defRPr>
            </a:pPr>
            <a:r>
              <a:rPr lang="en-US" sz="2000" dirty="0">
                <a:solidFill>
                  <a:schemeClr val="tx2"/>
                </a:solidFill>
                <a:latin typeface="Segoe UI Light" panose="020B0502040204020203" pitchFamily="34" charset="0"/>
                <a:cs typeface="Segoe UI Light" panose="020B0502040204020203" pitchFamily="34" charset="0"/>
              </a:rPr>
              <a:t>Unify and standardize alert management</a:t>
            </a:r>
          </a:p>
        </p:txBody>
      </p:sp>
      <p:sp>
        <p:nvSpPr>
          <p:cNvPr id="39" name="TextBox 102">
            <a:extLst>
              <a:ext uri="{FF2B5EF4-FFF2-40B4-BE49-F238E27FC236}">
                <a16:creationId xmlns:a16="http://schemas.microsoft.com/office/drawing/2014/main" id="{9F010643-6D77-45B2-AC25-A765D2ECB7A4}"/>
              </a:ext>
            </a:extLst>
          </p:cNvPr>
          <p:cNvSpPr txBox="1"/>
          <p:nvPr/>
        </p:nvSpPr>
        <p:spPr>
          <a:xfrm>
            <a:off x="8093914" y="3359903"/>
            <a:ext cx="3089351" cy="874692"/>
          </a:xfrm>
          <a:prstGeom prst="rect">
            <a:avLst/>
          </a:prstGeom>
          <a:noFill/>
          <a:ln cap="flat">
            <a:noFill/>
          </a:ln>
        </p:spPr>
        <p:txBody>
          <a:bodyPr vert="horz" wrap="square" lIns="179285" tIns="143428" rIns="179285" bIns="143428" anchor="t" anchorCtr="1" compatLnSpc="1">
            <a:noAutofit/>
          </a:bodyPr>
          <a:lstStyle/>
          <a:p>
            <a:pPr>
              <a:lnSpc>
                <a:spcPct val="90000"/>
              </a:lnSpc>
              <a:defRPr sz="1800" b="0" i="0" u="none" strike="noStrike" kern="0" cap="none" spc="0" baseline="0">
                <a:solidFill>
                  <a:srgbClr val="000000"/>
                </a:solidFill>
                <a:uFillTx/>
              </a:defRPr>
            </a:pPr>
            <a:r>
              <a:rPr lang="en-US" sz="2000" dirty="0">
                <a:solidFill>
                  <a:schemeClr val="tx2"/>
                </a:solidFill>
                <a:latin typeface="Segoe UI Light" panose="020B0502040204020203" pitchFamily="34" charset="0"/>
                <a:cs typeface="Segoe UI Light" panose="020B0502040204020203" pitchFamily="34" charset="0"/>
              </a:rPr>
              <a:t>Automate </a:t>
            </a:r>
            <a:r>
              <a:rPr lang="en-US" sz="2000" dirty="0" err="1">
                <a:solidFill>
                  <a:schemeClr val="tx2"/>
                </a:solidFill>
                <a:latin typeface="Segoe UI Light" panose="020B0502040204020203" pitchFamily="34" charset="0"/>
                <a:cs typeface="Segoe UI Light" panose="020B0502040204020203" pitchFamily="34" charset="0"/>
              </a:rPr>
              <a:t>SecOps</a:t>
            </a:r>
            <a:r>
              <a:rPr lang="en-US" sz="2000" dirty="0">
                <a:solidFill>
                  <a:schemeClr val="tx2"/>
                </a:solidFill>
                <a:latin typeface="Segoe UI Light" panose="020B0502040204020203" pitchFamily="34" charset="0"/>
                <a:cs typeface="Segoe UI Light" panose="020B0502040204020203" pitchFamily="34" charset="0"/>
              </a:rPr>
              <a:t> for greater efficiency</a:t>
            </a:r>
          </a:p>
        </p:txBody>
      </p:sp>
      <p:grpSp>
        <p:nvGrpSpPr>
          <p:cNvPr id="4" name="Group 3">
            <a:extLst>
              <a:ext uri="{FF2B5EF4-FFF2-40B4-BE49-F238E27FC236}">
                <a16:creationId xmlns:a16="http://schemas.microsoft.com/office/drawing/2014/main" id="{A336ABDF-6EAF-4260-A6BC-8D7315E856A0}"/>
              </a:ext>
            </a:extLst>
          </p:cNvPr>
          <p:cNvGrpSpPr/>
          <p:nvPr/>
        </p:nvGrpSpPr>
        <p:grpSpPr>
          <a:xfrm>
            <a:off x="8913762" y="2079487"/>
            <a:ext cx="1030266" cy="1030266"/>
            <a:chOff x="9388043" y="1910261"/>
            <a:chExt cx="1519131" cy="1519131"/>
          </a:xfrm>
        </p:grpSpPr>
        <p:sp>
          <p:nvSpPr>
            <p:cNvPr id="38" name="Oval 52">
              <a:extLst>
                <a:ext uri="{FF2B5EF4-FFF2-40B4-BE49-F238E27FC236}">
                  <a16:creationId xmlns:a16="http://schemas.microsoft.com/office/drawing/2014/main" id="{B0355D19-EA3E-4027-B1FF-D27C0F51F482}"/>
                </a:ext>
              </a:extLst>
            </p:cNvPr>
            <p:cNvSpPr/>
            <p:nvPr/>
          </p:nvSpPr>
          <p:spPr>
            <a:xfrm>
              <a:off x="9388043" y="1910261"/>
              <a:ext cx="1519131" cy="15191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0" cap="flat">
              <a:solidFill>
                <a:schemeClr val="tx1"/>
              </a:solidFill>
              <a:prstDash val="solid"/>
            </a:ln>
          </p:spPr>
          <p:txBody>
            <a:bodyPr vert="horz" wrap="square" lIns="175734" tIns="140586" rIns="175734" bIns="140586" anchor="t" anchorCtr="1" compatLnSpc="1">
              <a:noAutofit/>
            </a:bodyPr>
            <a:lstStyle/>
            <a:p>
              <a:pPr algn="ctr" defTabSz="895920">
                <a:lnSpc>
                  <a:spcPct val="90000"/>
                </a:lnSpc>
                <a:defRPr sz="1800" b="0" i="0" u="none" strike="noStrike" kern="0" cap="none" spc="0" baseline="0">
                  <a:solidFill>
                    <a:srgbClr val="000000"/>
                  </a:solidFill>
                  <a:uFillTx/>
                </a:defRPr>
              </a:pPr>
              <a:endParaRPr lang="en-US" sz="5293">
                <a:solidFill>
                  <a:srgbClr val="000000"/>
                </a:solidFill>
                <a:latin typeface="Segoe UI Semilight"/>
                <a:ea typeface="Segoe UI" pitchFamily="34"/>
                <a:cs typeface="Segoe UI" pitchFamily="34"/>
              </a:endParaRPr>
            </a:p>
          </p:txBody>
        </p:sp>
        <p:sp>
          <p:nvSpPr>
            <p:cNvPr id="40" name="Freeform 32">
              <a:extLst>
                <a:ext uri="{FF2B5EF4-FFF2-40B4-BE49-F238E27FC236}">
                  <a16:creationId xmlns:a16="http://schemas.microsoft.com/office/drawing/2014/main" id="{7302152F-1F54-4104-85AE-254F76E2D4A4}"/>
                </a:ext>
              </a:extLst>
            </p:cNvPr>
            <p:cNvSpPr>
              <a:spLocks/>
            </p:cNvSpPr>
            <p:nvPr/>
          </p:nvSpPr>
          <p:spPr bwMode="auto">
            <a:xfrm rot="17100000" flipH="1">
              <a:off x="9734688" y="2220844"/>
              <a:ext cx="825841" cy="897965"/>
            </a:xfrm>
            <a:custGeom>
              <a:avLst/>
              <a:gdLst/>
              <a:ahLst/>
              <a:cxnLst>
                <a:cxn ang="0">
                  <a:pos x="540" y="585"/>
                </a:cxn>
                <a:cxn ang="0">
                  <a:pos x="103" y="276"/>
                </a:cxn>
                <a:cxn ang="0">
                  <a:pos x="0" y="298"/>
                </a:cxn>
                <a:cxn ang="0">
                  <a:pos x="240" y="0"/>
                </a:cxn>
                <a:cxn ang="0">
                  <a:pos x="400" y="298"/>
                </a:cxn>
                <a:cxn ang="0">
                  <a:pos x="297" y="276"/>
                </a:cxn>
                <a:cxn ang="0">
                  <a:pos x="540" y="582"/>
                </a:cxn>
              </a:cxnLst>
              <a:rect l="0" t="0" r="r" b="b"/>
              <a:pathLst>
                <a:path w="540" h="585">
                  <a:moveTo>
                    <a:pt x="540" y="585"/>
                  </a:moveTo>
                  <a:cubicBezTo>
                    <a:pt x="22" y="544"/>
                    <a:pt x="103" y="276"/>
                    <a:pt x="103" y="276"/>
                  </a:cubicBezTo>
                  <a:cubicBezTo>
                    <a:pt x="0" y="298"/>
                    <a:pt x="0" y="298"/>
                    <a:pt x="0" y="298"/>
                  </a:cubicBezTo>
                  <a:cubicBezTo>
                    <a:pt x="240" y="0"/>
                    <a:pt x="240" y="0"/>
                    <a:pt x="240" y="0"/>
                  </a:cubicBezTo>
                  <a:cubicBezTo>
                    <a:pt x="310" y="214"/>
                    <a:pt x="400" y="298"/>
                    <a:pt x="400" y="298"/>
                  </a:cubicBezTo>
                  <a:cubicBezTo>
                    <a:pt x="297" y="276"/>
                    <a:pt x="297" y="276"/>
                    <a:pt x="297" y="276"/>
                  </a:cubicBezTo>
                  <a:cubicBezTo>
                    <a:pt x="297" y="276"/>
                    <a:pt x="172" y="469"/>
                    <a:pt x="540" y="582"/>
                  </a:cubicBezTo>
                </a:path>
              </a:pathLst>
            </a:custGeom>
            <a:noFill/>
            <a:ln w="19050">
              <a:solidFill>
                <a:srgbClr val="E3008C"/>
              </a:solidFill>
              <a:round/>
              <a:headEnd/>
              <a:tailEnd/>
            </a:ln>
          </p:spPr>
          <p:txBody>
            <a:bodyPr vert="horz" wrap="square" lIns="89642" tIns="44821" rIns="89642" bIns="44821" numCol="1" anchor="t" anchorCtr="0" compatLnSpc="1">
              <a:prstTxWarp prst="textNoShape">
                <a:avLst/>
              </a:prstTxWarp>
            </a:bodyPr>
            <a:lstStyle/>
            <a:p>
              <a:endParaRPr lang="en-US">
                <a:solidFill>
                  <a:srgbClr val="505050"/>
                </a:solidFill>
                <a:latin typeface="Segoe UI" pitchFamily="34" charset="0"/>
              </a:endParaRPr>
            </a:p>
          </p:txBody>
        </p:sp>
      </p:grpSp>
      <p:sp>
        <p:nvSpPr>
          <p:cNvPr id="43" name="TextBox 100">
            <a:extLst>
              <a:ext uri="{FF2B5EF4-FFF2-40B4-BE49-F238E27FC236}">
                <a16:creationId xmlns:a16="http://schemas.microsoft.com/office/drawing/2014/main" id="{D7093B95-23D5-4024-B9C1-BB6225DFC02F}"/>
              </a:ext>
            </a:extLst>
          </p:cNvPr>
          <p:cNvSpPr txBox="1"/>
          <p:nvPr/>
        </p:nvSpPr>
        <p:spPr>
          <a:xfrm>
            <a:off x="4493724" y="3359903"/>
            <a:ext cx="3089351" cy="874691"/>
          </a:xfrm>
          <a:prstGeom prst="rect">
            <a:avLst/>
          </a:prstGeom>
          <a:noFill/>
          <a:ln cap="flat">
            <a:noFill/>
          </a:ln>
        </p:spPr>
        <p:txBody>
          <a:bodyPr vert="horz" wrap="square" lIns="179285" tIns="143428" rIns="179285" bIns="143428" anchor="t" anchorCtr="1" compatLnSpc="1">
            <a:noAutofit/>
          </a:bodyPr>
          <a:lstStyle/>
          <a:p>
            <a:pPr>
              <a:lnSpc>
                <a:spcPct val="90000"/>
              </a:lnSpc>
              <a:defRPr sz="1800" b="0" i="0" u="none" strike="noStrike" kern="0" cap="none" spc="0" baseline="0">
                <a:solidFill>
                  <a:srgbClr val="000000"/>
                </a:solidFill>
                <a:uFillTx/>
              </a:defRPr>
            </a:pPr>
            <a:r>
              <a:rPr lang="en-US" sz="2000" dirty="0">
                <a:solidFill>
                  <a:schemeClr val="tx2"/>
                </a:solidFill>
                <a:latin typeface="Segoe UI Light" panose="020B0502040204020203" pitchFamily="34" charset="0"/>
                <a:cs typeface="Segoe UI Light" panose="020B0502040204020203" pitchFamily="34" charset="0"/>
              </a:rPr>
              <a:t>Unlock security context to drive investigation</a:t>
            </a:r>
          </a:p>
        </p:txBody>
      </p:sp>
      <p:grpSp>
        <p:nvGrpSpPr>
          <p:cNvPr id="81" name="Group 80">
            <a:extLst>
              <a:ext uri="{FF2B5EF4-FFF2-40B4-BE49-F238E27FC236}">
                <a16:creationId xmlns:a16="http://schemas.microsoft.com/office/drawing/2014/main" id="{5E660EEE-16D9-4467-9FE1-2BB2A1732007}"/>
              </a:ext>
            </a:extLst>
          </p:cNvPr>
          <p:cNvGrpSpPr/>
          <p:nvPr/>
        </p:nvGrpSpPr>
        <p:grpSpPr>
          <a:xfrm>
            <a:off x="5523079" y="2074592"/>
            <a:ext cx="1030266" cy="1030266"/>
            <a:chOff x="4550432" y="-2303065"/>
            <a:chExt cx="1050925" cy="1050925"/>
          </a:xfrm>
        </p:grpSpPr>
        <p:sp>
          <p:nvSpPr>
            <p:cNvPr id="84" name="Oval 83">
              <a:extLst>
                <a:ext uri="{FF2B5EF4-FFF2-40B4-BE49-F238E27FC236}">
                  <a16:creationId xmlns:a16="http://schemas.microsoft.com/office/drawing/2014/main" id="{FBCA1403-70C5-4A15-818B-770450ED8383}"/>
                </a:ext>
              </a:extLst>
            </p:cNvPr>
            <p:cNvSpPr/>
            <p:nvPr/>
          </p:nvSpPr>
          <p:spPr bwMode="auto">
            <a:xfrm>
              <a:off x="4550432" y="-2303065"/>
              <a:ext cx="1050925" cy="1050925"/>
            </a:xfrm>
            <a:prstGeom prst="ellipse">
              <a:avLst/>
            </a:prstGeom>
            <a:noFill/>
            <a:ln w="15875" cap="sq">
              <a:solidFill>
                <a:srgbClr val="505050"/>
              </a:solidFill>
              <a:prstDash val="solid"/>
              <a:miter lim="800000"/>
              <a:headEnd/>
              <a:tailEnd/>
            </a:ln>
            <a:extLst/>
          </p:spPr>
          <p:txBody>
            <a:bodyPr vert="horz" wrap="square" lIns="89642" tIns="44821" rIns="89642" bIns="44821" numCol="1" anchor="t" anchorCtr="0" compatLnSpc="1">
              <a:prstTxWarp prst="textNoShape">
                <a:avLst/>
              </a:prstTxWarp>
            </a:bodyPr>
            <a:lstStyle/>
            <a:p>
              <a:pPr defTabSz="896386">
                <a:defRPr/>
              </a:pPr>
              <a:endParaRPr lang="en-US" kern="0" err="1">
                <a:solidFill>
                  <a:srgbClr val="505050"/>
                </a:solidFill>
                <a:latin typeface="Segoe UI"/>
              </a:endParaRPr>
            </a:p>
          </p:txBody>
        </p:sp>
        <p:sp>
          <p:nvSpPr>
            <p:cNvPr id="82" name="Oval 81">
              <a:extLst>
                <a:ext uri="{FF2B5EF4-FFF2-40B4-BE49-F238E27FC236}">
                  <a16:creationId xmlns:a16="http://schemas.microsoft.com/office/drawing/2014/main" id="{F28C6A2C-3312-422F-AC4C-85D6A85AD246}"/>
                </a:ext>
              </a:extLst>
            </p:cNvPr>
            <p:cNvSpPr/>
            <p:nvPr/>
          </p:nvSpPr>
          <p:spPr bwMode="auto">
            <a:xfrm>
              <a:off x="4914364" y="-1939133"/>
              <a:ext cx="323060" cy="323060"/>
            </a:xfrm>
            <a:prstGeom prst="ellipse">
              <a:avLst/>
            </a:prstGeom>
            <a:noFill/>
            <a:ln w="1587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err="1">
                <a:solidFill>
                  <a:srgbClr val="505050"/>
                </a:solidFill>
                <a:latin typeface="Segoe UI"/>
              </a:endParaRPr>
            </a:p>
          </p:txBody>
        </p:sp>
        <p:sp>
          <p:nvSpPr>
            <p:cNvPr id="83" name="Oval 82">
              <a:extLst>
                <a:ext uri="{FF2B5EF4-FFF2-40B4-BE49-F238E27FC236}">
                  <a16:creationId xmlns:a16="http://schemas.microsoft.com/office/drawing/2014/main" id="{A882414D-25C0-4084-BDDC-4945BA97AC03}"/>
                </a:ext>
              </a:extLst>
            </p:cNvPr>
            <p:cNvSpPr/>
            <p:nvPr/>
          </p:nvSpPr>
          <p:spPr bwMode="auto">
            <a:xfrm>
              <a:off x="4734253" y="-2119244"/>
              <a:ext cx="683283" cy="683283"/>
            </a:xfrm>
            <a:prstGeom prst="ellipse">
              <a:avLst/>
            </a:prstGeom>
            <a:noFill/>
            <a:ln w="1587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err="1">
                <a:solidFill>
                  <a:srgbClr val="505050"/>
                </a:solidFill>
                <a:latin typeface="Segoe UI"/>
              </a:endParaRPr>
            </a:p>
          </p:txBody>
        </p:sp>
        <p:sp>
          <p:nvSpPr>
            <p:cNvPr id="85" name="Freeform: Shape 84">
              <a:extLst>
                <a:ext uri="{FF2B5EF4-FFF2-40B4-BE49-F238E27FC236}">
                  <a16:creationId xmlns:a16="http://schemas.microsoft.com/office/drawing/2014/main" id="{BFF1B0BC-8E09-4E51-B5CE-E80DB926E47D}"/>
                </a:ext>
              </a:extLst>
            </p:cNvPr>
            <p:cNvSpPr/>
            <p:nvPr/>
          </p:nvSpPr>
          <p:spPr bwMode="auto">
            <a:xfrm>
              <a:off x="5075894" y="-2297907"/>
              <a:ext cx="0" cy="1042416"/>
            </a:xfrm>
            <a:custGeom>
              <a:avLst/>
              <a:gdLst>
                <a:gd name="connsiteX0" fmla="*/ 0 w 0"/>
                <a:gd name="connsiteY0" fmla="*/ 0 h 1059656"/>
                <a:gd name="connsiteX1" fmla="*/ 0 w 0"/>
                <a:gd name="connsiteY1" fmla="*/ 1059656 h 1059656"/>
              </a:gdLst>
              <a:ahLst/>
              <a:cxnLst>
                <a:cxn ang="0">
                  <a:pos x="connsiteX0" y="connsiteY0"/>
                </a:cxn>
                <a:cxn ang="0">
                  <a:pos x="connsiteX1" y="connsiteY1"/>
                </a:cxn>
              </a:cxnLst>
              <a:rect l="l" t="t" r="r" b="b"/>
              <a:pathLst>
                <a:path h="1059656">
                  <a:moveTo>
                    <a:pt x="0" y="0"/>
                  </a:moveTo>
                  <a:lnTo>
                    <a:pt x="0" y="1059656"/>
                  </a:lnTo>
                </a:path>
              </a:pathLst>
            </a:custGeom>
            <a:noFill/>
            <a:ln w="1587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rgbClr val="505050"/>
                </a:solidFill>
                <a:latin typeface="Segoe UI"/>
              </a:endParaRPr>
            </a:p>
          </p:txBody>
        </p:sp>
        <p:sp>
          <p:nvSpPr>
            <p:cNvPr id="86" name="Freeform: Shape 85">
              <a:extLst>
                <a:ext uri="{FF2B5EF4-FFF2-40B4-BE49-F238E27FC236}">
                  <a16:creationId xmlns:a16="http://schemas.microsoft.com/office/drawing/2014/main" id="{2C7267F5-0A42-45AF-864E-3680C733AF99}"/>
                </a:ext>
              </a:extLst>
            </p:cNvPr>
            <p:cNvSpPr/>
            <p:nvPr/>
          </p:nvSpPr>
          <p:spPr bwMode="auto">
            <a:xfrm rot="5400000">
              <a:off x="5074990" y="-2298811"/>
              <a:ext cx="0" cy="1042416"/>
            </a:xfrm>
            <a:custGeom>
              <a:avLst/>
              <a:gdLst>
                <a:gd name="connsiteX0" fmla="*/ 0 w 0"/>
                <a:gd name="connsiteY0" fmla="*/ 0 h 1059656"/>
                <a:gd name="connsiteX1" fmla="*/ 0 w 0"/>
                <a:gd name="connsiteY1" fmla="*/ 1059656 h 1059656"/>
              </a:gdLst>
              <a:ahLst/>
              <a:cxnLst>
                <a:cxn ang="0">
                  <a:pos x="connsiteX0" y="connsiteY0"/>
                </a:cxn>
                <a:cxn ang="0">
                  <a:pos x="connsiteX1" y="connsiteY1"/>
                </a:cxn>
              </a:cxnLst>
              <a:rect l="l" t="t" r="r" b="b"/>
              <a:pathLst>
                <a:path h="1059656">
                  <a:moveTo>
                    <a:pt x="0" y="0"/>
                  </a:moveTo>
                  <a:lnTo>
                    <a:pt x="0" y="1059656"/>
                  </a:lnTo>
                </a:path>
              </a:pathLst>
            </a:custGeom>
            <a:noFill/>
            <a:ln w="1587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rgbClr val="505050"/>
                </a:solidFill>
                <a:latin typeface="Segoe UI"/>
              </a:endParaRPr>
            </a:p>
          </p:txBody>
        </p:sp>
        <p:sp>
          <p:nvSpPr>
            <p:cNvPr id="87" name="Freeform: Shape 86">
              <a:extLst>
                <a:ext uri="{FF2B5EF4-FFF2-40B4-BE49-F238E27FC236}">
                  <a16:creationId xmlns:a16="http://schemas.microsoft.com/office/drawing/2014/main" id="{E0BAD60A-DE8F-4162-A546-C52F81AA0E40}"/>
                </a:ext>
              </a:extLst>
            </p:cNvPr>
            <p:cNvSpPr/>
            <p:nvPr/>
          </p:nvSpPr>
          <p:spPr bwMode="auto">
            <a:xfrm>
              <a:off x="5076825" y="-2064544"/>
              <a:ext cx="288131" cy="288131"/>
            </a:xfrm>
            <a:custGeom>
              <a:avLst/>
              <a:gdLst>
                <a:gd name="connsiteX0" fmla="*/ 0 w 288131"/>
                <a:gd name="connsiteY0" fmla="*/ 288131 h 288131"/>
                <a:gd name="connsiteX1" fmla="*/ 288131 w 288131"/>
                <a:gd name="connsiteY1" fmla="*/ 0 h 288131"/>
              </a:gdLst>
              <a:ahLst/>
              <a:cxnLst>
                <a:cxn ang="0">
                  <a:pos x="connsiteX0" y="connsiteY0"/>
                </a:cxn>
                <a:cxn ang="0">
                  <a:pos x="connsiteX1" y="connsiteY1"/>
                </a:cxn>
              </a:cxnLst>
              <a:rect l="l" t="t" r="r" b="b"/>
              <a:pathLst>
                <a:path w="288131" h="288131">
                  <a:moveTo>
                    <a:pt x="0" y="288131"/>
                  </a:moveTo>
                  <a:lnTo>
                    <a:pt x="288131" y="0"/>
                  </a:lnTo>
                </a:path>
              </a:pathLst>
            </a:custGeom>
            <a:noFill/>
            <a:ln w="15875" cap="rnd" cmpd="sng" algn="ctr">
              <a:solidFill>
                <a:srgbClr val="E3008C"/>
              </a:solidFill>
              <a:prstDash val="solid"/>
              <a:headEnd type="none" w="med" len="med"/>
              <a:tailEnd type="none" w="med" len="med"/>
            </a:ln>
            <a:effectLst/>
          </p:spPr>
          <p:txBody>
            <a:bodyPr rtlCol="0" anchor="ctr"/>
            <a:lstStyle/>
            <a:p>
              <a:pPr algn="ctr" defTabSz="896386">
                <a:defRPr/>
              </a:pPr>
              <a:endParaRPr lang="en-US" kern="0">
                <a:solidFill>
                  <a:srgbClr val="FFFFFF"/>
                </a:solidFill>
                <a:latin typeface="Segoe UI"/>
              </a:endParaRPr>
            </a:p>
          </p:txBody>
        </p:sp>
        <p:sp>
          <p:nvSpPr>
            <p:cNvPr id="88" name="Oval 87">
              <a:extLst>
                <a:ext uri="{FF2B5EF4-FFF2-40B4-BE49-F238E27FC236}">
                  <a16:creationId xmlns:a16="http://schemas.microsoft.com/office/drawing/2014/main" id="{16348D98-FC5E-4CFF-A659-3269D3D7E86A}"/>
                </a:ext>
              </a:extLst>
            </p:cNvPr>
            <p:cNvSpPr/>
            <p:nvPr/>
          </p:nvSpPr>
          <p:spPr bwMode="auto">
            <a:xfrm>
              <a:off x="5131598" y="-2166933"/>
              <a:ext cx="138104" cy="138104"/>
            </a:xfrm>
            <a:prstGeom prst="ellipse">
              <a:avLst/>
            </a:prstGeom>
            <a:solidFill>
              <a:srgbClr val="F8F8F8"/>
            </a:solidFill>
            <a:ln w="15875" cap="flat" cmpd="sng" algn="ctr">
              <a:solidFill>
                <a:srgbClr val="E3008C"/>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9" name="Oval 88">
              <a:extLst>
                <a:ext uri="{FF2B5EF4-FFF2-40B4-BE49-F238E27FC236}">
                  <a16:creationId xmlns:a16="http://schemas.microsoft.com/office/drawing/2014/main" id="{EF91578A-E22C-4245-9441-FFE5C81504AC}"/>
                </a:ext>
              </a:extLst>
            </p:cNvPr>
            <p:cNvSpPr/>
            <p:nvPr/>
          </p:nvSpPr>
          <p:spPr bwMode="auto">
            <a:xfrm>
              <a:off x="4919257" y="-1940322"/>
              <a:ext cx="74212" cy="74212"/>
            </a:xfrm>
            <a:prstGeom prst="ellipse">
              <a:avLst/>
            </a:prstGeom>
            <a:solidFill>
              <a:srgbClr val="F8F8F8"/>
            </a:solidFill>
            <a:ln w="15875" cap="flat" cmpd="sng" algn="ctr">
              <a:solidFill>
                <a:srgbClr val="E3008C"/>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Oval 89">
              <a:extLst>
                <a:ext uri="{FF2B5EF4-FFF2-40B4-BE49-F238E27FC236}">
                  <a16:creationId xmlns:a16="http://schemas.microsoft.com/office/drawing/2014/main" id="{98EF582E-B3BC-4065-9099-6622C2BE1886}"/>
                </a:ext>
              </a:extLst>
            </p:cNvPr>
            <p:cNvSpPr/>
            <p:nvPr/>
          </p:nvSpPr>
          <p:spPr bwMode="auto">
            <a:xfrm>
              <a:off x="4919487" y="-1546583"/>
              <a:ext cx="165322" cy="165322"/>
            </a:xfrm>
            <a:prstGeom prst="ellipse">
              <a:avLst/>
            </a:prstGeom>
            <a:solidFill>
              <a:srgbClr val="F8F8F8"/>
            </a:solidFill>
            <a:ln w="15875" cap="flat" cmpd="sng" algn="ctr">
              <a:solidFill>
                <a:srgbClr val="E3008C"/>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95" name="Group 94">
            <a:extLst>
              <a:ext uri="{FF2B5EF4-FFF2-40B4-BE49-F238E27FC236}">
                <a16:creationId xmlns:a16="http://schemas.microsoft.com/office/drawing/2014/main" id="{6784E55B-A50F-414D-B779-8DCB58F0B352}"/>
              </a:ext>
            </a:extLst>
          </p:cNvPr>
          <p:cNvGrpSpPr/>
          <p:nvPr/>
        </p:nvGrpSpPr>
        <p:grpSpPr>
          <a:xfrm>
            <a:off x="1681585" y="2112899"/>
            <a:ext cx="1021924" cy="1021924"/>
            <a:chOff x="5623986" y="2013708"/>
            <a:chExt cx="932603" cy="932603"/>
          </a:xfrm>
        </p:grpSpPr>
        <p:sp>
          <p:nvSpPr>
            <p:cNvPr id="97" name="Oval 96">
              <a:extLst>
                <a:ext uri="{FF2B5EF4-FFF2-40B4-BE49-F238E27FC236}">
                  <a16:creationId xmlns:a16="http://schemas.microsoft.com/office/drawing/2014/main" id="{A2E7170E-2C3D-4BE9-A979-EB65C5A70535}"/>
                </a:ext>
              </a:extLst>
            </p:cNvPr>
            <p:cNvSpPr/>
            <p:nvPr/>
          </p:nvSpPr>
          <p:spPr bwMode="auto">
            <a:xfrm>
              <a:off x="5623986" y="2013708"/>
              <a:ext cx="932603" cy="932603"/>
            </a:xfrm>
            <a:prstGeom prst="ellipse">
              <a:avLst/>
            </a:prstGeom>
            <a:solidFill>
              <a:schemeClr val="bg1"/>
            </a:solidFill>
            <a:ln w="12700" cap="flat" cmpd="sng" algn="ctr">
              <a:solidFill>
                <a:schemeClr val="tx1"/>
              </a:solidFill>
              <a:prstDash val="solid"/>
              <a:headEnd type="none"/>
              <a:tailEnd type="none"/>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98" name="Group 97">
              <a:extLst>
                <a:ext uri="{FF2B5EF4-FFF2-40B4-BE49-F238E27FC236}">
                  <a16:creationId xmlns:a16="http://schemas.microsoft.com/office/drawing/2014/main" id="{A602B727-38CF-4F42-B8F3-254CC03F74AF}"/>
                </a:ext>
              </a:extLst>
            </p:cNvPr>
            <p:cNvGrpSpPr/>
            <p:nvPr/>
          </p:nvGrpSpPr>
          <p:grpSpPr>
            <a:xfrm>
              <a:off x="5858213" y="2274428"/>
              <a:ext cx="451395" cy="434605"/>
              <a:chOff x="5783414" y="2980252"/>
              <a:chExt cx="991985" cy="955089"/>
            </a:xfrm>
          </p:grpSpPr>
          <p:sp>
            <p:nvSpPr>
              <p:cNvPr id="99" name="shield_3" title="Icon of a shield with an exclamation point inside">
                <a:extLst>
                  <a:ext uri="{FF2B5EF4-FFF2-40B4-BE49-F238E27FC236}">
                    <a16:creationId xmlns:a16="http://schemas.microsoft.com/office/drawing/2014/main" id="{9F1272EC-FC1E-420D-94DB-6C769E5CAB81}"/>
                  </a:ext>
                </a:extLst>
              </p:cNvPr>
              <p:cNvSpPr>
                <a:spLocks noChangeAspect="1" noEditPoints="1"/>
              </p:cNvSpPr>
              <p:nvPr/>
            </p:nvSpPr>
            <p:spPr bwMode="auto">
              <a:xfrm>
                <a:off x="5783414" y="2980252"/>
                <a:ext cx="869646" cy="881397"/>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587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kern="0">
                  <a:solidFill>
                    <a:srgbClr val="505050"/>
                  </a:solidFill>
                  <a:latin typeface="Segoe UI"/>
                </a:endParaRPr>
              </a:p>
            </p:txBody>
          </p:sp>
          <p:sp>
            <p:nvSpPr>
              <p:cNvPr id="101" name="Lock" title="Icon of a padlock">
                <a:extLst>
                  <a:ext uri="{FF2B5EF4-FFF2-40B4-BE49-F238E27FC236}">
                    <a16:creationId xmlns:a16="http://schemas.microsoft.com/office/drawing/2014/main" id="{41B13924-09EC-494F-9F9F-5CADF1572F45}"/>
                  </a:ext>
                </a:extLst>
              </p:cNvPr>
              <p:cNvSpPr>
                <a:spLocks noChangeAspect="1" noEditPoints="1"/>
              </p:cNvSpPr>
              <p:nvPr/>
            </p:nvSpPr>
            <p:spPr bwMode="auto">
              <a:xfrm>
                <a:off x="6448278" y="3478141"/>
                <a:ext cx="327121" cy="457200"/>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solidFill>
                <a:srgbClr val="FFFFFF"/>
              </a:solidFill>
              <a:ln w="15875" cap="sq">
                <a:solidFill>
                  <a:srgbClr val="E3008C"/>
                </a:solidFill>
                <a:prstDash val="solid"/>
                <a:miter lim="800000"/>
                <a:headEnd/>
                <a:tailEnd/>
              </a:ln>
              <a:extLst/>
            </p:spPr>
            <p:txBody>
              <a:bodyPr vert="horz" wrap="square" lIns="89642" tIns="44821" rIns="89642" bIns="44821" numCol="1" anchor="t" anchorCtr="0" compatLnSpc="1">
                <a:prstTxWarp prst="textNoShape">
                  <a:avLst/>
                </a:prstTxWarp>
              </a:bodyPr>
              <a:lstStyle/>
              <a:p>
                <a:pPr defTabSz="896386">
                  <a:defRPr/>
                </a:pPr>
                <a:endParaRPr lang="en-US" kern="0">
                  <a:solidFill>
                    <a:srgbClr val="505050"/>
                  </a:solidFill>
                  <a:latin typeface="Segoe UI"/>
                </a:endParaRPr>
              </a:p>
            </p:txBody>
          </p:sp>
        </p:grpSp>
      </p:grpSp>
    </p:spTree>
    <p:extLst>
      <p:ext uri="{BB962C8B-B14F-4D97-AF65-F5344CB8AC3E}">
        <p14:creationId xmlns:p14="http://schemas.microsoft.com/office/powerpoint/2010/main" val="30530564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FD4BAD9-3BB0-4F74-AA1A-ABCE5A38BA40}"/>
              </a:ext>
            </a:extLst>
          </p:cNvPr>
          <p:cNvSpPr/>
          <p:nvPr/>
        </p:nvSpPr>
        <p:spPr>
          <a:xfrm>
            <a:off x="2500397" y="5390560"/>
            <a:ext cx="9444580" cy="80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77670651-3DB0-4468-A64E-88373BB2A699}"/>
              </a:ext>
            </a:extLst>
          </p:cNvPr>
          <p:cNvSpPr/>
          <p:nvPr/>
        </p:nvSpPr>
        <p:spPr bwMode="auto">
          <a:xfrm>
            <a:off x="269239" y="1769943"/>
            <a:ext cx="2017265" cy="249889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defTabSz="914102" fontAlgn="base">
              <a:spcBef>
                <a:spcPct val="0"/>
              </a:spcBef>
              <a:spcAft>
                <a:spcPct val="0"/>
              </a:spcAft>
              <a:defRPr/>
            </a:pPr>
            <a:r>
              <a:rPr lang="en-US" sz="1372">
                <a:gradFill>
                  <a:gsLst>
                    <a:gs pos="0">
                      <a:prstClr val="white"/>
                    </a:gs>
                    <a:gs pos="100000">
                      <a:prstClr val="white"/>
                    </a:gs>
                  </a:gsLst>
                  <a:lin ang="5400000" scaled="0"/>
                </a:gradFill>
                <a:latin typeface="Segoe UI" panose="020B0502040204020203" pitchFamily="34" charset="0"/>
                <a:cs typeface="Segoe UI" panose="020B0502040204020203" pitchFamily="34" charset="0"/>
              </a:rPr>
              <a:t>Data and Actions</a:t>
            </a:r>
          </a:p>
        </p:txBody>
      </p:sp>
      <p:sp>
        <p:nvSpPr>
          <p:cNvPr id="7" name="Rectangle 6">
            <a:extLst>
              <a:ext uri="{FF2B5EF4-FFF2-40B4-BE49-F238E27FC236}">
                <a16:creationId xmlns:a16="http://schemas.microsoft.com/office/drawing/2014/main" id="{4039A72B-91DC-4632-9004-55E34B27CD02}"/>
              </a:ext>
            </a:extLst>
          </p:cNvPr>
          <p:cNvSpPr/>
          <p:nvPr/>
        </p:nvSpPr>
        <p:spPr bwMode="auto">
          <a:xfrm>
            <a:off x="278339" y="4502987"/>
            <a:ext cx="2017265" cy="67553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defTabSz="914102" fontAlgn="base">
              <a:spcBef>
                <a:spcPct val="0"/>
              </a:spcBef>
              <a:spcAft>
                <a:spcPct val="0"/>
              </a:spcAft>
              <a:defRPr/>
            </a:pPr>
            <a:r>
              <a:rPr lang="en-US" sz="1372" dirty="0">
                <a:gradFill>
                  <a:gsLst>
                    <a:gs pos="0">
                      <a:prstClr val="white"/>
                    </a:gs>
                    <a:gs pos="100000">
                      <a:prstClr val="white"/>
                    </a:gs>
                  </a:gsLst>
                  <a:lin ang="5400000" scaled="0"/>
                </a:gradFill>
                <a:latin typeface="Segoe UI"/>
                <a:cs typeface="Segoe UI" panose="020B0502040204020203" pitchFamily="34" charset="0"/>
              </a:rPr>
              <a:t>Authentication &amp; Authorization</a:t>
            </a:r>
          </a:p>
        </p:txBody>
      </p:sp>
      <p:sp>
        <p:nvSpPr>
          <p:cNvPr id="8" name="Rectangle 7">
            <a:extLst>
              <a:ext uri="{FF2B5EF4-FFF2-40B4-BE49-F238E27FC236}">
                <a16:creationId xmlns:a16="http://schemas.microsoft.com/office/drawing/2014/main" id="{0B52FFBA-3D34-423E-BDD7-3D5F3F738576}"/>
              </a:ext>
            </a:extLst>
          </p:cNvPr>
          <p:cNvSpPr/>
          <p:nvPr/>
        </p:nvSpPr>
        <p:spPr bwMode="auto">
          <a:xfrm>
            <a:off x="278338" y="5397327"/>
            <a:ext cx="2017265" cy="80290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defTabSz="914102" fontAlgn="base">
              <a:spcBef>
                <a:spcPct val="0"/>
              </a:spcBef>
              <a:spcAft>
                <a:spcPct val="0"/>
              </a:spcAft>
              <a:defRPr/>
            </a:pPr>
            <a:r>
              <a:rPr lang="en-US" sz="1372"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Supported SDKs and</a:t>
            </a:r>
          </a:p>
          <a:p>
            <a:pPr defTabSz="914102" fontAlgn="base">
              <a:spcBef>
                <a:spcPct val="0"/>
              </a:spcBef>
              <a:spcAft>
                <a:spcPct val="0"/>
              </a:spcAft>
              <a:defRPr/>
            </a:pPr>
            <a:r>
              <a:rPr lang="en-US" sz="1372"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Sample Code</a:t>
            </a:r>
          </a:p>
        </p:txBody>
      </p:sp>
      <p:sp>
        <p:nvSpPr>
          <p:cNvPr id="166" name="Rectangle 165">
            <a:extLst>
              <a:ext uri="{FF2B5EF4-FFF2-40B4-BE49-F238E27FC236}">
                <a16:creationId xmlns:a16="http://schemas.microsoft.com/office/drawing/2014/main" id="{F4482950-438E-47C9-8E0F-55B9B1BE9A2C}"/>
              </a:ext>
            </a:extLst>
          </p:cNvPr>
          <p:cNvSpPr/>
          <p:nvPr/>
        </p:nvSpPr>
        <p:spPr>
          <a:xfrm>
            <a:off x="2523815" y="1797884"/>
            <a:ext cx="9422365" cy="2437918"/>
          </a:xfrm>
          <a:prstGeom prst="rect">
            <a:avLst/>
          </a:prstGeom>
          <a:solidFill>
            <a:schemeClr val="bg1"/>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E766722-B430-4555-9E85-130D9DFB5489}"/>
              </a:ext>
            </a:extLst>
          </p:cNvPr>
          <p:cNvSpPr/>
          <p:nvPr/>
        </p:nvSpPr>
        <p:spPr>
          <a:xfrm>
            <a:off x="3023139" y="2968379"/>
            <a:ext cx="634773" cy="416419"/>
          </a:xfrm>
          <a:prstGeom prst="rect">
            <a:avLst/>
          </a:prstGeom>
          <a:solidFill>
            <a:srgbClr val="E3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78">
                <a:solidFill>
                  <a:prstClr val="white"/>
                </a:solidFill>
                <a:latin typeface="Segoe UI" panose="020B0502040204020203" pitchFamily="34" charset="0"/>
                <a:cs typeface="Segoe UI" panose="020B0502040204020203" pitchFamily="34" charset="0"/>
              </a:rPr>
              <a:t>Alerts</a:t>
            </a:r>
          </a:p>
        </p:txBody>
      </p:sp>
      <p:sp>
        <p:nvSpPr>
          <p:cNvPr id="18" name="Rectangle 17">
            <a:extLst>
              <a:ext uri="{FF2B5EF4-FFF2-40B4-BE49-F238E27FC236}">
                <a16:creationId xmlns:a16="http://schemas.microsoft.com/office/drawing/2014/main" id="{5FFD254B-6A1B-469A-ABBC-534321E08444}"/>
              </a:ext>
            </a:extLst>
          </p:cNvPr>
          <p:cNvSpPr/>
          <p:nvPr/>
        </p:nvSpPr>
        <p:spPr>
          <a:xfrm>
            <a:off x="3804037" y="2968379"/>
            <a:ext cx="1828294" cy="416419"/>
          </a:xfrm>
          <a:prstGeom prst="rect">
            <a:avLst/>
          </a:prstGeom>
          <a:solidFill>
            <a:srgbClr val="E3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78">
                <a:solidFill>
                  <a:prstClr val="white"/>
                </a:solidFill>
                <a:latin typeface="Segoe UI" panose="020B0502040204020203" pitchFamily="34" charset="0"/>
                <a:cs typeface="Segoe UI" panose="020B0502040204020203" pitchFamily="34" charset="0"/>
              </a:rPr>
              <a:t>Security Profiles</a:t>
            </a:r>
          </a:p>
          <a:p>
            <a:pPr algn="ctr">
              <a:defRPr/>
            </a:pPr>
            <a:r>
              <a:rPr lang="en-US" sz="1078">
                <a:solidFill>
                  <a:prstClr val="white"/>
                </a:solidFill>
                <a:latin typeface="Segoe UI" panose="020B0502040204020203" pitchFamily="34" charset="0"/>
                <a:cs typeface="Segoe UI" panose="020B0502040204020203" pitchFamily="34" charset="0"/>
              </a:rPr>
              <a:t>Host | User | File | App | IP</a:t>
            </a:r>
          </a:p>
        </p:txBody>
      </p:sp>
      <p:sp>
        <p:nvSpPr>
          <p:cNvPr id="19" name="Rectangle 18">
            <a:extLst>
              <a:ext uri="{FF2B5EF4-FFF2-40B4-BE49-F238E27FC236}">
                <a16:creationId xmlns:a16="http://schemas.microsoft.com/office/drawing/2014/main" id="{4042AF9D-E2C1-4844-9CDD-9150BAF0E873}"/>
              </a:ext>
            </a:extLst>
          </p:cNvPr>
          <p:cNvSpPr/>
          <p:nvPr/>
        </p:nvSpPr>
        <p:spPr>
          <a:xfrm>
            <a:off x="5824322" y="2968379"/>
            <a:ext cx="634773" cy="416419"/>
          </a:xfrm>
          <a:prstGeom prst="rect">
            <a:avLst/>
          </a:prstGeom>
          <a:solidFill>
            <a:srgbClr val="E3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78">
                <a:solidFill>
                  <a:prstClr val="white"/>
                </a:solidFill>
                <a:latin typeface="Segoe UI" panose="020B0502040204020203" pitchFamily="34" charset="0"/>
                <a:cs typeface="Segoe UI" panose="020B0502040204020203" pitchFamily="34" charset="0"/>
              </a:rPr>
              <a:t>Actions</a:t>
            </a:r>
          </a:p>
        </p:txBody>
      </p:sp>
      <p:sp>
        <p:nvSpPr>
          <p:cNvPr id="20" name="Rectangle 19">
            <a:extLst>
              <a:ext uri="{FF2B5EF4-FFF2-40B4-BE49-F238E27FC236}">
                <a16:creationId xmlns:a16="http://schemas.microsoft.com/office/drawing/2014/main" id="{072FA135-67A4-4A0E-A4D9-AD7CA59432D2}"/>
              </a:ext>
            </a:extLst>
          </p:cNvPr>
          <p:cNvSpPr/>
          <p:nvPr/>
        </p:nvSpPr>
        <p:spPr>
          <a:xfrm>
            <a:off x="6675326" y="2968379"/>
            <a:ext cx="1089603" cy="416419"/>
          </a:xfrm>
          <a:prstGeom prst="rect">
            <a:avLst/>
          </a:prstGeom>
          <a:solidFill>
            <a:srgbClr val="E3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78">
                <a:solidFill>
                  <a:prstClr val="white"/>
                </a:solidFill>
                <a:latin typeface="Segoe UI" panose="020B0502040204020203" pitchFamily="34" charset="0"/>
                <a:cs typeface="Segoe UI" panose="020B0502040204020203" pitchFamily="34" charset="0"/>
              </a:rPr>
              <a:t>Configurations</a:t>
            </a:r>
          </a:p>
        </p:txBody>
      </p:sp>
      <p:cxnSp>
        <p:nvCxnSpPr>
          <p:cNvPr id="22" name="Straight Arrow Connector 21">
            <a:extLst>
              <a:ext uri="{FF2B5EF4-FFF2-40B4-BE49-F238E27FC236}">
                <a16:creationId xmlns:a16="http://schemas.microsoft.com/office/drawing/2014/main" id="{38290312-1192-4C7C-8761-1E3502AC80EF}"/>
              </a:ext>
            </a:extLst>
          </p:cNvPr>
          <p:cNvCxnSpPr/>
          <p:nvPr/>
        </p:nvCxnSpPr>
        <p:spPr>
          <a:xfrm>
            <a:off x="3327282" y="3384798"/>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C7FE64-5935-4D3B-9E3B-EB8E4DC2D587}"/>
              </a:ext>
            </a:extLst>
          </p:cNvPr>
          <p:cNvCxnSpPr/>
          <p:nvPr/>
        </p:nvCxnSpPr>
        <p:spPr>
          <a:xfrm>
            <a:off x="4843200" y="3384798"/>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1B0769-7EF4-4E20-AD74-E7413D7A327A}"/>
              </a:ext>
            </a:extLst>
          </p:cNvPr>
          <p:cNvCxnSpPr/>
          <p:nvPr/>
        </p:nvCxnSpPr>
        <p:spPr>
          <a:xfrm>
            <a:off x="6147842" y="3384798"/>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5204DF9-D600-416C-8BBF-8E40835E0248}"/>
              </a:ext>
            </a:extLst>
          </p:cNvPr>
          <p:cNvCxnSpPr/>
          <p:nvPr/>
        </p:nvCxnSpPr>
        <p:spPr>
          <a:xfrm>
            <a:off x="7228777" y="3384798"/>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60F4857-424B-4CB7-A5F4-516BEC3AAA13}"/>
              </a:ext>
            </a:extLst>
          </p:cNvPr>
          <p:cNvGrpSpPr/>
          <p:nvPr/>
        </p:nvGrpSpPr>
        <p:grpSpPr>
          <a:xfrm>
            <a:off x="3327282" y="2604762"/>
            <a:ext cx="7992323" cy="368847"/>
            <a:chOff x="3397933" y="2601898"/>
            <a:chExt cx="8152586" cy="430842"/>
          </a:xfrm>
        </p:grpSpPr>
        <p:cxnSp>
          <p:nvCxnSpPr>
            <p:cNvPr id="27" name="Straight Arrow Connector 26">
              <a:extLst>
                <a:ext uri="{FF2B5EF4-FFF2-40B4-BE49-F238E27FC236}">
                  <a16:creationId xmlns:a16="http://schemas.microsoft.com/office/drawing/2014/main" id="{4FE49DC8-CF58-48DB-BE42-6117252C7604}"/>
                </a:ext>
              </a:extLst>
            </p:cNvPr>
            <p:cNvCxnSpPr>
              <a:cxnSpLocks/>
            </p:cNvCxnSpPr>
            <p:nvPr/>
          </p:nvCxnSpPr>
          <p:spPr>
            <a:xfrm flipV="1">
              <a:off x="3397933" y="2619121"/>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8BECF3-0CCF-43AA-8224-E7EC55551E62}"/>
                </a:ext>
              </a:extLst>
            </p:cNvPr>
            <p:cNvCxnSpPr>
              <a:cxnSpLocks/>
            </p:cNvCxnSpPr>
            <p:nvPr/>
          </p:nvCxnSpPr>
          <p:spPr>
            <a:xfrm flipV="1">
              <a:off x="4940035" y="2624457"/>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181B1E-D116-4A11-AAF0-96D7EC1EF773}"/>
                </a:ext>
              </a:extLst>
            </p:cNvPr>
            <p:cNvCxnSpPr>
              <a:cxnSpLocks/>
            </p:cNvCxnSpPr>
            <p:nvPr/>
          </p:nvCxnSpPr>
          <p:spPr>
            <a:xfrm flipV="1">
              <a:off x="6274778" y="2624457"/>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15A7C03-8057-4889-B05C-34E558818D76}"/>
                </a:ext>
              </a:extLst>
            </p:cNvPr>
            <p:cNvCxnSpPr>
              <a:cxnSpLocks/>
            </p:cNvCxnSpPr>
            <p:nvPr/>
          </p:nvCxnSpPr>
          <p:spPr>
            <a:xfrm flipV="1">
              <a:off x="7380074" y="2618869"/>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D33273C-1F68-4940-B544-03A0F00F4E33}"/>
                </a:ext>
              </a:extLst>
            </p:cNvPr>
            <p:cNvCxnSpPr>
              <a:cxnSpLocks/>
            </p:cNvCxnSpPr>
            <p:nvPr/>
          </p:nvCxnSpPr>
          <p:spPr>
            <a:xfrm flipV="1">
              <a:off x="10812239" y="2601898"/>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62B3F27-8A3F-4CB1-BA0B-8D35A7462C50}"/>
                </a:ext>
              </a:extLst>
            </p:cNvPr>
            <p:cNvCxnSpPr>
              <a:cxnSpLocks/>
            </p:cNvCxnSpPr>
            <p:nvPr/>
          </p:nvCxnSpPr>
          <p:spPr>
            <a:xfrm flipV="1">
              <a:off x="11550519" y="2601898"/>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C6C8131B-D2AF-4DC3-BD24-BA855F783D82}"/>
                </a:ext>
              </a:extLst>
            </p:cNvPr>
            <p:cNvCxnSpPr>
              <a:cxnSpLocks/>
            </p:cNvCxnSpPr>
            <p:nvPr/>
          </p:nvCxnSpPr>
          <p:spPr>
            <a:xfrm flipV="1">
              <a:off x="10014313" y="2618036"/>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85FCE73-C7F9-4BE6-AFBD-9AAEE6EA0C31}"/>
                </a:ext>
              </a:extLst>
            </p:cNvPr>
            <p:cNvCxnSpPr>
              <a:cxnSpLocks/>
            </p:cNvCxnSpPr>
            <p:nvPr/>
          </p:nvCxnSpPr>
          <p:spPr>
            <a:xfrm flipV="1">
              <a:off x="9248302" y="2618036"/>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CE24ED1-26AB-4E0D-B4B8-778F56E28C7C}"/>
                </a:ext>
              </a:extLst>
            </p:cNvPr>
            <p:cNvCxnSpPr>
              <a:cxnSpLocks/>
            </p:cNvCxnSpPr>
            <p:nvPr/>
          </p:nvCxnSpPr>
          <p:spPr>
            <a:xfrm flipV="1">
              <a:off x="8459444" y="2624176"/>
              <a:ext cx="0" cy="4082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48" name="Straight Arrow Connector 147">
            <a:extLst>
              <a:ext uri="{FF2B5EF4-FFF2-40B4-BE49-F238E27FC236}">
                <a16:creationId xmlns:a16="http://schemas.microsoft.com/office/drawing/2014/main" id="{5D5C3803-D8EB-4717-A35D-DEC31C12CDA9}"/>
              </a:ext>
            </a:extLst>
          </p:cNvPr>
          <p:cNvCxnSpPr/>
          <p:nvPr/>
        </p:nvCxnSpPr>
        <p:spPr>
          <a:xfrm>
            <a:off x="8299419" y="3404938"/>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B8065FB3-291E-4B25-B7C9-2834053CEAAE}"/>
              </a:ext>
            </a:extLst>
          </p:cNvPr>
          <p:cNvCxnSpPr/>
          <p:nvPr/>
        </p:nvCxnSpPr>
        <p:spPr>
          <a:xfrm>
            <a:off x="9114182" y="3404938"/>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81F96D9B-74A6-4D30-B6DD-2EB201361D16}"/>
              </a:ext>
            </a:extLst>
          </p:cNvPr>
          <p:cNvCxnSpPr/>
          <p:nvPr/>
        </p:nvCxnSpPr>
        <p:spPr>
          <a:xfrm>
            <a:off x="9826651" y="3404937"/>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AC148A9F-7643-4F8A-A691-A7383F747F30}"/>
              </a:ext>
            </a:extLst>
          </p:cNvPr>
          <p:cNvCxnSpPr/>
          <p:nvPr/>
        </p:nvCxnSpPr>
        <p:spPr>
          <a:xfrm>
            <a:off x="10605240" y="3404937"/>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CE9FC5A-B04A-4C26-AB4E-51E081D9F324}"/>
              </a:ext>
            </a:extLst>
          </p:cNvPr>
          <p:cNvCxnSpPr/>
          <p:nvPr/>
        </p:nvCxnSpPr>
        <p:spPr>
          <a:xfrm>
            <a:off x="11315906" y="3404937"/>
            <a:ext cx="0" cy="385201"/>
          </a:xfrm>
          <a:prstGeom prst="straightConnector1">
            <a:avLst/>
          </a:prstGeom>
          <a:ln w="28575">
            <a:solidFill>
              <a:srgbClr val="0078D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10FE3A8F-A431-40E3-BD04-17DEF667C04C}"/>
              </a:ext>
            </a:extLst>
          </p:cNvPr>
          <p:cNvSpPr/>
          <p:nvPr/>
        </p:nvSpPr>
        <p:spPr>
          <a:xfrm>
            <a:off x="2709600" y="3769485"/>
            <a:ext cx="8990563" cy="3368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72">
                <a:solidFill>
                  <a:prstClr val="white"/>
                </a:solidFill>
                <a:latin typeface="Segoe UI" panose="020B0502040204020203" pitchFamily="34" charset="0"/>
                <a:cs typeface="Segoe UI" panose="020B0502040204020203" pitchFamily="34" charset="0"/>
              </a:rPr>
              <a:t>Insights and relationships</a:t>
            </a:r>
          </a:p>
        </p:txBody>
      </p:sp>
      <p:sp>
        <p:nvSpPr>
          <p:cNvPr id="32" name="Rectangle 31">
            <a:extLst>
              <a:ext uri="{FF2B5EF4-FFF2-40B4-BE49-F238E27FC236}">
                <a16:creationId xmlns:a16="http://schemas.microsoft.com/office/drawing/2014/main" id="{CEF7A075-D810-419A-B0D0-1116D3F8E6CE}"/>
              </a:ext>
            </a:extLst>
          </p:cNvPr>
          <p:cNvSpPr/>
          <p:nvPr/>
        </p:nvSpPr>
        <p:spPr>
          <a:xfrm>
            <a:off x="2500397" y="4510618"/>
            <a:ext cx="9422365" cy="667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72">
                <a:solidFill>
                  <a:srgbClr val="0078D7"/>
                </a:solidFill>
                <a:latin typeface="Segoe UI" panose="020B0502040204020203" pitchFamily="34" charset="0"/>
                <a:cs typeface="Segoe UI" panose="020B0502040204020203" pitchFamily="34" charset="0"/>
              </a:rPr>
              <a:t>OAuth 2.0 and OpenID Connect 1.0</a:t>
            </a:r>
          </a:p>
        </p:txBody>
      </p:sp>
      <p:sp>
        <p:nvSpPr>
          <p:cNvPr id="130" name="Rectangle 129">
            <a:extLst>
              <a:ext uri="{FF2B5EF4-FFF2-40B4-BE49-F238E27FC236}">
                <a16:creationId xmlns:a16="http://schemas.microsoft.com/office/drawing/2014/main" id="{86542A3D-28CC-4073-8892-5FE198D3F25E}"/>
              </a:ext>
            </a:extLst>
          </p:cNvPr>
          <p:cNvSpPr/>
          <p:nvPr/>
        </p:nvSpPr>
        <p:spPr bwMode="auto">
          <a:xfrm>
            <a:off x="269239" y="592498"/>
            <a:ext cx="2017265" cy="94329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defTabSz="914102" fontAlgn="base">
              <a:spcBef>
                <a:spcPct val="0"/>
              </a:spcBef>
              <a:spcAft>
                <a:spcPct val="0"/>
              </a:spcAft>
              <a:defRPr/>
            </a:pPr>
            <a:r>
              <a:rPr lang="en-US" sz="1372">
                <a:gradFill>
                  <a:gsLst>
                    <a:gs pos="0">
                      <a:prstClr val="white"/>
                    </a:gs>
                    <a:gs pos="100000">
                      <a:prstClr val="white"/>
                    </a:gs>
                  </a:gsLst>
                  <a:lin ang="5400000" scaled="0"/>
                </a:gradFill>
                <a:latin typeface="Segoe UI" panose="020B0502040204020203" pitchFamily="34" charset="0"/>
                <a:cs typeface="Segoe UI" panose="020B0502040204020203" pitchFamily="34" charset="0"/>
              </a:rPr>
              <a:t>Security Providers</a:t>
            </a:r>
          </a:p>
        </p:txBody>
      </p:sp>
      <p:sp>
        <p:nvSpPr>
          <p:cNvPr id="156" name="Rectangle 155">
            <a:extLst>
              <a:ext uri="{FF2B5EF4-FFF2-40B4-BE49-F238E27FC236}">
                <a16:creationId xmlns:a16="http://schemas.microsoft.com/office/drawing/2014/main" id="{1C3B7138-3B54-42C1-BD4C-D380947CBF6A}"/>
              </a:ext>
            </a:extLst>
          </p:cNvPr>
          <p:cNvSpPr/>
          <p:nvPr/>
        </p:nvSpPr>
        <p:spPr>
          <a:xfrm>
            <a:off x="2481519" y="592498"/>
            <a:ext cx="9422365" cy="94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A6013558-BCA5-4359-976A-F984EAB54D23}"/>
              </a:ext>
            </a:extLst>
          </p:cNvPr>
          <p:cNvSpPr/>
          <p:nvPr/>
        </p:nvSpPr>
        <p:spPr>
          <a:xfrm>
            <a:off x="10812091" y="588926"/>
            <a:ext cx="1091792" cy="9468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egoe UI"/>
            </a:endParaRPr>
          </a:p>
        </p:txBody>
      </p:sp>
      <p:sp>
        <p:nvSpPr>
          <p:cNvPr id="157" name="TextBox 156">
            <a:extLst>
              <a:ext uri="{FF2B5EF4-FFF2-40B4-BE49-F238E27FC236}">
                <a16:creationId xmlns:a16="http://schemas.microsoft.com/office/drawing/2014/main" id="{EA18F273-F836-4EEA-BB9E-7C3737084C68}"/>
              </a:ext>
            </a:extLst>
          </p:cNvPr>
          <p:cNvSpPr txBox="1"/>
          <p:nvPr/>
        </p:nvSpPr>
        <p:spPr>
          <a:xfrm flipH="1">
            <a:off x="3427962" y="1083459"/>
            <a:ext cx="1214994" cy="362072"/>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Azure AD Identity Protection</a:t>
            </a:r>
          </a:p>
        </p:txBody>
      </p:sp>
      <p:pic>
        <p:nvPicPr>
          <p:cNvPr id="158" name="Picture 157">
            <a:extLst>
              <a:ext uri="{FF2B5EF4-FFF2-40B4-BE49-F238E27FC236}">
                <a16:creationId xmlns:a16="http://schemas.microsoft.com/office/drawing/2014/main" id="{2EE060E4-BF37-4D42-B6D6-EEDE07FF48F5}"/>
              </a:ext>
            </a:extLst>
          </p:cNvPr>
          <p:cNvPicPr>
            <a:picLocks noChangeAspect="1"/>
          </p:cNvPicPr>
          <p:nvPr/>
        </p:nvPicPr>
        <p:blipFill>
          <a:blip r:embed="rId3"/>
          <a:stretch>
            <a:fillRect/>
          </a:stretch>
        </p:blipFill>
        <p:spPr>
          <a:xfrm flipH="1">
            <a:off x="3831002" y="731688"/>
            <a:ext cx="380550" cy="363806"/>
          </a:xfrm>
          <a:prstGeom prst="rect">
            <a:avLst/>
          </a:prstGeom>
        </p:spPr>
      </p:pic>
      <p:pic>
        <p:nvPicPr>
          <p:cNvPr id="159" name="Picture 158">
            <a:extLst>
              <a:ext uri="{FF2B5EF4-FFF2-40B4-BE49-F238E27FC236}">
                <a16:creationId xmlns:a16="http://schemas.microsoft.com/office/drawing/2014/main" id="{DCE2E11E-5A9C-42F5-9E56-C330CAE8668D}"/>
              </a:ext>
            </a:extLst>
          </p:cNvPr>
          <p:cNvPicPr>
            <a:picLocks noChangeAspect="1"/>
          </p:cNvPicPr>
          <p:nvPr/>
        </p:nvPicPr>
        <p:blipFill rotWithShape="1">
          <a:blip r:embed="rId4"/>
          <a:srcRect l="13921" r="13136" b="25215"/>
          <a:stretch/>
        </p:blipFill>
        <p:spPr>
          <a:xfrm flipH="1">
            <a:off x="10232445" y="775393"/>
            <a:ext cx="380625" cy="332849"/>
          </a:xfrm>
          <a:prstGeom prst="rect">
            <a:avLst/>
          </a:prstGeom>
        </p:spPr>
      </p:pic>
      <p:sp>
        <p:nvSpPr>
          <p:cNvPr id="160" name="TextBox 159">
            <a:extLst>
              <a:ext uri="{FF2B5EF4-FFF2-40B4-BE49-F238E27FC236}">
                <a16:creationId xmlns:a16="http://schemas.microsoft.com/office/drawing/2014/main" id="{59D8C5E9-47A0-45C6-9BB9-1016CAAAE540}"/>
              </a:ext>
            </a:extLst>
          </p:cNvPr>
          <p:cNvSpPr txBox="1"/>
          <p:nvPr/>
        </p:nvSpPr>
        <p:spPr>
          <a:xfrm flipH="1">
            <a:off x="10114493" y="1165539"/>
            <a:ext cx="710947" cy="226294"/>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Intune</a:t>
            </a:r>
          </a:p>
        </p:txBody>
      </p:sp>
      <p:sp>
        <p:nvSpPr>
          <p:cNvPr id="162" name="TextBox 161">
            <a:extLst>
              <a:ext uri="{FF2B5EF4-FFF2-40B4-BE49-F238E27FC236}">
                <a16:creationId xmlns:a16="http://schemas.microsoft.com/office/drawing/2014/main" id="{1FB26EA6-36CE-4811-986F-B7D47448ACAA}"/>
              </a:ext>
            </a:extLst>
          </p:cNvPr>
          <p:cNvSpPr txBox="1"/>
          <p:nvPr/>
        </p:nvSpPr>
        <p:spPr>
          <a:xfrm flipH="1">
            <a:off x="4650052" y="1123653"/>
            <a:ext cx="939234" cy="362072"/>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Windows Defender ATP</a:t>
            </a:r>
          </a:p>
        </p:txBody>
      </p:sp>
      <p:sp>
        <p:nvSpPr>
          <p:cNvPr id="168" name="TextBox 167">
            <a:extLst>
              <a:ext uri="{FF2B5EF4-FFF2-40B4-BE49-F238E27FC236}">
                <a16:creationId xmlns:a16="http://schemas.microsoft.com/office/drawing/2014/main" id="{2CAB68F7-128E-4186-9667-D9133DB6F86C}"/>
              </a:ext>
            </a:extLst>
          </p:cNvPr>
          <p:cNvSpPr txBox="1"/>
          <p:nvPr/>
        </p:nvSpPr>
        <p:spPr>
          <a:xfrm flipH="1">
            <a:off x="6693953" y="1158339"/>
            <a:ext cx="997495" cy="226294"/>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Office 365 ATP</a:t>
            </a:r>
          </a:p>
        </p:txBody>
      </p:sp>
      <p:pic>
        <p:nvPicPr>
          <p:cNvPr id="169" name="Picture 168">
            <a:extLst>
              <a:ext uri="{FF2B5EF4-FFF2-40B4-BE49-F238E27FC236}">
                <a16:creationId xmlns:a16="http://schemas.microsoft.com/office/drawing/2014/main" id="{F2DACC39-3F17-401F-8D0A-5DD8E5A68F2D}"/>
              </a:ext>
            </a:extLst>
          </p:cNvPr>
          <p:cNvPicPr>
            <a:picLocks noChangeAspect="1"/>
          </p:cNvPicPr>
          <p:nvPr/>
        </p:nvPicPr>
        <p:blipFill>
          <a:blip r:embed="rId5"/>
          <a:stretch>
            <a:fillRect/>
          </a:stretch>
        </p:blipFill>
        <p:spPr>
          <a:xfrm flipH="1">
            <a:off x="8049652" y="777601"/>
            <a:ext cx="418998" cy="339728"/>
          </a:xfrm>
          <a:prstGeom prst="rect">
            <a:avLst/>
          </a:prstGeom>
        </p:spPr>
      </p:pic>
      <p:sp>
        <p:nvSpPr>
          <p:cNvPr id="170" name="TextBox 169">
            <a:extLst>
              <a:ext uri="{FF2B5EF4-FFF2-40B4-BE49-F238E27FC236}">
                <a16:creationId xmlns:a16="http://schemas.microsoft.com/office/drawing/2014/main" id="{1419B8AF-F1E2-4037-B9EB-732EE05276D6}"/>
              </a:ext>
            </a:extLst>
          </p:cNvPr>
          <p:cNvSpPr txBox="1"/>
          <p:nvPr/>
        </p:nvSpPr>
        <p:spPr>
          <a:xfrm flipH="1">
            <a:off x="7721444" y="1145706"/>
            <a:ext cx="1174839" cy="362072"/>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Cloud Application Security</a:t>
            </a:r>
          </a:p>
        </p:txBody>
      </p:sp>
      <p:pic>
        <p:nvPicPr>
          <p:cNvPr id="172" name="Picture 171">
            <a:extLst>
              <a:ext uri="{FF2B5EF4-FFF2-40B4-BE49-F238E27FC236}">
                <a16:creationId xmlns:a16="http://schemas.microsoft.com/office/drawing/2014/main" id="{EDDC0CEB-BCEE-4D86-B751-BA6D45F29BEF}"/>
              </a:ext>
            </a:extLst>
          </p:cNvPr>
          <p:cNvPicPr>
            <a:picLocks noChangeAspect="1"/>
          </p:cNvPicPr>
          <p:nvPr/>
        </p:nvPicPr>
        <p:blipFill>
          <a:blip r:embed="rId6"/>
          <a:stretch>
            <a:fillRect/>
          </a:stretch>
        </p:blipFill>
        <p:spPr>
          <a:xfrm flipH="1">
            <a:off x="2882268" y="745883"/>
            <a:ext cx="324230" cy="324230"/>
          </a:xfrm>
          <a:prstGeom prst="rect">
            <a:avLst/>
          </a:prstGeom>
        </p:spPr>
      </p:pic>
      <p:sp>
        <p:nvSpPr>
          <p:cNvPr id="173" name="TextBox 172">
            <a:extLst>
              <a:ext uri="{FF2B5EF4-FFF2-40B4-BE49-F238E27FC236}">
                <a16:creationId xmlns:a16="http://schemas.microsoft.com/office/drawing/2014/main" id="{E6CAF552-956E-4A5A-9AFB-4798DAE15EE0}"/>
              </a:ext>
            </a:extLst>
          </p:cNvPr>
          <p:cNvSpPr txBox="1"/>
          <p:nvPr/>
        </p:nvSpPr>
        <p:spPr>
          <a:xfrm flipH="1">
            <a:off x="2582933" y="1153974"/>
            <a:ext cx="931796" cy="226294"/>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Azure ATP</a:t>
            </a:r>
          </a:p>
        </p:txBody>
      </p:sp>
      <p:pic>
        <p:nvPicPr>
          <p:cNvPr id="174" name="Picture 2" descr="cid:image001.png@01D1EE2E.63E62AF0">
            <a:extLst>
              <a:ext uri="{FF2B5EF4-FFF2-40B4-BE49-F238E27FC236}">
                <a16:creationId xmlns:a16="http://schemas.microsoft.com/office/drawing/2014/main" id="{E2AFF131-BFDA-4167-A3AA-DF0D65AC3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288270" y="763677"/>
            <a:ext cx="288668" cy="3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TextBox 175">
            <a:extLst>
              <a:ext uri="{FF2B5EF4-FFF2-40B4-BE49-F238E27FC236}">
                <a16:creationId xmlns:a16="http://schemas.microsoft.com/office/drawing/2014/main" id="{47167E14-DCD5-46E6-8D92-B88AC97E0F4A}"/>
              </a:ext>
            </a:extLst>
          </p:cNvPr>
          <p:cNvSpPr txBox="1"/>
          <p:nvPr/>
        </p:nvSpPr>
        <p:spPr>
          <a:xfrm flipH="1">
            <a:off x="5602458" y="1106991"/>
            <a:ext cx="1062438" cy="362072"/>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A</a:t>
            </a:r>
            <a:r>
              <a:rPr lang="en-US" sz="882" err="1">
                <a:solidFill>
                  <a:prstClr val="black"/>
                </a:solidFill>
                <a:latin typeface="Segoe UI" panose="020B0502040204020203" pitchFamily="34" charset="0"/>
                <a:cs typeface="Segoe UI" panose="020B0502040204020203" pitchFamily="34" charset="0"/>
              </a:rPr>
              <a:t>zure</a:t>
            </a:r>
            <a:r>
              <a:rPr lang="en-US" sz="882">
                <a:solidFill>
                  <a:prstClr val="black"/>
                </a:solidFill>
                <a:latin typeface="Segoe UI" panose="020B0502040204020203" pitchFamily="34" charset="0"/>
                <a:cs typeface="Segoe UI" panose="020B0502040204020203" pitchFamily="34" charset="0"/>
              </a:rPr>
              <a:t> Security Center</a:t>
            </a:r>
          </a:p>
        </p:txBody>
      </p:sp>
      <p:sp>
        <p:nvSpPr>
          <p:cNvPr id="177" name="TextBox 176">
            <a:extLst>
              <a:ext uri="{FF2B5EF4-FFF2-40B4-BE49-F238E27FC236}">
                <a16:creationId xmlns:a16="http://schemas.microsoft.com/office/drawing/2014/main" id="{B32DD3DC-3EC2-49F8-9938-9D6B9CFC1E23}"/>
              </a:ext>
            </a:extLst>
          </p:cNvPr>
          <p:cNvSpPr txBox="1"/>
          <p:nvPr/>
        </p:nvSpPr>
        <p:spPr>
          <a:xfrm flipH="1">
            <a:off x="8943307" y="1144739"/>
            <a:ext cx="1087695" cy="362072"/>
          </a:xfrm>
          <a:prstGeom prst="rect">
            <a:avLst/>
          </a:prstGeom>
          <a:noFill/>
        </p:spPr>
        <p:txBody>
          <a:bodyPr wrap="square" rtlCol="0">
            <a:spAutoFit/>
          </a:bodyPr>
          <a:lstStyle/>
          <a:p>
            <a:pPr algn="ctr">
              <a:defRPr/>
            </a:pPr>
            <a:r>
              <a:rPr lang="en-US" sz="882">
                <a:solidFill>
                  <a:prstClr val="black"/>
                </a:solidFill>
                <a:latin typeface="Segoe UI" panose="020B0502040204020203" pitchFamily="34" charset="0"/>
                <a:cs typeface="Segoe UI" panose="020B0502040204020203" pitchFamily="34" charset="0"/>
              </a:rPr>
              <a:t>Azure Information</a:t>
            </a:r>
          </a:p>
          <a:p>
            <a:pPr algn="ctr">
              <a:defRPr/>
            </a:pPr>
            <a:r>
              <a:rPr lang="en-US" sz="882">
                <a:solidFill>
                  <a:prstClr val="black"/>
                </a:solidFill>
                <a:latin typeface="Segoe UI" panose="020B0502040204020203" pitchFamily="34" charset="0"/>
                <a:cs typeface="Segoe UI" panose="020B0502040204020203" pitchFamily="34" charset="0"/>
              </a:rPr>
              <a:t>Protection</a:t>
            </a:r>
          </a:p>
        </p:txBody>
      </p:sp>
      <p:pic>
        <p:nvPicPr>
          <p:cNvPr id="5" name="Picture 4">
            <a:extLst>
              <a:ext uri="{FF2B5EF4-FFF2-40B4-BE49-F238E27FC236}">
                <a16:creationId xmlns:a16="http://schemas.microsoft.com/office/drawing/2014/main" id="{0FF71BA1-C2DD-4D52-B277-ED6BF56AFD70}"/>
              </a:ext>
            </a:extLst>
          </p:cNvPr>
          <p:cNvPicPr>
            <a:picLocks noChangeAspect="1"/>
          </p:cNvPicPr>
          <p:nvPr/>
        </p:nvPicPr>
        <p:blipFill rotWithShape="1">
          <a:blip r:embed="rId8"/>
          <a:srcRect r="76999"/>
          <a:stretch/>
        </p:blipFill>
        <p:spPr>
          <a:xfrm>
            <a:off x="4955709" y="761335"/>
            <a:ext cx="342077" cy="326070"/>
          </a:xfrm>
          <a:prstGeom prst="rect">
            <a:avLst/>
          </a:prstGeom>
        </p:spPr>
      </p:pic>
      <p:pic>
        <p:nvPicPr>
          <p:cNvPr id="13" name="Graphic 12">
            <a:extLst>
              <a:ext uri="{FF2B5EF4-FFF2-40B4-BE49-F238E27FC236}">
                <a16:creationId xmlns:a16="http://schemas.microsoft.com/office/drawing/2014/main" id="{BD18FE4D-F499-46F1-BD66-F2ED06A78AF5}"/>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6447" t="14275" r="58280" b="19031"/>
          <a:stretch/>
        </p:blipFill>
        <p:spPr>
          <a:xfrm>
            <a:off x="5902040" y="656210"/>
            <a:ext cx="545192" cy="460202"/>
          </a:xfrm>
          <a:prstGeom prst="rect">
            <a:avLst/>
          </a:prstGeom>
        </p:spPr>
      </p:pic>
      <p:pic>
        <p:nvPicPr>
          <p:cNvPr id="16" name="Picture 15">
            <a:extLst>
              <a:ext uri="{FF2B5EF4-FFF2-40B4-BE49-F238E27FC236}">
                <a16:creationId xmlns:a16="http://schemas.microsoft.com/office/drawing/2014/main" id="{B99B579A-3899-48FB-821D-3711CEE7CF29}"/>
              </a:ext>
            </a:extLst>
          </p:cNvPr>
          <p:cNvPicPr>
            <a:picLocks noChangeAspect="1"/>
          </p:cNvPicPr>
          <p:nvPr/>
        </p:nvPicPr>
        <p:blipFill rotWithShape="1">
          <a:blip r:embed="rId11">
            <a:extLst>
              <a:ext uri="{BEBA8EAE-BF5A-486C-A8C5-ECC9F3942E4B}">
                <a14:imgProps xmlns:a14="http://schemas.microsoft.com/office/drawing/2010/main">
                  <a14:imgLayer r:embed="rId12">
                    <a14:imgEffect>
                      <a14:colorTemperature colorTemp="5900"/>
                    </a14:imgEffect>
                  </a14:imgLayer>
                </a14:imgProps>
              </a:ext>
            </a:extLst>
          </a:blip>
          <a:srcRect r="79615" b="25310"/>
          <a:stretch/>
        </p:blipFill>
        <p:spPr>
          <a:xfrm>
            <a:off x="6968851" y="698136"/>
            <a:ext cx="453564" cy="460202"/>
          </a:xfrm>
          <a:prstGeom prst="rect">
            <a:avLst/>
          </a:prstGeom>
        </p:spPr>
      </p:pic>
      <p:grpSp>
        <p:nvGrpSpPr>
          <p:cNvPr id="15" name="Group 14">
            <a:extLst>
              <a:ext uri="{FF2B5EF4-FFF2-40B4-BE49-F238E27FC236}">
                <a16:creationId xmlns:a16="http://schemas.microsoft.com/office/drawing/2014/main" id="{EC3DBE10-6594-4239-AFC4-07D5AB6052B7}"/>
              </a:ext>
            </a:extLst>
          </p:cNvPr>
          <p:cNvGrpSpPr/>
          <p:nvPr/>
        </p:nvGrpSpPr>
        <p:grpSpPr>
          <a:xfrm>
            <a:off x="11004126" y="761335"/>
            <a:ext cx="710947" cy="691478"/>
            <a:chOff x="11110477" y="323258"/>
            <a:chExt cx="725203" cy="705344"/>
          </a:xfrm>
        </p:grpSpPr>
        <p:sp>
          <p:nvSpPr>
            <p:cNvPr id="175" name="TextBox 174">
              <a:extLst>
                <a:ext uri="{FF2B5EF4-FFF2-40B4-BE49-F238E27FC236}">
                  <a16:creationId xmlns:a16="http://schemas.microsoft.com/office/drawing/2014/main" id="{4901A482-8FC4-47F6-B1BA-BB85C1519D47}"/>
                </a:ext>
              </a:extLst>
            </p:cNvPr>
            <p:cNvSpPr txBox="1"/>
            <p:nvPr/>
          </p:nvSpPr>
          <p:spPr>
            <a:xfrm flipH="1">
              <a:off x="11110477" y="659270"/>
              <a:ext cx="725203" cy="369332"/>
            </a:xfrm>
            <a:prstGeom prst="rect">
              <a:avLst/>
            </a:prstGeom>
            <a:noFill/>
          </p:spPr>
          <p:txBody>
            <a:bodyPr wrap="square" rtlCol="0">
              <a:spAutoFit/>
            </a:bodyPr>
            <a:lstStyle/>
            <a:p>
              <a:pPr algn="ctr">
                <a:defRPr/>
              </a:pPr>
              <a:r>
                <a:rPr lang="en-US" sz="882">
                  <a:solidFill>
                    <a:prstClr val="white"/>
                  </a:solidFill>
                  <a:latin typeface="Segoe UI" panose="020B0502040204020203" pitchFamily="34" charset="0"/>
                  <a:cs typeface="Segoe UI" panose="020B0502040204020203" pitchFamily="34" charset="0"/>
                </a:rPr>
                <a:t>Ecosystem</a:t>
              </a:r>
            </a:p>
            <a:p>
              <a:pPr algn="ctr">
                <a:defRPr/>
              </a:pPr>
              <a:r>
                <a:rPr lang="en-US" sz="882">
                  <a:solidFill>
                    <a:prstClr val="white"/>
                  </a:solidFill>
                  <a:latin typeface="Segoe UI" panose="020B0502040204020203" pitchFamily="34" charset="0"/>
                  <a:cs typeface="Segoe UI" panose="020B0502040204020203" pitchFamily="34" charset="0"/>
                </a:rPr>
                <a:t>Partners</a:t>
              </a:r>
            </a:p>
          </p:txBody>
        </p:sp>
        <p:sp>
          <p:nvSpPr>
            <p:cNvPr id="179" name="Commitments_EC4D">
              <a:extLst>
                <a:ext uri="{FF2B5EF4-FFF2-40B4-BE49-F238E27FC236}">
                  <a16:creationId xmlns:a16="http://schemas.microsoft.com/office/drawing/2014/main" id="{5141D8E9-ED65-4867-94BE-FE4F67F96974}"/>
                </a:ext>
              </a:extLst>
            </p:cNvPr>
            <p:cNvSpPr>
              <a:spLocks noChangeAspect="1" noEditPoints="1"/>
            </p:cNvSpPr>
            <p:nvPr/>
          </p:nvSpPr>
          <p:spPr bwMode="auto">
            <a:xfrm>
              <a:off x="11266132" y="323258"/>
              <a:ext cx="362108" cy="339523"/>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80" tIns="43940" rIns="87880" bIns="43940" numCol="1" anchor="t" anchorCtr="0" compatLnSpc="1">
              <a:prstTxWarp prst="textNoShape">
                <a:avLst/>
              </a:prstTxWarp>
            </a:bodyPr>
            <a:lstStyle/>
            <a:p>
              <a:pPr defTabSz="896354">
                <a:defRPr/>
              </a:pPr>
              <a:endParaRPr lang="en-US" sz="1730">
                <a:solidFill>
                  <a:srgbClr val="353535"/>
                </a:solidFill>
                <a:latin typeface="Segoe UI Semilight"/>
              </a:endParaRPr>
            </a:p>
          </p:txBody>
        </p:sp>
      </p:grpSp>
      <p:pic>
        <p:nvPicPr>
          <p:cNvPr id="181" name="Picture 180">
            <a:extLst>
              <a:ext uri="{FF2B5EF4-FFF2-40B4-BE49-F238E27FC236}">
                <a16:creationId xmlns:a16="http://schemas.microsoft.com/office/drawing/2014/main" id="{B23BD483-BEB2-4DF8-A93E-C3E6D3204CBF}"/>
              </a:ext>
            </a:extLst>
          </p:cNvPr>
          <p:cNvPicPr>
            <a:picLocks noChangeAspect="1"/>
          </p:cNvPicPr>
          <p:nvPr/>
        </p:nvPicPr>
        <p:blipFill>
          <a:blip r:embed="rId13"/>
          <a:stretch>
            <a:fillRect/>
          </a:stretch>
        </p:blipFill>
        <p:spPr>
          <a:xfrm>
            <a:off x="3144635" y="5520833"/>
            <a:ext cx="740188" cy="563814"/>
          </a:xfrm>
          <a:prstGeom prst="rect">
            <a:avLst/>
          </a:prstGeom>
        </p:spPr>
      </p:pic>
      <p:pic>
        <p:nvPicPr>
          <p:cNvPr id="182" name="Picture 181">
            <a:extLst>
              <a:ext uri="{FF2B5EF4-FFF2-40B4-BE49-F238E27FC236}">
                <a16:creationId xmlns:a16="http://schemas.microsoft.com/office/drawing/2014/main" id="{E0B1B493-8DED-43BD-BEFC-C935C72D4500}"/>
              </a:ext>
            </a:extLst>
          </p:cNvPr>
          <p:cNvPicPr>
            <a:picLocks noChangeAspect="1"/>
          </p:cNvPicPr>
          <p:nvPr/>
        </p:nvPicPr>
        <p:blipFill>
          <a:blip r:embed="rId14"/>
          <a:stretch>
            <a:fillRect/>
          </a:stretch>
        </p:blipFill>
        <p:spPr>
          <a:xfrm>
            <a:off x="4162962" y="5535147"/>
            <a:ext cx="519575" cy="549500"/>
          </a:xfrm>
          <a:prstGeom prst="rect">
            <a:avLst/>
          </a:prstGeom>
        </p:spPr>
      </p:pic>
      <p:pic>
        <p:nvPicPr>
          <p:cNvPr id="183" name="Picture 182">
            <a:extLst>
              <a:ext uri="{FF2B5EF4-FFF2-40B4-BE49-F238E27FC236}">
                <a16:creationId xmlns:a16="http://schemas.microsoft.com/office/drawing/2014/main" id="{BF7FF154-8EF3-4CD9-A9E8-0FA793E171AC}"/>
              </a:ext>
            </a:extLst>
          </p:cNvPr>
          <p:cNvPicPr>
            <a:picLocks noChangeAspect="1"/>
          </p:cNvPicPr>
          <p:nvPr/>
        </p:nvPicPr>
        <p:blipFill>
          <a:blip r:embed="rId15"/>
          <a:stretch>
            <a:fillRect/>
          </a:stretch>
        </p:blipFill>
        <p:spPr>
          <a:xfrm>
            <a:off x="4960677" y="5528217"/>
            <a:ext cx="533280" cy="565453"/>
          </a:xfrm>
          <a:prstGeom prst="rect">
            <a:avLst/>
          </a:prstGeom>
        </p:spPr>
      </p:pic>
      <p:pic>
        <p:nvPicPr>
          <p:cNvPr id="184" name="Picture 183">
            <a:extLst>
              <a:ext uri="{FF2B5EF4-FFF2-40B4-BE49-F238E27FC236}">
                <a16:creationId xmlns:a16="http://schemas.microsoft.com/office/drawing/2014/main" id="{ECCCE371-85F4-4A8B-83A5-EF9D35D5C353}"/>
              </a:ext>
            </a:extLst>
          </p:cNvPr>
          <p:cNvPicPr>
            <a:picLocks noChangeAspect="1"/>
          </p:cNvPicPr>
          <p:nvPr/>
        </p:nvPicPr>
        <p:blipFill>
          <a:blip r:embed="rId16"/>
          <a:stretch>
            <a:fillRect/>
          </a:stretch>
        </p:blipFill>
        <p:spPr>
          <a:xfrm>
            <a:off x="5772094" y="5517098"/>
            <a:ext cx="552799" cy="563814"/>
          </a:xfrm>
          <a:prstGeom prst="rect">
            <a:avLst/>
          </a:prstGeom>
        </p:spPr>
      </p:pic>
      <p:pic>
        <p:nvPicPr>
          <p:cNvPr id="196" name="Picture 195">
            <a:extLst>
              <a:ext uri="{FF2B5EF4-FFF2-40B4-BE49-F238E27FC236}">
                <a16:creationId xmlns:a16="http://schemas.microsoft.com/office/drawing/2014/main" id="{E0128AA5-766B-4A68-A9E6-43FD5CE3C813}"/>
              </a:ext>
            </a:extLst>
          </p:cNvPr>
          <p:cNvPicPr>
            <a:picLocks noChangeAspect="1"/>
          </p:cNvPicPr>
          <p:nvPr/>
        </p:nvPicPr>
        <p:blipFill>
          <a:blip r:embed="rId17"/>
          <a:stretch>
            <a:fillRect/>
          </a:stretch>
        </p:blipFill>
        <p:spPr>
          <a:xfrm>
            <a:off x="6601443" y="5520833"/>
            <a:ext cx="491897" cy="567547"/>
          </a:xfrm>
          <a:prstGeom prst="rect">
            <a:avLst/>
          </a:prstGeom>
        </p:spPr>
      </p:pic>
      <p:pic>
        <p:nvPicPr>
          <p:cNvPr id="197" name="Picture 196">
            <a:extLst>
              <a:ext uri="{FF2B5EF4-FFF2-40B4-BE49-F238E27FC236}">
                <a16:creationId xmlns:a16="http://schemas.microsoft.com/office/drawing/2014/main" id="{AEB785D6-4D06-4211-A547-3663B7EEAEED}"/>
              </a:ext>
            </a:extLst>
          </p:cNvPr>
          <p:cNvPicPr>
            <a:picLocks noChangeAspect="1"/>
          </p:cNvPicPr>
          <p:nvPr/>
        </p:nvPicPr>
        <p:blipFill>
          <a:blip r:embed="rId18"/>
          <a:stretch>
            <a:fillRect/>
          </a:stretch>
        </p:blipFill>
        <p:spPr>
          <a:xfrm>
            <a:off x="7369886" y="5581156"/>
            <a:ext cx="575344" cy="512514"/>
          </a:xfrm>
          <a:prstGeom prst="rect">
            <a:avLst/>
          </a:prstGeom>
        </p:spPr>
      </p:pic>
      <p:pic>
        <p:nvPicPr>
          <p:cNvPr id="198" name="Picture 197">
            <a:extLst>
              <a:ext uri="{FF2B5EF4-FFF2-40B4-BE49-F238E27FC236}">
                <a16:creationId xmlns:a16="http://schemas.microsoft.com/office/drawing/2014/main" id="{3592BB8F-0479-43B9-8404-138A342D6E5A}"/>
              </a:ext>
            </a:extLst>
          </p:cNvPr>
          <p:cNvPicPr>
            <a:picLocks noChangeAspect="1"/>
          </p:cNvPicPr>
          <p:nvPr/>
        </p:nvPicPr>
        <p:blipFill>
          <a:blip r:embed="rId19"/>
          <a:stretch>
            <a:fillRect/>
          </a:stretch>
        </p:blipFill>
        <p:spPr>
          <a:xfrm>
            <a:off x="8221779" y="5517099"/>
            <a:ext cx="524690" cy="567547"/>
          </a:xfrm>
          <a:prstGeom prst="rect">
            <a:avLst/>
          </a:prstGeom>
        </p:spPr>
      </p:pic>
      <p:pic>
        <p:nvPicPr>
          <p:cNvPr id="199" name="Picture 198">
            <a:extLst>
              <a:ext uri="{FF2B5EF4-FFF2-40B4-BE49-F238E27FC236}">
                <a16:creationId xmlns:a16="http://schemas.microsoft.com/office/drawing/2014/main" id="{96B76E3E-ACE7-47F6-906B-897AFCF53BC1}"/>
              </a:ext>
            </a:extLst>
          </p:cNvPr>
          <p:cNvPicPr>
            <a:picLocks noChangeAspect="1"/>
          </p:cNvPicPr>
          <p:nvPr/>
        </p:nvPicPr>
        <p:blipFill>
          <a:blip r:embed="rId20"/>
          <a:stretch>
            <a:fillRect/>
          </a:stretch>
        </p:blipFill>
        <p:spPr>
          <a:xfrm>
            <a:off x="9014397" y="5517098"/>
            <a:ext cx="599801" cy="558524"/>
          </a:xfrm>
          <a:prstGeom prst="rect">
            <a:avLst/>
          </a:prstGeom>
        </p:spPr>
      </p:pic>
      <p:pic>
        <p:nvPicPr>
          <p:cNvPr id="200" name="Picture 199">
            <a:extLst>
              <a:ext uri="{FF2B5EF4-FFF2-40B4-BE49-F238E27FC236}">
                <a16:creationId xmlns:a16="http://schemas.microsoft.com/office/drawing/2014/main" id="{3994B67E-1209-4186-ACDD-CBEA005EDC6F}"/>
              </a:ext>
            </a:extLst>
          </p:cNvPr>
          <p:cNvPicPr>
            <a:picLocks noChangeAspect="1"/>
          </p:cNvPicPr>
          <p:nvPr/>
        </p:nvPicPr>
        <p:blipFill>
          <a:blip r:embed="rId21"/>
          <a:stretch>
            <a:fillRect/>
          </a:stretch>
        </p:blipFill>
        <p:spPr>
          <a:xfrm>
            <a:off x="9859659" y="5508402"/>
            <a:ext cx="426725" cy="581204"/>
          </a:xfrm>
          <a:prstGeom prst="rect">
            <a:avLst/>
          </a:prstGeom>
        </p:spPr>
      </p:pic>
      <p:pic>
        <p:nvPicPr>
          <p:cNvPr id="201" name="Picture 200">
            <a:extLst>
              <a:ext uri="{FF2B5EF4-FFF2-40B4-BE49-F238E27FC236}">
                <a16:creationId xmlns:a16="http://schemas.microsoft.com/office/drawing/2014/main" id="{D271534B-35DE-491C-9A64-11CFC3E48D8F}"/>
              </a:ext>
            </a:extLst>
          </p:cNvPr>
          <p:cNvPicPr>
            <a:picLocks noChangeAspect="1"/>
          </p:cNvPicPr>
          <p:nvPr/>
        </p:nvPicPr>
        <p:blipFill>
          <a:blip r:embed="rId22"/>
          <a:stretch>
            <a:fillRect/>
          </a:stretch>
        </p:blipFill>
        <p:spPr>
          <a:xfrm>
            <a:off x="10622862" y="5508403"/>
            <a:ext cx="466032" cy="585923"/>
          </a:xfrm>
          <a:prstGeom prst="rect">
            <a:avLst/>
          </a:prstGeom>
        </p:spPr>
      </p:pic>
      <p:sp>
        <p:nvSpPr>
          <p:cNvPr id="75" name="Rectangle 127">
            <a:extLst>
              <a:ext uri="{FF2B5EF4-FFF2-40B4-BE49-F238E27FC236}">
                <a16:creationId xmlns:a16="http://schemas.microsoft.com/office/drawing/2014/main" id="{B0918681-23B1-4E3B-AB2D-5D5943D14746}"/>
              </a:ext>
            </a:extLst>
          </p:cNvPr>
          <p:cNvSpPr/>
          <p:nvPr/>
        </p:nvSpPr>
        <p:spPr bwMode="auto">
          <a:xfrm>
            <a:off x="8013669" y="1934988"/>
            <a:ext cx="3624101" cy="636308"/>
          </a:xfrm>
          <a:custGeom>
            <a:avLst/>
            <a:gdLst>
              <a:gd name="connsiteX0" fmla="*/ 0 w 3468936"/>
              <a:gd name="connsiteY0" fmla="*/ 0 h 609418"/>
              <a:gd name="connsiteX1" fmla="*/ 3468936 w 3468936"/>
              <a:gd name="connsiteY1" fmla="*/ 0 h 609418"/>
              <a:gd name="connsiteX2" fmla="*/ 3468936 w 3468936"/>
              <a:gd name="connsiteY2" fmla="*/ 609418 h 609418"/>
              <a:gd name="connsiteX3" fmla="*/ 0 w 3468936"/>
              <a:gd name="connsiteY3" fmla="*/ 609418 h 609418"/>
              <a:gd name="connsiteX4" fmla="*/ 0 w 3468936"/>
              <a:gd name="connsiteY4" fmla="*/ 0 h 609418"/>
              <a:gd name="connsiteX0" fmla="*/ 628214 w 4097150"/>
              <a:gd name="connsiteY0" fmla="*/ 0 h 616398"/>
              <a:gd name="connsiteX1" fmla="*/ 4097150 w 4097150"/>
              <a:gd name="connsiteY1" fmla="*/ 0 h 616398"/>
              <a:gd name="connsiteX2" fmla="*/ 4097150 w 4097150"/>
              <a:gd name="connsiteY2" fmla="*/ 609418 h 616398"/>
              <a:gd name="connsiteX3" fmla="*/ 0 w 4097150"/>
              <a:gd name="connsiteY3" fmla="*/ 616398 h 616398"/>
              <a:gd name="connsiteX4" fmla="*/ 628214 w 4097150"/>
              <a:gd name="connsiteY4" fmla="*/ 0 h 616398"/>
              <a:gd name="connsiteX0" fmla="*/ 628214 w 4097150"/>
              <a:gd name="connsiteY0" fmla="*/ 0 h 609418"/>
              <a:gd name="connsiteX1" fmla="*/ 4097150 w 4097150"/>
              <a:gd name="connsiteY1" fmla="*/ 0 h 609418"/>
              <a:gd name="connsiteX2" fmla="*/ 4097150 w 4097150"/>
              <a:gd name="connsiteY2" fmla="*/ 609418 h 609418"/>
              <a:gd name="connsiteX3" fmla="*/ 0 w 4097150"/>
              <a:gd name="connsiteY3" fmla="*/ 595458 h 609418"/>
              <a:gd name="connsiteX4" fmla="*/ 628214 w 4097150"/>
              <a:gd name="connsiteY4" fmla="*/ 0 h 609418"/>
              <a:gd name="connsiteX0" fmla="*/ 628214 w 4097150"/>
              <a:gd name="connsiteY0" fmla="*/ 0 h 595458"/>
              <a:gd name="connsiteX1" fmla="*/ 4097150 w 4097150"/>
              <a:gd name="connsiteY1" fmla="*/ 0 h 595458"/>
              <a:gd name="connsiteX2" fmla="*/ 4097150 w 4097150"/>
              <a:gd name="connsiteY2" fmla="*/ 588477 h 595458"/>
              <a:gd name="connsiteX3" fmla="*/ 0 w 4097150"/>
              <a:gd name="connsiteY3" fmla="*/ 595458 h 595458"/>
              <a:gd name="connsiteX4" fmla="*/ 628214 w 4097150"/>
              <a:gd name="connsiteY4" fmla="*/ 0 h 595458"/>
              <a:gd name="connsiteX0" fmla="*/ 1139 w 4097150"/>
              <a:gd name="connsiteY0" fmla="*/ 20940 h 595458"/>
              <a:gd name="connsiteX1" fmla="*/ 4097150 w 4097150"/>
              <a:gd name="connsiteY1" fmla="*/ 0 h 595458"/>
              <a:gd name="connsiteX2" fmla="*/ 4097150 w 4097150"/>
              <a:gd name="connsiteY2" fmla="*/ 588477 h 595458"/>
              <a:gd name="connsiteX3" fmla="*/ 0 w 4097150"/>
              <a:gd name="connsiteY3" fmla="*/ 595458 h 595458"/>
              <a:gd name="connsiteX4" fmla="*/ 1139 w 4097150"/>
              <a:gd name="connsiteY4" fmla="*/ 20940 h 595458"/>
              <a:gd name="connsiteX0" fmla="*/ 1139 w 4097150"/>
              <a:gd name="connsiteY0" fmla="*/ 20940 h 595458"/>
              <a:gd name="connsiteX1" fmla="*/ 4097150 w 4097150"/>
              <a:gd name="connsiteY1" fmla="*/ 0 h 595458"/>
              <a:gd name="connsiteX2" fmla="*/ 4097150 w 4097150"/>
              <a:gd name="connsiteY2" fmla="*/ 588477 h 595458"/>
              <a:gd name="connsiteX3" fmla="*/ 0 w 4097150"/>
              <a:gd name="connsiteY3" fmla="*/ 595458 h 595458"/>
              <a:gd name="connsiteX4" fmla="*/ 1139 w 4097150"/>
              <a:gd name="connsiteY4" fmla="*/ 20940 h 59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150" h="595458">
                <a:moveTo>
                  <a:pt x="1139" y="20940"/>
                </a:moveTo>
                <a:lnTo>
                  <a:pt x="4097150" y="0"/>
                </a:lnTo>
                <a:lnTo>
                  <a:pt x="4097150" y="588477"/>
                </a:lnTo>
                <a:lnTo>
                  <a:pt x="0" y="595458"/>
                </a:lnTo>
                <a:cubicBezTo>
                  <a:pt x="380" y="403952"/>
                  <a:pt x="759" y="317148"/>
                  <a:pt x="1139" y="20940"/>
                </a:cubicBezTo>
                <a:close/>
              </a:path>
            </a:pathLst>
          </a:custGeom>
          <a:solidFill>
            <a:schemeClr val="tx1"/>
          </a:solidFill>
          <a:ln w="127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algn="ctr" defTabSz="914102" fontAlgn="base">
              <a:spcBef>
                <a:spcPct val="0"/>
              </a:spcBef>
              <a:spcAft>
                <a:spcPct val="0"/>
              </a:spcAft>
              <a:defRPr/>
            </a:pPr>
            <a:r>
              <a:rPr lang="en-US" sz="1568" b="1" dirty="0">
                <a:solidFill>
                  <a:prstClr val="white"/>
                </a:solidFill>
                <a:latin typeface="Segoe UI" panose="020B0502040204020203" pitchFamily="34" charset="0"/>
                <a:cs typeface="Segoe UI" panose="020B0502040204020203" pitchFamily="34" charset="0"/>
              </a:rPr>
              <a:t>Other Microsoft Graph Services</a:t>
            </a:r>
          </a:p>
          <a:p>
            <a:pPr algn="ctr" defTabSz="914102" fontAlgn="base">
              <a:spcBef>
                <a:spcPct val="0"/>
              </a:spcBef>
              <a:spcAft>
                <a:spcPct val="0"/>
              </a:spcAft>
              <a:defRPr/>
            </a:pPr>
            <a:r>
              <a:rPr lang="en-US" sz="1176" dirty="0">
                <a:solidFill>
                  <a:prstClr val="white"/>
                </a:solidFill>
                <a:latin typeface="Segoe UI" panose="020B0502040204020203" pitchFamily="34" charset="0"/>
                <a:cs typeface="Segoe UI" panose="020B0502040204020203" pitchFamily="34" charset="0"/>
              </a:rPr>
              <a:t>Office 365 | Intune | Active Directory | More…</a:t>
            </a:r>
            <a:endParaRPr lang="en-US" sz="1568" dirty="0">
              <a:solidFill>
                <a:prstClr val="white"/>
              </a:solidFill>
              <a:latin typeface="Segoe UI" panose="020B0502040204020203" pitchFamily="34" charset="0"/>
              <a:cs typeface="Segoe UI" panose="020B0502040204020203" pitchFamily="34" charset="0"/>
            </a:endParaRPr>
          </a:p>
        </p:txBody>
      </p:sp>
      <p:sp>
        <p:nvSpPr>
          <p:cNvPr id="76" name="Rectangle 164">
            <a:extLst>
              <a:ext uri="{FF2B5EF4-FFF2-40B4-BE49-F238E27FC236}">
                <a16:creationId xmlns:a16="http://schemas.microsoft.com/office/drawing/2014/main" id="{B470A05D-A37F-41C5-AB49-641F9D6D72A5}"/>
              </a:ext>
            </a:extLst>
          </p:cNvPr>
          <p:cNvSpPr/>
          <p:nvPr/>
        </p:nvSpPr>
        <p:spPr bwMode="auto">
          <a:xfrm>
            <a:off x="2782391" y="1958000"/>
            <a:ext cx="5231277" cy="626674"/>
          </a:xfrm>
          <a:custGeom>
            <a:avLst/>
            <a:gdLst>
              <a:gd name="connsiteX0" fmla="*/ 0 w 5662787"/>
              <a:gd name="connsiteY0" fmla="*/ 0 h 613714"/>
              <a:gd name="connsiteX1" fmla="*/ 5662787 w 5662787"/>
              <a:gd name="connsiteY1" fmla="*/ 0 h 613714"/>
              <a:gd name="connsiteX2" fmla="*/ 5662787 w 5662787"/>
              <a:gd name="connsiteY2" fmla="*/ 613714 h 613714"/>
              <a:gd name="connsiteX3" fmla="*/ 0 w 5662787"/>
              <a:gd name="connsiteY3" fmla="*/ 613714 h 613714"/>
              <a:gd name="connsiteX4" fmla="*/ 0 w 5662787"/>
              <a:gd name="connsiteY4" fmla="*/ 0 h 613714"/>
              <a:gd name="connsiteX0" fmla="*/ 0 w 5662787"/>
              <a:gd name="connsiteY0" fmla="*/ 0 h 613714"/>
              <a:gd name="connsiteX1" fmla="*/ 5662787 w 5662787"/>
              <a:gd name="connsiteY1" fmla="*/ 0 h 613714"/>
              <a:gd name="connsiteX2" fmla="*/ 5055514 w 5662787"/>
              <a:gd name="connsiteY2" fmla="*/ 599754 h 613714"/>
              <a:gd name="connsiteX3" fmla="*/ 0 w 5662787"/>
              <a:gd name="connsiteY3" fmla="*/ 613714 h 613714"/>
              <a:gd name="connsiteX4" fmla="*/ 0 w 5662787"/>
              <a:gd name="connsiteY4" fmla="*/ 0 h 613714"/>
              <a:gd name="connsiteX0" fmla="*/ 0 w 5055514"/>
              <a:gd name="connsiteY0" fmla="*/ 0 h 613714"/>
              <a:gd name="connsiteX1" fmla="*/ 5048814 w 5055514"/>
              <a:gd name="connsiteY1" fmla="*/ 0 h 613714"/>
              <a:gd name="connsiteX2" fmla="*/ 5055514 w 5055514"/>
              <a:gd name="connsiteY2" fmla="*/ 599754 h 613714"/>
              <a:gd name="connsiteX3" fmla="*/ 0 w 5055514"/>
              <a:gd name="connsiteY3" fmla="*/ 613714 h 613714"/>
              <a:gd name="connsiteX4" fmla="*/ 0 w 5055514"/>
              <a:gd name="connsiteY4" fmla="*/ 0 h 613714"/>
              <a:gd name="connsiteX0" fmla="*/ 0 w 5055514"/>
              <a:gd name="connsiteY0" fmla="*/ 0 h 613714"/>
              <a:gd name="connsiteX1" fmla="*/ 5048814 w 5055514"/>
              <a:gd name="connsiteY1" fmla="*/ 0 h 613714"/>
              <a:gd name="connsiteX2" fmla="*/ 5055514 w 5055514"/>
              <a:gd name="connsiteY2" fmla="*/ 599754 h 613714"/>
              <a:gd name="connsiteX3" fmla="*/ 0 w 5055514"/>
              <a:gd name="connsiteY3" fmla="*/ 613714 h 613714"/>
              <a:gd name="connsiteX4" fmla="*/ 0 w 5055514"/>
              <a:gd name="connsiteY4" fmla="*/ 0 h 613714"/>
              <a:gd name="connsiteX0" fmla="*/ 0 w 5067088"/>
              <a:gd name="connsiteY0" fmla="*/ 7396 h 621110"/>
              <a:gd name="connsiteX1" fmla="*/ 5066872 w 5067088"/>
              <a:gd name="connsiteY1" fmla="*/ 0 h 621110"/>
              <a:gd name="connsiteX2" fmla="*/ 5055514 w 5067088"/>
              <a:gd name="connsiteY2" fmla="*/ 607150 h 621110"/>
              <a:gd name="connsiteX3" fmla="*/ 0 w 5067088"/>
              <a:gd name="connsiteY3" fmla="*/ 621110 h 621110"/>
              <a:gd name="connsiteX4" fmla="*/ 0 w 5067088"/>
              <a:gd name="connsiteY4" fmla="*/ 7396 h 621110"/>
              <a:gd name="connsiteX0" fmla="*/ 0 w 5066872"/>
              <a:gd name="connsiteY0" fmla="*/ 7396 h 621110"/>
              <a:gd name="connsiteX1" fmla="*/ 5066872 w 5066872"/>
              <a:gd name="connsiteY1" fmla="*/ 0 h 621110"/>
              <a:gd name="connsiteX2" fmla="*/ 5055514 w 5066872"/>
              <a:gd name="connsiteY2" fmla="*/ 607150 h 621110"/>
              <a:gd name="connsiteX3" fmla="*/ 0 w 5066872"/>
              <a:gd name="connsiteY3" fmla="*/ 621110 h 621110"/>
              <a:gd name="connsiteX4" fmla="*/ 0 w 5066872"/>
              <a:gd name="connsiteY4" fmla="*/ 7396 h 621110"/>
              <a:gd name="connsiteX0" fmla="*/ 0 w 5066872"/>
              <a:gd name="connsiteY0" fmla="*/ 7396 h 621110"/>
              <a:gd name="connsiteX1" fmla="*/ 5066872 w 5066872"/>
              <a:gd name="connsiteY1" fmla="*/ 0 h 621110"/>
              <a:gd name="connsiteX2" fmla="*/ 5055514 w 5066872"/>
              <a:gd name="connsiteY2" fmla="*/ 607150 h 621110"/>
              <a:gd name="connsiteX3" fmla="*/ 0 w 5066872"/>
              <a:gd name="connsiteY3" fmla="*/ 621110 h 621110"/>
              <a:gd name="connsiteX4" fmla="*/ 0 w 5066872"/>
              <a:gd name="connsiteY4" fmla="*/ 7396 h 621110"/>
              <a:gd name="connsiteX0" fmla="*/ 0 w 5055514"/>
              <a:gd name="connsiteY0" fmla="*/ 7396 h 621110"/>
              <a:gd name="connsiteX1" fmla="*/ 5048990 w 5055514"/>
              <a:gd name="connsiteY1" fmla="*/ 0 h 621110"/>
              <a:gd name="connsiteX2" fmla="*/ 5055514 w 5055514"/>
              <a:gd name="connsiteY2" fmla="*/ 607150 h 621110"/>
              <a:gd name="connsiteX3" fmla="*/ 0 w 5055514"/>
              <a:gd name="connsiteY3" fmla="*/ 621110 h 621110"/>
              <a:gd name="connsiteX4" fmla="*/ 0 w 5055514"/>
              <a:gd name="connsiteY4" fmla="*/ 7396 h 62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514" h="621110">
                <a:moveTo>
                  <a:pt x="0" y="7396"/>
                </a:moveTo>
                <a:lnTo>
                  <a:pt x="5048990" y="0"/>
                </a:lnTo>
                <a:cubicBezTo>
                  <a:pt x="5045204" y="281266"/>
                  <a:pt x="5053281" y="407232"/>
                  <a:pt x="5055514" y="607150"/>
                </a:cubicBezTo>
                <a:lnTo>
                  <a:pt x="0" y="621110"/>
                </a:lnTo>
                <a:lnTo>
                  <a:pt x="0" y="7396"/>
                </a:lnTo>
                <a:close/>
              </a:path>
            </a:pathLst>
          </a:custGeom>
          <a:solidFill>
            <a:srgbClr val="E3008C"/>
          </a:solidFill>
          <a:ln w="12700">
            <a:solidFill>
              <a:srgbClr val="E3008C"/>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algn="ctr" defTabSz="914102" fontAlgn="base">
              <a:spcBef>
                <a:spcPct val="0"/>
              </a:spcBef>
              <a:spcAft>
                <a:spcPct val="0"/>
              </a:spcAft>
              <a:defRPr/>
            </a:pPr>
            <a:r>
              <a:rPr lang="en-US" sz="1568" b="1" dirty="0">
                <a:gradFill>
                  <a:gsLst>
                    <a:gs pos="0">
                      <a:prstClr val="white"/>
                    </a:gs>
                    <a:gs pos="100000">
                      <a:prstClr val="white"/>
                    </a:gs>
                  </a:gsLst>
                  <a:lin ang="5400000" scaled="0"/>
                </a:gradFill>
                <a:latin typeface="Segoe UI" panose="020B0502040204020203" pitchFamily="34" charset="0"/>
                <a:cs typeface="Segoe UI" panose="020B0502040204020203" pitchFamily="34" charset="0"/>
              </a:rPr>
              <a:t>Microsoft Graph Security API</a:t>
            </a:r>
          </a:p>
        </p:txBody>
      </p:sp>
      <p:sp>
        <p:nvSpPr>
          <p:cNvPr id="73" name="Rectangle 72">
            <a:extLst>
              <a:ext uri="{FF2B5EF4-FFF2-40B4-BE49-F238E27FC236}">
                <a16:creationId xmlns:a16="http://schemas.microsoft.com/office/drawing/2014/main" id="{4C82C8AD-9DB7-41FB-87EB-50DBF86E1571}"/>
              </a:ext>
            </a:extLst>
          </p:cNvPr>
          <p:cNvSpPr/>
          <p:nvPr/>
        </p:nvSpPr>
        <p:spPr>
          <a:xfrm>
            <a:off x="8013670" y="2981771"/>
            <a:ext cx="685434" cy="3972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80">
                <a:solidFill>
                  <a:srgbClr val="505050">
                    <a:lumMod val="50000"/>
                  </a:srgbClr>
                </a:solidFill>
                <a:latin typeface="Segoe UI Light" panose="020B0502040204020203" pitchFamily="34" charset="0"/>
                <a:cs typeface="Segoe UI Light" panose="020B0502040204020203" pitchFamily="34" charset="0"/>
              </a:rPr>
              <a:t>Users</a:t>
            </a:r>
          </a:p>
        </p:txBody>
      </p:sp>
      <p:sp>
        <p:nvSpPr>
          <p:cNvPr id="74" name="Rectangle 73">
            <a:extLst>
              <a:ext uri="{FF2B5EF4-FFF2-40B4-BE49-F238E27FC236}">
                <a16:creationId xmlns:a16="http://schemas.microsoft.com/office/drawing/2014/main" id="{D63201C8-9CC6-44D9-BD41-12AA89F5B93D}"/>
              </a:ext>
            </a:extLst>
          </p:cNvPr>
          <p:cNvSpPr/>
          <p:nvPr/>
        </p:nvSpPr>
        <p:spPr>
          <a:xfrm>
            <a:off x="8760832" y="2981771"/>
            <a:ext cx="690798" cy="4052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80">
                <a:solidFill>
                  <a:srgbClr val="505050">
                    <a:lumMod val="50000"/>
                  </a:srgbClr>
                </a:solidFill>
                <a:latin typeface="Segoe UI Light" panose="020B0502040204020203" pitchFamily="34" charset="0"/>
                <a:cs typeface="Segoe UI Light" panose="020B0502040204020203" pitchFamily="34" charset="0"/>
              </a:rPr>
              <a:t>Groups</a:t>
            </a:r>
          </a:p>
        </p:txBody>
      </p:sp>
      <p:sp>
        <p:nvSpPr>
          <p:cNvPr id="79" name="Rectangle 78">
            <a:extLst>
              <a:ext uri="{FF2B5EF4-FFF2-40B4-BE49-F238E27FC236}">
                <a16:creationId xmlns:a16="http://schemas.microsoft.com/office/drawing/2014/main" id="{1C95E91F-7B42-456C-A9DD-F789F296C438}"/>
              </a:ext>
            </a:extLst>
          </p:cNvPr>
          <p:cNvSpPr/>
          <p:nvPr/>
        </p:nvSpPr>
        <p:spPr>
          <a:xfrm>
            <a:off x="9496851" y="2977449"/>
            <a:ext cx="682481" cy="4083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80">
                <a:solidFill>
                  <a:srgbClr val="505050">
                    <a:lumMod val="50000"/>
                  </a:srgbClr>
                </a:solidFill>
                <a:latin typeface="Segoe UI Light" panose="020B0502040204020203" pitchFamily="34" charset="0"/>
                <a:cs typeface="Segoe UI Light" panose="020B0502040204020203" pitchFamily="34" charset="0"/>
              </a:rPr>
              <a:t>Mail</a:t>
            </a:r>
          </a:p>
        </p:txBody>
      </p:sp>
      <p:sp>
        <p:nvSpPr>
          <p:cNvPr id="80" name="Rectangle 79">
            <a:extLst>
              <a:ext uri="{FF2B5EF4-FFF2-40B4-BE49-F238E27FC236}">
                <a16:creationId xmlns:a16="http://schemas.microsoft.com/office/drawing/2014/main" id="{DD456307-0099-4F69-8346-F6D9970B9D5C}"/>
              </a:ext>
            </a:extLst>
          </p:cNvPr>
          <p:cNvSpPr/>
          <p:nvPr/>
        </p:nvSpPr>
        <p:spPr>
          <a:xfrm>
            <a:off x="10241060" y="2977449"/>
            <a:ext cx="661306" cy="4083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80">
                <a:solidFill>
                  <a:srgbClr val="505050">
                    <a:lumMod val="50000"/>
                  </a:srgbClr>
                </a:solidFill>
                <a:latin typeface="Segoe UI Light" panose="020B0502040204020203" pitchFamily="34" charset="0"/>
                <a:cs typeface="Segoe UI Light" panose="020B0502040204020203" pitchFamily="34" charset="0"/>
              </a:rPr>
              <a:t>Files</a:t>
            </a:r>
          </a:p>
        </p:txBody>
      </p:sp>
      <p:sp>
        <p:nvSpPr>
          <p:cNvPr id="81" name="Rectangle 80">
            <a:extLst>
              <a:ext uri="{FF2B5EF4-FFF2-40B4-BE49-F238E27FC236}">
                <a16:creationId xmlns:a16="http://schemas.microsoft.com/office/drawing/2014/main" id="{64858CC0-E741-4B7B-884B-9480137A4A6E}"/>
              </a:ext>
            </a:extLst>
          </p:cNvPr>
          <p:cNvSpPr/>
          <p:nvPr/>
        </p:nvSpPr>
        <p:spPr>
          <a:xfrm>
            <a:off x="10976468" y="2977346"/>
            <a:ext cx="661306" cy="412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980">
                <a:solidFill>
                  <a:srgbClr val="505050">
                    <a:lumMod val="50000"/>
                  </a:srgbClr>
                </a:solidFill>
                <a:latin typeface="Segoe UI Light" panose="020B0502040204020203" pitchFamily="34" charset="0"/>
                <a:cs typeface="Segoe UI Light" panose="020B0502040204020203" pitchFamily="34" charset="0"/>
              </a:rPr>
              <a:t>Calendar</a:t>
            </a:r>
          </a:p>
        </p:txBody>
      </p:sp>
      <p:cxnSp>
        <p:nvCxnSpPr>
          <p:cNvPr id="4" name="Straight Connector 3">
            <a:extLst>
              <a:ext uri="{FF2B5EF4-FFF2-40B4-BE49-F238E27FC236}">
                <a16:creationId xmlns:a16="http://schemas.microsoft.com/office/drawing/2014/main" id="{724B9576-0058-4392-8050-876CBECDEC87}"/>
              </a:ext>
            </a:extLst>
          </p:cNvPr>
          <p:cNvCxnSpPr/>
          <p:nvPr/>
        </p:nvCxnSpPr>
        <p:spPr>
          <a:xfrm>
            <a:off x="3481395" y="698137"/>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8E4EF1-4BD1-4151-81D0-DBEE7CB6B405}"/>
              </a:ext>
            </a:extLst>
          </p:cNvPr>
          <p:cNvCxnSpPr/>
          <p:nvPr/>
        </p:nvCxnSpPr>
        <p:spPr>
          <a:xfrm>
            <a:off x="4650052" y="698137"/>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A2C229F-64E3-4F6A-BAC7-BCD758A0C428}"/>
              </a:ext>
            </a:extLst>
          </p:cNvPr>
          <p:cNvCxnSpPr/>
          <p:nvPr/>
        </p:nvCxnSpPr>
        <p:spPr>
          <a:xfrm>
            <a:off x="5681874" y="698137"/>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334D362-7D54-42AB-A272-4F051F72E9DB}"/>
              </a:ext>
            </a:extLst>
          </p:cNvPr>
          <p:cNvCxnSpPr/>
          <p:nvPr/>
        </p:nvCxnSpPr>
        <p:spPr>
          <a:xfrm>
            <a:off x="6664896" y="727019"/>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4C3204F-E3B6-4F9C-95D0-85E02F2D802F}"/>
              </a:ext>
            </a:extLst>
          </p:cNvPr>
          <p:cNvCxnSpPr/>
          <p:nvPr/>
        </p:nvCxnSpPr>
        <p:spPr>
          <a:xfrm>
            <a:off x="7723848" y="734507"/>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20725CD-63CA-494C-BA98-EBD968824C00}"/>
              </a:ext>
            </a:extLst>
          </p:cNvPr>
          <p:cNvCxnSpPr/>
          <p:nvPr/>
        </p:nvCxnSpPr>
        <p:spPr>
          <a:xfrm>
            <a:off x="8943307" y="713878"/>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1894805-1F1B-4291-8A78-148D9E4B1D3D}"/>
              </a:ext>
            </a:extLst>
          </p:cNvPr>
          <p:cNvCxnSpPr/>
          <p:nvPr/>
        </p:nvCxnSpPr>
        <p:spPr>
          <a:xfrm>
            <a:off x="10031002" y="727224"/>
            <a:ext cx="0" cy="712469"/>
          </a:xfrm>
          <a:prstGeom prst="line">
            <a:avLst/>
          </a:prstGeom>
          <a:ln>
            <a:solidFill>
              <a:schemeClr val="bg1">
                <a:lumMod val="9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6705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C02A2-6176-4BB5-9BA6-B022FFFAB66E}"/>
              </a:ext>
            </a:extLst>
          </p:cNvPr>
          <p:cNvSpPr>
            <a:spLocks noGrp="1"/>
          </p:cNvSpPr>
          <p:nvPr>
            <p:ph type="title"/>
          </p:nvPr>
        </p:nvSpPr>
        <p:spPr>
          <a:xfrm>
            <a:off x="513365" y="269429"/>
            <a:ext cx="10839690" cy="1087838"/>
          </a:xfrm>
        </p:spPr>
        <p:txBody>
          <a:bodyPr/>
          <a:lstStyle/>
          <a:p>
            <a:r>
              <a:rPr lang="en-US">
                <a:solidFill>
                  <a:srgbClr val="505050"/>
                </a:solidFill>
                <a:latin typeface="Segoe UI Light" panose="020B0502040204020203" pitchFamily="34" charset="0"/>
                <a:cs typeface="Segoe UI Light" panose="020B0502040204020203" pitchFamily="34" charset="0"/>
              </a:rPr>
              <a:t>Integration Partners</a:t>
            </a:r>
          </a:p>
        </p:txBody>
      </p:sp>
      <p:grpSp>
        <p:nvGrpSpPr>
          <p:cNvPr id="23" name="Group 22">
            <a:extLst>
              <a:ext uri="{FF2B5EF4-FFF2-40B4-BE49-F238E27FC236}">
                <a16:creationId xmlns:a16="http://schemas.microsoft.com/office/drawing/2014/main" id="{0CD80FBE-B44B-4138-9BA6-6DBD843AD42A}"/>
              </a:ext>
            </a:extLst>
          </p:cNvPr>
          <p:cNvGrpSpPr/>
          <p:nvPr/>
        </p:nvGrpSpPr>
        <p:grpSpPr>
          <a:xfrm>
            <a:off x="8175585" y="1703103"/>
            <a:ext cx="3748670" cy="2056315"/>
            <a:chOff x="8317065" y="3943665"/>
            <a:chExt cx="3666781" cy="2056894"/>
          </a:xfrm>
        </p:grpSpPr>
        <p:sp>
          <p:nvSpPr>
            <p:cNvPr id="53" name="Rectangle 129">
              <a:extLst>
                <a:ext uri="{FF2B5EF4-FFF2-40B4-BE49-F238E27FC236}">
                  <a16:creationId xmlns:a16="http://schemas.microsoft.com/office/drawing/2014/main" id="{3E70787B-F31C-4F66-887F-D999836CA06C}"/>
                </a:ext>
              </a:extLst>
            </p:cNvPr>
            <p:cNvSpPr/>
            <p:nvPr/>
          </p:nvSpPr>
          <p:spPr>
            <a:xfrm>
              <a:off x="8317065" y="4592541"/>
              <a:ext cx="3666781" cy="1408018"/>
            </a:xfrm>
            <a:prstGeom prst="rect">
              <a:avLst/>
            </a:prstGeom>
          </p:spPr>
          <p:txBody>
            <a:bodyPr wrap="square" lIns="179234" rIns="179234">
              <a:spAutoFit/>
            </a:bodyPr>
            <a:lstStyle/>
            <a:p>
              <a:pPr defTabSz="895054">
                <a:lnSpc>
                  <a:spcPct val="90000"/>
                </a:lnSpc>
                <a:spcAft>
                  <a:spcPts val="1174"/>
                </a:spcAft>
                <a:defRPr/>
              </a:pPr>
              <a:r>
                <a:rPr lang="en-US" sz="1174" kern="0" spc="69">
                  <a:latin typeface="Segoe UI"/>
                  <a:ea typeface="Segoe UI Black" pitchFamily="34"/>
                  <a:cs typeface="Segoe UI Black" pitchFamily="34"/>
                </a:rPr>
                <a:t>Exposes alerts, inventory, config, and actions through the graph, enabling instant integration with graph-enabled solutions</a:t>
              </a:r>
            </a:p>
            <a:p>
              <a:pPr defTabSz="895054">
                <a:lnSpc>
                  <a:spcPct val="90000"/>
                </a:lnSpc>
                <a:spcAft>
                  <a:spcPts val="1174"/>
                </a:spcAft>
                <a:defRPr/>
              </a:pPr>
              <a:r>
                <a:rPr lang="en-US" sz="1174" kern="0" spc="69">
                  <a:latin typeface="Segoe UI"/>
                  <a:ea typeface="Segoe UI Black" pitchFamily="34"/>
                  <a:cs typeface="Segoe UI Black" pitchFamily="34"/>
                </a:rPr>
                <a:t>One interface for bringing alerts and contextual data into the vendor’s dashboard for improved correlation and orchestrated remediation</a:t>
              </a:r>
            </a:p>
          </p:txBody>
        </p:sp>
        <p:sp>
          <p:nvSpPr>
            <p:cNvPr id="70" name="Rectangle 128">
              <a:extLst>
                <a:ext uri="{FF2B5EF4-FFF2-40B4-BE49-F238E27FC236}">
                  <a16:creationId xmlns:a16="http://schemas.microsoft.com/office/drawing/2014/main" id="{652F51E3-0769-49BE-BF68-E932886B7D21}"/>
                </a:ext>
              </a:extLst>
            </p:cNvPr>
            <p:cNvSpPr/>
            <p:nvPr/>
          </p:nvSpPr>
          <p:spPr>
            <a:xfrm>
              <a:off x="8317065" y="3943665"/>
              <a:ext cx="3099287" cy="591014"/>
            </a:xfrm>
            <a:prstGeom prst="rect">
              <a:avLst/>
            </a:prstGeom>
            <a:noFill/>
          </p:spPr>
          <p:txBody>
            <a:bodyPr wrap="square" lIns="179234" rIns="179234" rtlCol="0" anchor="ctr">
              <a:spAutoFit/>
            </a:bodyPr>
            <a:lstStyle/>
            <a:p>
              <a:pPr defTabSz="895870">
                <a:lnSpc>
                  <a:spcPct val="90000"/>
                </a:lnSpc>
                <a:spcAft>
                  <a:spcPts val="588"/>
                </a:spcAft>
                <a:defRPr/>
              </a:pPr>
              <a:r>
                <a:rPr lang="en-US" kern="0" spc="118" dirty="0">
                  <a:solidFill>
                    <a:schemeClr val="tx2"/>
                  </a:solidFill>
                  <a:latin typeface="Segoe UI Semilight" panose="020B0402040204020203" pitchFamily="34" charset="0"/>
                  <a:ea typeface="Segoe UI Black" panose="020B0A02040204020203" pitchFamily="34" charset="0"/>
                  <a:cs typeface="Segoe UI Semilight" panose="020B0402040204020203" pitchFamily="34" charset="0"/>
                </a:rPr>
                <a:t>Independent Security Vendors (ISVs)</a:t>
              </a:r>
            </a:p>
          </p:txBody>
        </p:sp>
      </p:grpSp>
      <p:grpSp>
        <p:nvGrpSpPr>
          <p:cNvPr id="24" name="Group 23">
            <a:extLst>
              <a:ext uri="{FF2B5EF4-FFF2-40B4-BE49-F238E27FC236}">
                <a16:creationId xmlns:a16="http://schemas.microsoft.com/office/drawing/2014/main" id="{F48A9A9E-0B62-44A5-B782-1BAF145F822E}"/>
              </a:ext>
            </a:extLst>
          </p:cNvPr>
          <p:cNvGrpSpPr/>
          <p:nvPr/>
        </p:nvGrpSpPr>
        <p:grpSpPr>
          <a:xfrm>
            <a:off x="4167576" y="1739242"/>
            <a:ext cx="3884170" cy="1863321"/>
            <a:chOff x="4533244" y="3946503"/>
            <a:chExt cx="3049762" cy="1863844"/>
          </a:xfrm>
        </p:grpSpPr>
        <p:sp>
          <p:nvSpPr>
            <p:cNvPr id="51" name="Rectangle 126">
              <a:extLst>
                <a:ext uri="{FF2B5EF4-FFF2-40B4-BE49-F238E27FC236}">
                  <a16:creationId xmlns:a16="http://schemas.microsoft.com/office/drawing/2014/main" id="{79473765-0C77-4605-A0AE-5ADCAA05C56A}"/>
                </a:ext>
              </a:extLst>
            </p:cNvPr>
            <p:cNvSpPr/>
            <p:nvPr/>
          </p:nvSpPr>
          <p:spPr>
            <a:xfrm>
              <a:off x="4533244" y="3946503"/>
              <a:ext cx="3049762" cy="591014"/>
            </a:xfrm>
            <a:prstGeom prst="rect">
              <a:avLst/>
            </a:prstGeom>
            <a:noFill/>
          </p:spPr>
          <p:txBody>
            <a:bodyPr wrap="square" lIns="179234" rIns="179234" rtlCol="0" anchor="ctr">
              <a:spAutoFit/>
            </a:bodyPr>
            <a:lstStyle/>
            <a:p>
              <a:pPr defTabSz="895870">
                <a:lnSpc>
                  <a:spcPct val="90000"/>
                </a:lnSpc>
                <a:spcAft>
                  <a:spcPts val="588"/>
                </a:spcAft>
                <a:defRPr/>
              </a:pPr>
              <a:r>
                <a:rPr lang="en-US" kern="0" spc="118" dirty="0">
                  <a:solidFill>
                    <a:schemeClr val="tx2"/>
                  </a:solidFill>
                  <a:latin typeface="Segoe UI Semilight" panose="020B0402040204020203" pitchFamily="34" charset="0"/>
                  <a:ea typeface="Segoe UI Black" panose="020B0A02040204020203" pitchFamily="34" charset="0"/>
                  <a:cs typeface="Segoe UI Semilight" panose="020B0402040204020203" pitchFamily="34" charset="0"/>
                </a:rPr>
                <a:t>SIEM &amp; IT Risk Management Solutions </a:t>
              </a:r>
            </a:p>
          </p:txBody>
        </p:sp>
        <p:sp>
          <p:nvSpPr>
            <p:cNvPr id="7" name="Rectangle 6">
              <a:extLst>
                <a:ext uri="{FF2B5EF4-FFF2-40B4-BE49-F238E27FC236}">
                  <a16:creationId xmlns:a16="http://schemas.microsoft.com/office/drawing/2014/main" id="{930497DF-FEFD-4603-8948-122B5BB24E67}"/>
                </a:ext>
              </a:extLst>
            </p:cNvPr>
            <p:cNvSpPr/>
            <p:nvPr/>
          </p:nvSpPr>
          <p:spPr>
            <a:xfrm>
              <a:off x="4533244" y="4592539"/>
              <a:ext cx="2999192" cy="1217808"/>
            </a:xfrm>
            <a:prstGeom prst="rect">
              <a:avLst/>
            </a:prstGeom>
          </p:spPr>
          <p:txBody>
            <a:bodyPr wrap="square" lIns="179234" rIns="179234">
              <a:spAutoFit/>
            </a:bodyPr>
            <a:lstStyle/>
            <a:p>
              <a:pPr defTabSz="895054">
                <a:lnSpc>
                  <a:spcPct val="90000"/>
                </a:lnSpc>
                <a:spcAft>
                  <a:spcPts val="1174"/>
                </a:spcAft>
                <a:defRPr/>
              </a:pPr>
              <a:r>
                <a:rPr lang="en-US" sz="1174" kern="0" spc="69">
                  <a:latin typeface="Segoe UI"/>
                  <a:ea typeface="Segoe UI Black" pitchFamily="34"/>
                  <a:cs typeface="Segoe UI Black" pitchFamily="34"/>
                </a:rPr>
                <a:t>Single integration point and standardized schema allow for easier integration with Microsoft security solutions and ecosystem partners, richer alert metadata, and better alert correlation</a:t>
              </a:r>
            </a:p>
            <a:p>
              <a:pPr defTabSz="895054">
                <a:lnSpc>
                  <a:spcPct val="90000"/>
                </a:lnSpc>
                <a:spcAft>
                  <a:spcPts val="1174"/>
                </a:spcAft>
                <a:defRPr/>
              </a:pPr>
              <a:r>
                <a:rPr lang="en-US" sz="1174" kern="0" spc="69">
                  <a:latin typeface="Segoe UI"/>
                  <a:ea typeface="Segoe UI Black" pitchFamily="34"/>
                  <a:cs typeface="Segoe UI Black" pitchFamily="34"/>
                </a:rPr>
                <a:t>Stream events to your SIEM via Azure Monitor</a:t>
              </a:r>
            </a:p>
          </p:txBody>
        </p:sp>
      </p:grpSp>
      <p:grpSp>
        <p:nvGrpSpPr>
          <p:cNvPr id="25" name="Group 24">
            <a:extLst>
              <a:ext uri="{FF2B5EF4-FFF2-40B4-BE49-F238E27FC236}">
                <a16:creationId xmlns:a16="http://schemas.microsoft.com/office/drawing/2014/main" id="{D115DC24-366A-4F49-87C8-4892EE69D3BA}"/>
              </a:ext>
            </a:extLst>
          </p:cNvPr>
          <p:cNvGrpSpPr/>
          <p:nvPr/>
        </p:nvGrpSpPr>
        <p:grpSpPr>
          <a:xfrm>
            <a:off x="513366" y="1703108"/>
            <a:ext cx="3465965" cy="1769826"/>
            <a:chOff x="475436" y="3943665"/>
            <a:chExt cx="3145007" cy="1770323"/>
          </a:xfrm>
        </p:grpSpPr>
        <p:sp>
          <p:nvSpPr>
            <p:cNvPr id="50" name="Rectangle 125">
              <a:extLst>
                <a:ext uri="{FF2B5EF4-FFF2-40B4-BE49-F238E27FC236}">
                  <a16:creationId xmlns:a16="http://schemas.microsoft.com/office/drawing/2014/main" id="{1873538E-441D-4674-A8AC-5261F5A98771}"/>
                </a:ext>
              </a:extLst>
            </p:cNvPr>
            <p:cNvSpPr/>
            <p:nvPr/>
          </p:nvSpPr>
          <p:spPr>
            <a:xfrm>
              <a:off x="475436" y="3943665"/>
              <a:ext cx="3107157" cy="591013"/>
            </a:xfrm>
            <a:prstGeom prst="rect">
              <a:avLst/>
            </a:prstGeom>
            <a:noFill/>
          </p:spPr>
          <p:txBody>
            <a:bodyPr wrap="square" lIns="179234" rIns="179234" rtlCol="0" anchor="ctr">
              <a:spAutoFit/>
            </a:bodyPr>
            <a:lstStyle/>
            <a:p>
              <a:pPr defTabSz="895870">
                <a:lnSpc>
                  <a:spcPct val="90000"/>
                </a:lnSpc>
                <a:spcAft>
                  <a:spcPts val="588"/>
                </a:spcAft>
                <a:defRPr/>
              </a:pPr>
              <a:r>
                <a:rPr lang="en-US" kern="0" spc="118" dirty="0">
                  <a:solidFill>
                    <a:schemeClr val="tx2"/>
                  </a:solidFill>
                  <a:latin typeface="Segoe UI Semilight" panose="020B0402040204020203" pitchFamily="34" charset="0"/>
                  <a:ea typeface="Segoe UI Black" panose="020B0A02040204020203" pitchFamily="34" charset="0"/>
                  <a:cs typeface="Segoe UI Semilight" panose="020B0402040204020203" pitchFamily="34" charset="0"/>
                </a:rPr>
                <a:t>Managed Security Service Providers (MSSPs)</a:t>
              </a:r>
            </a:p>
          </p:txBody>
        </p:sp>
        <p:sp>
          <p:nvSpPr>
            <p:cNvPr id="6" name="Rectangle 5">
              <a:extLst>
                <a:ext uri="{FF2B5EF4-FFF2-40B4-BE49-F238E27FC236}">
                  <a16:creationId xmlns:a16="http://schemas.microsoft.com/office/drawing/2014/main" id="{6248EFEB-BE34-4EB9-B2C9-447B47354F5C}"/>
                </a:ext>
              </a:extLst>
            </p:cNvPr>
            <p:cNvSpPr/>
            <p:nvPr/>
          </p:nvSpPr>
          <p:spPr>
            <a:xfrm>
              <a:off x="475436" y="4625846"/>
              <a:ext cx="3145007" cy="1088142"/>
            </a:xfrm>
            <a:prstGeom prst="rect">
              <a:avLst/>
            </a:prstGeom>
          </p:spPr>
          <p:txBody>
            <a:bodyPr wrap="square" lIns="179234" rIns="179234">
              <a:spAutoFit/>
            </a:bodyPr>
            <a:lstStyle/>
            <a:p>
              <a:pPr defTabSz="914016">
                <a:lnSpc>
                  <a:spcPct val="90000"/>
                </a:lnSpc>
                <a:spcAft>
                  <a:spcPts val="1174"/>
                </a:spcAft>
                <a:defRPr/>
              </a:pPr>
              <a:r>
                <a:rPr lang="en-US" sz="1174" spc="69">
                  <a:latin typeface="Segoe UI"/>
                </a:rPr>
                <a:t>Leverage the graph for streamlined integration with internal security operations tools and services, enhancing the value the MSSP provides to customers while reducing deployment and maintenance time/effort</a:t>
              </a:r>
            </a:p>
          </p:txBody>
        </p:sp>
      </p:grpSp>
      <p:grpSp>
        <p:nvGrpSpPr>
          <p:cNvPr id="21" name="Group 20">
            <a:extLst>
              <a:ext uri="{FF2B5EF4-FFF2-40B4-BE49-F238E27FC236}">
                <a16:creationId xmlns:a16="http://schemas.microsoft.com/office/drawing/2014/main" id="{9AEA6D56-1FD4-4DB9-BBFF-7EFEA4B61E18}"/>
              </a:ext>
            </a:extLst>
          </p:cNvPr>
          <p:cNvGrpSpPr/>
          <p:nvPr/>
        </p:nvGrpSpPr>
        <p:grpSpPr>
          <a:xfrm>
            <a:off x="332254" y="4320624"/>
            <a:ext cx="11642171" cy="341633"/>
            <a:chOff x="286897" y="6521374"/>
            <a:chExt cx="11877306" cy="348483"/>
          </a:xfrm>
        </p:grpSpPr>
        <p:cxnSp>
          <p:nvCxnSpPr>
            <p:cNvPr id="22" name="Straight Connector 21">
              <a:extLst>
                <a:ext uri="{FF2B5EF4-FFF2-40B4-BE49-F238E27FC236}">
                  <a16:creationId xmlns:a16="http://schemas.microsoft.com/office/drawing/2014/main" id="{CF402274-D1C5-4AF5-B957-384E646ACECB}"/>
                </a:ext>
              </a:extLst>
            </p:cNvPr>
            <p:cNvCxnSpPr>
              <a:cxnSpLocks/>
            </p:cNvCxnSpPr>
            <p:nvPr/>
          </p:nvCxnSpPr>
          <p:spPr>
            <a:xfrm flipH="1">
              <a:off x="286897" y="6695615"/>
              <a:ext cx="11877306" cy="0"/>
            </a:xfrm>
            <a:prstGeom prst="line">
              <a:avLst/>
            </a:prstGeom>
            <a:noFill/>
            <a:ln w="15875" cap="flat" cmpd="sng" algn="ctr">
              <a:solidFill>
                <a:srgbClr val="D9D9D9"/>
              </a:solidFill>
              <a:prstDash val="solid"/>
              <a:headEnd type="none"/>
              <a:tailEnd type="none"/>
            </a:ln>
            <a:effectLst/>
          </p:spPr>
        </p:cxnSp>
        <p:sp>
          <p:nvSpPr>
            <p:cNvPr id="26" name="Rectangle 25">
              <a:extLst>
                <a:ext uri="{FF2B5EF4-FFF2-40B4-BE49-F238E27FC236}">
                  <a16:creationId xmlns:a16="http://schemas.microsoft.com/office/drawing/2014/main" id="{99ADF158-8BB7-4444-B73C-1BA67ACBE0CB}"/>
                </a:ext>
              </a:extLst>
            </p:cNvPr>
            <p:cNvSpPr/>
            <p:nvPr/>
          </p:nvSpPr>
          <p:spPr>
            <a:xfrm>
              <a:off x="4546173" y="6521374"/>
              <a:ext cx="3192621" cy="348483"/>
            </a:xfrm>
            <a:prstGeom prst="rect">
              <a:avLst/>
            </a:prstGeom>
            <a:solidFill>
              <a:schemeClr val="bg1"/>
            </a:solidFill>
          </p:spPr>
          <p:txBody>
            <a:bodyPr wrap="square" rtlCol="0" anchor="ctr">
              <a:spAutoFit/>
            </a:bodyPr>
            <a:lstStyle/>
            <a:p>
              <a:pPr algn="ctr" defTabSz="913927" fontAlgn="base">
                <a:lnSpc>
                  <a:spcPct val="90000"/>
                </a:lnSpc>
                <a:spcBef>
                  <a:spcPct val="0"/>
                </a:spcBef>
                <a:spcAft>
                  <a:spcPct val="0"/>
                </a:spcAft>
                <a:defRPr/>
              </a:pPr>
              <a:r>
                <a:rPr lang="en-US" kern="0" spc="118" dirty="0">
                  <a:solidFill>
                    <a:schemeClr val="tx2"/>
                  </a:solidFill>
                  <a:latin typeface="Segoe UI Semilight" panose="020B0402040204020203" pitchFamily="34" charset="0"/>
                  <a:ea typeface="ＭＳ Ｐゴシック" charset="0"/>
                  <a:cs typeface="Segoe UI Semilight" panose="020B0402040204020203" pitchFamily="34" charset="0"/>
                </a:rPr>
                <a:t>Preview Partners</a:t>
              </a:r>
            </a:p>
          </p:txBody>
        </p:sp>
      </p:grpSp>
      <p:pic>
        <p:nvPicPr>
          <p:cNvPr id="31" name="Picture 30">
            <a:extLst>
              <a:ext uri="{FF2B5EF4-FFF2-40B4-BE49-F238E27FC236}">
                <a16:creationId xmlns:a16="http://schemas.microsoft.com/office/drawing/2014/main" id="{7F1E4057-C25C-4B24-987A-EE1AA90C77C3}"/>
              </a:ext>
            </a:extLst>
          </p:cNvPr>
          <p:cNvPicPr>
            <a:picLocks noChangeAspect="1"/>
          </p:cNvPicPr>
          <p:nvPr/>
        </p:nvPicPr>
        <p:blipFill rotWithShape="1">
          <a:blip r:embed="rId3"/>
          <a:srcRect t="38303" b="35902"/>
          <a:stretch/>
        </p:blipFill>
        <p:spPr>
          <a:xfrm>
            <a:off x="9477377" y="4913372"/>
            <a:ext cx="1514386" cy="331497"/>
          </a:xfrm>
          <a:prstGeom prst="rect">
            <a:avLst/>
          </a:prstGeom>
        </p:spPr>
      </p:pic>
      <p:pic>
        <p:nvPicPr>
          <p:cNvPr id="32" name="Picture 31">
            <a:extLst>
              <a:ext uri="{FF2B5EF4-FFF2-40B4-BE49-F238E27FC236}">
                <a16:creationId xmlns:a16="http://schemas.microsoft.com/office/drawing/2014/main" id="{85D8522C-3F41-42E1-9620-B5AF91E51C4E}"/>
              </a:ext>
            </a:extLst>
          </p:cNvPr>
          <p:cNvPicPr>
            <a:picLocks noChangeAspect="1"/>
          </p:cNvPicPr>
          <p:nvPr/>
        </p:nvPicPr>
        <p:blipFill>
          <a:blip r:embed="rId4"/>
          <a:stretch>
            <a:fillRect/>
          </a:stretch>
        </p:blipFill>
        <p:spPr>
          <a:xfrm>
            <a:off x="5351311" y="4737300"/>
            <a:ext cx="1489379" cy="582816"/>
          </a:xfrm>
          <a:prstGeom prst="rect">
            <a:avLst/>
          </a:prstGeom>
        </p:spPr>
      </p:pic>
      <p:pic>
        <p:nvPicPr>
          <p:cNvPr id="37" name="Picture 36">
            <a:extLst>
              <a:ext uri="{FF2B5EF4-FFF2-40B4-BE49-F238E27FC236}">
                <a16:creationId xmlns:a16="http://schemas.microsoft.com/office/drawing/2014/main" id="{CAA9B59B-224D-4394-B47B-07EB4C02F1DD}"/>
              </a:ext>
            </a:extLst>
          </p:cNvPr>
          <p:cNvPicPr>
            <a:picLocks noChangeAspect="1"/>
          </p:cNvPicPr>
          <p:nvPr/>
        </p:nvPicPr>
        <p:blipFill>
          <a:blip r:embed="rId5"/>
          <a:stretch>
            <a:fillRect/>
          </a:stretch>
        </p:blipFill>
        <p:spPr>
          <a:xfrm>
            <a:off x="1900929" y="4762880"/>
            <a:ext cx="649126" cy="481989"/>
          </a:xfrm>
          <a:prstGeom prst="rect">
            <a:avLst/>
          </a:prstGeom>
        </p:spPr>
      </p:pic>
      <p:sp>
        <p:nvSpPr>
          <p:cNvPr id="2" name="Rectangle 1">
            <a:extLst>
              <a:ext uri="{FF2B5EF4-FFF2-40B4-BE49-F238E27FC236}">
                <a16:creationId xmlns:a16="http://schemas.microsoft.com/office/drawing/2014/main" id="{A02F99C3-415F-48B4-B4C0-0A087BAC7062}"/>
              </a:ext>
            </a:extLst>
          </p:cNvPr>
          <p:cNvSpPr/>
          <p:nvPr/>
        </p:nvSpPr>
        <p:spPr>
          <a:xfrm>
            <a:off x="4446386" y="5335264"/>
            <a:ext cx="3540954" cy="814661"/>
          </a:xfrm>
          <a:prstGeom prst="rect">
            <a:avLst/>
          </a:prstGeom>
        </p:spPr>
        <p:txBody>
          <a:bodyPr wrap="square">
            <a:spAutoFit/>
          </a:bodyPr>
          <a:lstStyle/>
          <a:p>
            <a:r>
              <a:rPr lang="en-US" sz="1176" i="1" dirty="0" err="1">
                <a:solidFill>
                  <a:srgbClr val="505050"/>
                </a:solidFill>
                <a:latin typeface="Segoe UI"/>
              </a:rPr>
              <a:t>Anomali</a:t>
            </a:r>
            <a:r>
              <a:rPr lang="en-US" sz="1176" b="1" i="1" dirty="0">
                <a:solidFill>
                  <a:srgbClr val="505050"/>
                </a:solidFill>
                <a:latin typeface="Segoe UI"/>
              </a:rPr>
              <a:t> </a:t>
            </a:r>
            <a:r>
              <a:rPr lang="en-US" sz="1176" i="1" dirty="0">
                <a:solidFill>
                  <a:srgbClr val="505050"/>
                </a:solidFill>
                <a:latin typeface="Segoe UI"/>
              </a:rPr>
              <a:t>integrates with the Security API to correlate alerts from Microsoft Graph with threat intelligence, providing earlier detection and response to cyber threats.</a:t>
            </a:r>
            <a:r>
              <a:rPr lang="en-US" sz="1176" b="1" i="1" dirty="0">
                <a:solidFill>
                  <a:srgbClr val="505050"/>
                </a:solidFill>
                <a:latin typeface="Segoe UI"/>
              </a:rPr>
              <a:t> </a:t>
            </a:r>
          </a:p>
        </p:txBody>
      </p:sp>
      <p:sp>
        <p:nvSpPr>
          <p:cNvPr id="19" name="Rectangle 18">
            <a:extLst>
              <a:ext uri="{FF2B5EF4-FFF2-40B4-BE49-F238E27FC236}">
                <a16:creationId xmlns:a16="http://schemas.microsoft.com/office/drawing/2014/main" id="{8E10EDD3-4C7A-4D44-B1A6-345D8E694168}"/>
              </a:ext>
            </a:extLst>
          </p:cNvPr>
          <p:cNvSpPr/>
          <p:nvPr/>
        </p:nvSpPr>
        <p:spPr>
          <a:xfrm>
            <a:off x="8433472" y="5335263"/>
            <a:ext cx="3540953" cy="814661"/>
          </a:xfrm>
          <a:prstGeom prst="rect">
            <a:avLst/>
          </a:prstGeom>
        </p:spPr>
        <p:txBody>
          <a:bodyPr wrap="square">
            <a:spAutoFit/>
          </a:bodyPr>
          <a:lstStyle/>
          <a:p>
            <a:r>
              <a:rPr lang="en-US" sz="1176" i="1" dirty="0">
                <a:solidFill>
                  <a:srgbClr val="222222"/>
                </a:solidFill>
                <a:latin typeface="Segoe UI" panose="020B0502040204020203" pitchFamily="34" charset="0"/>
                <a:ea typeface="Calibri" panose="020F0502020204030204" pitchFamily="34" charset="0"/>
                <a:cs typeface="Segoe UI" panose="020B0502040204020203" pitchFamily="34" charset="0"/>
              </a:rPr>
              <a:t>Alerts from the Microsoft Graph will combine with Palo Alto Networks threat data to speed detection and prevention of cyberattacks for our shared customers.</a:t>
            </a:r>
          </a:p>
        </p:txBody>
      </p:sp>
      <p:sp>
        <p:nvSpPr>
          <p:cNvPr id="20" name="Rectangle 19">
            <a:extLst>
              <a:ext uri="{FF2B5EF4-FFF2-40B4-BE49-F238E27FC236}">
                <a16:creationId xmlns:a16="http://schemas.microsoft.com/office/drawing/2014/main" id="{653C652B-83D0-4C37-BCEE-F49215480028}"/>
              </a:ext>
            </a:extLst>
          </p:cNvPr>
          <p:cNvSpPr/>
          <p:nvPr/>
        </p:nvSpPr>
        <p:spPr>
          <a:xfrm>
            <a:off x="332252" y="5378322"/>
            <a:ext cx="3488433" cy="633625"/>
          </a:xfrm>
          <a:prstGeom prst="rect">
            <a:avLst/>
          </a:prstGeom>
        </p:spPr>
        <p:txBody>
          <a:bodyPr wrap="square">
            <a:spAutoFit/>
          </a:bodyPr>
          <a:lstStyle/>
          <a:p>
            <a:r>
              <a:rPr lang="en-US" sz="1176" i="1" dirty="0">
                <a:solidFill>
                  <a:srgbClr val="505050"/>
                </a:solidFill>
                <a:latin typeface="Segoe UI"/>
              </a:rPr>
              <a:t>PwC uses alerts and context from Microsoft Graph in its Secure Terrain solution to deliver improved visibility and protection.</a:t>
            </a:r>
          </a:p>
        </p:txBody>
      </p:sp>
    </p:spTree>
    <p:extLst>
      <p:ext uri="{BB962C8B-B14F-4D97-AF65-F5344CB8AC3E}">
        <p14:creationId xmlns:p14="http://schemas.microsoft.com/office/powerpoint/2010/main" val="167124404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Let’s look at some code</a:t>
            </a:r>
          </a:p>
        </p:txBody>
      </p:sp>
    </p:spTree>
    <p:extLst>
      <p:ext uri="{BB962C8B-B14F-4D97-AF65-F5344CB8AC3E}">
        <p14:creationId xmlns:p14="http://schemas.microsoft.com/office/powerpoint/2010/main" val="339776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4E7BF7-4708-468E-8455-835C31EC2595}"/>
              </a:ext>
            </a:extLst>
          </p:cNvPr>
          <p:cNvSpPr/>
          <p:nvPr/>
        </p:nvSpPr>
        <p:spPr>
          <a:xfrm>
            <a:off x="269240" y="1282526"/>
            <a:ext cx="11474547" cy="3982788"/>
          </a:xfrm>
          <a:prstGeom prst="rect">
            <a:avLst/>
          </a:prstGeom>
        </p:spPr>
        <p:txBody>
          <a:bodyPr wrap="square" lIns="179285" tIns="143428" rIns="179285" bIns="143428" anchor="ctr">
            <a:spAutoFit/>
          </a:bodyPr>
          <a:lstStyle/>
          <a:p>
            <a:pPr>
              <a:lnSpc>
                <a:spcPct val="90000"/>
              </a:lnSpc>
              <a:spcAft>
                <a:spcPts val="294"/>
              </a:spcAft>
              <a:defRPr/>
            </a:pPr>
            <a:r>
              <a:rPr lang="en-US" sz="2353"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Delivers alerts in a uniform schema from all alert providers in the Security Graph</a:t>
            </a:r>
          </a:p>
          <a:p>
            <a:pPr marL="456908"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C# SDK: </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graphClient.Security.Alerts.Request</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Asynch</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t>
            </a:r>
          </a:p>
          <a:p>
            <a:pPr marL="456908" lvl="1">
              <a:lnSpc>
                <a:spcPct val="90000"/>
              </a:lnSpc>
              <a:spcAft>
                <a:spcPts val="588"/>
              </a:spcAft>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REST: GET graph.microsoft.com/beta/security/alerts</a:t>
            </a:r>
          </a:p>
          <a:p>
            <a:pPr marL="0" lvl="1">
              <a:lnSpc>
                <a:spcPct val="90000"/>
              </a:lnSpc>
              <a:spcBef>
                <a:spcPts val="1176"/>
              </a:spcBef>
              <a:spcAft>
                <a:spcPts val="294"/>
              </a:spcAft>
              <a:defRPr/>
            </a:pPr>
            <a:r>
              <a:rPr lang="en-US" sz="2353"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Manage alert lifecycle and keep all consoles in sync—all within your system of choice</a:t>
            </a:r>
          </a:p>
          <a:p>
            <a:pPr marL="456908"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C# SDK: </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graphService.UpdateAlert</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(alert, </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updateAlertModel</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t>
            </a:r>
          </a:p>
          <a:p>
            <a:pPr marL="455663"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REST: PATCH graph.Microsoft.com/beta/security/alerts/7f590b04-0cb3-478f-88ca-974a8bb5a46f</a:t>
            </a:r>
            <a:endParaRPr lang="en-US" b="1">
              <a:solidFill>
                <a:srgbClr val="505050"/>
              </a:solidFill>
              <a:latin typeface="Consolas" panose="020B0609020204030204" pitchFamily="49" charset="0"/>
            </a:endParaRPr>
          </a:p>
          <a:p>
            <a:pPr marL="455663"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p>
          <a:p>
            <a:pPr marL="455663"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“status”: ”InProgress”,</a:t>
            </a:r>
          </a:p>
          <a:p>
            <a:pPr marL="455663" lvl="1">
              <a:lnSpc>
                <a:spcPct val="90000"/>
              </a:lnSpc>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assignedTo</a:t>
            </a: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”janedoe@contoso.com”</a:t>
            </a:r>
          </a:p>
          <a:p>
            <a:pPr marL="455663" lvl="1">
              <a:lnSpc>
                <a:spcPct val="90000"/>
              </a:lnSpc>
              <a:spcAft>
                <a:spcPts val="588"/>
              </a:spcAft>
              <a:defRPr/>
            </a:pPr>
            <a:r>
              <a:rPr lang="en-US" sz="1372" b="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p>
          <a:p>
            <a:pPr marL="0" lvl="1">
              <a:lnSpc>
                <a:spcPct val="90000"/>
              </a:lnSpc>
              <a:spcBef>
                <a:spcPts val="1176"/>
              </a:spcBef>
              <a:spcAft>
                <a:spcPts val="1176"/>
              </a:spcAft>
              <a:defRPr/>
            </a:pPr>
            <a:r>
              <a:rPr lang="en-US" sz="2353" spc="69">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High volume SIEM connectors available via Azure Monitor</a:t>
            </a:r>
          </a:p>
          <a:p>
            <a:pPr marL="455663" lvl="1">
              <a:lnSpc>
                <a:spcPct val="90000"/>
              </a:lnSpc>
              <a:spcAft>
                <a:spcPts val="294"/>
              </a:spcAft>
              <a:defRPr/>
            </a:pPr>
            <a:endParaRPr lang="en-US" sz="1372">
              <a:gradFill>
                <a:gsLst>
                  <a:gs pos="1250">
                    <a:srgbClr val="0078D7"/>
                  </a:gs>
                  <a:gs pos="100000">
                    <a:srgbClr val="0078D7"/>
                  </a:gs>
                </a:gsLst>
                <a:lin ang="5400000" scaled="0"/>
              </a:gradFill>
              <a:latin typeface="Consolas" panose="020B0609020204030204" pitchFamily="49" charset="0"/>
              <a:cs typeface="Segoe UI" panose="020B0502040204020203" pitchFamily="34" charset="0"/>
            </a:endParaRPr>
          </a:p>
        </p:txBody>
      </p:sp>
      <p:sp>
        <p:nvSpPr>
          <p:cNvPr id="3" name="Title 2">
            <a:extLst>
              <a:ext uri="{FF2B5EF4-FFF2-40B4-BE49-F238E27FC236}">
                <a16:creationId xmlns:a16="http://schemas.microsoft.com/office/drawing/2014/main" id="{ADE42A0D-BA64-4F8B-9B82-2A3B3DED76CE}"/>
              </a:ext>
            </a:extLst>
          </p:cNvPr>
          <p:cNvSpPr>
            <a:spLocks noGrp="1"/>
          </p:cNvSpPr>
          <p:nvPr>
            <p:ph type="title"/>
          </p:nvPr>
        </p:nvSpPr>
        <p:spPr>
          <a:xfrm>
            <a:off x="269241" y="253234"/>
            <a:ext cx="11655840" cy="899537"/>
          </a:xfrm>
        </p:spPr>
        <p:txBody>
          <a:bodyPr/>
          <a:lstStyle/>
          <a:p>
            <a:pPr>
              <a:lnSpc>
                <a:spcPct val="100000"/>
              </a:lnSpc>
              <a:spcBef>
                <a:spcPts val="0"/>
              </a:spcBef>
            </a:pPr>
            <a:r>
              <a:rPr lang="en-US" sz="3921">
                <a:solidFill>
                  <a:schemeClr val="tx1"/>
                </a:solidFill>
              </a:rPr>
              <a:t>Unified alert management: /security/alerts</a:t>
            </a:r>
            <a:endParaRPr lang="en-US" sz="3921">
              <a:solidFill>
                <a:schemeClr val="tx1"/>
              </a:solidFill>
              <a:cs typeface="Segoe UI Light"/>
            </a:endParaRPr>
          </a:p>
          <a:p>
            <a:pPr lvl="0"/>
            <a:endParaRPr lang="en-US" sz="3921">
              <a:solidFill>
                <a:schemeClr val="tx1"/>
              </a:solidFill>
              <a:latin typeface="Segoe UI Light"/>
              <a:cs typeface="Segoe UI Light"/>
            </a:endParaRPr>
          </a:p>
        </p:txBody>
      </p:sp>
      <p:sp>
        <p:nvSpPr>
          <p:cNvPr id="18" name="Rectangle 17">
            <a:extLst>
              <a:ext uri="{FF2B5EF4-FFF2-40B4-BE49-F238E27FC236}">
                <a16:creationId xmlns:a16="http://schemas.microsoft.com/office/drawing/2014/main" id="{C41726FD-B86E-4642-A687-1B5089F7B136}"/>
              </a:ext>
            </a:extLst>
          </p:cNvPr>
          <p:cNvSpPr/>
          <p:nvPr/>
        </p:nvSpPr>
        <p:spPr bwMode="auto">
          <a:xfrm>
            <a:off x="269241" y="5099376"/>
            <a:ext cx="11653522" cy="1359107"/>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a:lnSpc>
                <a:spcPct val="90000"/>
              </a:lnSpc>
              <a:defRPr/>
            </a:pPr>
            <a:r>
              <a:rPr lang="en-US" sz="1568" kern="0" dirty="0">
                <a:gradFill>
                  <a:gsLst>
                    <a:gs pos="1250">
                      <a:srgbClr val="505050"/>
                    </a:gs>
                    <a:gs pos="100000">
                      <a:srgbClr val="505050"/>
                    </a:gs>
                  </a:gsLst>
                  <a:lin ang="5400000" scaled="0"/>
                </a:gradFill>
                <a:latin typeface="Consolas" panose="020B0609020204030204" pitchFamily="49" charset="0"/>
                <a:ea typeface="Segoe UI" pitchFamily="34" charset="0"/>
                <a:cs typeface="Segoe UI" pitchFamily="34" charset="0"/>
              </a:rPr>
              <a:t>graph.microsoft.com/beta/security/</a:t>
            </a:r>
            <a:r>
              <a:rPr lang="en-US" sz="1568" b="1" kern="0" dirty="0">
                <a:solidFill>
                  <a:srgbClr val="E3008C"/>
                </a:solidFill>
                <a:latin typeface="Consolas" panose="020B0609020204030204" pitchFamily="49" charset="0"/>
                <a:ea typeface="Segoe UI" pitchFamily="34" charset="0"/>
                <a:cs typeface="Segoe UI" pitchFamily="34" charset="0"/>
              </a:rPr>
              <a:t>alerts</a:t>
            </a:r>
          </a:p>
        </p:txBody>
      </p:sp>
      <p:grpSp>
        <p:nvGrpSpPr>
          <p:cNvPr id="20" name="Group 19">
            <a:extLst>
              <a:ext uri="{FF2B5EF4-FFF2-40B4-BE49-F238E27FC236}">
                <a16:creationId xmlns:a16="http://schemas.microsoft.com/office/drawing/2014/main" id="{17E21D87-4A83-4C8D-A2EA-56DA52278EBF}"/>
              </a:ext>
            </a:extLst>
          </p:cNvPr>
          <p:cNvGrpSpPr/>
          <p:nvPr/>
        </p:nvGrpSpPr>
        <p:grpSpPr>
          <a:xfrm>
            <a:off x="450953" y="5619844"/>
            <a:ext cx="2359021" cy="744335"/>
            <a:chOff x="459995" y="5842207"/>
            <a:chExt cx="2406324" cy="759260"/>
          </a:xfrm>
        </p:grpSpPr>
        <p:sp>
          <p:nvSpPr>
            <p:cNvPr id="22" name="Rounded Rectangle 45">
              <a:extLst>
                <a:ext uri="{FF2B5EF4-FFF2-40B4-BE49-F238E27FC236}">
                  <a16:creationId xmlns:a16="http://schemas.microsoft.com/office/drawing/2014/main" id="{A3750BB0-C46C-4AF8-BDB9-676651AE8AC6}"/>
                </a:ext>
              </a:extLst>
            </p:cNvPr>
            <p:cNvSpPr/>
            <p:nvPr/>
          </p:nvSpPr>
          <p:spPr>
            <a:xfrm>
              <a:off x="459995" y="5842207"/>
              <a:ext cx="2406324"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Detections</a:t>
              </a:r>
            </a:p>
          </p:txBody>
        </p:sp>
        <p:sp>
          <p:nvSpPr>
            <p:cNvPr id="23" name="Rounded Rectangle 45">
              <a:extLst>
                <a:ext uri="{FF2B5EF4-FFF2-40B4-BE49-F238E27FC236}">
                  <a16:creationId xmlns:a16="http://schemas.microsoft.com/office/drawing/2014/main" id="{FC4A82ED-5F87-4F88-A8E3-5A61F311A0C0}"/>
                </a:ext>
              </a:extLst>
            </p:cNvPr>
            <p:cNvSpPr/>
            <p:nvPr/>
          </p:nvSpPr>
          <p:spPr>
            <a:xfrm>
              <a:off x="570149" y="6214534"/>
              <a:ext cx="2183386" cy="290957"/>
            </a:xfrm>
            <a:prstGeom prst="rect">
              <a:avLst/>
            </a:prstGeom>
            <a:solidFill>
              <a:srgbClr val="E3008C"/>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solidFill>
                    <a:schemeClr val="bg1"/>
                  </a:solidFill>
                  <a:latin typeface="Segoe UI"/>
                  <a:cs typeface="Segoe UI Semibold" panose="020B0702040204020203" pitchFamily="34" charset="0"/>
                </a:rPr>
                <a:t>alerts</a:t>
              </a:r>
            </a:p>
          </p:txBody>
        </p:sp>
      </p:grpSp>
      <p:grpSp>
        <p:nvGrpSpPr>
          <p:cNvPr id="24" name="Group 23">
            <a:extLst>
              <a:ext uri="{FF2B5EF4-FFF2-40B4-BE49-F238E27FC236}">
                <a16:creationId xmlns:a16="http://schemas.microsoft.com/office/drawing/2014/main" id="{231D265D-D866-4396-8251-1D1944220C2A}"/>
              </a:ext>
            </a:extLst>
          </p:cNvPr>
          <p:cNvGrpSpPr/>
          <p:nvPr/>
        </p:nvGrpSpPr>
        <p:grpSpPr>
          <a:xfrm>
            <a:off x="8742173" y="5626812"/>
            <a:ext cx="3001614" cy="737367"/>
            <a:chOff x="8917471" y="5849314"/>
            <a:chExt cx="3061803" cy="752153"/>
          </a:xfrm>
        </p:grpSpPr>
        <p:sp>
          <p:nvSpPr>
            <p:cNvPr id="25" name="Rounded Rectangle 45">
              <a:extLst>
                <a:ext uri="{FF2B5EF4-FFF2-40B4-BE49-F238E27FC236}">
                  <a16:creationId xmlns:a16="http://schemas.microsoft.com/office/drawing/2014/main" id="{D18039B0-3BFA-44DF-9846-3ECB7269DF7B}"/>
                </a:ext>
              </a:extLst>
            </p:cNvPr>
            <p:cNvSpPr/>
            <p:nvPr/>
          </p:nvSpPr>
          <p:spPr>
            <a:xfrm>
              <a:off x="8917471" y="5849314"/>
              <a:ext cx="3061803" cy="752153"/>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Automation</a:t>
              </a:r>
            </a:p>
          </p:txBody>
        </p:sp>
        <p:sp>
          <p:nvSpPr>
            <p:cNvPr id="26" name="Rounded Rectangle 45">
              <a:extLst>
                <a:ext uri="{FF2B5EF4-FFF2-40B4-BE49-F238E27FC236}">
                  <a16:creationId xmlns:a16="http://schemas.microsoft.com/office/drawing/2014/main" id="{AE035805-BA1B-4DDD-8768-EF1CF243817F}"/>
                </a:ext>
              </a:extLst>
            </p:cNvPr>
            <p:cNvSpPr/>
            <p:nvPr/>
          </p:nvSpPr>
          <p:spPr>
            <a:xfrm>
              <a:off x="9022312" y="6214534"/>
              <a:ext cx="1320683"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actions</a:t>
              </a:r>
            </a:p>
          </p:txBody>
        </p:sp>
        <p:sp>
          <p:nvSpPr>
            <p:cNvPr id="27" name="Rounded Rectangle 45">
              <a:extLst>
                <a:ext uri="{FF2B5EF4-FFF2-40B4-BE49-F238E27FC236}">
                  <a16:creationId xmlns:a16="http://schemas.microsoft.com/office/drawing/2014/main" id="{9152B86E-2766-4B29-AF12-F642417E220B}"/>
                </a:ext>
              </a:extLst>
            </p:cNvPr>
            <p:cNvSpPr/>
            <p:nvPr/>
          </p:nvSpPr>
          <p:spPr>
            <a:xfrm>
              <a:off x="10443643" y="6214534"/>
              <a:ext cx="1430791"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configuration</a:t>
              </a:r>
            </a:p>
          </p:txBody>
        </p:sp>
      </p:grpSp>
      <p:grpSp>
        <p:nvGrpSpPr>
          <p:cNvPr id="28" name="Group 27">
            <a:extLst>
              <a:ext uri="{FF2B5EF4-FFF2-40B4-BE49-F238E27FC236}">
                <a16:creationId xmlns:a16="http://schemas.microsoft.com/office/drawing/2014/main" id="{DBE6A0CB-C2CB-49FA-B243-A8821012FB35}"/>
              </a:ext>
            </a:extLst>
          </p:cNvPr>
          <p:cNvGrpSpPr/>
          <p:nvPr/>
        </p:nvGrpSpPr>
        <p:grpSpPr>
          <a:xfrm>
            <a:off x="2996918" y="5622275"/>
            <a:ext cx="5558310" cy="744335"/>
            <a:chOff x="3046235" y="5844687"/>
            <a:chExt cx="5669766" cy="759260"/>
          </a:xfrm>
        </p:grpSpPr>
        <p:sp>
          <p:nvSpPr>
            <p:cNvPr id="29" name="Rounded Rectangle 45">
              <a:extLst>
                <a:ext uri="{FF2B5EF4-FFF2-40B4-BE49-F238E27FC236}">
                  <a16:creationId xmlns:a16="http://schemas.microsoft.com/office/drawing/2014/main" id="{DBC7177C-FC1C-4935-9615-2A5B8A9B8FB6}"/>
                </a:ext>
              </a:extLst>
            </p:cNvPr>
            <p:cNvSpPr/>
            <p:nvPr/>
          </p:nvSpPr>
          <p:spPr>
            <a:xfrm>
              <a:off x="3046235" y="5844687"/>
              <a:ext cx="5669766"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Inventory</a:t>
              </a:r>
            </a:p>
          </p:txBody>
        </p:sp>
        <p:sp>
          <p:nvSpPr>
            <p:cNvPr id="30" name="Rounded Rectangle 45">
              <a:extLst>
                <a:ext uri="{FF2B5EF4-FFF2-40B4-BE49-F238E27FC236}">
                  <a16:creationId xmlns:a16="http://schemas.microsoft.com/office/drawing/2014/main" id="{2D5BEBDC-565A-4B5E-8A35-657A11956B1D}"/>
                </a:ext>
              </a:extLst>
            </p:cNvPr>
            <p:cNvSpPr/>
            <p:nvPr/>
          </p:nvSpPr>
          <p:spPr>
            <a:xfrm>
              <a:off x="3145035" y="6214534"/>
              <a:ext cx="5472167"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US" sz="1372" spc="98" err="1">
                  <a:gradFill>
                    <a:gsLst>
                      <a:gs pos="1250">
                        <a:srgbClr val="505050"/>
                      </a:gs>
                      <a:gs pos="100000">
                        <a:srgbClr val="505050"/>
                      </a:gs>
                    </a:gsLst>
                  </a:gradFill>
                  <a:latin typeface="Segoe UI"/>
                  <a:cs typeface="Segoe UI Semibold" panose="020B0702040204020203" pitchFamily="34" charset="0"/>
                </a:rPr>
                <a:t>securityProfiles</a:t>
              </a:r>
              <a:r>
                <a:rPr lang="en-US" sz="1372" spc="98">
                  <a:gradFill>
                    <a:gsLst>
                      <a:gs pos="1250">
                        <a:srgbClr val="505050"/>
                      </a:gs>
                      <a:gs pos="100000">
                        <a:srgbClr val="505050"/>
                      </a:gs>
                    </a:gsLst>
                  </a:gradFill>
                  <a:latin typeface="Segoe UI"/>
                  <a:cs typeface="Segoe UI Semibold" panose="020B0702040204020203" pitchFamily="34" charset="0"/>
                </a:rPr>
                <a:t>    Host | User | File | App | IP</a:t>
              </a:r>
            </a:p>
          </p:txBody>
        </p:sp>
      </p:grpSp>
      <p:sp>
        <p:nvSpPr>
          <p:cNvPr id="17" name="Rectangle 16">
            <a:extLst>
              <a:ext uri="{FF2B5EF4-FFF2-40B4-BE49-F238E27FC236}">
                <a16:creationId xmlns:a16="http://schemas.microsoft.com/office/drawing/2014/main" id="{471449EC-4A9A-460F-A40F-E26B1C987D71}"/>
              </a:ext>
            </a:extLst>
          </p:cNvPr>
          <p:cNvSpPr/>
          <p:nvPr/>
        </p:nvSpPr>
        <p:spPr>
          <a:xfrm>
            <a:off x="266920" y="857079"/>
            <a:ext cx="10363304" cy="591384"/>
          </a:xfrm>
          <a:prstGeom prst="rect">
            <a:avLst/>
          </a:prstGeom>
        </p:spPr>
        <p:txBody>
          <a:bodyPr wrap="square" lIns="179285" tIns="143428" rIns="179285" bIns="143428" anchor="t">
            <a:spAutoFit/>
          </a:bodyPr>
          <a:lstStyle/>
          <a:p>
            <a:pPr>
              <a:defRPr/>
            </a:pPr>
            <a:endParaRPr lang="en-US" sz="1961" spc="98">
              <a:solidFill>
                <a:srgbClr val="FFB900"/>
              </a:solidFill>
              <a:latin typeface="Segoe UI Semilight"/>
              <a:cs typeface="Segoe UI Semilight"/>
            </a:endParaRPr>
          </a:p>
        </p:txBody>
      </p:sp>
    </p:spTree>
    <p:extLst>
      <p:ext uri="{BB962C8B-B14F-4D97-AF65-F5344CB8AC3E}">
        <p14:creationId xmlns:p14="http://schemas.microsoft.com/office/powerpoint/2010/main" val="18294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4E7BF7-4708-468E-8455-835C31EC2595}"/>
              </a:ext>
            </a:extLst>
          </p:cNvPr>
          <p:cNvSpPr/>
          <p:nvPr/>
        </p:nvSpPr>
        <p:spPr>
          <a:xfrm>
            <a:off x="269240" y="1313044"/>
            <a:ext cx="12192001" cy="3589034"/>
          </a:xfrm>
          <a:prstGeom prst="rect">
            <a:avLst/>
          </a:prstGeom>
        </p:spPr>
        <p:txBody>
          <a:bodyPr wrap="square" lIns="179285" tIns="143428" rIns="179285" bIns="143428" anchor="ctr">
            <a:spAutoFit/>
          </a:bodyPr>
          <a:lstStyle/>
          <a:p>
            <a:pPr>
              <a:lnSpc>
                <a:spcPct val="90000"/>
              </a:lnSpc>
              <a:spcAft>
                <a:spcPts val="1176"/>
              </a:spcAft>
              <a:defRPr/>
            </a:pPr>
            <a:r>
              <a:rPr lang="en-US" sz="2353"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Business and operational context speeds investigations</a:t>
            </a:r>
          </a:p>
          <a:p>
            <a:pPr>
              <a:lnSpc>
                <a:spcPct val="90000"/>
              </a:lnSpc>
              <a:spcAft>
                <a:spcPts val="294"/>
              </a:spcAft>
              <a:defRPr/>
            </a:pPr>
            <a:r>
              <a:rPr lang="en-US" sz="1568"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Tell me everything all my security providers know about a certain user account</a:t>
            </a:r>
            <a:endParaRPr lang="en-US" sz="1568" spc="69" dirty="0">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endParaRPr>
          </a:p>
          <a:p>
            <a:pPr>
              <a:lnSpc>
                <a:spcPct val="90000"/>
              </a:lnSpc>
              <a:spcAft>
                <a:spcPts val="1176"/>
              </a:spcAft>
              <a:defRPr/>
            </a:pPr>
            <a:r>
              <a:rPr lang="en-US" sz="1372"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C# SDK: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graphClient.Security.UserSecurityProfiles.Request</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().Filter(”</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userPrincipalName</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eq</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‘janedoe@contoso.com’”)</a:t>
            </a:r>
          </a:p>
          <a:p>
            <a:pPr>
              <a:lnSpc>
                <a:spcPct val="90000"/>
              </a:lnSpc>
              <a:spcAft>
                <a:spcPts val="294"/>
              </a:spcAft>
              <a:defRPr/>
            </a:pPr>
            <a:r>
              <a:rPr lang="en-US" sz="1568"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What are the risk scores of this host (device) according to all my security providers?</a:t>
            </a:r>
          </a:p>
          <a:p>
            <a:pPr indent="-1209">
              <a:lnSpc>
                <a:spcPct val="90000"/>
              </a:lnSpc>
              <a:spcAft>
                <a:spcPts val="1176"/>
              </a:spcAft>
              <a:defRPr/>
            </a:pPr>
            <a:r>
              <a:rPr lang="en-US" sz="1372"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REST: GET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hostSecurityProfiles</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?$filter=</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fqdn</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eq</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‘johnedoe-surfpro.contoso.com’&amp;$select=</a:t>
            </a:r>
            <a:r>
              <a:rPr lang="en-US" sz="1372" b="1" dirty="0" err="1">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riskScore</a:t>
            </a:r>
            <a:endParaRPr lang="en-US" b="1"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endParaRPr>
          </a:p>
          <a:p>
            <a:pPr>
              <a:lnSpc>
                <a:spcPct val="90000"/>
              </a:lnSpc>
              <a:spcAft>
                <a:spcPts val="294"/>
              </a:spcAft>
              <a:defRPr/>
            </a:pPr>
            <a:r>
              <a:rPr lang="en-US" sz="1568"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Where else has this file been seen across all my security providers? </a:t>
            </a:r>
          </a:p>
          <a:p>
            <a:pPr indent="-1209">
              <a:lnSpc>
                <a:spcPct val="90000"/>
              </a:lnSpc>
              <a:spcAft>
                <a:spcPts val="294"/>
              </a:spcAft>
              <a:defRPr/>
            </a:pPr>
            <a:r>
              <a:rPr lang="en-US" sz="1372"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REST</a:t>
            </a:r>
            <a:r>
              <a:rPr lang="en-US" sz="1372" b="1" dirty="0">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 GET …/</a:t>
            </a:r>
            <a:r>
              <a:rPr lang="en-US" sz="1372" b="1" dirty="0" err="1">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fileSecurityProfiles</a:t>
            </a:r>
            <a:r>
              <a:rPr lang="en-US" sz="1372" b="1" dirty="0">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?$filter=sha256 </a:t>
            </a:r>
            <a:r>
              <a:rPr lang="en-US" sz="1372" b="1" dirty="0" err="1">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eq</a:t>
            </a:r>
            <a:r>
              <a:rPr lang="en-US" sz="1372" b="1" dirty="0">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 ‘091835b16192e526ee1b8a04d0fcef534b44cad306672066f2ad6973a4b18b19’</a:t>
            </a:r>
          </a:p>
          <a:p>
            <a:pPr>
              <a:lnSpc>
                <a:spcPct val="90000"/>
              </a:lnSpc>
              <a:spcBef>
                <a:spcPts val="1765"/>
              </a:spcBef>
              <a:spcAft>
                <a:spcPts val="1176"/>
              </a:spcAft>
              <a:defRPr/>
            </a:pPr>
            <a:r>
              <a:rPr lang="en-US" sz="2353"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Automate common compliance scenarios</a:t>
            </a:r>
          </a:p>
          <a:p>
            <a:pPr>
              <a:lnSpc>
                <a:spcPct val="90000"/>
              </a:lnSpc>
              <a:spcAft>
                <a:spcPts val="294"/>
              </a:spcAft>
              <a:defRPr/>
            </a:pPr>
            <a:r>
              <a:rPr lang="en-US" sz="1568" spc="69" dirty="0">
                <a:gradFill>
                  <a:gsLst>
                    <a:gs pos="1250">
                      <a:srgbClr val="505050"/>
                    </a:gs>
                    <a:gs pos="100000">
                      <a:srgbClr val="505050"/>
                    </a:gs>
                  </a:gsLst>
                  <a:lin ang="5400000" scaled="0"/>
                </a:gradFill>
                <a:latin typeface="Segoe UI Semilight" panose="020B0402040204020203" pitchFamily="34" charset="0"/>
                <a:cs typeface="Segoe UI Semilight" panose="020B0402040204020203" pitchFamily="34" charset="0"/>
              </a:rPr>
              <a:t>What is the current computing platform and OS version of all my machines? </a:t>
            </a:r>
          </a:p>
          <a:p>
            <a:pPr indent="-1209">
              <a:lnSpc>
                <a:spcPct val="90000"/>
              </a:lnSpc>
              <a:spcAft>
                <a:spcPts val="294"/>
              </a:spcAft>
              <a:defRPr/>
            </a:pPr>
            <a:r>
              <a:rPr lang="en-US" sz="1372"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  </a:t>
            </a:r>
            <a:r>
              <a:rPr lang="en-US" sz="1372" b="1" dirty="0">
                <a:gradFill>
                  <a:gsLst>
                    <a:gs pos="1250">
                      <a:srgbClr val="0070C0"/>
                    </a:gs>
                    <a:gs pos="100000">
                      <a:srgbClr val="0070C0"/>
                    </a:gs>
                  </a:gsLst>
                  <a:lin ang="5400000" scaled="0"/>
                </a:gradFill>
                <a:latin typeface="Consolas" panose="020B0609020204030204" pitchFamily="49" charset="0"/>
                <a:cs typeface="Segoe UI" panose="020B0502040204020203" pitchFamily="34" charset="0"/>
              </a:rPr>
              <a:t>REST:</a:t>
            </a:r>
            <a:r>
              <a:rPr lang="en-US" sz="1372" b="1" dirty="0">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 GET …/</a:t>
            </a:r>
            <a:r>
              <a:rPr lang="en-US" sz="1372" b="1" dirty="0" err="1">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hostSecurityProfiles</a:t>
            </a:r>
            <a:r>
              <a:rPr lang="en-US" sz="1372" b="1" dirty="0">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?$select=</a:t>
            </a:r>
            <a:r>
              <a:rPr lang="en-US" sz="1372" b="1" dirty="0" err="1">
                <a:gradFill>
                  <a:gsLst>
                    <a:gs pos="1250">
                      <a:srgbClr val="0078D7"/>
                    </a:gs>
                    <a:gs pos="100000">
                      <a:srgbClr val="0078D7"/>
                    </a:gs>
                  </a:gsLst>
                  <a:lin ang="5400000" scaled="0"/>
                </a:gradFill>
                <a:latin typeface="Consolas" panose="020B0609020204030204" pitchFamily="49" charset="0"/>
                <a:cs typeface="Segoe UI" panose="020B0502040204020203" pitchFamily="34" charset="0"/>
              </a:rPr>
              <a:t>platform,osVersion</a:t>
            </a:r>
            <a:endParaRPr lang="en-US" sz="1372" b="1" dirty="0">
              <a:gradFill>
                <a:gsLst>
                  <a:gs pos="1250">
                    <a:srgbClr val="0078D7"/>
                  </a:gs>
                  <a:gs pos="100000">
                    <a:srgbClr val="0078D7"/>
                  </a:gs>
                </a:gsLst>
                <a:lin ang="5400000" scaled="0"/>
              </a:gradFill>
              <a:latin typeface="Consolas" panose="020B0609020204030204" pitchFamily="49" charset="0"/>
              <a:cs typeface="Segoe UI" panose="020B0502040204020203" pitchFamily="34" charset="0"/>
            </a:endParaRPr>
          </a:p>
        </p:txBody>
      </p:sp>
      <p:sp>
        <p:nvSpPr>
          <p:cNvPr id="3" name="Title 2">
            <a:extLst>
              <a:ext uri="{FF2B5EF4-FFF2-40B4-BE49-F238E27FC236}">
                <a16:creationId xmlns:a16="http://schemas.microsoft.com/office/drawing/2014/main" id="{ADE42A0D-BA64-4F8B-9B82-2A3B3DED76CE}"/>
              </a:ext>
            </a:extLst>
          </p:cNvPr>
          <p:cNvSpPr>
            <a:spLocks noGrp="1"/>
          </p:cNvSpPr>
          <p:nvPr>
            <p:ph type="title"/>
          </p:nvPr>
        </p:nvSpPr>
        <p:spPr>
          <a:xfrm>
            <a:off x="269241" y="216208"/>
            <a:ext cx="11655840" cy="899537"/>
          </a:xfrm>
        </p:spPr>
        <p:txBody>
          <a:bodyPr/>
          <a:lstStyle/>
          <a:p>
            <a:pPr>
              <a:lnSpc>
                <a:spcPct val="100000"/>
              </a:lnSpc>
              <a:spcBef>
                <a:spcPts val="0"/>
              </a:spcBef>
            </a:pPr>
            <a:r>
              <a:rPr lang="en-US" sz="3921">
                <a:solidFill>
                  <a:schemeClr val="tx1"/>
                </a:solidFill>
              </a:rPr>
              <a:t>Unlock security context: /security/</a:t>
            </a:r>
            <a:r>
              <a:rPr lang="en-US" sz="3921" err="1">
                <a:solidFill>
                  <a:schemeClr val="tx1"/>
                </a:solidFill>
              </a:rPr>
              <a:t>securityProfiles</a:t>
            </a:r>
            <a:endParaRPr lang="en-US" sz="3921">
              <a:solidFill>
                <a:schemeClr val="tx1"/>
              </a:solidFill>
              <a:cs typeface="Segoe UI Light"/>
            </a:endParaRPr>
          </a:p>
          <a:p>
            <a:pPr lvl="0"/>
            <a:endParaRPr lang="en-US" sz="3921">
              <a:solidFill>
                <a:schemeClr val="tx1"/>
              </a:solidFill>
              <a:latin typeface="Segoe UI Light"/>
              <a:cs typeface="Segoe UI Light"/>
            </a:endParaRPr>
          </a:p>
        </p:txBody>
      </p:sp>
      <p:sp>
        <p:nvSpPr>
          <p:cNvPr id="18" name="Rectangle 17">
            <a:extLst>
              <a:ext uri="{FF2B5EF4-FFF2-40B4-BE49-F238E27FC236}">
                <a16:creationId xmlns:a16="http://schemas.microsoft.com/office/drawing/2014/main" id="{C41726FD-B86E-4642-A687-1B5089F7B136}"/>
              </a:ext>
            </a:extLst>
          </p:cNvPr>
          <p:cNvSpPr/>
          <p:nvPr/>
        </p:nvSpPr>
        <p:spPr bwMode="auto">
          <a:xfrm>
            <a:off x="269241" y="5099376"/>
            <a:ext cx="11653522" cy="1359107"/>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a:lnSpc>
                <a:spcPct val="90000"/>
              </a:lnSpc>
              <a:defRPr/>
            </a:pPr>
            <a:r>
              <a:rPr lang="en-US" sz="1568" kern="0" dirty="0">
                <a:gradFill>
                  <a:gsLst>
                    <a:gs pos="1250">
                      <a:srgbClr val="505050"/>
                    </a:gs>
                    <a:gs pos="100000">
                      <a:srgbClr val="505050"/>
                    </a:gs>
                  </a:gsLst>
                  <a:lin ang="5400000" scaled="0"/>
                </a:gradFill>
                <a:latin typeface="Consolas" panose="020B0609020204030204" pitchFamily="49" charset="0"/>
                <a:ea typeface="Segoe UI" pitchFamily="34" charset="0"/>
                <a:cs typeface="Segoe UI" pitchFamily="34" charset="0"/>
              </a:rPr>
              <a:t>graph.microsoft.com/beta/security/</a:t>
            </a:r>
            <a:r>
              <a:rPr lang="en-US" sz="1568" b="1" kern="0" dirty="0" err="1">
                <a:solidFill>
                  <a:srgbClr val="E3008C"/>
                </a:solidFill>
                <a:latin typeface="Consolas" panose="020B0609020204030204" pitchFamily="49" charset="0"/>
                <a:ea typeface="Segoe UI" pitchFamily="34" charset="0"/>
                <a:cs typeface="Segoe UI" pitchFamily="34" charset="0"/>
              </a:rPr>
              <a:t>securityProfiles</a:t>
            </a:r>
            <a:endParaRPr lang="en-US" sz="1568" b="1" kern="0" dirty="0">
              <a:solidFill>
                <a:srgbClr val="E3008C"/>
              </a:solidFill>
              <a:latin typeface="Consolas" panose="020B0609020204030204" pitchFamily="49" charset="0"/>
              <a:ea typeface="Segoe UI" pitchFamily="34" charset="0"/>
              <a:cs typeface="Segoe UI" pitchFamily="34" charset="0"/>
            </a:endParaRPr>
          </a:p>
        </p:txBody>
      </p:sp>
      <p:grpSp>
        <p:nvGrpSpPr>
          <p:cNvPr id="20" name="Group 19">
            <a:extLst>
              <a:ext uri="{FF2B5EF4-FFF2-40B4-BE49-F238E27FC236}">
                <a16:creationId xmlns:a16="http://schemas.microsoft.com/office/drawing/2014/main" id="{17E21D87-4A83-4C8D-A2EA-56DA52278EBF}"/>
              </a:ext>
            </a:extLst>
          </p:cNvPr>
          <p:cNvGrpSpPr/>
          <p:nvPr/>
        </p:nvGrpSpPr>
        <p:grpSpPr>
          <a:xfrm>
            <a:off x="450953" y="5619844"/>
            <a:ext cx="2359021" cy="744335"/>
            <a:chOff x="459995" y="5842207"/>
            <a:chExt cx="2406324" cy="759260"/>
          </a:xfrm>
        </p:grpSpPr>
        <p:sp>
          <p:nvSpPr>
            <p:cNvPr id="22" name="Rounded Rectangle 45">
              <a:extLst>
                <a:ext uri="{FF2B5EF4-FFF2-40B4-BE49-F238E27FC236}">
                  <a16:creationId xmlns:a16="http://schemas.microsoft.com/office/drawing/2014/main" id="{A3750BB0-C46C-4AF8-BDB9-676651AE8AC6}"/>
                </a:ext>
              </a:extLst>
            </p:cNvPr>
            <p:cNvSpPr/>
            <p:nvPr/>
          </p:nvSpPr>
          <p:spPr>
            <a:xfrm>
              <a:off x="459995" y="5842207"/>
              <a:ext cx="2406324"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Detections</a:t>
              </a:r>
            </a:p>
          </p:txBody>
        </p:sp>
        <p:sp>
          <p:nvSpPr>
            <p:cNvPr id="23" name="Rounded Rectangle 45">
              <a:extLst>
                <a:ext uri="{FF2B5EF4-FFF2-40B4-BE49-F238E27FC236}">
                  <a16:creationId xmlns:a16="http://schemas.microsoft.com/office/drawing/2014/main" id="{FC4A82ED-5F87-4F88-A8E3-5A61F311A0C0}"/>
                </a:ext>
              </a:extLst>
            </p:cNvPr>
            <p:cNvSpPr/>
            <p:nvPr/>
          </p:nvSpPr>
          <p:spPr>
            <a:xfrm>
              <a:off x="570149" y="6214534"/>
              <a:ext cx="2183386"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alerts</a:t>
              </a:r>
            </a:p>
          </p:txBody>
        </p:sp>
      </p:grpSp>
      <p:grpSp>
        <p:nvGrpSpPr>
          <p:cNvPr id="24" name="Group 23">
            <a:extLst>
              <a:ext uri="{FF2B5EF4-FFF2-40B4-BE49-F238E27FC236}">
                <a16:creationId xmlns:a16="http://schemas.microsoft.com/office/drawing/2014/main" id="{231D265D-D866-4396-8251-1D1944220C2A}"/>
              </a:ext>
            </a:extLst>
          </p:cNvPr>
          <p:cNvGrpSpPr/>
          <p:nvPr/>
        </p:nvGrpSpPr>
        <p:grpSpPr>
          <a:xfrm>
            <a:off x="8742173" y="5626812"/>
            <a:ext cx="3001614" cy="737367"/>
            <a:chOff x="8917471" y="5849314"/>
            <a:chExt cx="3061803" cy="752153"/>
          </a:xfrm>
        </p:grpSpPr>
        <p:sp>
          <p:nvSpPr>
            <p:cNvPr id="25" name="Rounded Rectangle 45">
              <a:extLst>
                <a:ext uri="{FF2B5EF4-FFF2-40B4-BE49-F238E27FC236}">
                  <a16:creationId xmlns:a16="http://schemas.microsoft.com/office/drawing/2014/main" id="{D18039B0-3BFA-44DF-9846-3ECB7269DF7B}"/>
                </a:ext>
              </a:extLst>
            </p:cNvPr>
            <p:cNvSpPr/>
            <p:nvPr/>
          </p:nvSpPr>
          <p:spPr>
            <a:xfrm>
              <a:off x="8917471" y="5849314"/>
              <a:ext cx="3061803" cy="752153"/>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Automation</a:t>
              </a:r>
            </a:p>
          </p:txBody>
        </p:sp>
        <p:sp>
          <p:nvSpPr>
            <p:cNvPr id="26" name="Rounded Rectangle 45">
              <a:extLst>
                <a:ext uri="{FF2B5EF4-FFF2-40B4-BE49-F238E27FC236}">
                  <a16:creationId xmlns:a16="http://schemas.microsoft.com/office/drawing/2014/main" id="{AE035805-BA1B-4DDD-8768-EF1CF243817F}"/>
                </a:ext>
              </a:extLst>
            </p:cNvPr>
            <p:cNvSpPr/>
            <p:nvPr/>
          </p:nvSpPr>
          <p:spPr>
            <a:xfrm>
              <a:off x="9022312" y="6214534"/>
              <a:ext cx="1320683"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actions</a:t>
              </a:r>
            </a:p>
          </p:txBody>
        </p:sp>
        <p:sp>
          <p:nvSpPr>
            <p:cNvPr id="27" name="Rounded Rectangle 45">
              <a:extLst>
                <a:ext uri="{FF2B5EF4-FFF2-40B4-BE49-F238E27FC236}">
                  <a16:creationId xmlns:a16="http://schemas.microsoft.com/office/drawing/2014/main" id="{9152B86E-2766-4B29-AF12-F642417E220B}"/>
                </a:ext>
              </a:extLst>
            </p:cNvPr>
            <p:cNvSpPr/>
            <p:nvPr/>
          </p:nvSpPr>
          <p:spPr>
            <a:xfrm>
              <a:off x="10443643" y="6214534"/>
              <a:ext cx="1430791" cy="290957"/>
            </a:xfrm>
            <a:prstGeom prst="rect">
              <a:avLst/>
            </a:prstGeom>
            <a:solidFill>
              <a:schemeClr val="bg1">
                <a:lumMod val="9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GB" sz="1372" spc="98">
                  <a:gradFill>
                    <a:gsLst>
                      <a:gs pos="1250">
                        <a:srgbClr val="505050"/>
                      </a:gs>
                      <a:gs pos="100000">
                        <a:srgbClr val="505050"/>
                      </a:gs>
                    </a:gsLst>
                  </a:gradFill>
                  <a:latin typeface="Segoe UI"/>
                  <a:cs typeface="Segoe UI Semibold" panose="020B0702040204020203" pitchFamily="34" charset="0"/>
                </a:rPr>
                <a:t>configuration</a:t>
              </a:r>
            </a:p>
          </p:txBody>
        </p:sp>
      </p:grpSp>
      <p:grpSp>
        <p:nvGrpSpPr>
          <p:cNvPr id="28" name="Group 27">
            <a:extLst>
              <a:ext uri="{FF2B5EF4-FFF2-40B4-BE49-F238E27FC236}">
                <a16:creationId xmlns:a16="http://schemas.microsoft.com/office/drawing/2014/main" id="{DBE6A0CB-C2CB-49FA-B243-A8821012FB35}"/>
              </a:ext>
            </a:extLst>
          </p:cNvPr>
          <p:cNvGrpSpPr/>
          <p:nvPr/>
        </p:nvGrpSpPr>
        <p:grpSpPr>
          <a:xfrm>
            <a:off x="2996918" y="5622275"/>
            <a:ext cx="5558310" cy="744335"/>
            <a:chOff x="3046235" y="5844687"/>
            <a:chExt cx="5669766" cy="759260"/>
          </a:xfrm>
        </p:grpSpPr>
        <p:sp>
          <p:nvSpPr>
            <p:cNvPr id="29" name="Rounded Rectangle 45">
              <a:extLst>
                <a:ext uri="{FF2B5EF4-FFF2-40B4-BE49-F238E27FC236}">
                  <a16:creationId xmlns:a16="http://schemas.microsoft.com/office/drawing/2014/main" id="{DBC7177C-FC1C-4935-9615-2A5B8A9B8FB6}"/>
                </a:ext>
              </a:extLst>
            </p:cNvPr>
            <p:cNvSpPr/>
            <p:nvPr/>
          </p:nvSpPr>
          <p:spPr>
            <a:xfrm>
              <a:off x="3046235" y="5844687"/>
              <a:ext cx="5669766" cy="759260"/>
            </a:xfrm>
            <a:prstGeom prst="rect">
              <a:avLst/>
            </a:prstGeom>
            <a:solidFill>
              <a:schemeClr val="bg1"/>
            </a:solidFill>
            <a:ln w="15875" cap="rnd">
              <a:solidFill>
                <a:srgbClr val="0072C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0" tIns="89642" rIns="0" bIns="0" rtlCol="0" anchor="t"/>
            <a:lstStyle/>
            <a:p>
              <a:pPr algn="ctr" defTabSz="914225">
                <a:defRPr/>
              </a:pPr>
              <a:r>
                <a:rPr lang="en-GB" sz="1372" spc="98">
                  <a:gradFill>
                    <a:gsLst>
                      <a:gs pos="1250">
                        <a:srgbClr val="505050"/>
                      </a:gs>
                      <a:gs pos="100000">
                        <a:srgbClr val="505050"/>
                      </a:gs>
                    </a:gsLst>
                    <a:lin ang="5400000" scaled="0"/>
                  </a:gradFill>
                  <a:latin typeface="Segoe UI Semibold" panose="020B0702040204020203" pitchFamily="34" charset="0"/>
                  <a:cs typeface="Segoe UI Semibold" panose="020B0702040204020203" pitchFamily="34" charset="0"/>
                </a:rPr>
                <a:t>Security Inventory</a:t>
              </a:r>
            </a:p>
          </p:txBody>
        </p:sp>
        <p:sp>
          <p:nvSpPr>
            <p:cNvPr id="30" name="Rounded Rectangle 45">
              <a:extLst>
                <a:ext uri="{FF2B5EF4-FFF2-40B4-BE49-F238E27FC236}">
                  <a16:creationId xmlns:a16="http://schemas.microsoft.com/office/drawing/2014/main" id="{2D5BEBDC-565A-4B5E-8A35-657A11956B1D}"/>
                </a:ext>
              </a:extLst>
            </p:cNvPr>
            <p:cNvSpPr/>
            <p:nvPr/>
          </p:nvSpPr>
          <p:spPr>
            <a:xfrm>
              <a:off x="3145035" y="6214534"/>
              <a:ext cx="5472167" cy="290957"/>
            </a:xfrm>
            <a:prstGeom prst="rect">
              <a:avLst/>
            </a:prstGeom>
            <a:solidFill>
              <a:srgbClr val="E3008C"/>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25">
                <a:defRPr/>
              </a:pPr>
              <a:r>
                <a:rPr lang="en-US" sz="1372" spc="98" err="1">
                  <a:solidFill>
                    <a:schemeClr val="bg1"/>
                  </a:solidFill>
                  <a:latin typeface="Segoe UI"/>
                  <a:cs typeface="Segoe UI Semibold" panose="020B0702040204020203" pitchFamily="34" charset="0"/>
                </a:rPr>
                <a:t>securityProfiles</a:t>
              </a:r>
              <a:r>
                <a:rPr lang="en-US" sz="1372" spc="98">
                  <a:solidFill>
                    <a:schemeClr val="bg1"/>
                  </a:solidFill>
                  <a:latin typeface="Segoe UI"/>
                  <a:cs typeface="Segoe UI Semibold" panose="020B0702040204020203" pitchFamily="34" charset="0"/>
                </a:rPr>
                <a:t>    Host | User | File | App | IP</a:t>
              </a:r>
            </a:p>
          </p:txBody>
        </p:sp>
      </p:grpSp>
    </p:spTree>
    <p:extLst>
      <p:ext uri="{BB962C8B-B14F-4D97-AF65-F5344CB8AC3E}">
        <p14:creationId xmlns:p14="http://schemas.microsoft.com/office/powerpoint/2010/main" val="422758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theme/theme1.xml><?xml version="1.0" encoding="utf-8"?>
<a:theme xmlns:a="http://schemas.openxmlformats.org/drawingml/2006/main" name="5-50195_Microsoft_Build_Template">
  <a:themeElements>
    <a:clrScheme name="Microsoft Build 2018">
      <a:dk1>
        <a:srgbClr val="1A1A1A"/>
      </a:dk1>
      <a:lt1>
        <a:srgbClr val="FFFFFF"/>
      </a:lt1>
      <a:dk2>
        <a:srgbClr val="0D0D0D"/>
      </a:dk2>
      <a:lt2>
        <a:srgbClr val="E6E6E6"/>
      </a:lt2>
      <a:accent1>
        <a:srgbClr val="505050"/>
      </a:accent1>
      <a:accent2>
        <a:srgbClr val="D2D2D2"/>
      </a:accent2>
      <a:accent3>
        <a:srgbClr val="E3008C"/>
      </a:accent3>
      <a:accent4>
        <a:srgbClr val="32145A"/>
      </a:accent4>
      <a:accent5>
        <a:srgbClr val="2139B5"/>
      </a:accent5>
      <a:accent6>
        <a:srgbClr val="E6E6E6"/>
      </a:accent6>
      <a:hlink>
        <a:srgbClr val="2139B5"/>
      </a:hlink>
      <a:folHlink>
        <a:srgbClr val="2139B5"/>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8_16x9_Breakout_Template.potx" id="{1A72F1D6-8E00-44B7-8612-A96C51648790}" vid="{FC63816D-7A82-403A-9DF6-29F1914C4360}"/>
    </a:ext>
  </a:extLst>
</a:theme>
</file>

<file path=ppt/theme/theme2.xml><?xml version="1.0" encoding="utf-8"?>
<a:theme xmlns:a="http://schemas.openxmlformats.org/drawingml/2006/main" name="8-50009_MSTIC_PPT_Template_Light">
  <a:themeElements>
    <a:clrScheme name="Custom 4">
      <a:dk1>
        <a:srgbClr val="505050"/>
      </a:dk1>
      <a:lt1>
        <a:sysClr val="window" lastClr="FFFFFF"/>
      </a:lt1>
      <a:dk2>
        <a:srgbClr val="0070C0"/>
      </a:dk2>
      <a:lt2>
        <a:srgbClr val="00B0F0"/>
      </a:lt2>
      <a:accent1>
        <a:srgbClr val="0070C0"/>
      </a:accent1>
      <a:accent2>
        <a:srgbClr val="00B0F0"/>
      </a:accent2>
      <a:accent3>
        <a:srgbClr val="0070C0"/>
      </a:accent3>
      <a:accent4>
        <a:srgbClr val="0070C0"/>
      </a:accent4>
      <a:accent5>
        <a:srgbClr val="FFB900"/>
      </a:accent5>
      <a:accent6>
        <a:srgbClr val="A80000"/>
      </a:accent6>
      <a:hlink>
        <a:srgbClr val="0070C0"/>
      </a:hlink>
      <a:folHlink>
        <a:srgbClr val="0070C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TIC_Template_16x9.potx" id="{E54F3677-C9AE-4121-8975-1B0B050438EF}" vid="{7655FF58-2C1E-4099-B563-219E90E727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FF90CBE55FF9479759FD2782D5D7FC" ma:contentTypeVersion="10" ma:contentTypeDescription="Create a new document." ma:contentTypeScope="" ma:versionID="213bec8123c13e3f0419a5f66961e3ff">
  <xsd:schema xmlns:xsd="http://www.w3.org/2001/XMLSchema" xmlns:xs="http://www.w3.org/2001/XMLSchema" xmlns:p="http://schemas.microsoft.com/office/2006/metadata/properties" xmlns:ns2="9b810ad5-ca92-4b1d-9459-57e2b0e9dbac" xmlns:ns3="174b161c-b16a-457f-8513-fb72bb2d4dd6" targetNamespace="http://schemas.microsoft.com/office/2006/metadata/properties" ma:root="true" ma:fieldsID="b785cd6ca603606897b751b6f9de2f70" ns2:_="" ns3:_="">
    <xsd:import namespace="9b810ad5-ca92-4b1d-9459-57e2b0e9dbac"/>
    <xsd:import namespace="174b161c-b16a-457f-8513-fb72bb2d4dd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10ad5-ca92-4b1d-9459-57e2b0e9db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LastSharedByUser" ma:index="10" nillable="true" ma:displayName="Last Shared By User" ma:hidden="true" ma:internalName="LastSharedByUser" ma:readOnly="true">
      <xsd:simpleType>
        <xsd:restriction base="dms:Note"/>
      </xsd:simpleType>
    </xsd:element>
    <xsd:element name="LastSharedByTime" ma:index="11" nillable="true" ma:displayName="Last Shared By Time"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4b161c-b16a-457f-8513-fb72bb2d4dd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9b810ad5-ca92-4b1d-9459-57e2b0e9dbac"/>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74b161c-b16a-457f-8513-fb72bb2d4dd6"/>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BDCED6DA-693F-46FB-AB27-7FD00C098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10ad5-ca92-4b1d-9459-57e2b0e9dbac"/>
    <ds:schemaRef ds:uri="174b161c-b16a-457f-8513-fb72bb2d4d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Microsoft_Build_2018_16x9_Breakout_Template</Template>
  <TotalTime>163</TotalTime>
  <Words>4142</Words>
  <Application>Microsoft Office PowerPoint</Application>
  <PresentationFormat>Widescreen</PresentationFormat>
  <Paragraphs>278</Paragraphs>
  <Slides>14</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ＭＳ Ｐゴシック</vt:lpstr>
      <vt:lpstr>Arial</vt:lpstr>
      <vt:lpstr>Calibri</vt:lpstr>
      <vt:lpstr>Consolas</vt:lpstr>
      <vt:lpstr>Segoe UI</vt:lpstr>
      <vt:lpstr>Segoe UI Black</vt:lpstr>
      <vt:lpstr>Segoe UI Light</vt:lpstr>
      <vt:lpstr>Segoe UI Semibold</vt:lpstr>
      <vt:lpstr>Segoe UI Semilight</vt:lpstr>
      <vt:lpstr>Wingdings</vt:lpstr>
      <vt:lpstr>5-50195_Microsoft_Build_Template</vt:lpstr>
      <vt:lpstr>8-50009_MSTIC_PPT_Template_Light</vt:lpstr>
      <vt:lpstr>PowerPoint Presentation</vt:lpstr>
      <vt:lpstr>Microsoft Graph Security API</vt:lpstr>
      <vt:lpstr>PowerPoint Presentation</vt:lpstr>
      <vt:lpstr>Introducing Microsoft Graph Security API</vt:lpstr>
      <vt:lpstr>PowerPoint Presentation</vt:lpstr>
      <vt:lpstr>Integration Partners</vt:lpstr>
      <vt:lpstr>Let’s look at some code</vt:lpstr>
      <vt:lpstr>Unified alert management: /security/alerts </vt:lpstr>
      <vt:lpstr>Unlock security context: /security/securityProfiles </vt:lpstr>
      <vt:lpstr>Automate security operations: /security/actions </vt:lpstr>
      <vt:lpstr>Automate security configurations: /security/configuration </vt:lpstr>
      <vt:lpstr>Roadmap</vt:lpstr>
      <vt:lpstr>Getting Started - https://aka.ms/graphsecurityapi </vt:lpstr>
      <vt:lpstr>Thank You</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Build</dc:subject>
  <dc:creator>Paulette Lee</dc:creator>
  <cp:keywords>Microsoft Build</cp:keywords>
  <dc:description/>
  <cp:lastModifiedBy>Jeremy Dallman</cp:lastModifiedBy>
  <cp:revision>20</cp:revision>
  <dcterms:created xsi:type="dcterms:W3CDTF">2018-03-22T01:46:09Z</dcterms:created>
  <dcterms:modified xsi:type="dcterms:W3CDTF">2018-04-25T21:18:00Z</dcterms:modified>
  <cp:category>Microsoft Build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0x010100CDFF90CBE55FF9479759FD2782D5D7FC</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20;#Washington State Convention and Trade Center|2ebf141d-f871-4cc9-bf08-f87f112ab464</vt:lpwstr>
  </property>
  <property fmtid="{D5CDD505-2E9C-101B-9397-08002B2CF9AE}" pid="7" name="Track">
    <vt:lpwstr/>
  </property>
  <property fmtid="{D5CDD505-2E9C-101B-9397-08002B2CF9AE}" pid="8" name="Event Location">
    <vt:lpwstr>19;#Seattle|54f46ed2-c77e-4a59-b182-a4171fdb0d11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TaxKeyword">
    <vt:lpwstr>42;#Microsoft Build|98156d08-f86c-467a-ad79-de9e9c534df7</vt:lpwstr>
  </property>
  <property fmtid="{D5CDD505-2E9C-101B-9397-08002B2CF9AE}" pid="21" name="Event Name">
    <vt:lpwstr>45;#Build|58542b36-5bf5-46a6-a53f-a41fb7a73785</vt:lpwstr>
  </property>
  <property fmtid="{D5CDD505-2E9C-101B-9397-08002B2CF9AE}" pid="22" name="Audience1">
    <vt:lpwstr/>
  </property>
</Properties>
</file>