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tiff" ContentType="image/tiff"/>
  <Default Extension="gif" ContentType="image/gif"/>
  <Default Extension="xlsx" ContentType="application/vnd.openxmlformats-officedocument.spreadsheetml.sheet"/>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4" r:id="rId4"/>
    <p:sldMasterId id="2147483702" r:id="rId5"/>
    <p:sldMasterId id="2147483712" r:id="rId6"/>
  </p:sldMasterIdLst>
  <p:notesMasterIdLst>
    <p:notesMasterId r:id="rId57"/>
  </p:notesMasterIdLst>
  <p:sldIdLst>
    <p:sldId id="287" r:id="rId7"/>
    <p:sldId id="315" r:id="rId8"/>
    <p:sldId id="316" r:id="rId9"/>
    <p:sldId id="317" r:id="rId10"/>
    <p:sldId id="375" r:id="rId11"/>
    <p:sldId id="290" r:id="rId12"/>
    <p:sldId id="339" r:id="rId13"/>
    <p:sldId id="291" r:id="rId14"/>
    <p:sldId id="292" r:id="rId15"/>
    <p:sldId id="345" r:id="rId16"/>
    <p:sldId id="260" r:id="rId17"/>
    <p:sldId id="344" r:id="rId18"/>
    <p:sldId id="319" r:id="rId19"/>
    <p:sldId id="320" r:id="rId20"/>
    <p:sldId id="343" r:id="rId21"/>
    <p:sldId id="323" r:id="rId22"/>
    <p:sldId id="322" r:id="rId23"/>
    <p:sldId id="302" r:id="rId24"/>
    <p:sldId id="326" r:id="rId25"/>
    <p:sldId id="335" r:id="rId26"/>
    <p:sldId id="341" r:id="rId27"/>
    <p:sldId id="367" r:id="rId28"/>
    <p:sldId id="349" r:id="rId29"/>
    <p:sldId id="377" r:id="rId30"/>
    <p:sldId id="378" r:id="rId31"/>
    <p:sldId id="353" r:id="rId32"/>
    <p:sldId id="340" r:id="rId33"/>
    <p:sldId id="364" r:id="rId34"/>
    <p:sldId id="355" r:id="rId35"/>
    <p:sldId id="376" r:id="rId36"/>
    <p:sldId id="357" r:id="rId37"/>
    <p:sldId id="360" r:id="rId38"/>
    <p:sldId id="362" r:id="rId39"/>
    <p:sldId id="361" r:id="rId40"/>
    <p:sldId id="363" r:id="rId41"/>
    <p:sldId id="374" r:id="rId42"/>
    <p:sldId id="354" r:id="rId43"/>
    <p:sldId id="350" r:id="rId44"/>
    <p:sldId id="304" r:id="rId45"/>
    <p:sldId id="351" r:id="rId46"/>
    <p:sldId id="334" r:id="rId47"/>
    <p:sldId id="346" r:id="rId48"/>
    <p:sldId id="370" r:id="rId49"/>
    <p:sldId id="371" r:id="rId50"/>
    <p:sldId id="365" r:id="rId51"/>
    <p:sldId id="366" r:id="rId52"/>
    <p:sldId id="368" r:id="rId53"/>
    <p:sldId id="372" r:id="rId54"/>
    <p:sldId id="373" r:id="rId55"/>
    <p:sldId id="337" r:id="rId5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ick Brazeau" initials="NB" lastIdx="2" clrIdx="0">
    <p:extLst/>
  </p:cmAuthor>
  <p:cmAuthor id="2" name="Achim Dettweiler" initials="AD" lastIdx="4" clrIdx="1">
    <p:extLst/>
  </p:cmAuthor>
  <p:cmAuthor id="3" name="Beth Massi" initials="BM" lastIdx="4" clrIdx="2">
    <p:extLst/>
  </p:cmAuthor>
  <p:cmAuthor id="4" name="Diego Vega" initials="DV" lastIdx="2" clrIdx="3">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E9C11"/>
    <a:srgbClr val="863DA0"/>
    <a:srgbClr val="6E3382"/>
    <a:srgbClr val="F8F8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640" autoAdjust="0"/>
    <p:restoredTop sz="82688" autoAdjust="0"/>
  </p:normalViewPr>
  <p:slideViewPr>
    <p:cSldViewPr snapToGrid="0">
      <p:cViewPr varScale="1">
        <p:scale>
          <a:sx n="91" d="100"/>
          <a:sy n="91" d="100"/>
        </p:scale>
        <p:origin x="888" y="6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slide" Target="slides/slide44.xml"/><Relationship Id="rId55" Type="http://schemas.openxmlformats.org/officeDocument/2006/relationships/slide" Target="slides/slide49.xml"/><Relationship Id="rId63" Type="http://schemas.microsoft.com/office/2015/10/relationships/revisionInfo" Target="revisionInfo.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slide" Target="slides/slide47.xml"/><Relationship Id="rId58"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notesMaster" Target="notesMasters/notesMaster1.xml"/><Relationship Id="rId61" Type="http://schemas.openxmlformats.org/officeDocument/2006/relationships/theme" Target="theme/theme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8" Type="http://schemas.openxmlformats.org/officeDocument/2006/relationships/slide" Target="slides/slide2.xml"/><Relationship Id="rId51" Type="http://schemas.openxmlformats.org/officeDocument/2006/relationships/slide" Target="slides/slide45.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baseline="0">
                <a:solidFill>
                  <a:schemeClr val="dk1">
                    <a:lumMod val="75000"/>
                    <a:lumOff val="25000"/>
                  </a:schemeClr>
                </a:solidFill>
                <a:latin typeface="+mn-lt"/>
                <a:ea typeface="+mn-ea"/>
                <a:cs typeface="+mn-cs"/>
              </a:defRPr>
            </a:pPr>
            <a:r>
              <a:rPr lang="en-US" sz="1400" b="0" dirty="0"/>
              <a:t>Development frameworks in Reddit &amp; Hacker News</a:t>
            </a:r>
          </a:p>
        </c:rich>
      </c:tx>
      <c:overlay val="0"/>
      <c:spPr>
        <a:noFill/>
        <a:ln>
          <a:noFill/>
        </a:ln>
        <a:effectLst/>
      </c:spPr>
      <c:txPr>
        <a:bodyPr rot="0" spcFirstLastPara="1" vertOverflow="ellipsis" vert="horz" wrap="square" anchor="ctr" anchorCtr="1"/>
        <a:lstStyle/>
        <a:p>
          <a:pPr>
            <a:defRPr sz="1400" b="0" i="0" u="none" strike="noStrike" kern="1200" baseline="0">
              <a:solidFill>
                <a:schemeClr val="dk1">
                  <a:lumMod val="75000"/>
                  <a:lumOff val="25000"/>
                </a:schemeClr>
              </a:solidFill>
              <a:latin typeface="+mn-lt"/>
              <a:ea typeface="+mn-ea"/>
              <a:cs typeface="+mn-cs"/>
            </a:defRPr>
          </a:pPr>
          <a:endParaRPr lang="en-US"/>
        </a:p>
      </c:txPr>
    </c:title>
    <c:autoTitleDeleted val="0"/>
    <c:plotArea>
      <c:layout/>
      <c:lineChart>
        <c:grouping val="standard"/>
        <c:varyColors val="0"/>
        <c:ser>
          <c:idx val="8"/>
          <c:order val="4"/>
          <c:tx>
            <c:strRef>
              <c:f>Reddit!$G$4</c:f>
              <c:strCache>
                <c:ptCount val="1"/>
                <c:pt idx="0">
                  <c:v>Java</c:v>
                </c:pt>
              </c:strCache>
            </c:strRef>
          </c:tx>
          <c:spPr>
            <a:ln w="31750" cap="rnd">
              <a:solidFill>
                <a:srgbClr val="0070C0"/>
              </a:solidFill>
              <a:round/>
            </a:ln>
            <a:effectLst/>
          </c:spPr>
          <c:marker>
            <c:symbol val="none"/>
          </c:marker>
          <c:dLbls>
            <c:delete val="1"/>
          </c:dLbls>
          <c:cat>
            <c:numRef>
              <c:f>Reddit!$A$5:$A$100</c:f>
              <c:numCache>
                <c:formatCode>m/yyyy;@</c:formatCode>
                <c:ptCount val="96"/>
                <c:pt idx="0">
                  <c:v>39448</c:v>
                </c:pt>
                <c:pt idx="1">
                  <c:v>39569</c:v>
                </c:pt>
                <c:pt idx="2">
                  <c:v>39600</c:v>
                </c:pt>
                <c:pt idx="3">
                  <c:v>39692</c:v>
                </c:pt>
                <c:pt idx="4">
                  <c:v>39722</c:v>
                </c:pt>
                <c:pt idx="5">
                  <c:v>39753</c:v>
                </c:pt>
                <c:pt idx="6">
                  <c:v>39783</c:v>
                </c:pt>
                <c:pt idx="7">
                  <c:v>39814</c:v>
                </c:pt>
                <c:pt idx="8">
                  <c:v>39845</c:v>
                </c:pt>
                <c:pt idx="9">
                  <c:v>39873</c:v>
                </c:pt>
                <c:pt idx="10">
                  <c:v>39904</c:v>
                </c:pt>
                <c:pt idx="11">
                  <c:v>39934</c:v>
                </c:pt>
                <c:pt idx="12">
                  <c:v>39965</c:v>
                </c:pt>
                <c:pt idx="13">
                  <c:v>39995</c:v>
                </c:pt>
                <c:pt idx="14">
                  <c:v>40148</c:v>
                </c:pt>
                <c:pt idx="15">
                  <c:v>40179</c:v>
                </c:pt>
                <c:pt idx="16">
                  <c:v>40210</c:v>
                </c:pt>
                <c:pt idx="17">
                  <c:v>40299</c:v>
                </c:pt>
                <c:pt idx="18">
                  <c:v>40330</c:v>
                </c:pt>
                <c:pt idx="19">
                  <c:v>40360</c:v>
                </c:pt>
                <c:pt idx="20">
                  <c:v>40391</c:v>
                </c:pt>
                <c:pt idx="21">
                  <c:v>40422</c:v>
                </c:pt>
                <c:pt idx="22">
                  <c:v>40452</c:v>
                </c:pt>
                <c:pt idx="23">
                  <c:v>40483</c:v>
                </c:pt>
                <c:pt idx="24">
                  <c:v>40513</c:v>
                </c:pt>
                <c:pt idx="25">
                  <c:v>40544</c:v>
                </c:pt>
                <c:pt idx="26">
                  <c:v>40575</c:v>
                </c:pt>
                <c:pt idx="27">
                  <c:v>40603</c:v>
                </c:pt>
                <c:pt idx="28">
                  <c:v>40634</c:v>
                </c:pt>
                <c:pt idx="29">
                  <c:v>40664</c:v>
                </c:pt>
                <c:pt idx="30">
                  <c:v>40695</c:v>
                </c:pt>
                <c:pt idx="31">
                  <c:v>40725</c:v>
                </c:pt>
                <c:pt idx="32">
                  <c:v>40787</c:v>
                </c:pt>
                <c:pt idx="33">
                  <c:v>40817</c:v>
                </c:pt>
                <c:pt idx="34">
                  <c:v>40848</c:v>
                </c:pt>
                <c:pt idx="35">
                  <c:v>40878</c:v>
                </c:pt>
                <c:pt idx="36">
                  <c:v>40909</c:v>
                </c:pt>
                <c:pt idx="37">
                  <c:v>40940</c:v>
                </c:pt>
                <c:pt idx="38">
                  <c:v>40969</c:v>
                </c:pt>
                <c:pt idx="39">
                  <c:v>41000</c:v>
                </c:pt>
                <c:pt idx="40">
                  <c:v>41030</c:v>
                </c:pt>
                <c:pt idx="41">
                  <c:v>41061</c:v>
                </c:pt>
                <c:pt idx="42">
                  <c:v>41091</c:v>
                </c:pt>
                <c:pt idx="43">
                  <c:v>41122</c:v>
                </c:pt>
                <c:pt idx="44">
                  <c:v>41153</c:v>
                </c:pt>
                <c:pt idx="45">
                  <c:v>41183</c:v>
                </c:pt>
                <c:pt idx="46">
                  <c:v>41214</c:v>
                </c:pt>
                <c:pt idx="47">
                  <c:v>41244</c:v>
                </c:pt>
                <c:pt idx="48">
                  <c:v>41275</c:v>
                </c:pt>
                <c:pt idx="49">
                  <c:v>41306</c:v>
                </c:pt>
                <c:pt idx="50">
                  <c:v>41334</c:v>
                </c:pt>
                <c:pt idx="51">
                  <c:v>41365</c:v>
                </c:pt>
                <c:pt idx="52">
                  <c:v>41395</c:v>
                </c:pt>
                <c:pt idx="53">
                  <c:v>41426</c:v>
                </c:pt>
                <c:pt idx="54">
                  <c:v>41456</c:v>
                </c:pt>
                <c:pt idx="55">
                  <c:v>41487</c:v>
                </c:pt>
                <c:pt idx="56">
                  <c:v>41518</c:v>
                </c:pt>
                <c:pt idx="57">
                  <c:v>41548</c:v>
                </c:pt>
                <c:pt idx="58">
                  <c:v>41579</c:v>
                </c:pt>
                <c:pt idx="59">
                  <c:v>41609</c:v>
                </c:pt>
                <c:pt idx="60">
                  <c:v>41640</c:v>
                </c:pt>
                <c:pt idx="61">
                  <c:v>41671</c:v>
                </c:pt>
                <c:pt idx="62">
                  <c:v>41699</c:v>
                </c:pt>
                <c:pt idx="63">
                  <c:v>41730</c:v>
                </c:pt>
                <c:pt idx="64">
                  <c:v>41760</c:v>
                </c:pt>
                <c:pt idx="65">
                  <c:v>41791</c:v>
                </c:pt>
                <c:pt idx="66">
                  <c:v>41821</c:v>
                </c:pt>
                <c:pt idx="67">
                  <c:v>41852</c:v>
                </c:pt>
                <c:pt idx="68">
                  <c:v>41883</c:v>
                </c:pt>
                <c:pt idx="69">
                  <c:v>41913</c:v>
                </c:pt>
                <c:pt idx="70">
                  <c:v>41944</c:v>
                </c:pt>
                <c:pt idx="71">
                  <c:v>41974</c:v>
                </c:pt>
                <c:pt idx="72">
                  <c:v>42005</c:v>
                </c:pt>
                <c:pt idx="73">
                  <c:v>42036</c:v>
                </c:pt>
                <c:pt idx="74">
                  <c:v>42064</c:v>
                </c:pt>
                <c:pt idx="75">
                  <c:v>42095</c:v>
                </c:pt>
                <c:pt idx="76">
                  <c:v>42125</c:v>
                </c:pt>
                <c:pt idx="77">
                  <c:v>42156</c:v>
                </c:pt>
                <c:pt idx="78">
                  <c:v>42186</c:v>
                </c:pt>
                <c:pt idx="79">
                  <c:v>42217</c:v>
                </c:pt>
                <c:pt idx="80">
                  <c:v>42248</c:v>
                </c:pt>
                <c:pt idx="81">
                  <c:v>42278</c:v>
                </c:pt>
                <c:pt idx="82">
                  <c:v>42309</c:v>
                </c:pt>
                <c:pt idx="83">
                  <c:v>42339</c:v>
                </c:pt>
                <c:pt idx="84">
                  <c:v>42370</c:v>
                </c:pt>
                <c:pt idx="85">
                  <c:v>42401</c:v>
                </c:pt>
                <c:pt idx="86">
                  <c:v>42430</c:v>
                </c:pt>
                <c:pt idx="87">
                  <c:v>42461</c:v>
                </c:pt>
                <c:pt idx="88">
                  <c:v>42491</c:v>
                </c:pt>
                <c:pt idx="89">
                  <c:v>42522</c:v>
                </c:pt>
                <c:pt idx="90">
                  <c:v>42552</c:v>
                </c:pt>
                <c:pt idx="91">
                  <c:v>42583</c:v>
                </c:pt>
                <c:pt idx="92">
                  <c:v>42614</c:v>
                </c:pt>
                <c:pt idx="93">
                  <c:v>42644</c:v>
                </c:pt>
                <c:pt idx="94">
                  <c:v>42675</c:v>
                </c:pt>
                <c:pt idx="95">
                  <c:v>42705</c:v>
                </c:pt>
              </c:numCache>
            </c:numRef>
          </c:cat>
          <c:val>
            <c:numRef>
              <c:f>Reddit!$G$5:$G$100</c:f>
              <c:numCache>
                <c:formatCode>General</c:formatCode>
                <c:ptCount val="96"/>
                <c:pt idx="0">
                  <c:v>#N/A</c:v>
                </c:pt>
                <c:pt idx="1">
                  <c:v>3</c:v>
                </c:pt>
                <c:pt idx="2">
                  <c:v>#N/A</c:v>
                </c:pt>
                <c:pt idx="3">
                  <c:v>6</c:v>
                </c:pt>
                <c:pt idx="4">
                  <c:v>2</c:v>
                </c:pt>
                <c:pt idx="5">
                  <c:v>2</c:v>
                </c:pt>
                <c:pt idx="6">
                  <c:v>6</c:v>
                </c:pt>
                <c:pt idx="7">
                  <c:v>4</c:v>
                </c:pt>
                <c:pt idx="8">
                  <c:v>5</c:v>
                </c:pt>
                <c:pt idx="9">
                  <c:v>9</c:v>
                </c:pt>
                <c:pt idx="10">
                  <c:v>4</c:v>
                </c:pt>
                <c:pt idx="11">
                  <c:v>1</c:v>
                </c:pt>
                <c:pt idx="12">
                  <c:v>#N/A</c:v>
                </c:pt>
                <c:pt idx="13">
                  <c:v>#N/A</c:v>
                </c:pt>
                <c:pt idx="14">
                  <c:v>2</c:v>
                </c:pt>
                <c:pt idx="15">
                  <c:v>#N/A</c:v>
                </c:pt>
                <c:pt idx="16">
                  <c:v>1</c:v>
                </c:pt>
                <c:pt idx="17">
                  <c:v>4</c:v>
                </c:pt>
                <c:pt idx="18">
                  <c:v>7</c:v>
                </c:pt>
                <c:pt idx="19">
                  <c:v>13</c:v>
                </c:pt>
                <c:pt idx="20">
                  <c:v>8</c:v>
                </c:pt>
                <c:pt idx="21">
                  <c:v>3</c:v>
                </c:pt>
                <c:pt idx="22">
                  <c:v>11</c:v>
                </c:pt>
                <c:pt idx="23">
                  <c:v>7</c:v>
                </c:pt>
                <c:pt idx="24">
                  <c:v>5</c:v>
                </c:pt>
                <c:pt idx="25">
                  <c:v>4</c:v>
                </c:pt>
                <c:pt idx="26">
                  <c:v>3</c:v>
                </c:pt>
                <c:pt idx="27">
                  <c:v>3</c:v>
                </c:pt>
                <c:pt idx="28">
                  <c:v>2</c:v>
                </c:pt>
                <c:pt idx="29">
                  <c:v>2</c:v>
                </c:pt>
                <c:pt idx="30">
                  <c:v>4</c:v>
                </c:pt>
                <c:pt idx="31">
                  <c:v>3</c:v>
                </c:pt>
                <c:pt idx="32">
                  <c:v>1</c:v>
                </c:pt>
                <c:pt idx="33">
                  <c:v>4</c:v>
                </c:pt>
                <c:pt idx="34">
                  <c:v>5</c:v>
                </c:pt>
                <c:pt idx="35">
                  <c:v>8</c:v>
                </c:pt>
                <c:pt idx="36">
                  <c:v>16</c:v>
                </c:pt>
                <c:pt idx="37">
                  <c:v>13</c:v>
                </c:pt>
                <c:pt idx="38">
                  <c:v>11</c:v>
                </c:pt>
                <c:pt idx="39">
                  <c:v>2</c:v>
                </c:pt>
                <c:pt idx="40">
                  <c:v>4</c:v>
                </c:pt>
                <c:pt idx="41">
                  <c:v>#N/A</c:v>
                </c:pt>
                <c:pt idx="42">
                  <c:v>2</c:v>
                </c:pt>
                <c:pt idx="43">
                  <c:v>3</c:v>
                </c:pt>
                <c:pt idx="44">
                  <c:v>3</c:v>
                </c:pt>
                <c:pt idx="45">
                  <c:v>3</c:v>
                </c:pt>
                <c:pt idx="46">
                  <c:v>5</c:v>
                </c:pt>
                <c:pt idx="47">
                  <c:v>4</c:v>
                </c:pt>
                <c:pt idx="48">
                  <c:v>8</c:v>
                </c:pt>
                <c:pt idx="49">
                  <c:v>5</c:v>
                </c:pt>
                <c:pt idx="50">
                  <c:v>6</c:v>
                </c:pt>
                <c:pt idx="51">
                  <c:v>14</c:v>
                </c:pt>
                <c:pt idx="52">
                  <c:v>6</c:v>
                </c:pt>
                <c:pt idx="53">
                  <c:v>21</c:v>
                </c:pt>
                <c:pt idx="54">
                  <c:v>11</c:v>
                </c:pt>
                <c:pt idx="55">
                  <c:v>13</c:v>
                </c:pt>
                <c:pt idx="56">
                  <c:v>13</c:v>
                </c:pt>
                <c:pt idx="57">
                  <c:v>21</c:v>
                </c:pt>
                <c:pt idx="58">
                  <c:v>20</c:v>
                </c:pt>
                <c:pt idx="59">
                  <c:v>23</c:v>
                </c:pt>
                <c:pt idx="60">
                  <c:v>22</c:v>
                </c:pt>
                <c:pt idx="61">
                  <c:v>11</c:v>
                </c:pt>
                <c:pt idx="62">
                  <c:v>6</c:v>
                </c:pt>
                <c:pt idx="63">
                  <c:v>5</c:v>
                </c:pt>
                <c:pt idx="64">
                  <c:v>8</c:v>
                </c:pt>
                <c:pt idx="65">
                  <c:v>10</c:v>
                </c:pt>
                <c:pt idx="66">
                  <c:v>25</c:v>
                </c:pt>
                <c:pt idx="67">
                  <c:v>25</c:v>
                </c:pt>
                <c:pt idx="68">
                  <c:v>9</c:v>
                </c:pt>
                <c:pt idx="69">
                  <c:v>14</c:v>
                </c:pt>
                <c:pt idx="70">
                  <c:v>5</c:v>
                </c:pt>
                <c:pt idx="71">
                  <c:v>13</c:v>
                </c:pt>
                <c:pt idx="72">
                  <c:v>13</c:v>
                </c:pt>
                <c:pt idx="73">
                  <c:v>6</c:v>
                </c:pt>
                <c:pt idx="74">
                  <c:v>3</c:v>
                </c:pt>
                <c:pt idx="75">
                  <c:v>4</c:v>
                </c:pt>
                <c:pt idx="76">
                  <c:v>7</c:v>
                </c:pt>
                <c:pt idx="77">
                  <c:v>2</c:v>
                </c:pt>
                <c:pt idx="78">
                  <c:v>22</c:v>
                </c:pt>
                <c:pt idx="79">
                  <c:v>36</c:v>
                </c:pt>
                <c:pt idx="80">
                  <c:v>29</c:v>
                </c:pt>
                <c:pt idx="81">
                  <c:v>14</c:v>
                </c:pt>
                <c:pt idx="82">
                  <c:v>20</c:v>
                </c:pt>
                <c:pt idx="83">
                  <c:v>31</c:v>
                </c:pt>
                <c:pt idx="84">
                  <c:v>46</c:v>
                </c:pt>
                <c:pt idx="85">
                  <c:v>33</c:v>
                </c:pt>
                <c:pt idx="86">
                  <c:v>34</c:v>
                </c:pt>
                <c:pt idx="87">
                  <c:v>22</c:v>
                </c:pt>
                <c:pt idx="88">
                  <c:v>21</c:v>
                </c:pt>
                <c:pt idx="89">
                  <c:v>27</c:v>
                </c:pt>
                <c:pt idx="90">
                  <c:v>33</c:v>
                </c:pt>
                <c:pt idx="91">
                  <c:v>32</c:v>
                </c:pt>
                <c:pt idx="92">
                  <c:v>24</c:v>
                </c:pt>
                <c:pt idx="93">
                  <c:v>27</c:v>
                </c:pt>
                <c:pt idx="94">
                  <c:v>20</c:v>
                </c:pt>
                <c:pt idx="95">
                  <c:v>16</c:v>
                </c:pt>
              </c:numCache>
            </c:numRef>
          </c:val>
          <c:smooth val="0"/>
          <c:extLst xmlns:c15="http://schemas.microsoft.com/office/drawing/2012/chart">
            <c:ext xmlns:c16="http://schemas.microsoft.com/office/drawing/2014/chart" uri="{C3380CC4-5D6E-409C-BE32-E72D297353CC}">
              <c16:uniqueId val="{00000000-BE90-47D3-A964-F74424A2056F}"/>
            </c:ext>
          </c:extLst>
        </c:ser>
        <c:ser>
          <c:idx val="5"/>
          <c:order val="6"/>
          <c:tx>
            <c:strRef>
              <c:f>Reddit!$I$4</c:f>
              <c:strCache>
                <c:ptCount val="1"/>
                <c:pt idx="0">
                  <c:v>Node.js</c:v>
                </c:pt>
              </c:strCache>
            </c:strRef>
          </c:tx>
          <c:spPr>
            <a:ln w="31750" cap="rnd">
              <a:solidFill>
                <a:schemeClr val="accent6"/>
              </a:solidFill>
              <a:round/>
            </a:ln>
            <a:effectLst/>
          </c:spPr>
          <c:marker>
            <c:symbol val="none"/>
          </c:marker>
          <c:dLbls>
            <c:delete val="1"/>
          </c:dLbls>
          <c:cat>
            <c:numRef>
              <c:f>Reddit!$A$5:$A$100</c:f>
              <c:numCache>
                <c:formatCode>m/yyyy;@</c:formatCode>
                <c:ptCount val="96"/>
                <c:pt idx="0">
                  <c:v>39448</c:v>
                </c:pt>
                <c:pt idx="1">
                  <c:v>39569</c:v>
                </c:pt>
                <c:pt idx="2">
                  <c:v>39600</c:v>
                </c:pt>
                <c:pt idx="3">
                  <c:v>39692</c:v>
                </c:pt>
                <c:pt idx="4">
                  <c:v>39722</c:v>
                </c:pt>
                <c:pt idx="5">
                  <c:v>39753</c:v>
                </c:pt>
                <c:pt idx="6">
                  <c:v>39783</c:v>
                </c:pt>
                <c:pt idx="7">
                  <c:v>39814</c:v>
                </c:pt>
                <c:pt idx="8">
                  <c:v>39845</c:v>
                </c:pt>
                <c:pt idx="9">
                  <c:v>39873</c:v>
                </c:pt>
                <c:pt idx="10">
                  <c:v>39904</c:v>
                </c:pt>
                <c:pt idx="11">
                  <c:v>39934</c:v>
                </c:pt>
                <c:pt idx="12">
                  <c:v>39965</c:v>
                </c:pt>
                <c:pt idx="13">
                  <c:v>39995</c:v>
                </c:pt>
                <c:pt idx="14">
                  <c:v>40148</c:v>
                </c:pt>
                <c:pt idx="15">
                  <c:v>40179</c:v>
                </c:pt>
                <c:pt idx="16">
                  <c:v>40210</c:v>
                </c:pt>
                <c:pt idx="17">
                  <c:v>40299</c:v>
                </c:pt>
                <c:pt idx="18">
                  <c:v>40330</c:v>
                </c:pt>
                <c:pt idx="19">
                  <c:v>40360</c:v>
                </c:pt>
                <c:pt idx="20">
                  <c:v>40391</c:v>
                </c:pt>
                <c:pt idx="21">
                  <c:v>40422</c:v>
                </c:pt>
                <c:pt idx="22">
                  <c:v>40452</c:v>
                </c:pt>
                <c:pt idx="23">
                  <c:v>40483</c:v>
                </c:pt>
                <c:pt idx="24">
                  <c:v>40513</c:v>
                </c:pt>
                <c:pt idx="25">
                  <c:v>40544</c:v>
                </c:pt>
                <c:pt idx="26">
                  <c:v>40575</c:v>
                </c:pt>
                <c:pt idx="27">
                  <c:v>40603</c:v>
                </c:pt>
                <c:pt idx="28">
                  <c:v>40634</c:v>
                </c:pt>
                <c:pt idx="29">
                  <c:v>40664</c:v>
                </c:pt>
                <c:pt idx="30">
                  <c:v>40695</c:v>
                </c:pt>
                <c:pt idx="31">
                  <c:v>40725</c:v>
                </c:pt>
                <c:pt idx="32">
                  <c:v>40787</c:v>
                </c:pt>
                <c:pt idx="33">
                  <c:v>40817</c:v>
                </c:pt>
                <c:pt idx="34">
                  <c:v>40848</c:v>
                </c:pt>
                <c:pt idx="35">
                  <c:v>40878</c:v>
                </c:pt>
                <c:pt idx="36">
                  <c:v>40909</c:v>
                </c:pt>
                <c:pt idx="37">
                  <c:v>40940</c:v>
                </c:pt>
                <c:pt idx="38">
                  <c:v>40969</c:v>
                </c:pt>
                <c:pt idx="39">
                  <c:v>41000</c:v>
                </c:pt>
                <c:pt idx="40">
                  <c:v>41030</c:v>
                </c:pt>
                <c:pt idx="41">
                  <c:v>41061</c:v>
                </c:pt>
                <c:pt idx="42">
                  <c:v>41091</c:v>
                </c:pt>
                <c:pt idx="43">
                  <c:v>41122</c:v>
                </c:pt>
                <c:pt idx="44">
                  <c:v>41153</c:v>
                </c:pt>
                <c:pt idx="45">
                  <c:v>41183</c:v>
                </c:pt>
                <c:pt idx="46">
                  <c:v>41214</c:v>
                </c:pt>
                <c:pt idx="47">
                  <c:v>41244</c:v>
                </c:pt>
                <c:pt idx="48">
                  <c:v>41275</c:v>
                </c:pt>
                <c:pt idx="49">
                  <c:v>41306</c:v>
                </c:pt>
                <c:pt idx="50">
                  <c:v>41334</c:v>
                </c:pt>
                <c:pt idx="51">
                  <c:v>41365</c:v>
                </c:pt>
                <c:pt idx="52">
                  <c:v>41395</c:v>
                </c:pt>
                <c:pt idx="53">
                  <c:v>41426</c:v>
                </c:pt>
                <c:pt idx="54">
                  <c:v>41456</c:v>
                </c:pt>
                <c:pt idx="55">
                  <c:v>41487</c:v>
                </c:pt>
                <c:pt idx="56">
                  <c:v>41518</c:v>
                </c:pt>
                <c:pt idx="57">
                  <c:v>41548</c:v>
                </c:pt>
                <c:pt idx="58">
                  <c:v>41579</c:v>
                </c:pt>
                <c:pt idx="59">
                  <c:v>41609</c:v>
                </c:pt>
                <c:pt idx="60">
                  <c:v>41640</c:v>
                </c:pt>
                <c:pt idx="61">
                  <c:v>41671</c:v>
                </c:pt>
                <c:pt idx="62">
                  <c:v>41699</c:v>
                </c:pt>
                <c:pt idx="63">
                  <c:v>41730</c:v>
                </c:pt>
                <c:pt idx="64">
                  <c:v>41760</c:v>
                </c:pt>
                <c:pt idx="65">
                  <c:v>41791</c:v>
                </c:pt>
                <c:pt idx="66">
                  <c:v>41821</c:v>
                </c:pt>
                <c:pt idx="67">
                  <c:v>41852</c:v>
                </c:pt>
                <c:pt idx="68">
                  <c:v>41883</c:v>
                </c:pt>
                <c:pt idx="69">
                  <c:v>41913</c:v>
                </c:pt>
                <c:pt idx="70">
                  <c:v>41944</c:v>
                </c:pt>
                <c:pt idx="71">
                  <c:v>41974</c:v>
                </c:pt>
                <c:pt idx="72">
                  <c:v>42005</c:v>
                </c:pt>
                <c:pt idx="73">
                  <c:v>42036</c:v>
                </c:pt>
                <c:pt idx="74">
                  <c:v>42064</c:v>
                </c:pt>
                <c:pt idx="75">
                  <c:v>42095</c:v>
                </c:pt>
                <c:pt idx="76">
                  <c:v>42125</c:v>
                </c:pt>
                <c:pt idx="77">
                  <c:v>42156</c:v>
                </c:pt>
                <c:pt idx="78">
                  <c:v>42186</c:v>
                </c:pt>
                <c:pt idx="79">
                  <c:v>42217</c:v>
                </c:pt>
                <c:pt idx="80">
                  <c:v>42248</c:v>
                </c:pt>
                <c:pt idx="81">
                  <c:v>42278</c:v>
                </c:pt>
                <c:pt idx="82">
                  <c:v>42309</c:v>
                </c:pt>
                <c:pt idx="83">
                  <c:v>42339</c:v>
                </c:pt>
                <c:pt idx="84">
                  <c:v>42370</c:v>
                </c:pt>
                <c:pt idx="85">
                  <c:v>42401</c:v>
                </c:pt>
                <c:pt idx="86">
                  <c:v>42430</c:v>
                </c:pt>
                <c:pt idx="87">
                  <c:v>42461</c:v>
                </c:pt>
                <c:pt idx="88">
                  <c:v>42491</c:v>
                </c:pt>
                <c:pt idx="89">
                  <c:v>42522</c:v>
                </c:pt>
                <c:pt idx="90">
                  <c:v>42552</c:v>
                </c:pt>
                <c:pt idx="91">
                  <c:v>42583</c:v>
                </c:pt>
                <c:pt idx="92">
                  <c:v>42614</c:v>
                </c:pt>
                <c:pt idx="93">
                  <c:v>42644</c:v>
                </c:pt>
                <c:pt idx="94">
                  <c:v>42675</c:v>
                </c:pt>
                <c:pt idx="95">
                  <c:v>42705</c:v>
                </c:pt>
              </c:numCache>
            </c:numRef>
          </c:cat>
          <c:val>
            <c:numRef>
              <c:f>Reddit!$I$5:$I$100</c:f>
              <c:numCache>
                <c:formatCode>General</c:formatCode>
                <c:ptCount val="96"/>
                <c:pt idx="0">
                  <c:v>#N/A</c:v>
                </c:pt>
                <c:pt idx="1">
                  <c:v>#N/A</c:v>
                </c:pt>
                <c:pt idx="2">
                  <c:v>#N/A</c:v>
                </c:pt>
                <c:pt idx="3">
                  <c:v>#N/A</c:v>
                </c:pt>
                <c:pt idx="4">
                  <c:v>#N/A</c:v>
                </c:pt>
                <c:pt idx="5">
                  <c:v>#N/A</c:v>
                </c:pt>
                <c:pt idx="6">
                  <c:v>#N/A</c:v>
                </c:pt>
                <c:pt idx="7">
                  <c:v>#N/A</c:v>
                </c:pt>
                <c:pt idx="8">
                  <c:v>#N/A</c:v>
                </c:pt>
                <c:pt idx="9">
                  <c:v>#N/A</c:v>
                </c:pt>
                <c:pt idx="10">
                  <c:v>#N/A</c:v>
                </c:pt>
                <c:pt idx="11">
                  <c:v>#N/A</c:v>
                </c:pt>
                <c:pt idx="12">
                  <c:v>#N/A</c:v>
                </c:pt>
                <c:pt idx="13">
                  <c:v>#N/A</c:v>
                </c:pt>
                <c:pt idx="14">
                  <c:v>#N/A</c:v>
                </c:pt>
                <c:pt idx="15">
                  <c:v>#N/A</c:v>
                </c:pt>
                <c:pt idx="16">
                  <c:v>#N/A</c:v>
                </c:pt>
                <c:pt idx="17">
                  <c:v>2</c:v>
                </c:pt>
                <c:pt idx="18">
                  <c:v>4</c:v>
                </c:pt>
                <c:pt idx="19">
                  <c:v>1</c:v>
                </c:pt>
                <c:pt idx="20">
                  <c:v>1</c:v>
                </c:pt>
                <c:pt idx="21">
                  <c:v>1</c:v>
                </c:pt>
                <c:pt idx="22">
                  <c:v>#N/A</c:v>
                </c:pt>
                <c:pt idx="23">
                  <c:v>7</c:v>
                </c:pt>
                <c:pt idx="24">
                  <c:v>#N/A</c:v>
                </c:pt>
                <c:pt idx="25">
                  <c:v>2</c:v>
                </c:pt>
                <c:pt idx="26">
                  <c:v>2</c:v>
                </c:pt>
                <c:pt idx="27">
                  <c:v>2</c:v>
                </c:pt>
                <c:pt idx="28">
                  <c:v>3</c:v>
                </c:pt>
                <c:pt idx="29">
                  <c:v>2</c:v>
                </c:pt>
                <c:pt idx="30">
                  <c:v>2</c:v>
                </c:pt>
                <c:pt idx="31">
                  <c:v>1</c:v>
                </c:pt>
                <c:pt idx="32">
                  <c:v>1</c:v>
                </c:pt>
                <c:pt idx="33">
                  <c:v>2</c:v>
                </c:pt>
                <c:pt idx="34">
                  <c:v>#N/A</c:v>
                </c:pt>
                <c:pt idx="35">
                  <c:v>1</c:v>
                </c:pt>
                <c:pt idx="36">
                  <c:v>2</c:v>
                </c:pt>
                <c:pt idx="37">
                  <c:v>3</c:v>
                </c:pt>
                <c:pt idx="38">
                  <c:v>2</c:v>
                </c:pt>
                <c:pt idx="39">
                  <c:v>1</c:v>
                </c:pt>
                <c:pt idx="40">
                  <c:v>2</c:v>
                </c:pt>
                <c:pt idx="41">
                  <c:v>#N/A</c:v>
                </c:pt>
                <c:pt idx="42">
                  <c:v>#N/A</c:v>
                </c:pt>
                <c:pt idx="43">
                  <c:v>#N/A</c:v>
                </c:pt>
                <c:pt idx="44">
                  <c:v>1</c:v>
                </c:pt>
                <c:pt idx="45">
                  <c:v>1</c:v>
                </c:pt>
                <c:pt idx="46">
                  <c:v>1</c:v>
                </c:pt>
                <c:pt idx="47">
                  <c:v>2</c:v>
                </c:pt>
                <c:pt idx="48">
                  <c:v>1</c:v>
                </c:pt>
                <c:pt idx="49">
                  <c:v>#N/A</c:v>
                </c:pt>
                <c:pt idx="50">
                  <c:v>3</c:v>
                </c:pt>
                <c:pt idx="51">
                  <c:v>3</c:v>
                </c:pt>
                <c:pt idx="52">
                  <c:v>4</c:v>
                </c:pt>
                <c:pt idx="53">
                  <c:v>1</c:v>
                </c:pt>
                <c:pt idx="54">
                  <c:v>5</c:v>
                </c:pt>
                <c:pt idx="55">
                  <c:v>5</c:v>
                </c:pt>
                <c:pt idx="56">
                  <c:v>4</c:v>
                </c:pt>
                <c:pt idx="57">
                  <c:v>5</c:v>
                </c:pt>
                <c:pt idx="58">
                  <c:v>5</c:v>
                </c:pt>
                <c:pt idx="59">
                  <c:v>2</c:v>
                </c:pt>
                <c:pt idx="60">
                  <c:v>4</c:v>
                </c:pt>
                <c:pt idx="61">
                  <c:v>1</c:v>
                </c:pt>
                <c:pt idx="62">
                  <c:v>3</c:v>
                </c:pt>
                <c:pt idx="63">
                  <c:v>2</c:v>
                </c:pt>
                <c:pt idx="64">
                  <c:v>#N/A</c:v>
                </c:pt>
                <c:pt idx="65">
                  <c:v>1</c:v>
                </c:pt>
                <c:pt idx="66">
                  <c:v>4</c:v>
                </c:pt>
                <c:pt idx="67">
                  <c:v>2</c:v>
                </c:pt>
                <c:pt idx="68">
                  <c:v>3</c:v>
                </c:pt>
                <c:pt idx="69">
                  <c:v>3</c:v>
                </c:pt>
                <c:pt idx="70">
                  <c:v>3</c:v>
                </c:pt>
                <c:pt idx="71">
                  <c:v>4</c:v>
                </c:pt>
                <c:pt idx="72">
                  <c:v>3</c:v>
                </c:pt>
                <c:pt idx="73">
                  <c:v>#N/A</c:v>
                </c:pt>
                <c:pt idx="74">
                  <c:v>2</c:v>
                </c:pt>
                <c:pt idx="75">
                  <c:v>1</c:v>
                </c:pt>
                <c:pt idx="76">
                  <c:v>1</c:v>
                </c:pt>
                <c:pt idx="77">
                  <c:v>3</c:v>
                </c:pt>
                <c:pt idx="78">
                  <c:v>1</c:v>
                </c:pt>
                <c:pt idx="79">
                  <c:v>3</c:v>
                </c:pt>
                <c:pt idx="80">
                  <c:v>6</c:v>
                </c:pt>
                <c:pt idx="81">
                  <c:v>3</c:v>
                </c:pt>
                <c:pt idx="82">
                  <c:v>6</c:v>
                </c:pt>
                <c:pt idx="83">
                  <c:v>7</c:v>
                </c:pt>
                <c:pt idx="84">
                  <c:v>8</c:v>
                </c:pt>
                <c:pt idx="85">
                  <c:v>9</c:v>
                </c:pt>
                <c:pt idx="86">
                  <c:v>6</c:v>
                </c:pt>
                <c:pt idx="87">
                  <c:v>9</c:v>
                </c:pt>
                <c:pt idx="88">
                  <c:v>8</c:v>
                </c:pt>
                <c:pt idx="89">
                  <c:v>4</c:v>
                </c:pt>
                <c:pt idx="90">
                  <c:v>2</c:v>
                </c:pt>
                <c:pt idx="91">
                  <c:v>3</c:v>
                </c:pt>
                <c:pt idx="92">
                  <c:v>7</c:v>
                </c:pt>
                <c:pt idx="93">
                  <c:v>4</c:v>
                </c:pt>
                <c:pt idx="94">
                  <c:v>4</c:v>
                </c:pt>
                <c:pt idx="95">
                  <c:v>3</c:v>
                </c:pt>
              </c:numCache>
            </c:numRef>
          </c:val>
          <c:smooth val="0"/>
          <c:extLst>
            <c:ext xmlns:c16="http://schemas.microsoft.com/office/drawing/2014/chart" uri="{C3380CC4-5D6E-409C-BE32-E72D297353CC}">
              <c16:uniqueId val="{00000001-BE90-47D3-A964-F74424A2056F}"/>
            </c:ext>
          </c:extLst>
        </c:ser>
        <c:ser>
          <c:idx val="1"/>
          <c:order val="8"/>
          <c:tx>
            <c:strRef>
              <c:f>Reddit!$B$4</c:f>
              <c:strCache>
                <c:ptCount val="1"/>
                <c:pt idx="0">
                  <c:v>.NET</c:v>
                </c:pt>
              </c:strCache>
            </c:strRef>
          </c:tx>
          <c:spPr>
            <a:ln w="66675" cap="rnd">
              <a:solidFill>
                <a:srgbClr val="7030A0"/>
              </a:solidFill>
              <a:round/>
            </a:ln>
            <a:effectLst/>
          </c:spPr>
          <c:marker>
            <c:symbol val="none"/>
          </c:marker>
          <c:dLbls>
            <c:delete val="1"/>
          </c:dLbls>
          <c:cat>
            <c:numRef>
              <c:f>Reddit!$A$5:$A$100</c:f>
              <c:numCache>
                <c:formatCode>m/yyyy;@</c:formatCode>
                <c:ptCount val="96"/>
                <c:pt idx="0">
                  <c:v>39448</c:v>
                </c:pt>
                <c:pt idx="1">
                  <c:v>39569</c:v>
                </c:pt>
                <c:pt idx="2">
                  <c:v>39600</c:v>
                </c:pt>
                <c:pt idx="3">
                  <c:v>39692</c:v>
                </c:pt>
                <c:pt idx="4">
                  <c:v>39722</c:v>
                </c:pt>
                <c:pt idx="5">
                  <c:v>39753</c:v>
                </c:pt>
                <c:pt idx="6">
                  <c:v>39783</c:v>
                </c:pt>
                <c:pt idx="7">
                  <c:v>39814</c:v>
                </c:pt>
                <c:pt idx="8">
                  <c:v>39845</c:v>
                </c:pt>
                <c:pt idx="9">
                  <c:v>39873</c:v>
                </c:pt>
                <c:pt idx="10">
                  <c:v>39904</c:v>
                </c:pt>
                <c:pt idx="11">
                  <c:v>39934</c:v>
                </c:pt>
                <c:pt idx="12">
                  <c:v>39965</c:v>
                </c:pt>
                <c:pt idx="13">
                  <c:v>39995</c:v>
                </c:pt>
                <c:pt idx="14">
                  <c:v>40148</c:v>
                </c:pt>
                <c:pt idx="15">
                  <c:v>40179</c:v>
                </c:pt>
                <c:pt idx="16">
                  <c:v>40210</c:v>
                </c:pt>
                <c:pt idx="17">
                  <c:v>40299</c:v>
                </c:pt>
                <c:pt idx="18">
                  <c:v>40330</c:v>
                </c:pt>
                <c:pt idx="19">
                  <c:v>40360</c:v>
                </c:pt>
                <c:pt idx="20">
                  <c:v>40391</c:v>
                </c:pt>
                <c:pt idx="21">
                  <c:v>40422</c:v>
                </c:pt>
                <c:pt idx="22">
                  <c:v>40452</c:v>
                </c:pt>
                <c:pt idx="23">
                  <c:v>40483</c:v>
                </c:pt>
                <c:pt idx="24">
                  <c:v>40513</c:v>
                </c:pt>
                <c:pt idx="25">
                  <c:v>40544</c:v>
                </c:pt>
                <c:pt idx="26">
                  <c:v>40575</c:v>
                </c:pt>
                <c:pt idx="27">
                  <c:v>40603</c:v>
                </c:pt>
                <c:pt idx="28">
                  <c:v>40634</c:v>
                </c:pt>
                <c:pt idx="29">
                  <c:v>40664</c:v>
                </c:pt>
                <c:pt idx="30">
                  <c:v>40695</c:v>
                </c:pt>
                <c:pt idx="31">
                  <c:v>40725</c:v>
                </c:pt>
                <c:pt idx="32">
                  <c:v>40787</c:v>
                </c:pt>
                <c:pt idx="33">
                  <c:v>40817</c:v>
                </c:pt>
                <c:pt idx="34">
                  <c:v>40848</c:v>
                </c:pt>
                <c:pt idx="35">
                  <c:v>40878</c:v>
                </c:pt>
                <c:pt idx="36">
                  <c:v>40909</c:v>
                </c:pt>
                <c:pt idx="37">
                  <c:v>40940</c:v>
                </c:pt>
                <c:pt idx="38">
                  <c:v>40969</c:v>
                </c:pt>
                <c:pt idx="39">
                  <c:v>41000</c:v>
                </c:pt>
                <c:pt idx="40">
                  <c:v>41030</c:v>
                </c:pt>
                <c:pt idx="41">
                  <c:v>41061</c:v>
                </c:pt>
                <c:pt idx="42">
                  <c:v>41091</c:v>
                </c:pt>
                <c:pt idx="43">
                  <c:v>41122</c:v>
                </c:pt>
                <c:pt idx="44">
                  <c:v>41153</c:v>
                </c:pt>
                <c:pt idx="45">
                  <c:v>41183</c:v>
                </c:pt>
                <c:pt idx="46">
                  <c:v>41214</c:v>
                </c:pt>
                <c:pt idx="47">
                  <c:v>41244</c:v>
                </c:pt>
                <c:pt idx="48">
                  <c:v>41275</c:v>
                </c:pt>
                <c:pt idx="49">
                  <c:v>41306</c:v>
                </c:pt>
                <c:pt idx="50">
                  <c:v>41334</c:v>
                </c:pt>
                <c:pt idx="51">
                  <c:v>41365</c:v>
                </c:pt>
                <c:pt idx="52">
                  <c:v>41395</c:v>
                </c:pt>
                <c:pt idx="53">
                  <c:v>41426</c:v>
                </c:pt>
                <c:pt idx="54">
                  <c:v>41456</c:v>
                </c:pt>
                <c:pt idx="55">
                  <c:v>41487</c:v>
                </c:pt>
                <c:pt idx="56">
                  <c:v>41518</c:v>
                </c:pt>
                <c:pt idx="57">
                  <c:v>41548</c:v>
                </c:pt>
                <c:pt idx="58">
                  <c:v>41579</c:v>
                </c:pt>
                <c:pt idx="59">
                  <c:v>41609</c:v>
                </c:pt>
                <c:pt idx="60">
                  <c:v>41640</c:v>
                </c:pt>
                <c:pt idx="61">
                  <c:v>41671</c:v>
                </c:pt>
                <c:pt idx="62">
                  <c:v>41699</c:v>
                </c:pt>
                <c:pt idx="63">
                  <c:v>41730</c:v>
                </c:pt>
                <c:pt idx="64">
                  <c:v>41760</c:v>
                </c:pt>
                <c:pt idx="65">
                  <c:v>41791</c:v>
                </c:pt>
                <c:pt idx="66">
                  <c:v>41821</c:v>
                </c:pt>
                <c:pt idx="67">
                  <c:v>41852</c:v>
                </c:pt>
                <c:pt idx="68">
                  <c:v>41883</c:v>
                </c:pt>
                <c:pt idx="69">
                  <c:v>41913</c:v>
                </c:pt>
                <c:pt idx="70">
                  <c:v>41944</c:v>
                </c:pt>
                <c:pt idx="71">
                  <c:v>41974</c:v>
                </c:pt>
                <c:pt idx="72">
                  <c:v>42005</c:v>
                </c:pt>
                <c:pt idx="73">
                  <c:v>42036</c:v>
                </c:pt>
                <c:pt idx="74">
                  <c:v>42064</c:v>
                </c:pt>
                <c:pt idx="75">
                  <c:v>42095</c:v>
                </c:pt>
                <c:pt idx="76">
                  <c:v>42125</c:v>
                </c:pt>
                <c:pt idx="77">
                  <c:v>42156</c:v>
                </c:pt>
                <c:pt idx="78">
                  <c:v>42186</c:v>
                </c:pt>
                <c:pt idx="79">
                  <c:v>42217</c:v>
                </c:pt>
                <c:pt idx="80">
                  <c:v>42248</c:v>
                </c:pt>
                <c:pt idx="81">
                  <c:v>42278</c:v>
                </c:pt>
                <c:pt idx="82">
                  <c:v>42309</c:v>
                </c:pt>
                <c:pt idx="83">
                  <c:v>42339</c:v>
                </c:pt>
                <c:pt idx="84">
                  <c:v>42370</c:v>
                </c:pt>
                <c:pt idx="85">
                  <c:v>42401</c:v>
                </c:pt>
                <c:pt idx="86">
                  <c:v>42430</c:v>
                </c:pt>
                <c:pt idx="87">
                  <c:v>42461</c:v>
                </c:pt>
                <c:pt idx="88">
                  <c:v>42491</c:v>
                </c:pt>
                <c:pt idx="89">
                  <c:v>42522</c:v>
                </c:pt>
                <c:pt idx="90">
                  <c:v>42552</c:v>
                </c:pt>
                <c:pt idx="91">
                  <c:v>42583</c:v>
                </c:pt>
                <c:pt idx="92">
                  <c:v>42614</c:v>
                </c:pt>
                <c:pt idx="93">
                  <c:v>42644</c:v>
                </c:pt>
                <c:pt idx="94">
                  <c:v>42675</c:v>
                </c:pt>
                <c:pt idx="95">
                  <c:v>42705</c:v>
                </c:pt>
              </c:numCache>
            </c:numRef>
          </c:cat>
          <c:val>
            <c:numRef>
              <c:f>Reddit!$B$5:$B$100</c:f>
              <c:numCache>
                <c:formatCode>General</c:formatCode>
                <c:ptCount val="96"/>
                <c:pt idx="0">
                  <c:v>#N/A</c:v>
                </c:pt>
                <c:pt idx="1">
                  <c:v>#N/A</c:v>
                </c:pt>
                <c:pt idx="2">
                  <c:v>#N/A</c:v>
                </c:pt>
                <c:pt idx="3">
                  <c:v>2</c:v>
                </c:pt>
                <c:pt idx="4">
                  <c:v>7</c:v>
                </c:pt>
                <c:pt idx="5">
                  <c:v>1</c:v>
                </c:pt>
                <c:pt idx="6">
                  <c:v>3</c:v>
                </c:pt>
                <c:pt idx="7">
                  <c:v>#N/A</c:v>
                </c:pt>
                <c:pt idx="8">
                  <c:v>3</c:v>
                </c:pt>
                <c:pt idx="9">
                  <c:v>2</c:v>
                </c:pt>
                <c:pt idx="10">
                  <c:v>1</c:v>
                </c:pt>
                <c:pt idx="11">
                  <c:v>1</c:v>
                </c:pt>
                <c:pt idx="12">
                  <c:v>#N/A</c:v>
                </c:pt>
                <c:pt idx="13">
                  <c:v>1</c:v>
                </c:pt>
                <c:pt idx="14">
                  <c:v>2</c:v>
                </c:pt>
                <c:pt idx="15">
                  <c:v>#N/A</c:v>
                </c:pt>
                <c:pt idx="16">
                  <c:v>#N/A</c:v>
                </c:pt>
                <c:pt idx="17">
                  <c:v>1</c:v>
                </c:pt>
                <c:pt idx="18">
                  <c:v>8</c:v>
                </c:pt>
                <c:pt idx="19">
                  <c:v>9</c:v>
                </c:pt>
                <c:pt idx="20">
                  <c:v>8</c:v>
                </c:pt>
                <c:pt idx="21">
                  <c:v>1</c:v>
                </c:pt>
                <c:pt idx="22">
                  <c:v>14</c:v>
                </c:pt>
                <c:pt idx="23">
                  <c:v>2</c:v>
                </c:pt>
                <c:pt idx="24">
                  <c:v>#N/A</c:v>
                </c:pt>
                <c:pt idx="25">
                  <c:v>2</c:v>
                </c:pt>
                <c:pt idx="26">
                  <c:v>2</c:v>
                </c:pt>
                <c:pt idx="27">
                  <c:v>2</c:v>
                </c:pt>
                <c:pt idx="28">
                  <c:v>4</c:v>
                </c:pt>
                <c:pt idx="29">
                  <c:v>4</c:v>
                </c:pt>
                <c:pt idx="30">
                  <c:v>6</c:v>
                </c:pt>
                <c:pt idx="31">
                  <c:v>2</c:v>
                </c:pt>
                <c:pt idx="32">
                  <c:v>#N/A</c:v>
                </c:pt>
                <c:pt idx="33">
                  <c:v>2</c:v>
                </c:pt>
                <c:pt idx="34">
                  <c:v>2</c:v>
                </c:pt>
                <c:pt idx="35">
                  <c:v>#N/A</c:v>
                </c:pt>
                <c:pt idx="36">
                  <c:v>7</c:v>
                </c:pt>
                <c:pt idx="37">
                  <c:v>6</c:v>
                </c:pt>
                <c:pt idx="38">
                  <c:v>3</c:v>
                </c:pt>
                <c:pt idx="39">
                  <c:v>1</c:v>
                </c:pt>
                <c:pt idx="40">
                  <c:v>1</c:v>
                </c:pt>
                <c:pt idx="41">
                  <c:v>1</c:v>
                </c:pt>
                <c:pt idx="42">
                  <c:v>2</c:v>
                </c:pt>
                <c:pt idx="43">
                  <c:v>5</c:v>
                </c:pt>
                <c:pt idx="44">
                  <c:v>4</c:v>
                </c:pt>
                <c:pt idx="45">
                  <c:v>2</c:v>
                </c:pt>
                <c:pt idx="46">
                  <c:v>8</c:v>
                </c:pt>
                <c:pt idx="47">
                  <c:v>9</c:v>
                </c:pt>
                <c:pt idx="48">
                  <c:v>2</c:v>
                </c:pt>
                <c:pt idx="49">
                  <c:v>1</c:v>
                </c:pt>
                <c:pt idx="50">
                  <c:v>2</c:v>
                </c:pt>
                <c:pt idx="51">
                  <c:v>9</c:v>
                </c:pt>
                <c:pt idx="52">
                  <c:v>4</c:v>
                </c:pt>
                <c:pt idx="53">
                  <c:v>15</c:v>
                </c:pt>
                <c:pt idx="54">
                  <c:v>11</c:v>
                </c:pt>
                <c:pt idx="55">
                  <c:v>4</c:v>
                </c:pt>
                <c:pt idx="56">
                  <c:v>16</c:v>
                </c:pt>
                <c:pt idx="57">
                  <c:v>7</c:v>
                </c:pt>
                <c:pt idx="58">
                  <c:v>12</c:v>
                </c:pt>
                <c:pt idx="59">
                  <c:v>15</c:v>
                </c:pt>
                <c:pt idx="60">
                  <c:v>7</c:v>
                </c:pt>
                <c:pt idx="61">
                  <c:v>2</c:v>
                </c:pt>
                <c:pt idx="62">
                  <c:v>1</c:v>
                </c:pt>
                <c:pt idx="63">
                  <c:v>9</c:v>
                </c:pt>
                <c:pt idx="64">
                  <c:v>12</c:v>
                </c:pt>
                <c:pt idx="65">
                  <c:v>8</c:v>
                </c:pt>
                <c:pt idx="66">
                  <c:v>16</c:v>
                </c:pt>
                <c:pt idx="67">
                  <c:v>23</c:v>
                </c:pt>
                <c:pt idx="68">
                  <c:v>5</c:v>
                </c:pt>
                <c:pt idx="69">
                  <c:v>3</c:v>
                </c:pt>
                <c:pt idx="70">
                  <c:v>8</c:v>
                </c:pt>
                <c:pt idx="71">
                  <c:v>10</c:v>
                </c:pt>
                <c:pt idx="72">
                  <c:v>5</c:v>
                </c:pt>
                <c:pt idx="73">
                  <c:v>11</c:v>
                </c:pt>
                <c:pt idx="74">
                  <c:v>8</c:v>
                </c:pt>
                <c:pt idx="75">
                  <c:v>7</c:v>
                </c:pt>
                <c:pt idx="76">
                  <c:v>4</c:v>
                </c:pt>
                <c:pt idx="77">
                  <c:v>6</c:v>
                </c:pt>
                <c:pt idx="78">
                  <c:v>26</c:v>
                </c:pt>
                <c:pt idx="79">
                  <c:v>20</c:v>
                </c:pt>
                <c:pt idx="80">
                  <c:v>15</c:v>
                </c:pt>
                <c:pt idx="81">
                  <c:v>7</c:v>
                </c:pt>
                <c:pt idx="82">
                  <c:v>21</c:v>
                </c:pt>
                <c:pt idx="83">
                  <c:v>20</c:v>
                </c:pt>
                <c:pt idx="84">
                  <c:v>21</c:v>
                </c:pt>
                <c:pt idx="85">
                  <c:v>21</c:v>
                </c:pt>
                <c:pt idx="86">
                  <c:v>23</c:v>
                </c:pt>
                <c:pt idx="87">
                  <c:v>25</c:v>
                </c:pt>
                <c:pt idx="88">
                  <c:v>36</c:v>
                </c:pt>
                <c:pt idx="89">
                  <c:v>23</c:v>
                </c:pt>
                <c:pt idx="90">
                  <c:v>30</c:v>
                </c:pt>
                <c:pt idx="91">
                  <c:v>23</c:v>
                </c:pt>
                <c:pt idx="92">
                  <c:v>35</c:v>
                </c:pt>
                <c:pt idx="93">
                  <c:v>31</c:v>
                </c:pt>
                <c:pt idx="94">
                  <c:v>37</c:v>
                </c:pt>
                <c:pt idx="95">
                  <c:v>11</c:v>
                </c:pt>
              </c:numCache>
            </c:numRef>
          </c:val>
          <c:smooth val="1"/>
          <c:extLst xmlns:c15="http://schemas.microsoft.com/office/drawing/2012/chart">
            <c:ext xmlns:c16="http://schemas.microsoft.com/office/drawing/2014/chart" uri="{C3380CC4-5D6E-409C-BE32-E72D297353CC}">
              <c16:uniqueId val="{00000002-BE90-47D3-A964-F74424A2056F}"/>
            </c:ext>
          </c:extLst>
        </c:ser>
        <c:dLbls>
          <c:dLblPos val="ctr"/>
          <c:showLegendKey val="0"/>
          <c:showVal val="1"/>
          <c:showCatName val="0"/>
          <c:showSerName val="0"/>
          <c:showPercent val="0"/>
          <c:showBubbleSize val="0"/>
        </c:dLbls>
        <c:smooth val="0"/>
        <c:axId val="-715075488"/>
        <c:axId val="-715074128"/>
        <c:extLst>
          <c:ext xmlns:c15="http://schemas.microsoft.com/office/drawing/2012/chart" uri="{02D57815-91ED-43cb-92C2-25804820EDAC}">
            <c15:filteredLineSeries>
              <c15:ser>
                <c:idx val="2"/>
                <c:order val="0"/>
                <c:tx>
                  <c:strRef>
                    <c:extLst>
                      <c:ext uri="{02D57815-91ED-43cb-92C2-25804820EDAC}">
                        <c15:formulaRef>
                          <c15:sqref>Reddit!$C$4</c15:sqref>
                        </c15:formulaRef>
                      </c:ext>
                    </c:extLst>
                    <c:strCache>
                      <c:ptCount val="1"/>
                      <c:pt idx="0">
                        <c:v>Typescript</c:v>
                      </c:pt>
                    </c:strCache>
                  </c:strRef>
                </c:tx>
                <c:spPr>
                  <a:ln w="31750" cap="rnd">
                    <a:solidFill>
                      <a:schemeClr val="accent3"/>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ctr"/>
                  <c:showLegendKey val="0"/>
                  <c:showVal val="1"/>
                  <c:showCatName val="0"/>
                  <c:showSerName val="0"/>
                  <c:showPercent val="0"/>
                  <c:showBubbleSize val="0"/>
                  <c:showLeaderLines val="0"/>
                  <c:extLst>
                    <c:ext uri="{CE6537A1-D6FC-4f65-9D91-7224C49458BB}">
                      <c15:showLeaderLines val="1"/>
                      <c15:leaderLines>
                        <c:spPr>
                          <a:ln w="9525">
                            <a:solidFill>
                              <a:schemeClr val="dk1">
                                <a:lumMod val="50000"/>
                                <a:lumOff val="50000"/>
                              </a:schemeClr>
                            </a:solidFill>
                          </a:ln>
                          <a:effectLst/>
                        </c:spPr>
                      </c15:leaderLines>
                    </c:ext>
                  </c:extLst>
                </c:dLbls>
                <c:cat>
                  <c:numRef>
                    <c:extLst>
                      <c:ext uri="{02D57815-91ED-43cb-92C2-25804820EDAC}">
                        <c15:formulaRef>
                          <c15:sqref>Reddit!$A$5:$A$100</c15:sqref>
                        </c15:formulaRef>
                      </c:ext>
                    </c:extLst>
                    <c:numCache>
                      <c:formatCode>m/yyyy;@</c:formatCode>
                      <c:ptCount val="96"/>
                      <c:pt idx="0">
                        <c:v>39448</c:v>
                      </c:pt>
                      <c:pt idx="1">
                        <c:v>39569</c:v>
                      </c:pt>
                      <c:pt idx="2">
                        <c:v>39600</c:v>
                      </c:pt>
                      <c:pt idx="3">
                        <c:v>39692</c:v>
                      </c:pt>
                      <c:pt idx="4">
                        <c:v>39722</c:v>
                      </c:pt>
                      <c:pt idx="5">
                        <c:v>39753</c:v>
                      </c:pt>
                      <c:pt idx="6">
                        <c:v>39783</c:v>
                      </c:pt>
                      <c:pt idx="7">
                        <c:v>39814</c:v>
                      </c:pt>
                      <c:pt idx="8">
                        <c:v>39845</c:v>
                      </c:pt>
                      <c:pt idx="9">
                        <c:v>39873</c:v>
                      </c:pt>
                      <c:pt idx="10">
                        <c:v>39904</c:v>
                      </c:pt>
                      <c:pt idx="11">
                        <c:v>39934</c:v>
                      </c:pt>
                      <c:pt idx="12">
                        <c:v>39965</c:v>
                      </c:pt>
                      <c:pt idx="13">
                        <c:v>39995</c:v>
                      </c:pt>
                      <c:pt idx="14">
                        <c:v>40148</c:v>
                      </c:pt>
                      <c:pt idx="15">
                        <c:v>40179</c:v>
                      </c:pt>
                      <c:pt idx="16">
                        <c:v>40210</c:v>
                      </c:pt>
                      <c:pt idx="17">
                        <c:v>40299</c:v>
                      </c:pt>
                      <c:pt idx="18">
                        <c:v>40330</c:v>
                      </c:pt>
                      <c:pt idx="19">
                        <c:v>40360</c:v>
                      </c:pt>
                      <c:pt idx="20">
                        <c:v>40391</c:v>
                      </c:pt>
                      <c:pt idx="21">
                        <c:v>40422</c:v>
                      </c:pt>
                      <c:pt idx="22">
                        <c:v>40452</c:v>
                      </c:pt>
                      <c:pt idx="23">
                        <c:v>40483</c:v>
                      </c:pt>
                      <c:pt idx="24">
                        <c:v>40513</c:v>
                      </c:pt>
                      <c:pt idx="25">
                        <c:v>40544</c:v>
                      </c:pt>
                      <c:pt idx="26">
                        <c:v>40575</c:v>
                      </c:pt>
                      <c:pt idx="27">
                        <c:v>40603</c:v>
                      </c:pt>
                      <c:pt idx="28">
                        <c:v>40634</c:v>
                      </c:pt>
                      <c:pt idx="29">
                        <c:v>40664</c:v>
                      </c:pt>
                      <c:pt idx="30">
                        <c:v>40695</c:v>
                      </c:pt>
                      <c:pt idx="31">
                        <c:v>40725</c:v>
                      </c:pt>
                      <c:pt idx="32">
                        <c:v>40787</c:v>
                      </c:pt>
                      <c:pt idx="33">
                        <c:v>40817</c:v>
                      </c:pt>
                      <c:pt idx="34">
                        <c:v>40848</c:v>
                      </c:pt>
                      <c:pt idx="35">
                        <c:v>40878</c:v>
                      </c:pt>
                      <c:pt idx="36">
                        <c:v>40909</c:v>
                      </c:pt>
                      <c:pt idx="37">
                        <c:v>40940</c:v>
                      </c:pt>
                      <c:pt idx="38">
                        <c:v>40969</c:v>
                      </c:pt>
                      <c:pt idx="39">
                        <c:v>41000</c:v>
                      </c:pt>
                      <c:pt idx="40">
                        <c:v>41030</c:v>
                      </c:pt>
                      <c:pt idx="41">
                        <c:v>41061</c:v>
                      </c:pt>
                      <c:pt idx="42">
                        <c:v>41091</c:v>
                      </c:pt>
                      <c:pt idx="43">
                        <c:v>41122</c:v>
                      </c:pt>
                      <c:pt idx="44">
                        <c:v>41153</c:v>
                      </c:pt>
                      <c:pt idx="45">
                        <c:v>41183</c:v>
                      </c:pt>
                      <c:pt idx="46">
                        <c:v>41214</c:v>
                      </c:pt>
                      <c:pt idx="47">
                        <c:v>41244</c:v>
                      </c:pt>
                      <c:pt idx="48">
                        <c:v>41275</c:v>
                      </c:pt>
                      <c:pt idx="49">
                        <c:v>41306</c:v>
                      </c:pt>
                      <c:pt idx="50">
                        <c:v>41334</c:v>
                      </c:pt>
                      <c:pt idx="51">
                        <c:v>41365</c:v>
                      </c:pt>
                      <c:pt idx="52">
                        <c:v>41395</c:v>
                      </c:pt>
                      <c:pt idx="53">
                        <c:v>41426</c:v>
                      </c:pt>
                      <c:pt idx="54">
                        <c:v>41456</c:v>
                      </c:pt>
                      <c:pt idx="55">
                        <c:v>41487</c:v>
                      </c:pt>
                      <c:pt idx="56">
                        <c:v>41518</c:v>
                      </c:pt>
                      <c:pt idx="57">
                        <c:v>41548</c:v>
                      </c:pt>
                      <c:pt idx="58">
                        <c:v>41579</c:v>
                      </c:pt>
                      <c:pt idx="59">
                        <c:v>41609</c:v>
                      </c:pt>
                      <c:pt idx="60">
                        <c:v>41640</c:v>
                      </c:pt>
                      <c:pt idx="61">
                        <c:v>41671</c:v>
                      </c:pt>
                      <c:pt idx="62">
                        <c:v>41699</c:v>
                      </c:pt>
                      <c:pt idx="63">
                        <c:v>41730</c:v>
                      </c:pt>
                      <c:pt idx="64">
                        <c:v>41760</c:v>
                      </c:pt>
                      <c:pt idx="65">
                        <c:v>41791</c:v>
                      </c:pt>
                      <c:pt idx="66">
                        <c:v>41821</c:v>
                      </c:pt>
                      <c:pt idx="67">
                        <c:v>41852</c:v>
                      </c:pt>
                      <c:pt idx="68">
                        <c:v>41883</c:v>
                      </c:pt>
                      <c:pt idx="69">
                        <c:v>41913</c:v>
                      </c:pt>
                      <c:pt idx="70">
                        <c:v>41944</c:v>
                      </c:pt>
                      <c:pt idx="71">
                        <c:v>41974</c:v>
                      </c:pt>
                      <c:pt idx="72">
                        <c:v>42005</c:v>
                      </c:pt>
                      <c:pt idx="73">
                        <c:v>42036</c:v>
                      </c:pt>
                      <c:pt idx="74">
                        <c:v>42064</c:v>
                      </c:pt>
                      <c:pt idx="75">
                        <c:v>42095</c:v>
                      </c:pt>
                      <c:pt idx="76">
                        <c:v>42125</c:v>
                      </c:pt>
                      <c:pt idx="77">
                        <c:v>42156</c:v>
                      </c:pt>
                      <c:pt idx="78">
                        <c:v>42186</c:v>
                      </c:pt>
                      <c:pt idx="79">
                        <c:v>42217</c:v>
                      </c:pt>
                      <c:pt idx="80">
                        <c:v>42248</c:v>
                      </c:pt>
                      <c:pt idx="81">
                        <c:v>42278</c:v>
                      </c:pt>
                      <c:pt idx="82">
                        <c:v>42309</c:v>
                      </c:pt>
                      <c:pt idx="83">
                        <c:v>42339</c:v>
                      </c:pt>
                      <c:pt idx="84">
                        <c:v>42370</c:v>
                      </c:pt>
                      <c:pt idx="85">
                        <c:v>42401</c:v>
                      </c:pt>
                      <c:pt idx="86">
                        <c:v>42430</c:v>
                      </c:pt>
                      <c:pt idx="87">
                        <c:v>42461</c:v>
                      </c:pt>
                      <c:pt idx="88">
                        <c:v>42491</c:v>
                      </c:pt>
                      <c:pt idx="89">
                        <c:v>42522</c:v>
                      </c:pt>
                      <c:pt idx="90">
                        <c:v>42552</c:v>
                      </c:pt>
                      <c:pt idx="91">
                        <c:v>42583</c:v>
                      </c:pt>
                      <c:pt idx="92">
                        <c:v>42614</c:v>
                      </c:pt>
                      <c:pt idx="93">
                        <c:v>42644</c:v>
                      </c:pt>
                      <c:pt idx="94">
                        <c:v>42675</c:v>
                      </c:pt>
                      <c:pt idx="95">
                        <c:v>42705</c:v>
                      </c:pt>
                    </c:numCache>
                  </c:numRef>
                </c:cat>
                <c:val>
                  <c:numRef>
                    <c:extLst>
                      <c:ext uri="{02D57815-91ED-43cb-92C2-25804820EDAC}">
                        <c15:formulaRef>
                          <c15:sqref>Reddit!$C$5:$C$100</c15:sqref>
                        </c15:formulaRef>
                      </c:ext>
                    </c:extLst>
                    <c:numCache>
                      <c:formatCode>General</c:formatCode>
                      <c:ptCount val="96"/>
                      <c:pt idx="0">
                        <c:v>#N/A</c:v>
                      </c:pt>
                      <c:pt idx="1">
                        <c:v>#N/A</c:v>
                      </c:pt>
                      <c:pt idx="2">
                        <c:v>#N/A</c:v>
                      </c:pt>
                      <c:pt idx="3">
                        <c:v>#N/A</c:v>
                      </c:pt>
                      <c:pt idx="4">
                        <c:v>#N/A</c:v>
                      </c:pt>
                      <c:pt idx="5">
                        <c:v>#N/A</c:v>
                      </c:pt>
                      <c:pt idx="6">
                        <c:v>#N/A</c:v>
                      </c:pt>
                      <c:pt idx="7">
                        <c:v>#N/A</c:v>
                      </c:pt>
                      <c:pt idx="8">
                        <c:v>#N/A</c:v>
                      </c:pt>
                      <c:pt idx="9">
                        <c:v>#N/A</c:v>
                      </c:pt>
                      <c:pt idx="10">
                        <c:v>#N/A</c:v>
                      </c:pt>
                      <c:pt idx="11">
                        <c:v>#N/A</c:v>
                      </c:pt>
                      <c:pt idx="12">
                        <c:v>#N/A</c:v>
                      </c:pt>
                      <c:pt idx="13">
                        <c:v>#N/A</c:v>
                      </c:pt>
                      <c:pt idx="14">
                        <c:v>#N/A</c:v>
                      </c:pt>
                      <c:pt idx="15">
                        <c:v>#N/A</c:v>
                      </c:pt>
                      <c:pt idx="16">
                        <c:v>#N/A</c:v>
                      </c:pt>
                      <c:pt idx="17">
                        <c:v>#N/A</c:v>
                      </c:pt>
                      <c:pt idx="18">
                        <c:v>#N/A</c:v>
                      </c:pt>
                      <c:pt idx="19">
                        <c:v>#N/A</c:v>
                      </c:pt>
                      <c:pt idx="20">
                        <c:v>#N/A</c:v>
                      </c:pt>
                      <c:pt idx="21">
                        <c:v>#N/A</c:v>
                      </c:pt>
                      <c:pt idx="22">
                        <c:v>#N/A</c:v>
                      </c:pt>
                      <c:pt idx="23">
                        <c:v>#N/A</c:v>
                      </c:pt>
                      <c:pt idx="24">
                        <c:v>#N/A</c:v>
                      </c:pt>
                      <c:pt idx="25">
                        <c:v>#N/A</c:v>
                      </c:pt>
                      <c:pt idx="26">
                        <c:v>#N/A</c:v>
                      </c:pt>
                      <c:pt idx="27">
                        <c:v>#N/A</c:v>
                      </c:pt>
                      <c:pt idx="28">
                        <c:v>#N/A</c:v>
                      </c:pt>
                      <c:pt idx="29">
                        <c:v>#N/A</c:v>
                      </c:pt>
                      <c:pt idx="30">
                        <c:v>#N/A</c:v>
                      </c:pt>
                      <c:pt idx="31">
                        <c:v>#N/A</c:v>
                      </c:pt>
                      <c:pt idx="32">
                        <c:v>#N/A</c:v>
                      </c:pt>
                      <c:pt idx="33">
                        <c:v>#N/A</c:v>
                      </c:pt>
                      <c:pt idx="34">
                        <c:v>#N/A</c:v>
                      </c:pt>
                      <c:pt idx="35">
                        <c:v>#N/A</c:v>
                      </c:pt>
                      <c:pt idx="36">
                        <c:v>#N/A</c:v>
                      </c:pt>
                      <c:pt idx="37">
                        <c:v>#N/A</c:v>
                      </c:pt>
                      <c:pt idx="38">
                        <c:v>#N/A</c:v>
                      </c:pt>
                      <c:pt idx="39">
                        <c:v>#N/A</c:v>
                      </c:pt>
                      <c:pt idx="40">
                        <c:v>#N/A</c:v>
                      </c:pt>
                      <c:pt idx="41">
                        <c:v>#N/A</c:v>
                      </c:pt>
                      <c:pt idx="42">
                        <c:v>#N/A</c:v>
                      </c:pt>
                      <c:pt idx="43">
                        <c:v>#N/A</c:v>
                      </c:pt>
                      <c:pt idx="44">
                        <c:v>#N/A</c:v>
                      </c:pt>
                      <c:pt idx="45">
                        <c:v>3</c:v>
                      </c:pt>
                      <c:pt idx="46">
                        <c:v>#N/A</c:v>
                      </c:pt>
                      <c:pt idx="47">
                        <c:v>#N/A</c:v>
                      </c:pt>
                      <c:pt idx="48">
                        <c:v>#N/A</c:v>
                      </c:pt>
                      <c:pt idx="49">
                        <c:v>#N/A</c:v>
                      </c:pt>
                      <c:pt idx="50">
                        <c:v>#N/A</c:v>
                      </c:pt>
                      <c:pt idx="51">
                        <c:v>1</c:v>
                      </c:pt>
                      <c:pt idx="52">
                        <c:v>#N/A</c:v>
                      </c:pt>
                      <c:pt idx="53">
                        <c:v>4</c:v>
                      </c:pt>
                      <c:pt idx="54">
                        <c:v>2</c:v>
                      </c:pt>
                      <c:pt idx="55">
                        <c:v>1</c:v>
                      </c:pt>
                      <c:pt idx="56">
                        <c:v>#N/A</c:v>
                      </c:pt>
                      <c:pt idx="57">
                        <c:v>1</c:v>
                      </c:pt>
                      <c:pt idx="58">
                        <c:v>#N/A</c:v>
                      </c:pt>
                      <c:pt idx="59">
                        <c:v>1</c:v>
                      </c:pt>
                      <c:pt idx="60">
                        <c:v>#N/A</c:v>
                      </c:pt>
                      <c:pt idx="61">
                        <c:v>1</c:v>
                      </c:pt>
                      <c:pt idx="62">
                        <c:v>#N/A</c:v>
                      </c:pt>
                      <c:pt idx="63">
                        <c:v>3</c:v>
                      </c:pt>
                      <c:pt idx="64">
                        <c:v>#N/A</c:v>
                      </c:pt>
                      <c:pt idx="65">
                        <c:v>#N/A</c:v>
                      </c:pt>
                      <c:pt idx="66">
                        <c:v>#N/A</c:v>
                      </c:pt>
                      <c:pt idx="67">
                        <c:v>1</c:v>
                      </c:pt>
                      <c:pt idx="68">
                        <c:v>#N/A</c:v>
                      </c:pt>
                      <c:pt idx="69">
                        <c:v>2</c:v>
                      </c:pt>
                      <c:pt idx="70">
                        <c:v>1</c:v>
                      </c:pt>
                      <c:pt idx="71">
                        <c:v>1</c:v>
                      </c:pt>
                      <c:pt idx="72">
                        <c:v>#N/A</c:v>
                      </c:pt>
                      <c:pt idx="73">
                        <c:v>#N/A</c:v>
                      </c:pt>
                      <c:pt idx="74">
                        <c:v>#N/A</c:v>
                      </c:pt>
                      <c:pt idx="75">
                        <c:v>#N/A</c:v>
                      </c:pt>
                      <c:pt idx="76">
                        <c:v>#N/A</c:v>
                      </c:pt>
                      <c:pt idx="77">
                        <c:v>#N/A</c:v>
                      </c:pt>
                      <c:pt idx="78">
                        <c:v>4</c:v>
                      </c:pt>
                      <c:pt idx="79">
                        <c:v>3</c:v>
                      </c:pt>
                      <c:pt idx="80">
                        <c:v>3</c:v>
                      </c:pt>
                      <c:pt idx="81">
                        <c:v>3</c:v>
                      </c:pt>
                      <c:pt idx="82">
                        <c:v>2</c:v>
                      </c:pt>
                      <c:pt idx="83">
                        <c:v>3</c:v>
                      </c:pt>
                      <c:pt idx="84">
                        <c:v>3</c:v>
                      </c:pt>
                      <c:pt idx="85">
                        <c:v>4</c:v>
                      </c:pt>
                      <c:pt idx="86">
                        <c:v>2</c:v>
                      </c:pt>
                      <c:pt idx="87">
                        <c:v>1</c:v>
                      </c:pt>
                      <c:pt idx="88">
                        <c:v>2</c:v>
                      </c:pt>
                      <c:pt idx="89">
                        <c:v>10</c:v>
                      </c:pt>
                      <c:pt idx="90">
                        <c:v>7</c:v>
                      </c:pt>
                      <c:pt idx="91">
                        <c:v>2</c:v>
                      </c:pt>
                      <c:pt idx="92">
                        <c:v>3</c:v>
                      </c:pt>
                      <c:pt idx="93">
                        <c:v>4</c:v>
                      </c:pt>
                      <c:pt idx="94">
                        <c:v>9</c:v>
                      </c:pt>
                      <c:pt idx="95">
                        <c:v>5</c:v>
                      </c:pt>
                    </c:numCache>
                  </c:numRef>
                </c:val>
                <c:smooth val="0"/>
                <c:extLst>
                  <c:ext xmlns:c16="http://schemas.microsoft.com/office/drawing/2014/chart" uri="{C3380CC4-5D6E-409C-BE32-E72D297353CC}">
                    <c16:uniqueId val="{00000003-BE90-47D3-A964-F74424A2056F}"/>
                  </c:ext>
                </c:extLst>
              </c15:ser>
            </c15:filteredLineSeries>
            <c15:filteredLineSeries>
              <c15:ser>
                <c:idx val="3"/>
                <c:order val="1"/>
                <c:tx>
                  <c:strRef>
                    <c:extLst xmlns:c15="http://schemas.microsoft.com/office/drawing/2012/chart">
                      <c:ext xmlns:c15="http://schemas.microsoft.com/office/drawing/2012/chart" uri="{02D57815-91ED-43cb-92C2-25804820EDAC}">
                        <c15:formulaRef>
                          <c15:sqref>Reddit!$D$4</c15:sqref>
                        </c15:formulaRef>
                      </c:ext>
                    </c:extLst>
                    <c:strCache>
                      <c:ptCount val="1"/>
                      <c:pt idx="0">
                        <c:v>Visual Studio Code</c:v>
                      </c:pt>
                    </c:strCache>
                  </c:strRef>
                </c:tx>
                <c:spPr>
                  <a:ln w="31750" cap="rnd">
                    <a:solidFill>
                      <a:schemeClr val="accent4"/>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ctr"/>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numRef>
                    <c:extLst xmlns:c15="http://schemas.microsoft.com/office/drawing/2012/chart">
                      <c:ext xmlns:c15="http://schemas.microsoft.com/office/drawing/2012/chart" uri="{02D57815-91ED-43cb-92C2-25804820EDAC}">
                        <c15:formulaRef>
                          <c15:sqref>Reddit!$A$5:$A$100</c15:sqref>
                        </c15:formulaRef>
                      </c:ext>
                    </c:extLst>
                    <c:numCache>
                      <c:formatCode>m/yyyy;@</c:formatCode>
                      <c:ptCount val="96"/>
                      <c:pt idx="0">
                        <c:v>39448</c:v>
                      </c:pt>
                      <c:pt idx="1">
                        <c:v>39569</c:v>
                      </c:pt>
                      <c:pt idx="2">
                        <c:v>39600</c:v>
                      </c:pt>
                      <c:pt idx="3">
                        <c:v>39692</c:v>
                      </c:pt>
                      <c:pt idx="4">
                        <c:v>39722</c:v>
                      </c:pt>
                      <c:pt idx="5">
                        <c:v>39753</c:v>
                      </c:pt>
                      <c:pt idx="6">
                        <c:v>39783</c:v>
                      </c:pt>
                      <c:pt idx="7">
                        <c:v>39814</c:v>
                      </c:pt>
                      <c:pt idx="8">
                        <c:v>39845</c:v>
                      </c:pt>
                      <c:pt idx="9">
                        <c:v>39873</c:v>
                      </c:pt>
                      <c:pt idx="10">
                        <c:v>39904</c:v>
                      </c:pt>
                      <c:pt idx="11">
                        <c:v>39934</c:v>
                      </c:pt>
                      <c:pt idx="12">
                        <c:v>39965</c:v>
                      </c:pt>
                      <c:pt idx="13">
                        <c:v>39995</c:v>
                      </c:pt>
                      <c:pt idx="14">
                        <c:v>40148</c:v>
                      </c:pt>
                      <c:pt idx="15">
                        <c:v>40179</c:v>
                      </c:pt>
                      <c:pt idx="16">
                        <c:v>40210</c:v>
                      </c:pt>
                      <c:pt idx="17">
                        <c:v>40299</c:v>
                      </c:pt>
                      <c:pt idx="18">
                        <c:v>40330</c:v>
                      </c:pt>
                      <c:pt idx="19">
                        <c:v>40360</c:v>
                      </c:pt>
                      <c:pt idx="20">
                        <c:v>40391</c:v>
                      </c:pt>
                      <c:pt idx="21">
                        <c:v>40422</c:v>
                      </c:pt>
                      <c:pt idx="22">
                        <c:v>40452</c:v>
                      </c:pt>
                      <c:pt idx="23">
                        <c:v>40483</c:v>
                      </c:pt>
                      <c:pt idx="24">
                        <c:v>40513</c:v>
                      </c:pt>
                      <c:pt idx="25">
                        <c:v>40544</c:v>
                      </c:pt>
                      <c:pt idx="26">
                        <c:v>40575</c:v>
                      </c:pt>
                      <c:pt idx="27">
                        <c:v>40603</c:v>
                      </c:pt>
                      <c:pt idx="28">
                        <c:v>40634</c:v>
                      </c:pt>
                      <c:pt idx="29">
                        <c:v>40664</c:v>
                      </c:pt>
                      <c:pt idx="30">
                        <c:v>40695</c:v>
                      </c:pt>
                      <c:pt idx="31">
                        <c:v>40725</c:v>
                      </c:pt>
                      <c:pt idx="32">
                        <c:v>40787</c:v>
                      </c:pt>
                      <c:pt idx="33">
                        <c:v>40817</c:v>
                      </c:pt>
                      <c:pt idx="34">
                        <c:v>40848</c:v>
                      </c:pt>
                      <c:pt idx="35">
                        <c:v>40878</c:v>
                      </c:pt>
                      <c:pt idx="36">
                        <c:v>40909</c:v>
                      </c:pt>
                      <c:pt idx="37">
                        <c:v>40940</c:v>
                      </c:pt>
                      <c:pt idx="38">
                        <c:v>40969</c:v>
                      </c:pt>
                      <c:pt idx="39">
                        <c:v>41000</c:v>
                      </c:pt>
                      <c:pt idx="40">
                        <c:v>41030</c:v>
                      </c:pt>
                      <c:pt idx="41">
                        <c:v>41061</c:v>
                      </c:pt>
                      <c:pt idx="42">
                        <c:v>41091</c:v>
                      </c:pt>
                      <c:pt idx="43">
                        <c:v>41122</c:v>
                      </c:pt>
                      <c:pt idx="44">
                        <c:v>41153</c:v>
                      </c:pt>
                      <c:pt idx="45">
                        <c:v>41183</c:v>
                      </c:pt>
                      <c:pt idx="46">
                        <c:v>41214</c:v>
                      </c:pt>
                      <c:pt idx="47">
                        <c:v>41244</c:v>
                      </c:pt>
                      <c:pt idx="48">
                        <c:v>41275</c:v>
                      </c:pt>
                      <c:pt idx="49">
                        <c:v>41306</c:v>
                      </c:pt>
                      <c:pt idx="50">
                        <c:v>41334</c:v>
                      </c:pt>
                      <c:pt idx="51">
                        <c:v>41365</c:v>
                      </c:pt>
                      <c:pt idx="52">
                        <c:v>41395</c:v>
                      </c:pt>
                      <c:pt idx="53">
                        <c:v>41426</c:v>
                      </c:pt>
                      <c:pt idx="54">
                        <c:v>41456</c:v>
                      </c:pt>
                      <c:pt idx="55">
                        <c:v>41487</c:v>
                      </c:pt>
                      <c:pt idx="56">
                        <c:v>41518</c:v>
                      </c:pt>
                      <c:pt idx="57">
                        <c:v>41548</c:v>
                      </c:pt>
                      <c:pt idx="58">
                        <c:v>41579</c:v>
                      </c:pt>
                      <c:pt idx="59">
                        <c:v>41609</c:v>
                      </c:pt>
                      <c:pt idx="60">
                        <c:v>41640</c:v>
                      </c:pt>
                      <c:pt idx="61">
                        <c:v>41671</c:v>
                      </c:pt>
                      <c:pt idx="62">
                        <c:v>41699</c:v>
                      </c:pt>
                      <c:pt idx="63">
                        <c:v>41730</c:v>
                      </c:pt>
                      <c:pt idx="64">
                        <c:v>41760</c:v>
                      </c:pt>
                      <c:pt idx="65">
                        <c:v>41791</c:v>
                      </c:pt>
                      <c:pt idx="66">
                        <c:v>41821</c:v>
                      </c:pt>
                      <c:pt idx="67">
                        <c:v>41852</c:v>
                      </c:pt>
                      <c:pt idx="68">
                        <c:v>41883</c:v>
                      </c:pt>
                      <c:pt idx="69">
                        <c:v>41913</c:v>
                      </c:pt>
                      <c:pt idx="70">
                        <c:v>41944</c:v>
                      </c:pt>
                      <c:pt idx="71">
                        <c:v>41974</c:v>
                      </c:pt>
                      <c:pt idx="72">
                        <c:v>42005</c:v>
                      </c:pt>
                      <c:pt idx="73">
                        <c:v>42036</c:v>
                      </c:pt>
                      <c:pt idx="74">
                        <c:v>42064</c:v>
                      </c:pt>
                      <c:pt idx="75">
                        <c:v>42095</c:v>
                      </c:pt>
                      <c:pt idx="76">
                        <c:v>42125</c:v>
                      </c:pt>
                      <c:pt idx="77">
                        <c:v>42156</c:v>
                      </c:pt>
                      <c:pt idx="78">
                        <c:v>42186</c:v>
                      </c:pt>
                      <c:pt idx="79">
                        <c:v>42217</c:v>
                      </c:pt>
                      <c:pt idx="80">
                        <c:v>42248</c:v>
                      </c:pt>
                      <c:pt idx="81">
                        <c:v>42278</c:v>
                      </c:pt>
                      <c:pt idx="82">
                        <c:v>42309</c:v>
                      </c:pt>
                      <c:pt idx="83">
                        <c:v>42339</c:v>
                      </c:pt>
                      <c:pt idx="84">
                        <c:v>42370</c:v>
                      </c:pt>
                      <c:pt idx="85">
                        <c:v>42401</c:v>
                      </c:pt>
                      <c:pt idx="86">
                        <c:v>42430</c:v>
                      </c:pt>
                      <c:pt idx="87">
                        <c:v>42461</c:v>
                      </c:pt>
                      <c:pt idx="88">
                        <c:v>42491</c:v>
                      </c:pt>
                      <c:pt idx="89">
                        <c:v>42522</c:v>
                      </c:pt>
                      <c:pt idx="90">
                        <c:v>42552</c:v>
                      </c:pt>
                      <c:pt idx="91">
                        <c:v>42583</c:v>
                      </c:pt>
                      <c:pt idx="92">
                        <c:v>42614</c:v>
                      </c:pt>
                      <c:pt idx="93">
                        <c:v>42644</c:v>
                      </c:pt>
                      <c:pt idx="94">
                        <c:v>42675</c:v>
                      </c:pt>
                      <c:pt idx="95">
                        <c:v>42705</c:v>
                      </c:pt>
                    </c:numCache>
                  </c:numRef>
                </c:cat>
                <c:val>
                  <c:numRef>
                    <c:extLst xmlns:c15="http://schemas.microsoft.com/office/drawing/2012/chart">
                      <c:ext xmlns:c15="http://schemas.microsoft.com/office/drawing/2012/chart" uri="{02D57815-91ED-43cb-92C2-25804820EDAC}">
                        <c15:formulaRef>
                          <c15:sqref>Reddit!$D$5:$D$100</c15:sqref>
                        </c15:formulaRef>
                      </c:ext>
                    </c:extLst>
                    <c:numCache>
                      <c:formatCode>General</c:formatCode>
                      <c:ptCount val="96"/>
                      <c:pt idx="0">
                        <c:v>#N/A</c:v>
                      </c:pt>
                      <c:pt idx="1">
                        <c:v>#N/A</c:v>
                      </c:pt>
                      <c:pt idx="2">
                        <c:v>#N/A</c:v>
                      </c:pt>
                      <c:pt idx="3">
                        <c:v>#N/A</c:v>
                      </c:pt>
                      <c:pt idx="4">
                        <c:v>#N/A</c:v>
                      </c:pt>
                      <c:pt idx="5">
                        <c:v>#N/A</c:v>
                      </c:pt>
                      <c:pt idx="6">
                        <c:v>#N/A</c:v>
                      </c:pt>
                      <c:pt idx="7">
                        <c:v>#N/A</c:v>
                      </c:pt>
                      <c:pt idx="8">
                        <c:v>#N/A</c:v>
                      </c:pt>
                      <c:pt idx="9">
                        <c:v>#N/A</c:v>
                      </c:pt>
                      <c:pt idx="10">
                        <c:v>#N/A</c:v>
                      </c:pt>
                      <c:pt idx="11">
                        <c:v>#N/A</c:v>
                      </c:pt>
                      <c:pt idx="12">
                        <c:v>#N/A</c:v>
                      </c:pt>
                      <c:pt idx="13">
                        <c:v>#N/A</c:v>
                      </c:pt>
                      <c:pt idx="14">
                        <c:v>#N/A</c:v>
                      </c:pt>
                      <c:pt idx="15">
                        <c:v>#N/A</c:v>
                      </c:pt>
                      <c:pt idx="16">
                        <c:v>#N/A</c:v>
                      </c:pt>
                      <c:pt idx="17">
                        <c:v>#N/A</c:v>
                      </c:pt>
                      <c:pt idx="18">
                        <c:v>#N/A</c:v>
                      </c:pt>
                      <c:pt idx="19">
                        <c:v>#N/A</c:v>
                      </c:pt>
                      <c:pt idx="20">
                        <c:v>#N/A</c:v>
                      </c:pt>
                      <c:pt idx="21">
                        <c:v>#N/A</c:v>
                      </c:pt>
                      <c:pt idx="22">
                        <c:v>#N/A</c:v>
                      </c:pt>
                      <c:pt idx="23">
                        <c:v>#N/A</c:v>
                      </c:pt>
                      <c:pt idx="24">
                        <c:v>#N/A</c:v>
                      </c:pt>
                      <c:pt idx="25">
                        <c:v>#N/A</c:v>
                      </c:pt>
                      <c:pt idx="26">
                        <c:v>#N/A</c:v>
                      </c:pt>
                      <c:pt idx="27">
                        <c:v>#N/A</c:v>
                      </c:pt>
                      <c:pt idx="28">
                        <c:v>#N/A</c:v>
                      </c:pt>
                      <c:pt idx="29">
                        <c:v>#N/A</c:v>
                      </c:pt>
                      <c:pt idx="30">
                        <c:v>#N/A</c:v>
                      </c:pt>
                      <c:pt idx="31">
                        <c:v>#N/A</c:v>
                      </c:pt>
                      <c:pt idx="32">
                        <c:v>#N/A</c:v>
                      </c:pt>
                      <c:pt idx="33">
                        <c:v>#N/A</c:v>
                      </c:pt>
                      <c:pt idx="34">
                        <c:v>#N/A</c:v>
                      </c:pt>
                      <c:pt idx="35">
                        <c:v>#N/A</c:v>
                      </c:pt>
                      <c:pt idx="36">
                        <c:v>#N/A</c:v>
                      </c:pt>
                      <c:pt idx="37">
                        <c:v>#N/A</c:v>
                      </c:pt>
                      <c:pt idx="38">
                        <c:v>#N/A</c:v>
                      </c:pt>
                      <c:pt idx="39">
                        <c:v>#N/A</c:v>
                      </c:pt>
                      <c:pt idx="40">
                        <c:v>#N/A</c:v>
                      </c:pt>
                      <c:pt idx="41">
                        <c:v>#N/A</c:v>
                      </c:pt>
                      <c:pt idx="42">
                        <c:v>#N/A</c:v>
                      </c:pt>
                      <c:pt idx="43">
                        <c:v>#N/A</c:v>
                      </c:pt>
                      <c:pt idx="44">
                        <c:v>#N/A</c:v>
                      </c:pt>
                      <c:pt idx="45">
                        <c:v>#N/A</c:v>
                      </c:pt>
                      <c:pt idx="46">
                        <c:v>#N/A</c:v>
                      </c:pt>
                      <c:pt idx="47">
                        <c:v>#N/A</c:v>
                      </c:pt>
                      <c:pt idx="48">
                        <c:v>#N/A</c:v>
                      </c:pt>
                      <c:pt idx="49">
                        <c:v>#N/A</c:v>
                      </c:pt>
                      <c:pt idx="50">
                        <c:v>#N/A</c:v>
                      </c:pt>
                      <c:pt idx="51">
                        <c:v>#N/A</c:v>
                      </c:pt>
                      <c:pt idx="52">
                        <c:v>#N/A</c:v>
                      </c:pt>
                      <c:pt idx="53">
                        <c:v>#N/A</c:v>
                      </c:pt>
                      <c:pt idx="54">
                        <c:v>#N/A</c:v>
                      </c:pt>
                      <c:pt idx="55">
                        <c:v>#N/A</c:v>
                      </c:pt>
                      <c:pt idx="56">
                        <c:v>#N/A</c:v>
                      </c:pt>
                      <c:pt idx="57">
                        <c:v>#N/A</c:v>
                      </c:pt>
                      <c:pt idx="58">
                        <c:v>#N/A</c:v>
                      </c:pt>
                      <c:pt idx="59">
                        <c:v>#N/A</c:v>
                      </c:pt>
                      <c:pt idx="60">
                        <c:v>#N/A</c:v>
                      </c:pt>
                      <c:pt idx="61">
                        <c:v>#N/A</c:v>
                      </c:pt>
                      <c:pt idx="62">
                        <c:v>#N/A</c:v>
                      </c:pt>
                      <c:pt idx="63">
                        <c:v>#N/A</c:v>
                      </c:pt>
                      <c:pt idx="64">
                        <c:v>#N/A</c:v>
                      </c:pt>
                      <c:pt idx="65">
                        <c:v>#N/A</c:v>
                      </c:pt>
                      <c:pt idx="66">
                        <c:v>#N/A</c:v>
                      </c:pt>
                      <c:pt idx="67">
                        <c:v>#N/A</c:v>
                      </c:pt>
                      <c:pt idx="68">
                        <c:v>#N/A</c:v>
                      </c:pt>
                      <c:pt idx="69">
                        <c:v>#N/A</c:v>
                      </c:pt>
                      <c:pt idx="70">
                        <c:v>#N/A</c:v>
                      </c:pt>
                      <c:pt idx="71">
                        <c:v>#N/A</c:v>
                      </c:pt>
                      <c:pt idx="72">
                        <c:v>#N/A</c:v>
                      </c:pt>
                      <c:pt idx="73">
                        <c:v>#N/A</c:v>
                      </c:pt>
                      <c:pt idx="74">
                        <c:v>#N/A</c:v>
                      </c:pt>
                      <c:pt idx="75">
                        <c:v>3</c:v>
                      </c:pt>
                      <c:pt idx="76">
                        <c:v>#N/A</c:v>
                      </c:pt>
                      <c:pt idx="77">
                        <c:v>2</c:v>
                      </c:pt>
                      <c:pt idx="78">
                        <c:v>#N/A</c:v>
                      </c:pt>
                      <c:pt idx="79">
                        <c:v>2</c:v>
                      </c:pt>
                      <c:pt idx="80">
                        <c:v>1</c:v>
                      </c:pt>
                      <c:pt idx="81">
                        <c:v>2</c:v>
                      </c:pt>
                      <c:pt idx="82">
                        <c:v>3</c:v>
                      </c:pt>
                      <c:pt idx="83">
                        <c:v>1</c:v>
                      </c:pt>
                      <c:pt idx="84">
                        <c:v>#N/A</c:v>
                      </c:pt>
                      <c:pt idx="85">
                        <c:v>1</c:v>
                      </c:pt>
                      <c:pt idx="86">
                        <c:v>3</c:v>
                      </c:pt>
                      <c:pt idx="87">
                        <c:v>2</c:v>
                      </c:pt>
                      <c:pt idx="88">
                        <c:v>1</c:v>
                      </c:pt>
                      <c:pt idx="89">
                        <c:v>7</c:v>
                      </c:pt>
                      <c:pt idx="90">
                        <c:v>2</c:v>
                      </c:pt>
                      <c:pt idx="91">
                        <c:v>3</c:v>
                      </c:pt>
                      <c:pt idx="92">
                        <c:v>1</c:v>
                      </c:pt>
                      <c:pt idx="93">
                        <c:v>1</c:v>
                      </c:pt>
                      <c:pt idx="94">
                        <c:v>4</c:v>
                      </c:pt>
                      <c:pt idx="95">
                        <c:v>1</c:v>
                      </c:pt>
                    </c:numCache>
                  </c:numRef>
                </c:val>
                <c:smooth val="0"/>
                <c:extLst xmlns:c15="http://schemas.microsoft.com/office/drawing/2012/chart">
                  <c:ext xmlns:c16="http://schemas.microsoft.com/office/drawing/2014/chart" uri="{C3380CC4-5D6E-409C-BE32-E72D297353CC}">
                    <c16:uniqueId val="{00000004-BE90-47D3-A964-F74424A2056F}"/>
                  </c:ext>
                </c:extLst>
              </c15:ser>
            </c15:filteredLineSeries>
            <c15:filteredLineSeries>
              <c15:ser>
                <c:idx val="4"/>
                <c:order val="2"/>
                <c:tx>
                  <c:strRef>
                    <c:extLst xmlns:c15="http://schemas.microsoft.com/office/drawing/2012/chart">
                      <c:ext xmlns:c15="http://schemas.microsoft.com/office/drawing/2012/chart" uri="{02D57815-91ED-43cb-92C2-25804820EDAC}">
                        <c15:formulaRef>
                          <c15:sqref>Reddit!$E$4</c15:sqref>
                        </c15:formulaRef>
                      </c:ext>
                    </c:extLst>
                    <c:strCache>
                      <c:ptCount val="1"/>
                      <c:pt idx="0">
                        <c:v>Visual Studio</c:v>
                      </c:pt>
                    </c:strCache>
                  </c:strRef>
                </c:tx>
                <c:spPr>
                  <a:ln w="63500" cap="rnd">
                    <a:solidFill>
                      <a:srgbClr val="7030A0"/>
                    </a:solidFill>
                    <a:round/>
                  </a:ln>
                  <a:effectLst/>
                </c:spPr>
                <c:marker>
                  <c:symbol val="none"/>
                </c:marker>
                <c:dLbls>
                  <c:delete val="1"/>
                </c:dLbls>
                <c:cat>
                  <c:numRef>
                    <c:extLst xmlns:c15="http://schemas.microsoft.com/office/drawing/2012/chart">
                      <c:ext xmlns:c15="http://schemas.microsoft.com/office/drawing/2012/chart" uri="{02D57815-91ED-43cb-92C2-25804820EDAC}">
                        <c15:formulaRef>
                          <c15:sqref>Reddit!$A$5:$A$100</c15:sqref>
                        </c15:formulaRef>
                      </c:ext>
                    </c:extLst>
                    <c:numCache>
                      <c:formatCode>m/yyyy;@</c:formatCode>
                      <c:ptCount val="96"/>
                      <c:pt idx="0">
                        <c:v>39448</c:v>
                      </c:pt>
                      <c:pt idx="1">
                        <c:v>39569</c:v>
                      </c:pt>
                      <c:pt idx="2">
                        <c:v>39600</c:v>
                      </c:pt>
                      <c:pt idx="3">
                        <c:v>39692</c:v>
                      </c:pt>
                      <c:pt idx="4">
                        <c:v>39722</c:v>
                      </c:pt>
                      <c:pt idx="5">
                        <c:v>39753</c:v>
                      </c:pt>
                      <c:pt idx="6">
                        <c:v>39783</c:v>
                      </c:pt>
                      <c:pt idx="7">
                        <c:v>39814</c:v>
                      </c:pt>
                      <c:pt idx="8">
                        <c:v>39845</c:v>
                      </c:pt>
                      <c:pt idx="9">
                        <c:v>39873</c:v>
                      </c:pt>
                      <c:pt idx="10">
                        <c:v>39904</c:v>
                      </c:pt>
                      <c:pt idx="11">
                        <c:v>39934</c:v>
                      </c:pt>
                      <c:pt idx="12">
                        <c:v>39965</c:v>
                      </c:pt>
                      <c:pt idx="13">
                        <c:v>39995</c:v>
                      </c:pt>
                      <c:pt idx="14">
                        <c:v>40148</c:v>
                      </c:pt>
                      <c:pt idx="15">
                        <c:v>40179</c:v>
                      </c:pt>
                      <c:pt idx="16">
                        <c:v>40210</c:v>
                      </c:pt>
                      <c:pt idx="17">
                        <c:v>40299</c:v>
                      </c:pt>
                      <c:pt idx="18">
                        <c:v>40330</c:v>
                      </c:pt>
                      <c:pt idx="19">
                        <c:v>40360</c:v>
                      </c:pt>
                      <c:pt idx="20">
                        <c:v>40391</c:v>
                      </c:pt>
                      <c:pt idx="21">
                        <c:v>40422</c:v>
                      </c:pt>
                      <c:pt idx="22">
                        <c:v>40452</c:v>
                      </c:pt>
                      <c:pt idx="23">
                        <c:v>40483</c:v>
                      </c:pt>
                      <c:pt idx="24">
                        <c:v>40513</c:v>
                      </c:pt>
                      <c:pt idx="25">
                        <c:v>40544</c:v>
                      </c:pt>
                      <c:pt idx="26">
                        <c:v>40575</c:v>
                      </c:pt>
                      <c:pt idx="27">
                        <c:v>40603</c:v>
                      </c:pt>
                      <c:pt idx="28">
                        <c:v>40634</c:v>
                      </c:pt>
                      <c:pt idx="29">
                        <c:v>40664</c:v>
                      </c:pt>
                      <c:pt idx="30">
                        <c:v>40695</c:v>
                      </c:pt>
                      <c:pt idx="31">
                        <c:v>40725</c:v>
                      </c:pt>
                      <c:pt idx="32">
                        <c:v>40787</c:v>
                      </c:pt>
                      <c:pt idx="33">
                        <c:v>40817</c:v>
                      </c:pt>
                      <c:pt idx="34">
                        <c:v>40848</c:v>
                      </c:pt>
                      <c:pt idx="35">
                        <c:v>40878</c:v>
                      </c:pt>
                      <c:pt idx="36">
                        <c:v>40909</c:v>
                      </c:pt>
                      <c:pt idx="37">
                        <c:v>40940</c:v>
                      </c:pt>
                      <c:pt idx="38">
                        <c:v>40969</c:v>
                      </c:pt>
                      <c:pt idx="39">
                        <c:v>41000</c:v>
                      </c:pt>
                      <c:pt idx="40">
                        <c:v>41030</c:v>
                      </c:pt>
                      <c:pt idx="41">
                        <c:v>41061</c:v>
                      </c:pt>
                      <c:pt idx="42">
                        <c:v>41091</c:v>
                      </c:pt>
                      <c:pt idx="43">
                        <c:v>41122</c:v>
                      </c:pt>
                      <c:pt idx="44">
                        <c:v>41153</c:v>
                      </c:pt>
                      <c:pt idx="45">
                        <c:v>41183</c:v>
                      </c:pt>
                      <c:pt idx="46">
                        <c:v>41214</c:v>
                      </c:pt>
                      <c:pt idx="47">
                        <c:v>41244</c:v>
                      </c:pt>
                      <c:pt idx="48">
                        <c:v>41275</c:v>
                      </c:pt>
                      <c:pt idx="49">
                        <c:v>41306</c:v>
                      </c:pt>
                      <c:pt idx="50">
                        <c:v>41334</c:v>
                      </c:pt>
                      <c:pt idx="51">
                        <c:v>41365</c:v>
                      </c:pt>
                      <c:pt idx="52">
                        <c:v>41395</c:v>
                      </c:pt>
                      <c:pt idx="53">
                        <c:v>41426</c:v>
                      </c:pt>
                      <c:pt idx="54">
                        <c:v>41456</c:v>
                      </c:pt>
                      <c:pt idx="55">
                        <c:v>41487</c:v>
                      </c:pt>
                      <c:pt idx="56">
                        <c:v>41518</c:v>
                      </c:pt>
                      <c:pt idx="57">
                        <c:v>41548</c:v>
                      </c:pt>
                      <c:pt idx="58">
                        <c:v>41579</c:v>
                      </c:pt>
                      <c:pt idx="59">
                        <c:v>41609</c:v>
                      </c:pt>
                      <c:pt idx="60">
                        <c:v>41640</c:v>
                      </c:pt>
                      <c:pt idx="61">
                        <c:v>41671</c:v>
                      </c:pt>
                      <c:pt idx="62">
                        <c:v>41699</c:v>
                      </c:pt>
                      <c:pt idx="63">
                        <c:v>41730</c:v>
                      </c:pt>
                      <c:pt idx="64">
                        <c:v>41760</c:v>
                      </c:pt>
                      <c:pt idx="65">
                        <c:v>41791</c:v>
                      </c:pt>
                      <c:pt idx="66">
                        <c:v>41821</c:v>
                      </c:pt>
                      <c:pt idx="67">
                        <c:v>41852</c:v>
                      </c:pt>
                      <c:pt idx="68">
                        <c:v>41883</c:v>
                      </c:pt>
                      <c:pt idx="69">
                        <c:v>41913</c:v>
                      </c:pt>
                      <c:pt idx="70">
                        <c:v>41944</c:v>
                      </c:pt>
                      <c:pt idx="71">
                        <c:v>41974</c:v>
                      </c:pt>
                      <c:pt idx="72">
                        <c:v>42005</c:v>
                      </c:pt>
                      <c:pt idx="73">
                        <c:v>42036</c:v>
                      </c:pt>
                      <c:pt idx="74">
                        <c:v>42064</c:v>
                      </c:pt>
                      <c:pt idx="75">
                        <c:v>42095</c:v>
                      </c:pt>
                      <c:pt idx="76">
                        <c:v>42125</c:v>
                      </c:pt>
                      <c:pt idx="77">
                        <c:v>42156</c:v>
                      </c:pt>
                      <c:pt idx="78">
                        <c:v>42186</c:v>
                      </c:pt>
                      <c:pt idx="79">
                        <c:v>42217</c:v>
                      </c:pt>
                      <c:pt idx="80">
                        <c:v>42248</c:v>
                      </c:pt>
                      <c:pt idx="81">
                        <c:v>42278</c:v>
                      </c:pt>
                      <c:pt idx="82">
                        <c:v>42309</c:v>
                      </c:pt>
                      <c:pt idx="83">
                        <c:v>42339</c:v>
                      </c:pt>
                      <c:pt idx="84">
                        <c:v>42370</c:v>
                      </c:pt>
                      <c:pt idx="85">
                        <c:v>42401</c:v>
                      </c:pt>
                      <c:pt idx="86">
                        <c:v>42430</c:v>
                      </c:pt>
                      <c:pt idx="87">
                        <c:v>42461</c:v>
                      </c:pt>
                      <c:pt idx="88">
                        <c:v>42491</c:v>
                      </c:pt>
                      <c:pt idx="89">
                        <c:v>42522</c:v>
                      </c:pt>
                      <c:pt idx="90">
                        <c:v>42552</c:v>
                      </c:pt>
                      <c:pt idx="91">
                        <c:v>42583</c:v>
                      </c:pt>
                      <c:pt idx="92">
                        <c:v>42614</c:v>
                      </c:pt>
                      <c:pt idx="93">
                        <c:v>42644</c:v>
                      </c:pt>
                      <c:pt idx="94">
                        <c:v>42675</c:v>
                      </c:pt>
                      <c:pt idx="95">
                        <c:v>42705</c:v>
                      </c:pt>
                    </c:numCache>
                  </c:numRef>
                </c:cat>
                <c:val>
                  <c:numRef>
                    <c:extLst xmlns:c15="http://schemas.microsoft.com/office/drawing/2012/chart">
                      <c:ext xmlns:c15="http://schemas.microsoft.com/office/drawing/2012/chart" uri="{02D57815-91ED-43cb-92C2-25804820EDAC}">
                        <c15:formulaRef>
                          <c15:sqref>Reddit!$E$5:$E$100</c15:sqref>
                        </c15:formulaRef>
                      </c:ext>
                    </c:extLst>
                    <c:numCache>
                      <c:formatCode>General</c:formatCode>
                      <c:ptCount val="96"/>
                      <c:pt idx="0">
                        <c:v>#N/A</c:v>
                      </c:pt>
                      <c:pt idx="1">
                        <c:v>#N/A</c:v>
                      </c:pt>
                      <c:pt idx="2">
                        <c:v>#N/A</c:v>
                      </c:pt>
                      <c:pt idx="3">
                        <c:v>1</c:v>
                      </c:pt>
                      <c:pt idx="4">
                        <c:v>#N/A</c:v>
                      </c:pt>
                      <c:pt idx="5">
                        <c:v>#N/A</c:v>
                      </c:pt>
                      <c:pt idx="6">
                        <c:v>#N/A</c:v>
                      </c:pt>
                      <c:pt idx="7">
                        <c:v>#N/A</c:v>
                      </c:pt>
                      <c:pt idx="8">
                        <c:v>#N/A</c:v>
                      </c:pt>
                      <c:pt idx="9">
                        <c:v>#N/A</c:v>
                      </c:pt>
                      <c:pt idx="10">
                        <c:v>#N/A</c:v>
                      </c:pt>
                      <c:pt idx="11">
                        <c:v>#N/A</c:v>
                      </c:pt>
                      <c:pt idx="12">
                        <c:v>#N/A</c:v>
                      </c:pt>
                      <c:pt idx="13">
                        <c:v>#N/A</c:v>
                      </c:pt>
                      <c:pt idx="14">
                        <c:v>#N/A</c:v>
                      </c:pt>
                      <c:pt idx="15">
                        <c:v>#N/A</c:v>
                      </c:pt>
                      <c:pt idx="16">
                        <c:v>#N/A</c:v>
                      </c:pt>
                      <c:pt idx="17">
                        <c:v>2</c:v>
                      </c:pt>
                      <c:pt idx="18">
                        <c:v>2</c:v>
                      </c:pt>
                      <c:pt idx="19">
                        <c:v>#N/A</c:v>
                      </c:pt>
                      <c:pt idx="20">
                        <c:v>1</c:v>
                      </c:pt>
                      <c:pt idx="21">
                        <c:v>#N/A</c:v>
                      </c:pt>
                      <c:pt idx="22">
                        <c:v>#N/A</c:v>
                      </c:pt>
                      <c:pt idx="23">
                        <c:v>1</c:v>
                      </c:pt>
                      <c:pt idx="24">
                        <c:v>1</c:v>
                      </c:pt>
                      <c:pt idx="25">
                        <c:v>1</c:v>
                      </c:pt>
                      <c:pt idx="26">
                        <c:v>1</c:v>
                      </c:pt>
                      <c:pt idx="27">
                        <c:v>1</c:v>
                      </c:pt>
                      <c:pt idx="28">
                        <c:v>#N/A</c:v>
                      </c:pt>
                      <c:pt idx="29">
                        <c:v>#N/A</c:v>
                      </c:pt>
                      <c:pt idx="30">
                        <c:v>1</c:v>
                      </c:pt>
                      <c:pt idx="31">
                        <c:v>1</c:v>
                      </c:pt>
                      <c:pt idx="32">
                        <c:v>1</c:v>
                      </c:pt>
                      <c:pt idx="33">
                        <c:v>#N/A</c:v>
                      </c:pt>
                      <c:pt idx="34">
                        <c:v>#N/A</c:v>
                      </c:pt>
                      <c:pt idx="35">
                        <c:v>#N/A</c:v>
                      </c:pt>
                      <c:pt idx="36">
                        <c:v>2</c:v>
                      </c:pt>
                      <c:pt idx="37">
                        <c:v>2</c:v>
                      </c:pt>
                      <c:pt idx="38">
                        <c:v>2</c:v>
                      </c:pt>
                      <c:pt idx="39">
                        <c:v>#N/A</c:v>
                      </c:pt>
                      <c:pt idx="40">
                        <c:v>3</c:v>
                      </c:pt>
                      <c:pt idx="41">
                        <c:v>1</c:v>
                      </c:pt>
                      <c:pt idx="42">
                        <c:v>#N/A</c:v>
                      </c:pt>
                      <c:pt idx="43">
                        <c:v>1</c:v>
                      </c:pt>
                      <c:pt idx="44">
                        <c:v>#N/A</c:v>
                      </c:pt>
                      <c:pt idx="45">
                        <c:v>1</c:v>
                      </c:pt>
                      <c:pt idx="46">
                        <c:v>#N/A</c:v>
                      </c:pt>
                      <c:pt idx="47">
                        <c:v>#N/A</c:v>
                      </c:pt>
                      <c:pt idx="48">
                        <c:v>2</c:v>
                      </c:pt>
                      <c:pt idx="49">
                        <c:v>#N/A</c:v>
                      </c:pt>
                      <c:pt idx="50">
                        <c:v>1</c:v>
                      </c:pt>
                      <c:pt idx="51">
                        <c:v>2</c:v>
                      </c:pt>
                      <c:pt idx="52">
                        <c:v>2</c:v>
                      </c:pt>
                      <c:pt idx="53">
                        <c:v>6</c:v>
                      </c:pt>
                      <c:pt idx="54">
                        <c:v>6</c:v>
                      </c:pt>
                      <c:pt idx="55">
                        <c:v>3</c:v>
                      </c:pt>
                      <c:pt idx="56">
                        <c:v>4</c:v>
                      </c:pt>
                      <c:pt idx="57">
                        <c:v>4</c:v>
                      </c:pt>
                      <c:pt idx="58">
                        <c:v>5</c:v>
                      </c:pt>
                      <c:pt idx="59">
                        <c:v>#N/A</c:v>
                      </c:pt>
                      <c:pt idx="60">
                        <c:v>2</c:v>
                      </c:pt>
                      <c:pt idx="61">
                        <c:v>3</c:v>
                      </c:pt>
                      <c:pt idx="62">
                        <c:v>#N/A</c:v>
                      </c:pt>
                      <c:pt idx="63">
                        <c:v>#N/A</c:v>
                      </c:pt>
                      <c:pt idx="64">
                        <c:v>1</c:v>
                      </c:pt>
                      <c:pt idx="65">
                        <c:v>1</c:v>
                      </c:pt>
                      <c:pt idx="66">
                        <c:v>3</c:v>
                      </c:pt>
                      <c:pt idx="67">
                        <c:v>6</c:v>
                      </c:pt>
                      <c:pt idx="68">
                        <c:v>2</c:v>
                      </c:pt>
                      <c:pt idx="69">
                        <c:v>3</c:v>
                      </c:pt>
                      <c:pt idx="70">
                        <c:v>1</c:v>
                      </c:pt>
                      <c:pt idx="71">
                        <c:v>1</c:v>
                      </c:pt>
                      <c:pt idx="72">
                        <c:v>1</c:v>
                      </c:pt>
                      <c:pt idx="73">
                        <c:v>#N/A</c:v>
                      </c:pt>
                      <c:pt idx="74">
                        <c:v>#N/A</c:v>
                      </c:pt>
                      <c:pt idx="75">
                        <c:v>3</c:v>
                      </c:pt>
                      <c:pt idx="76">
                        <c:v>1</c:v>
                      </c:pt>
                      <c:pt idx="77">
                        <c:v>3</c:v>
                      </c:pt>
                      <c:pt idx="78">
                        <c:v>6</c:v>
                      </c:pt>
                      <c:pt idx="79">
                        <c:v>2</c:v>
                      </c:pt>
                      <c:pt idx="80">
                        <c:v>1</c:v>
                      </c:pt>
                      <c:pt idx="81">
                        <c:v>3</c:v>
                      </c:pt>
                      <c:pt idx="82">
                        <c:v>4</c:v>
                      </c:pt>
                      <c:pt idx="83">
                        <c:v>4</c:v>
                      </c:pt>
                      <c:pt idx="84">
                        <c:v>5</c:v>
                      </c:pt>
                      <c:pt idx="85">
                        <c:v>4</c:v>
                      </c:pt>
                      <c:pt idx="86">
                        <c:v>5</c:v>
                      </c:pt>
                      <c:pt idx="87">
                        <c:v>4</c:v>
                      </c:pt>
                      <c:pt idx="88">
                        <c:v>4</c:v>
                      </c:pt>
                      <c:pt idx="89">
                        <c:v>2</c:v>
                      </c:pt>
                      <c:pt idx="90">
                        <c:v>6</c:v>
                      </c:pt>
                      <c:pt idx="91">
                        <c:v>#N/A</c:v>
                      </c:pt>
                      <c:pt idx="92">
                        <c:v>3</c:v>
                      </c:pt>
                      <c:pt idx="93">
                        <c:v>4</c:v>
                      </c:pt>
                      <c:pt idx="94">
                        <c:v>9</c:v>
                      </c:pt>
                      <c:pt idx="95">
                        <c:v>1</c:v>
                      </c:pt>
                    </c:numCache>
                  </c:numRef>
                </c:val>
                <c:smooth val="1"/>
                <c:extLst xmlns:c15="http://schemas.microsoft.com/office/drawing/2012/chart">
                  <c:ext xmlns:c16="http://schemas.microsoft.com/office/drawing/2014/chart" uri="{C3380CC4-5D6E-409C-BE32-E72D297353CC}">
                    <c16:uniqueId val="{00000005-BE90-47D3-A964-F74424A2056F}"/>
                  </c:ext>
                </c:extLst>
              </c15:ser>
            </c15:filteredLineSeries>
            <c15:filteredLineSeries>
              <c15:ser>
                <c:idx val="6"/>
                <c:order val="3"/>
                <c:tx>
                  <c:strRef>
                    <c:extLst xmlns:c15="http://schemas.microsoft.com/office/drawing/2012/chart">
                      <c:ext xmlns:c15="http://schemas.microsoft.com/office/drawing/2012/chart" uri="{02D57815-91ED-43cb-92C2-25804820EDAC}">
                        <c15:formulaRef>
                          <c15:sqref>Reddit!$F$4</c15:sqref>
                        </c15:formulaRef>
                      </c:ext>
                    </c:extLst>
                    <c:strCache>
                      <c:ptCount val="1"/>
                      <c:pt idx="0">
                        <c:v>Azure</c:v>
                      </c:pt>
                    </c:strCache>
                  </c:strRef>
                </c:tx>
                <c:spPr>
                  <a:ln w="31750" cap="rnd">
                    <a:solidFill>
                      <a:schemeClr val="accent1">
                        <a:lumMod val="60000"/>
                      </a:schemeClr>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ctr"/>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numRef>
                    <c:extLst xmlns:c15="http://schemas.microsoft.com/office/drawing/2012/chart">
                      <c:ext xmlns:c15="http://schemas.microsoft.com/office/drawing/2012/chart" uri="{02D57815-91ED-43cb-92C2-25804820EDAC}">
                        <c15:formulaRef>
                          <c15:sqref>Reddit!$A$5:$A$100</c15:sqref>
                        </c15:formulaRef>
                      </c:ext>
                    </c:extLst>
                    <c:numCache>
                      <c:formatCode>m/yyyy;@</c:formatCode>
                      <c:ptCount val="96"/>
                      <c:pt idx="0">
                        <c:v>39448</c:v>
                      </c:pt>
                      <c:pt idx="1">
                        <c:v>39569</c:v>
                      </c:pt>
                      <c:pt idx="2">
                        <c:v>39600</c:v>
                      </c:pt>
                      <c:pt idx="3">
                        <c:v>39692</c:v>
                      </c:pt>
                      <c:pt idx="4">
                        <c:v>39722</c:v>
                      </c:pt>
                      <c:pt idx="5">
                        <c:v>39753</c:v>
                      </c:pt>
                      <c:pt idx="6">
                        <c:v>39783</c:v>
                      </c:pt>
                      <c:pt idx="7">
                        <c:v>39814</c:v>
                      </c:pt>
                      <c:pt idx="8">
                        <c:v>39845</c:v>
                      </c:pt>
                      <c:pt idx="9">
                        <c:v>39873</c:v>
                      </c:pt>
                      <c:pt idx="10">
                        <c:v>39904</c:v>
                      </c:pt>
                      <c:pt idx="11">
                        <c:v>39934</c:v>
                      </c:pt>
                      <c:pt idx="12">
                        <c:v>39965</c:v>
                      </c:pt>
                      <c:pt idx="13">
                        <c:v>39995</c:v>
                      </c:pt>
                      <c:pt idx="14">
                        <c:v>40148</c:v>
                      </c:pt>
                      <c:pt idx="15">
                        <c:v>40179</c:v>
                      </c:pt>
                      <c:pt idx="16">
                        <c:v>40210</c:v>
                      </c:pt>
                      <c:pt idx="17">
                        <c:v>40299</c:v>
                      </c:pt>
                      <c:pt idx="18">
                        <c:v>40330</c:v>
                      </c:pt>
                      <c:pt idx="19">
                        <c:v>40360</c:v>
                      </c:pt>
                      <c:pt idx="20">
                        <c:v>40391</c:v>
                      </c:pt>
                      <c:pt idx="21">
                        <c:v>40422</c:v>
                      </c:pt>
                      <c:pt idx="22">
                        <c:v>40452</c:v>
                      </c:pt>
                      <c:pt idx="23">
                        <c:v>40483</c:v>
                      </c:pt>
                      <c:pt idx="24">
                        <c:v>40513</c:v>
                      </c:pt>
                      <c:pt idx="25">
                        <c:v>40544</c:v>
                      </c:pt>
                      <c:pt idx="26">
                        <c:v>40575</c:v>
                      </c:pt>
                      <c:pt idx="27">
                        <c:v>40603</c:v>
                      </c:pt>
                      <c:pt idx="28">
                        <c:v>40634</c:v>
                      </c:pt>
                      <c:pt idx="29">
                        <c:v>40664</c:v>
                      </c:pt>
                      <c:pt idx="30">
                        <c:v>40695</c:v>
                      </c:pt>
                      <c:pt idx="31">
                        <c:v>40725</c:v>
                      </c:pt>
                      <c:pt idx="32">
                        <c:v>40787</c:v>
                      </c:pt>
                      <c:pt idx="33">
                        <c:v>40817</c:v>
                      </c:pt>
                      <c:pt idx="34">
                        <c:v>40848</c:v>
                      </c:pt>
                      <c:pt idx="35">
                        <c:v>40878</c:v>
                      </c:pt>
                      <c:pt idx="36">
                        <c:v>40909</c:v>
                      </c:pt>
                      <c:pt idx="37">
                        <c:v>40940</c:v>
                      </c:pt>
                      <c:pt idx="38">
                        <c:v>40969</c:v>
                      </c:pt>
                      <c:pt idx="39">
                        <c:v>41000</c:v>
                      </c:pt>
                      <c:pt idx="40">
                        <c:v>41030</c:v>
                      </c:pt>
                      <c:pt idx="41">
                        <c:v>41061</c:v>
                      </c:pt>
                      <c:pt idx="42">
                        <c:v>41091</c:v>
                      </c:pt>
                      <c:pt idx="43">
                        <c:v>41122</c:v>
                      </c:pt>
                      <c:pt idx="44">
                        <c:v>41153</c:v>
                      </c:pt>
                      <c:pt idx="45">
                        <c:v>41183</c:v>
                      </c:pt>
                      <c:pt idx="46">
                        <c:v>41214</c:v>
                      </c:pt>
                      <c:pt idx="47">
                        <c:v>41244</c:v>
                      </c:pt>
                      <c:pt idx="48">
                        <c:v>41275</c:v>
                      </c:pt>
                      <c:pt idx="49">
                        <c:v>41306</c:v>
                      </c:pt>
                      <c:pt idx="50">
                        <c:v>41334</c:v>
                      </c:pt>
                      <c:pt idx="51">
                        <c:v>41365</c:v>
                      </c:pt>
                      <c:pt idx="52">
                        <c:v>41395</c:v>
                      </c:pt>
                      <c:pt idx="53">
                        <c:v>41426</c:v>
                      </c:pt>
                      <c:pt idx="54">
                        <c:v>41456</c:v>
                      </c:pt>
                      <c:pt idx="55">
                        <c:v>41487</c:v>
                      </c:pt>
                      <c:pt idx="56">
                        <c:v>41518</c:v>
                      </c:pt>
                      <c:pt idx="57">
                        <c:v>41548</c:v>
                      </c:pt>
                      <c:pt idx="58">
                        <c:v>41579</c:v>
                      </c:pt>
                      <c:pt idx="59">
                        <c:v>41609</c:v>
                      </c:pt>
                      <c:pt idx="60">
                        <c:v>41640</c:v>
                      </c:pt>
                      <c:pt idx="61">
                        <c:v>41671</c:v>
                      </c:pt>
                      <c:pt idx="62">
                        <c:v>41699</c:v>
                      </c:pt>
                      <c:pt idx="63">
                        <c:v>41730</c:v>
                      </c:pt>
                      <c:pt idx="64">
                        <c:v>41760</c:v>
                      </c:pt>
                      <c:pt idx="65">
                        <c:v>41791</c:v>
                      </c:pt>
                      <c:pt idx="66">
                        <c:v>41821</c:v>
                      </c:pt>
                      <c:pt idx="67">
                        <c:v>41852</c:v>
                      </c:pt>
                      <c:pt idx="68">
                        <c:v>41883</c:v>
                      </c:pt>
                      <c:pt idx="69">
                        <c:v>41913</c:v>
                      </c:pt>
                      <c:pt idx="70">
                        <c:v>41944</c:v>
                      </c:pt>
                      <c:pt idx="71">
                        <c:v>41974</c:v>
                      </c:pt>
                      <c:pt idx="72">
                        <c:v>42005</c:v>
                      </c:pt>
                      <c:pt idx="73">
                        <c:v>42036</c:v>
                      </c:pt>
                      <c:pt idx="74">
                        <c:v>42064</c:v>
                      </c:pt>
                      <c:pt idx="75">
                        <c:v>42095</c:v>
                      </c:pt>
                      <c:pt idx="76">
                        <c:v>42125</c:v>
                      </c:pt>
                      <c:pt idx="77">
                        <c:v>42156</c:v>
                      </c:pt>
                      <c:pt idx="78">
                        <c:v>42186</c:v>
                      </c:pt>
                      <c:pt idx="79">
                        <c:v>42217</c:v>
                      </c:pt>
                      <c:pt idx="80">
                        <c:v>42248</c:v>
                      </c:pt>
                      <c:pt idx="81">
                        <c:v>42278</c:v>
                      </c:pt>
                      <c:pt idx="82">
                        <c:v>42309</c:v>
                      </c:pt>
                      <c:pt idx="83">
                        <c:v>42339</c:v>
                      </c:pt>
                      <c:pt idx="84">
                        <c:v>42370</c:v>
                      </c:pt>
                      <c:pt idx="85">
                        <c:v>42401</c:v>
                      </c:pt>
                      <c:pt idx="86">
                        <c:v>42430</c:v>
                      </c:pt>
                      <c:pt idx="87">
                        <c:v>42461</c:v>
                      </c:pt>
                      <c:pt idx="88">
                        <c:v>42491</c:v>
                      </c:pt>
                      <c:pt idx="89">
                        <c:v>42522</c:v>
                      </c:pt>
                      <c:pt idx="90">
                        <c:v>42552</c:v>
                      </c:pt>
                      <c:pt idx="91">
                        <c:v>42583</c:v>
                      </c:pt>
                      <c:pt idx="92">
                        <c:v>42614</c:v>
                      </c:pt>
                      <c:pt idx="93">
                        <c:v>42644</c:v>
                      </c:pt>
                      <c:pt idx="94">
                        <c:v>42675</c:v>
                      </c:pt>
                      <c:pt idx="95">
                        <c:v>42705</c:v>
                      </c:pt>
                    </c:numCache>
                  </c:numRef>
                </c:cat>
                <c:val>
                  <c:numRef>
                    <c:extLst xmlns:c15="http://schemas.microsoft.com/office/drawing/2012/chart">
                      <c:ext xmlns:c15="http://schemas.microsoft.com/office/drawing/2012/chart" uri="{02D57815-91ED-43cb-92C2-25804820EDAC}">
                        <c15:formulaRef>
                          <c15:sqref>Reddit!$F$5:$F$100</c15:sqref>
                        </c15:formulaRef>
                      </c:ext>
                    </c:extLst>
                    <c:numCache>
                      <c:formatCode>General</c:formatCode>
                      <c:ptCount val="96"/>
                      <c:pt idx="0">
                        <c:v>#N/A</c:v>
                      </c:pt>
                      <c:pt idx="1">
                        <c:v>#N/A</c:v>
                      </c:pt>
                      <c:pt idx="2">
                        <c:v>#N/A</c:v>
                      </c:pt>
                      <c:pt idx="3">
                        <c:v>#N/A</c:v>
                      </c:pt>
                      <c:pt idx="4">
                        <c:v>1</c:v>
                      </c:pt>
                      <c:pt idx="5">
                        <c:v>1</c:v>
                      </c:pt>
                      <c:pt idx="6">
                        <c:v>#N/A</c:v>
                      </c:pt>
                      <c:pt idx="7">
                        <c:v>#N/A</c:v>
                      </c:pt>
                      <c:pt idx="8">
                        <c:v>#N/A</c:v>
                      </c:pt>
                      <c:pt idx="9">
                        <c:v>#N/A</c:v>
                      </c:pt>
                      <c:pt idx="10">
                        <c:v>#N/A</c:v>
                      </c:pt>
                      <c:pt idx="11">
                        <c:v>#N/A</c:v>
                      </c:pt>
                      <c:pt idx="12">
                        <c:v>#N/A</c:v>
                      </c:pt>
                      <c:pt idx="13">
                        <c:v>#N/A</c:v>
                      </c:pt>
                      <c:pt idx="14">
                        <c:v>#N/A</c:v>
                      </c:pt>
                      <c:pt idx="15">
                        <c:v>#N/A</c:v>
                      </c:pt>
                      <c:pt idx="16">
                        <c:v>#N/A</c:v>
                      </c:pt>
                      <c:pt idx="17">
                        <c:v>#N/A</c:v>
                      </c:pt>
                      <c:pt idx="18">
                        <c:v>#N/A</c:v>
                      </c:pt>
                      <c:pt idx="19">
                        <c:v>#N/A</c:v>
                      </c:pt>
                      <c:pt idx="20">
                        <c:v>#N/A</c:v>
                      </c:pt>
                      <c:pt idx="21">
                        <c:v>#N/A</c:v>
                      </c:pt>
                      <c:pt idx="22">
                        <c:v>#N/A</c:v>
                      </c:pt>
                      <c:pt idx="23">
                        <c:v>1</c:v>
                      </c:pt>
                      <c:pt idx="24">
                        <c:v>#N/A</c:v>
                      </c:pt>
                      <c:pt idx="25">
                        <c:v>#N/A</c:v>
                      </c:pt>
                      <c:pt idx="26">
                        <c:v>1</c:v>
                      </c:pt>
                      <c:pt idx="27">
                        <c:v>1</c:v>
                      </c:pt>
                      <c:pt idx="28">
                        <c:v>#N/A</c:v>
                      </c:pt>
                      <c:pt idx="29">
                        <c:v>1</c:v>
                      </c:pt>
                      <c:pt idx="30">
                        <c:v>#N/A</c:v>
                      </c:pt>
                      <c:pt idx="31">
                        <c:v>#N/A</c:v>
                      </c:pt>
                      <c:pt idx="32">
                        <c:v>#N/A</c:v>
                      </c:pt>
                      <c:pt idx="33">
                        <c:v>#N/A</c:v>
                      </c:pt>
                      <c:pt idx="34">
                        <c:v>#N/A</c:v>
                      </c:pt>
                      <c:pt idx="35">
                        <c:v>#N/A</c:v>
                      </c:pt>
                      <c:pt idx="36">
                        <c:v>#N/A</c:v>
                      </c:pt>
                      <c:pt idx="37">
                        <c:v>#N/A</c:v>
                      </c:pt>
                      <c:pt idx="38">
                        <c:v>1</c:v>
                      </c:pt>
                      <c:pt idx="39">
                        <c:v>#N/A</c:v>
                      </c:pt>
                      <c:pt idx="40">
                        <c:v>#N/A</c:v>
                      </c:pt>
                      <c:pt idx="41">
                        <c:v>#N/A</c:v>
                      </c:pt>
                      <c:pt idx="42">
                        <c:v>#N/A</c:v>
                      </c:pt>
                      <c:pt idx="43">
                        <c:v>#N/A</c:v>
                      </c:pt>
                      <c:pt idx="44">
                        <c:v>#N/A</c:v>
                      </c:pt>
                      <c:pt idx="45">
                        <c:v>#N/A</c:v>
                      </c:pt>
                      <c:pt idx="46">
                        <c:v>#N/A</c:v>
                      </c:pt>
                      <c:pt idx="47">
                        <c:v>#N/A</c:v>
                      </c:pt>
                      <c:pt idx="48">
                        <c:v>#N/A</c:v>
                      </c:pt>
                      <c:pt idx="49">
                        <c:v>#N/A</c:v>
                      </c:pt>
                      <c:pt idx="50">
                        <c:v>#N/A</c:v>
                      </c:pt>
                      <c:pt idx="51">
                        <c:v>#N/A</c:v>
                      </c:pt>
                      <c:pt idx="52">
                        <c:v>2</c:v>
                      </c:pt>
                      <c:pt idx="53">
                        <c:v>1</c:v>
                      </c:pt>
                      <c:pt idx="54">
                        <c:v>#N/A</c:v>
                      </c:pt>
                      <c:pt idx="55">
                        <c:v>1</c:v>
                      </c:pt>
                      <c:pt idx="56">
                        <c:v>#N/A</c:v>
                      </c:pt>
                      <c:pt idx="57">
                        <c:v>#N/A</c:v>
                      </c:pt>
                      <c:pt idx="58">
                        <c:v>1</c:v>
                      </c:pt>
                      <c:pt idx="59">
                        <c:v>#N/A</c:v>
                      </c:pt>
                      <c:pt idx="60">
                        <c:v>1</c:v>
                      </c:pt>
                      <c:pt idx="61">
                        <c:v>#N/A</c:v>
                      </c:pt>
                      <c:pt idx="62">
                        <c:v>1</c:v>
                      </c:pt>
                      <c:pt idx="63">
                        <c:v>1</c:v>
                      </c:pt>
                      <c:pt idx="64">
                        <c:v>#N/A</c:v>
                      </c:pt>
                      <c:pt idx="65">
                        <c:v>#N/A</c:v>
                      </c:pt>
                      <c:pt idx="66">
                        <c:v>2</c:v>
                      </c:pt>
                      <c:pt idx="67">
                        <c:v>1</c:v>
                      </c:pt>
                      <c:pt idx="68">
                        <c:v>#N/A</c:v>
                      </c:pt>
                      <c:pt idx="69">
                        <c:v>2</c:v>
                      </c:pt>
                      <c:pt idx="70">
                        <c:v>#N/A</c:v>
                      </c:pt>
                      <c:pt idx="71">
                        <c:v>#N/A</c:v>
                      </c:pt>
                      <c:pt idx="72">
                        <c:v>1</c:v>
                      </c:pt>
                      <c:pt idx="73">
                        <c:v>#N/A</c:v>
                      </c:pt>
                      <c:pt idx="74">
                        <c:v>#N/A</c:v>
                      </c:pt>
                      <c:pt idx="75">
                        <c:v>#N/A</c:v>
                      </c:pt>
                      <c:pt idx="76">
                        <c:v>#N/A</c:v>
                      </c:pt>
                      <c:pt idx="77">
                        <c:v>#N/A</c:v>
                      </c:pt>
                      <c:pt idx="78">
                        <c:v>#N/A</c:v>
                      </c:pt>
                      <c:pt idx="79">
                        <c:v>3</c:v>
                      </c:pt>
                      <c:pt idx="80">
                        <c:v>1</c:v>
                      </c:pt>
                      <c:pt idx="81">
                        <c:v>#N/A</c:v>
                      </c:pt>
                      <c:pt idx="82">
                        <c:v>#N/A</c:v>
                      </c:pt>
                      <c:pt idx="83">
                        <c:v>3</c:v>
                      </c:pt>
                      <c:pt idx="84">
                        <c:v>9</c:v>
                      </c:pt>
                      <c:pt idx="85">
                        <c:v>2</c:v>
                      </c:pt>
                      <c:pt idx="86">
                        <c:v>1</c:v>
                      </c:pt>
                      <c:pt idx="87">
                        <c:v>#N/A</c:v>
                      </c:pt>
                      <c:pt idx="88">
                        <c:v>1</c:v>
                      </c:pt>
                      <c:pt idx="89">
                        <c:v>3</c:v>
                      </c:pt>
                      <c:pt idx="90">
                        <c:v>1</c:v>
                      </c:pt>
                      <c:pt idx="91">
                        <c:v>#N/A</c:v>
                      </c:pt>
                      <c:pt idx="92">
                        <c:v>2</c:v>
                      </c:pt>
                      <c:pt idx="93">
                        <c:v>#N/A</c:v>
                      </c:pt>
                      <c:pt idx="94">
                        <c:v>2</c:v>
                      </c:pt>
                      <c:pt idx="95">
                        <c:v>1</c:v>
                      </c:pt>
                    </c:numCache>
                  </c:numRef>
                </c:val>
                <c:smooth val="1"/>
                <c:extLst xmlns:c15="http://schemas.microsoft.com/office/drawing/2012/chart">
                  <c:ext xmlns:c16="http://schemas.microsoft.com/office/drawing/2014/chart" uri="{C3380CC4-5D6E-409C-BE32-E72D297353CC}">
                    <c16:uniqueId val="{00000006-BE90-47D3-A964-F74424A2056F}"/>
                  </c:ext>
                </c:extLst>
              </c15:ser>
            </c15:filteredLineSeries>
            <c15:filteredLineSeries>
              <c15:ser>
                <c:idx val="0"/>
                <c:order val="5"/>
                <c:tx>
                  <c:strRef>
                    <c:extLst xmlns:c15="http://schemas.microsoft.com/office/drawing/2012/chart">
                      <c:ext xmlns:c15="http://schemas.microsoft.com/office/drawing/2012/chart" uri="{02D57815-91ED-43cb-92C2-25804820EDAC}">
                        <c15:formulaRef>
                          <c15:sqref>Reddit!$H$4</c15:sqref>
                        </c15:formulaRef>
                      </c:ext>
                    </c:extLst>
                    <c:strCache>
                      <c:ptCount val="1"/>
                      <c:pt idx="0">
                        <c:v>Javascript</c:v>
                      </c:pt>
                    </c:strCache>
                  </c:strRef>
                </c:tx>
                <c:spPr>
                  <a:ln w="31750" cap="rnd">
                    <a:solidFill>
                      <a:schemeClr val="accent1"/>
                    </a:solidFill>
                    <a:round/>
                  </a:ln>
                  <a:effectLst/>
                </c:spPr>
                <c:marker>
                  <c:symbol val="none"/>
                </c:marker>
                <c:dLbls>
                  <c:delete val="1"/>
                </c:dLbls>
                <c:cat>
                  <c:numRef>
                    <c:extLst xmlns:c15="http://schemas.microsoft.com/office/drawing/2012/chart">
                      <c:ext xmlns:c15="http://schemas.microsoft.com/office/drawing/2012/chart" uri="{02D57815-91ED-43cb-92C2-25804820EDAC}">
                        <c15:formulaRef>
                          <c15:sqref>Reddit!$A$5:$A$100</c15:sqref>
                        </c15:formulaRef>
                      </c:ext>
                    </c:extLst>
                    <c:numCache>
                      <c:formatCode>m/yyyy;@</c:formatCode>
                      <c:ptCount val="96"/>
                      <c:pt idx="0">
                        <c:v>39448</c:v>
                      </c:pt>
                      <c:pt idx="1">
                        <c:v>39569</c:v>
                      </c:pt>
                      <c:pt idx="2">
                        <c:v>39600</c:v>
                      </c:pt>
                      <c:pt idx="3">
                        <c:v>39692</c:v>
                      </c:pt>
                      <c:pt idx="4">
                        <c:v>39722</c:v>
                      </c:pt>
                      <c:pt idx="5">
                        <c:v>39753</c:v>
                      </c:pt>
                      <c:pt idx="6">
                        <c:v>39783</c:v>
                      </c:pt>
                      <c:pt idx="7">
                        <c:v>39814</c:v>
                      </c:pt>
                      <c:pt idx="8">
                        <c:v>39845</c:v>
                      </c:pt>
                      <c:pt idx="9">
                        <c:v>39873</c:v>
                      </c:pt>
                      <c:pt idx="10">
                        <c:v>39904</c:v>
                      </c:pt>
                      <c:pt idx="11">
                        <c:v>39934</c:v>
                      </c:pt>
                      <c:pt idx="12">
                        <c:v>39965</c:v>
                      </c:pt>
                      <c:pt idx="13">
                        <c:v>39995</c:v>
                      </c:pt>
                      <c:pt idx="14">
                        <c:v>40148</c:v>
                      </c:pt>
                      <c:pt idx="15">
                        <c:v>40179</c:v>
                      </c:pt>
                      <c:pt idx="16">
                        <c:v>40210</c:v>
                      </c:pt>
                      <c:pt idx="17">
                        <c:v>40299</c:v>
                      </c:pt>
                      <c:pt idx="18">
                        <c:v>40330</c:v>
                      </c:pt>
                      <c:pt idx="19">
                        <c:v>40360</c:v>
                      </c:pt>
                      <c:pt idx="20">
                        <c:v>40391</c:v>
                      </c:pt>
                      <c:pt idx="21">
                        <c:v>40422</c:v>
                      </c:pt>
                      <c:pt idx="22">
                        <c:v>40452</c:v>
                      </c:pt>
                      <c:pt idx="23">
                        <c:v>40483</c:v>
                      </c:pt>
                      <c:pt idx="24">
                        <c:v>40513</c:v>
                      </c:pt>
                      <c:pt idx="25">
                        <c:v>40544</c:v>
                      </c:pt>
                      <c:pt idx="26">
                        <c:v>40575</c:v>
                      </c:pt>
                      <c:pt idx="27">
                        <c:v>40603</c:v>
                      </c:pt>
                      <c:pt idx="28">
                        <c:v>40634</c:v>
                      </c:pt>
                      <c:pt idx="29">
                        <c:v>40664</c:v>
                      </c:pt>
                      <c:pt idx="30">
                        <c:v>40695</c:v>
                      </c:pt>
                      <c:pt idx="31">
                        <c:v>40725</c:v>
                      </c:pt>
                      <c:pt idx="32">
                        <c:v>40787</c:v>
                      </c:pt>
                      <c:pt idx="33">
                        <c:v>40817</c:v>
                      </c:pt>
                      <c:pt idx="34">
                        <c:v>40848</c:v>
                      </c:pt>
                      <c:pt idx="35">
                        <c:v>40878</c:v>
                      </c:pt>
                      <c:pt idx="36">
                        <c:v>40909</c:v>
                      </c:pt>
                      <c:pt idx="37">
                        <c:v>40940</c:v>
                      </c:pt>
                      <c:pt idx="38">
                        <c:v>40969</c:v>
                      </c:pt>
                      <c:pt idx="39">
                        <c:v>41000</c:v>
                      </c:pt>
                      <c:pt idx="40">
                        <c:v>41030</c:v>
                      </c:pt>
                      <c:pt idx="41">
                        <c:v>41061</c:v>
                      </c:pt>
                      <c:pt idx="42">
                        <c:v>41091</c:v>
                      </c:pt>
                      <c:pt idx="43">
                        <c:v>41122</c:v>
                      </c:pt>
                      <c:pt idx="44">
                        <c:v>41153</c:v>
                      </c:pt>
                      <c:pt idx="45">
                        <c:v>41183</c:v>
                      </c:pt>
                      <c:pt idx="46">
                        <c:v>41214</c:v>
                      </c:pt>
                      <c:pt idx="47">
                        <c:v>41244</c:v>
                      </c:pt>
                      <c:pt idx="48">
                        <c:v>41275</c:v>
                      </c:pt>
                      <c:pt idx="49">
                        <c:v>41306</c:v>
                      </c:pt>
                      <c:pt idx="50">
                        <c:v>41334</c:v>
                      </c:pt>
                      <c:pt idx="51">
                        <c:v>41365</c:v>
                      </c:pt>
                      <c:pt idx="52">
                        <c:v>41395</c:v>
                      </c:pt>
                      <c:pt idx="53">
                        <c:v>41426</c:v>
                      </c:pt>
                      <c:pt idx="54">
                        <c:v>41456</c:v>
                      </c:pt>
                      <c:pt idx="55">
                        <c:v>41487</c:v>
                      </c:pt>
                      <c:pt idx="56">
                        <c:v>41518</c:v>
                      </c:pt>
                      <c:pt idx="57">
                        <c:v>41548</c:v>
                      </c:pt>
                      <c:pt idx="58">
                        <c:v>41579</c:v>
                      </c:pt>
                      <c:pt idx="59">
                        <c:v>41609</c:v>
                      </c:pt>
                      <c:pt idx="60">
                        <c:v>41640</c:v>
                      </c:pt>
                      <c:pt idx="61">
                        <c:v>41671</c:v>
                      </c:pt>
                      <c:pt idx="62">
                        <c:v>41699</c:v>
                      </c:pt>
                      <c:pt idx="63">
                        <c:v>41730</c:v>
                      </c:pt>
                      <c:pt idx="64">
                        <c:v>41760</c:v>
                      </c:pt>
                      <c:pt idx="65">
                        <c:v>41791</c:v>
                      </c:pt>
                      <c:pt idx="66">
                        <c:v>41821</c:v>
                      </c:pt>
                      <c:pt idx="67">
                        <c:v>41852</c:v>
                      </c:pt>
                      <c:pt idx="68">
                        <c:v>41883</c:v>
                      </c:pt>
                      <c:pt idx="69">
                        <c:v>41913</c:v>
                      </c:pt>
                      <c:pt idx="70">
                        <c:v>41944</c:v>
                      </c:pt>
                      <c:pt idx="71">
                        <c:v>41974</c:v>
                      </c:pt>
                      <c:pt idx="72">
                        <c:v>42005</c:v>
                      </c:pt>
                      <c:pt idx="73">
                        <c:v>42036</c:v>
                      </c:pt>
                      <c:pt idx="74">
                        <c:v>42064</c:v>
                      </c:pt>
                      <c:pt idx="75">
                        <c:v>42095</c:v>
                      </c:pt>
                      <c:pt idx="76">
                        <c:v>42125</c:v>
                      </c:pt>
                      <c:pt idx="77">
                        <c:v>42156</c:v>
                      </c:pt>
                      <c:pt idx="78">
                        <c:v>42186</c:v>
                      </c:pt>
                      <c:pt idx="79">
                        <c:v>42217</c:v>
                      </c:pt>
                      <c:pt idx="80">
                        <c:v>42248</c:v>
                      </c:pt>
                      <c:pt idx="81">
                        <c:v>42278</c:v>
                      </c:pt>
                      <c:pt idx="82">
                        <c:v>42309</c:v>
                      </c:pt>
                      <c:pt idx="83">
                        <c:v>42339</c:v>
                      </c:pt>
                      <c:pt idx="84">
                        <c:v>42370</c:v>
                      </c:pt>
                      <c:pt idx="85">
                        <c:v>42401</c:v>
                      </c:pt>
                      <c:pt idx="86">
                        <c:v>42430</c:v>
                      </c:pt>
                      <c:pt idx="87">
                        <c:v>42461</c:v>
                      </c:pt>
                      <c:pt idx="88">
                        <c:v>42491</c:v>
                      </c:pt>
                      <c:pt idx="89">
                        <c:v>42522</c:v>
                      </c:pt>
                      <c:pt idx="90">
                        <c:v>42552</c:v>
                      </c:pt>
                      <c:pt idx="91">
                        <c:v>42583</c:v>
                      </c:pt>
                      <c:pt idx="92">
                        <c:v>42614</c:v>
                      </c:pt>
                      <c:pt idx="93">
                        <c:v>42644</c:v>
                      </c:pt>
                      <c:pt idx="94">
                        <c:v>42675</c:v>
                      </c:pt>
                      <c:pt idx="95">
                        <c:v>42705</c:v>
                      </c:pt>
                    </c:numCache>
                  </c:numRef>
                </c:cat>
                <c:val>
                  <c:numRef>
                    <c:extLst xmlns:c15="http://schemas.microsoft.com/office/drawing/2012/chart">
                      <c:ext xmlns:c15="http://schemas.microsoft.com/office/drawing/2012/chart" uri="{02D57815-91ED-43cb-92C2-25804820EDAC}">
                        <c15:formulaRef>
                          <c15:sqref>Reddit!$H$5:$H$100</c15:sqref>
                        </c15:formulaRef>
                      </c:ext>
                    </c:extLst>
                    <c:numCache>
                      <c:formatCode>General</c:formatCode>
                      <c:ptCount val="96"/>
                      <c:pt idx="0">
                        <c:v>1</c:v>
                      </c:pt>
                      <c:pt idx="1">
                        <c:v>5</c:v>
                      </c:pt>
                      <c:pt idx="2">
                        <c:v>#N/A</c:v>
                      </c:pt>
                      <c:pt idx="3">
                        <c:v>2</c:v>
                      </c:pt>
                      <c:pt idx="4">
                        <c:v>2</c:v>
                      </c:pt>
                      <c:pt idx="5">
                        <c:v>#N/A</c:v>
                      </c:pt>
                      <c:pt idx="6">
                        <c:v>7</c:v>
                      </c:pt>
                      <c:pt idx="7">
                        <c:v>5</c:v>
                      </c:pt>
                      <c:pt idx="8">
                        <c:v>8</c:v>
                      </c:pt>
                      <c:pt idx="9">
                        <c:v>12</c:v>
                      </c:pt>
                      <c:pt idx="10">
                        <c:v>3</c:v>
                      </c:pt>
                      <c:pt idx="11">
                        <c:v>2</c:v>
                      </c:pt>
                      <c:pt idx="12">
                        <c:v>4</c:v>
                      </c:pt>
                      <c:pt idx="13">
                        <c:v>#N/A</c:v>
                      </c:pt>
                      <c:pt idx="14">
                        <c:v>4</c:v>
                      </c:pt>
                      <c:pt idx="15">
                        <c:v>2</c:v>
                      </c:pt>
                      <c:pt idx="16">
                        <c:v>5</c:v>
                      </c:pt>
                      <c:pt idx="17">
                        <c:v>4</c:v>
                      </c:pt>
                      <c:pt idx="18">
                        <c:v>12</c:v>
                      </c:pt>
                      <c:pt idx="19">
                        <c:v>10</c:v>
                      </c:pt>
                      <c:pt idx="20">
                        <c:v>11</c:v>
                      </c:pt>
                      <c:pt idx="21">
                        <c:v>7</c:v>
                      </c:pt>
                      <c:pt idx="22">
                        <c:v>13</c:v>
                      </c:pt>
                      <c:pt idx="23">
                        <c:v>8</c:v>
                      </c:pt>
                      <c:pt idx="24">
                        <c:v>7</c:v>
                      </c:pt>
                      <c:pt idx="25">
                        <c:v>8</c:v>
                      </c:pt>
                      <c:pt idx="26">
                        <c:v>3</c:v>
                      </c:pt>
                      <c:pt idx="27">
                        <c:v>2</c:v>
                      </c:pt>
                      <c:pt idx="28">
                        <c:v>8</c:v>
                      </c:pt>
                      <c:pt idx="29">
                        <c:v>2</c:v>
                      </c:pt>
                      <c:pt idx="30">
                        <c:v>6</c:v>
                      </c:pt>
                      <c:pt idx="31">
                        <c:v>6</c:v>
                      </c:pt>
                      <c:pt idx="32">
                        <c:v>1</c:v>
                      </c:pt>
                      <c:pt idx="33">
                        <c:v>1</c:v>
                      </c:pt>
                      <c:pt idx="34">
                        <c:v>6</c:v>
                      </c:pt>
                      <c:pt idx="35">
                        <c:v>6</c:v>
                      </c:pt>
                      <c:pt idx="36">
                        <c:v>14</c:v>
                      </c:pt>
                      <c:pt idx="37">
                        <c:v>19</c:v>
                      </c:pt>
                      <c:pt idx="38">
                        <c:v>8</c:v>
                      </c:pt>
                      <c:pt idx="39">
                        <c:v>8</c:v>
                      </c:pt>
                      <c:pt idx="40">
                        <c:v>3</c:v>
                      </c:pt>
                      <c:pt idx="41">
                        <c:v>5</c:v>
                      </c:pt>
                      <c:pt idx="42">
                        <c:v>7</c:v>
                      </c:pt>
                      <c:pt idx="43">
                        <c:v>4</c:v>
                      </c:pt>
                      <c:pt idx="44">
                        <c:v>4</c:v>
                      </c:pt>
                      <c:pt idx="45">
                        <c:v>5</c:v>
                      </c:pt>
                      <c:pt idx="46">
                        <c:v>10</c:v>
                      </c:pt>
                      <c:pt idx="47">
                        <c:v>9</c:v>
                      </c:pt>
                      <c:pt idx="48">
                        <c:v>8</c:v>
                      </c:pt>
                      <c:pt idx="49">
                        <c:v>5</c:v>
                      </c:pt>
                      <c:pt idx="50">
                        <c:v>8</c:v>
                      </c:pt>
                      <c:pt idx="51">
                        <c:v>15</c:v>
                      </c:pt>
                      <c:pt idx="52">
                        <c:v>15</c:v>
                      </c:pt>
                      <c:pt idx="53">
                        <c:v>16</c:v>
                      </c:pt>
                      <c:pt idx="54">
                        <c:v>15</c:v>
                      </c:pt>
                      <c:pt idx="55">
                        <c:v>16</c:v>
                      </c:pt>
                      <c:pt idx="56">
                        <c:v>14</c:v>
                      </c:pt>
                      <c:pt idx="57">
                        <c:v>16</c:v>
                      </c:pt>
                      <c:pt idx="58">
                        <c:v>15</c:v>
                      </c:pt>
                      <c:pt idx="59">
                        <c:v>16</c:v>
                      </c:pt>
                      <c:pt idx="60">
                        <c:v>26</c:v>
                      </c:pt>
                      <c:pt idx="61">
                        <c:v>7</c:v>
                      </c:pt>
                      <c:pt idx="62">
                        <c:v>11</c:v>
                      </c:pt>
                      <c:pt idx="63">
                        <c:v>12</c:v>
                      </c:pt>
                      <c:pt idx="64">
                        <c:v>9</c:v>
                      </c:pt>
                      <c:pt idx="65">
                        <c:v>8</c:v>
                      </c:pt>
                      <c:pt idx="66">
                        <c:v>13</c:v>
                      </c:pt>
                      <c:pt idx="67">
                        <c:v>16</c:v>
                      </c:pt>
                      <c:pt idx="68">
                        <c:v>11</c:v>
                      </c:pt>
                      <c:pt idx="69">
                        <c:v>8</c:v>
                      </c:pt>
                      <c:pt idx="70">
                        <c:v>9</c:v>
                      </c:pt>
                      <c:pt idx="71">
                        <c:v>4</c:v>
                      </c:pt>
                      <c:pt idx="72">
                        <c:v>4</c:v>
                      </c:pt>
                      <c:pt idx="73">
                        <c:v>6</c:v>
                      </c:pt>
                      <c:pt idx="74">
                        <c:v>7</c:v>
                      </c:pt>
                      <c:pt idx="75">
                        <c:v>2</c:v>
                      </c:pt>
                      <c:pt idx="76">
                        <c:v>4</c:v>
                      </c:pt>
                      <c:pt idx="77">
                        <c:v>5</c:v>
                      </c:pt>
                      <c:pt idx="78">
                        <c:v>19</c:v>
                      </c:pt>
                      <c:pt idx="79">
                        <c:v>25</c:v>
                      </c:pt>
                      <c:pt idx="80">
                        <c:v>27</c:v>
                      </c:pt>
                      <c:pt idx="81">
                        <c:v>10</c:v>
                      </c:pt>
                      <c:pt idx="82">
                        <c:v>15</c:v>
                      </c:pt>
                      <c:pt idx="83">
                        <c:v>15</c:v>
                      </c:pt>
                      <c:pt idx="84">
                        <c:v>34</c:v>
                      </c:pt>
                      <c:pt idx="85">
                        <c:v>26</c:v>
                      </c:pt>
                      <c:pt idx="86">
                        <c:v>25</c:v>
                      </c:pt>
                      <c:pt idx="87">
                        <c:v>21</c:v>
                      </c:pt>
                      <c:pt idx="88">
                        <c:v>24</c:v>
                      </c:pt>
                      <c:pt idx="89">
                        <c:v>23</c:v>
                      </c:pt>
                      <c:pt idx="90">
                        <c:v>24</c:v>
                      </c:pt>
                      <c:pt idx="91">
                        <c:v>22</c:v>
                      </c:pt>
                      <c:pt idx="92">
                        <c:v>34</c:v>
                      </c:pt>
                      <c:pt idx="93">
                        <c:v>33</c:v>
                      </c:pt>
                      <c:pt idx="94">
                        <c:v>29</c:v>
                      </c:pt>
                      <c:pt idx="95">
                        <c:v>13</c:v>
                      </c:pt>
                    </c:numCache>
                  </c:numRef>
                </c:val>
                <c:smooth val="1"/>
                <c:extLst xmlns:c15="http://schemas.microsoft.com/office/drawing/2012/chart">
                  <c:ext xmlns:c16="http://schemas.microsoft.com/office/drawing/2014/chart" uri="{C3380CC4-5D6E-409C-BE32-E72D297353CC}">
                    <c16:uniqueId val="{00000007-BE90-47D3-A964-F74424A2056F}"/>
                  </c:ext>
                </c:extLst>
              </c15:ser>
            </c15:filteredLineSeries>
            <c15:filteredLineSeries>
              <c15:ser>
                <c:idx val="7"/>
                <c:order val="7"/>
                <c:tx>
                  <c:strRef>
                    <c:extLst xmlns:c15="http://schemas.microsoft.com/office/drawing/2012/chart">
                      <c:ext xmlns:c15="http://schemas.microsoft.com/office/drawing/2012/chart" uri="{02D57815-91ED-43cb-92C2-25804820EDAC}">
                        <c15:formulaRef>
                          <c15:sqref>Reddit!$J$4</c15:sqref>
                        </c15:formulaRef>
                      </c:ext>
                    </c:extLst>
                    <c:strCache>
                      <c:ptCount val="1"/>
                      <c:pt idx="0">
                        <c:v>Python</c:v>
                      </c:pt>
                    </c:strCache>
                  </c:strRef>
                </c:tx>
                <c:spPr>
                  <a:ln w="31750" cap="rnd">
                    <a:solidFill>
                      <a:schemeClr val="accent2">
                        <a:lumMod val="60000"/>
                      </a:schemeClr>
                    </a:solidFill>
                    <a:round/>
                  </a:ln>
                  <a:effectLst/>
                </c:spPr>
                <c:marker>
                  <c:symbol val="none"/>
                </c:marker>
                <c:dLbls>
                  <c:delete val="1"/>
                </c:dLbls>
                <c:cat>
                  <c:numRef>
                    <c:extLst xmlns:c15="http://schemas.microsoft.com/office/drawing/2012/chart">
                      <c:ext xmlns:c15="http://schemas.microsoft.com/office/drawing/2012/chart" uri="{02D57815-91ED-43cb-92C2-25804820EDAC}">
                        <c15:formulaRef>
                          <c15:sqref>Reddit!$A$5:$A$100</c15:sqref>
                        </c15:formulaRef>
                      </c:ext>
                    </c:extLst>
                    <c:numCache>
                      <c:formatCode>m/yyyy;@</c:formatCode>
                      <c:ptCount val="96"/>
                      <c:pt idx="0">
                        <c:v>39448</c:v>
                      </c:pt>
                      <c:pt idx="1">
                        <c:v>39569</c:v>
                      </c:pt>
                      <c:pt idx="2">
                        <c:v>39600</c:v>
                      </c:pt>
                      <c:pt idx="3">
                        <c:v>39692</c:v>
                      </c:pt>
                      <c:pt idx="4">
                        <c:v>39722</c:v>
                      </c:pt>
                      <c:pt idx="5">
                        <c:v>39753</c:v>
                      </c:pt>
                      <c:pt idx="6">
                        <c:v>39783</c:v>
                      </c:pt>
                      <c:pt idx="7">
                        <c:v>39814</c:v>
                      </c:pt>
                      <c:pt idx="8">
                        <c:v>39845</c:v>
                      </c:pt>
                      <c:pt idx="9">
                        <c:v>39873</c:v>
                      </c:pt>
                      <c:pt idx="10">
                        <c:v>39904</c:v>
                      </c:pt>
                      <c:pt idx="11">
                        <c:v>39934</c:v>
                      </c:pt>
                      <c:pt idx="12">
                        <c:v>39965</c:v>
                      </c:pt>
                      <c:pt idx="13">
                        <c:v>39995</c:v>
                      </c:pt>
                      <c:pt idx="14">
                        <c:v>40148</c:v>
                      </c:pt>
                      <c:pt idx="15">
                        <c:v>40179</c:v>
                      </c:pt>
                      <c:pt idx="16">
                        <c:v>40210</c:v>
                      </c:pt>
                      <c:pt idx="17">
                        <c:v>40299</c:v>
                      </c:pt>
                      <c:pt idx="18">
                        <c:v>40330</c:v>
                      </c:pt>
                      <c:pt idx="19">
                        <c:v>40360</c:v>
                      </c:pt>
                      <c:pt idx="20">
                        <c:v>40391</c:v>
                      </c:pt>
                      <c:pt idx="21">
                        <c:v>40422</c:v>
                      </c:pt>
                      <c:pt idx="22">
                        <c:v>40452</c:v>
                      </c:pt>
                      <c:pt idx="23">
                        <c:v>40483</c:v>
                      </c:pt>
                      <c:pt idx="24">
                        <c:v>40513</c:v>
                      </c:pt>
                      <c:pt idx="25">
                        <c:v>40544</c:v>
                      </c:pt>
                      <c:pt idx="26">
                        <c:v>40575</c:v>
                      </c:pt>
                      <c:pt idx="27">
                        <c:v>40603</c:v>
                      </c:pt>
                      <c:pt idx="28">
                        <c:v>40634</c:v>
                      </c:pt>
                      <c:pt idx="29">
                        <c:v>40664</c:v>
                      </c:pt>
                      <c:pt idx="30">
                        <c:v>40695</c:v>
                      </c:pt>
                      <c:pt idx="31">
                        <c:v>40725</c:v>
                      </c:pt>
                      <c:pt idx="32">
                        <c:v>40787</c:v>
                      </c:pt>
                      <c:pt idx="33">
                        <c:v>40817</c:v>
                      </c:pt>
                      <c:pt idx="34">
                        <c:v>40848</c:v>
                      </c:pt>
                      <c:pt idx="35">
                        <c:v>40878</c:v>
                      </c:pt>
                      <c:pt idx="36">
                        <c:v>40909</c:v>
                      </c:pt>
                      <c:pt idx="37">
                        <c:v>40940</c:v>
                      </c:pt>
                      <c:pt idx="38">
                        <c:v>40969</c:v>
                      </c:pt>
                      <c:pt idx="39">
                        <c:v>41000</c:v>
                      </c:pt>
                      <c:pt idx="40">
                        <c:v>41030</c:v>
                      </c:pt>
                      <c:pt idx="41">
                        <c:v>41061</c:v>
                      </c:pt>
                      <c:pt idx="42">
                        <c:v>41091</c:v>
                      </c:pt>
                      <c:pt idx="43">
                        <c:v>41122</c:v>
                      </c:pt>
                      <c:pt idx="44">
                        <c:v>41153</c:v>
                      </c:pt>
                      <c:pt idx="45">
                        <c:v>41183</c:v>
                      </c:pt>
                      <c:pt idx="46">
                        <c:v>41214</c:v>
                      </c:pt>
                      <c:pt idx="47">
                        <c:v>41244</c:v>
                      </c:pt>
                      <c:pt idx="48">
                        <c:v>41275</c:v>
                      </c:pt>
                      <c:pt idx="49">
                        <c:v>41306</c:v>
                      </c:pt>
                      <c:pt idx="50">
                        <c:v>41334</c:v>
                      </c:pt>
                      <c:pt idx="51">
                        <c:v>41365</c:v>
                      </c:pt>
                      <c:pt idx="52">
                        <c:v>41395</c:v>
                      </c:pt>
                      <c:pt idx="53">
                        <c:v>41426</c:v>
                      </c:pt>
                      <c:pt idx="54">
                        <c:v>41456</c:v>
                      </c:pt>
                      <c:pt idx="55">
                        <c:v>41487</c:v>
                      </c:pt>
                      <c:pt idx="56">
                        <c:v>41518</c:v>
                      </c:pt>
                      <c:pt idx="57">
                        <c:v>41548</c:v>
                      </c:pt>
                      <c:pt idx="58">
                        <c:v>41579</c:v>
                      </c:pt>
                      <c:pt idx="59">
                        <c:v>41609</c:v>
                      </c:pt>
                      <c:pt idx="60">
                        <c:v>41640</c:v>
                      </c:pt>
                      <c:pt idx="61">
                        <c:v>41671</c:v>
                      </c:pt>
                      <c:pt idx="62">
                        <c:v>41699</c:v>
                      </c:pt>
                      <c:pt idx="63">
                        <c:v>41730</c:v>
                      </c:pt>
                      <c:pt idx="64">
                        <c:v>41760</c:v>
                      </c:pt>
                      <c:pt idx="65">
                        <c:v>41791</c:v>
                      </c:pt>
                      <c:pt idx="66">
                        <c:v>41821</c:v>
                      </c:pt>
                      <c:pt idx="67">
                        <c:v>41852</c:v>
                      </c:pt>
                      <c:pt idx="68">
                        <c:v>41883</c:v>
                      </c:pt>
                      <c:pt idx="69">
                        <c:v>41913</c:v>
                      </c:pt>
                      <c:pt idx="70">
                        <c:v>41944</c:v>
                      </c:pt>
                      <c:pt idx="71">
                        <c:v>41974</c:v>
                      </c:pt>
                      <c:pt idx="72">
                        <c:v>42005</c:v>
                      </c:pt>
                      <c:pt idx="73">
                        <c:v>42036</c:v>
                      </c:pt>
                      <c:pt idx="74">
                        <c:v>42064</c:v>
                      </c:pt>
                      <c:pt idx="75">
                        <c:v>42095</c:v>
                      </c:pt>
                      <c:pt idx="76">
                        <c:v>42125</c:v>
                      </c:pt>
                      <c:pt idx="77">
                        <c:v>42156</c:v>
                      </c:pt>
                      <c:pt idx="78">
                        <c:v>42186</c:v>
                      </c:pt>
                      <c:pt idx="79">
                        <c:v>42217</c:v>
                      </c:pt>
                      <c:pt idx="80">
                        <c:v>42248</c:v>
                      </c:pt>
                      <c:pt idx="81">
                        <c:v>42278</c:v>
                      </c:pt>
                      <c:pt idx="82">
                        <c:v>42309</c:v>
                      </c:pt>
                      <c:pt idx="83">
                        <c:v>42339</c:v>
                      </c:pt>
                      <c:pt idx="84">
                        <c:v>42370</c:v>
                      </c:pt>
                      <c:pt idx="85">
                        <c:v>42401</c:v>
                      </c:pt>
                      <c:pt idx="86">
                        <c:v>42430</c:v>
                      </c:pt>
                      <c:pt idx="87">
                        <c:v>42461</c:v>
                      </c:pt>
                      <c:pt idx="88">
                        <c:v>42491</c:v>
                      </c:pt>
                      <c:pt idx="89">
                        <c:v>42522</c:v>
                      </c:pt>
                      <c:pt idx="90">
                        <c:v>42552</c:v>
                      </c:pt>
                      <c:pt idx="91">
                        <c:v>42583</c:v>
                      </c:pt>
                      <c:pt idx="92">
                        <c:v>42614</c:v>
                      </c:pt>
                      <c:pt idx="93">
                        <c:v>42644</c:v>
                      </c:pt>
                      <c:pt idx="94">
                        <c:v>42675</c:v>
                      </c:pt>
                      <c:pt idx="95">
                        <c:v>42705</c:v>
                      </c:pt>
                    </c:numCache>
                  </c:numRef>
                </c:cat>
                <c:val>
                  <c:numRef>
                    <c:extLst xmlns:c15="http://schemas.microsoft.com/office/drawing/2012/chart">
                      <c:ext xmlns:c15="http://schemas.microsoft.com/office/drawing/2012/chart" uri="{02D57815-91ED-43cb-92C2-25804820EDAC}">
                        <c15:formulaRef>
                          <c15:sqref>Reddit!$J$5:$J$100</c15:sqref>
                        </c15:formulaRef>
                      </c:ext>
                    </c:extLst>
                    <c:numCache>
                      <c:formatCode>General</c:formatCode>
                      <c:ptCount val="96"/>
                      <c:pt idx="0">
                        <c:v>1</c:v>
                      </c:pt>
                      <c:pt idx="1">
                        <c:v>7</c:v>
                      </c:pt>
                      <c:pt idx="2">
                        <c:v>1</c:v>
                      </c:pt>
                      <c:pt idx="3">
                        <c:v>10</c:v>
                      </c:pt>
                      <c:pt idx="4">
                        <c:v>8</c:v>
                      </c:pt>
                      <c:pt idx="5">
                        <c:v>5</c:v>
                      </c:pt>
                      <c:pt idx="6">
                        <c:v>13</c:v>
                      </c:pt>
                      <c:pt idx="7">
                        <c:v>7</c:v>
                      </c:pt>
                      <c:pt idx="8">
                        <c:v>12</c:v>
                      </c:pt>
                      <c:pt idx="9">
                        <c:v>10</c:v>
                      </c:pt>
                      <c:pt idx="10">
                        <c:v>6</c:v>
                      </c:pt>
                      <c:pt idx="11">
                        <c:v>4</c:v>
                      </c:pt>
                      <c:pt idx="12">
                        <c:v>1</c:v>
                      </c:pt>
                      <c:pt idx="13">
                        <c:v>2</c:v>
                      </c:pt>
                      <c:pt idx="14">
                        <c:v>2</c:v>
                      </c:pt>
                      <c:pt idx="15">
                        <c:v>1</c:v>
                      </c:pt>
                      <c:pt idx="16">
                        <c:v>2</c:v>
                      </c:pt>
                      <c:pt idx="17">
                        <c:v>6</c:v>
                      </c:pt>
                      <c:pt idx="18">
                        <c:v>5</c:v>
                      </c:pt>
                      <c:pt idx="19">
                        <c:v>14</c:v>
                      </c:pt>
                      <c:pt idx="20">
                        <c:v>9</c:v>
                      </c:pt>
                      <c:pt idx="21">
                        <c:v>3</c:v>
                      </c:pt>
                      <c:pt idx="22">
                        <c:v>10</c:v>
                      </c:pt>
                      <c:pt idx="23">
                        <c:v>7</c:v>
                      </c:pt>
                      <c:pt idx="24">
                        <c:v>4</c:v>
                      </c:pt>
                      <c:pt idx="25">
                        <c:v>8</c:v>
                      </c:pt>
                      <c:pt idx="26">
                        <c:v>3</c:v>
                      </c:pt>
                      <c:pt idx="27">
                        <c:v>1</c:v>
                      </c:pt>
                      <c:pt idx="28">
                        <c:v>3</c:v>
                      </c:pt>
                      <c:pt idx="29">
                        <c:v>3</c:v>
                      </c:pt>
                      <c:pt idx="30">
                        <c:v>6</c:v>
                      </c:pt>
                      <c:pt idx="31">
                        <c:v>4</c:v>
                      </c:pt>
                      <c:pt idx="32">
                        <c:v>1</c:v>
                      </c:pt>
                      <c:pt idx="33">
                        <c:v>2</c:v>
                      </c:pt>
                      <c:pt idx="34">
                        <c:v>6</c:v>
                      </c:pt>
                      <c:pt idx="35">
                        <c:v>4</c:v>
                      </c:pt>
                      <c:pt idx="36">
                        <c:v>6</c:v>
                      </c:pt>
                      <c:pt idx="37">
                        <c:v>9</c:v>
                      </c:pt>
                      <c:pt idx="38">
                        <c:v>13</c:v>
                      </c:pt>
                      <c:pt idx="39">
                        <c:v>4</c:v>
                      </c:pt>
                      <c:pt idx="40">
                        <c:v>6</c:v>
                      </c:pt>
                      <c:pt idx="41">
                        <c:v>3</c:v>
                      </c:pt>
                      <c:pt idx="42">
                        <c:v>4</c:v>
                      </c:pt>
                      <c:pt idx="43">
                        <c:v>5</c:v>
                      </c:pt>
                      <c:pt idx="44">
                        <c:v>2</c:v>
                      </c:pt>
                      <c:pt idx="45">
                        <c:v>7</c:v>
                      </c:pt>
                      <c:pt idx="46">
                        <c:v>9</c:v>
                      </c:pt>
                      <c:pt idx="47">
                        <c:v>11</c:v>
                      </c:pt>
                      <c:pt idx="48">
                        <c:v>9</c:v>
                      </c:pt>
                      <c:pt idx="49">
                        <c:v>4</c:v>
                      </c:pt>
                      <c:pt idx="50">
                        <c:v>6</c:v>
                      </c:pt>
                      <c:pt idx="51">
                        <c:v>12</c:v>
                      </c:pt>
                      <c:pt idx="52">
                        <c:v>14</c:v>
                      </c:pt>
                      <c:pt idx="53">
                        <c:v>19</c:v>
                      </c:pt>
                      <c:pt idx="54">
                        <c:v>14</c:v>
                      </c:pt>
                      <c:pt idx="55">
                        <c:v>16</c:v>
                      </c:pt>
                      <c:pt idx="56">
                        <c:v>22</c:v>
                      </c:pt>
                      <c:pt idx="57">
                        <c:v>14</c:v>
                      </c:pt>
                      <c:pt idx="58">
                        <c:v>25</c:v>
                      </c:pt>
                      <c:pt idx="59">
                        <c:v>15</c:v>
                      </c:pt>
                      <c:pt idx="60">
                        <c:v>24</c:v>
                      </c:pt>
                      <c:pt idx="61">
                        <c:v>9</c:v>
                      </c:pt>
                      <c:pt idx="62">
                        <c:v>4</c:v>
                      </c:pt>
                      <c:pt idx="63">
                        <c:v>11</c:v>
                      </c:pt>
                      <c:pt idx="64">
                        <c:v>11</c:v>
                      </c:pt>
                      <c:pt idx="65">
                        <c:v>11</c:v>
                      </c:pt>
                      <c:pt idx="66">
                        <c:v>9</c:v>
                      </c:pt>
                      <c:pt idx="67">
                        <c:v>17</c:v>
                      </c:pt>
                      <c:pt idx="68">
                        <c:v>7</c:v>
                      </c:pt>
                      <c:pt idx="69">
                        <c:v>8</c:v>
                      </c:pt>
                      <c:pt idx="70">
                        <c:v>7</c:v>
                      </c:pt>
                      <c:pt idx="71">
                        <c:v>8</c:v>
                      </c:pt>
                      <c:pt idx="72">
                        <c:v>12</c:v>
                      </c:pt>
                      <c:pt idx="73">
                        <c:v>7</c:v>
                      </c:pt>
                      <c:pt idx="74">
                        <c:v>6</c:v>
                      </c:pt>
                      <c:pt idx="75">
                        <c:v>3</c:v>
                      </c:pt>
                      <c:pt idx="76">
                        <c:v>4</c:v>
                      </c:pt>
                      <c:pt idx="77">
                        <c:v>4</c:v>
                      </c:pt>
                      <c:pt idx="78">
                        <c:v>18</c:v>
                      </c:pt>
                      <c:pt idx="79">
                        <c:v>23</c:v>
                      </c:pt>
                      <c:pt idx="80">
                        <c:v>31</c:v>
                      </c:pt>
                      <c:pt idx="81">
                        <c:v>10</c:v>
                      </c:pt>
                      <c:pt idx="82">
                        <c:v>19</c:v>
                      </c:pt>
                      <c:pt idx="83">
                        <c:v>29</c:v>
                      </c:pt>
                      <c:pt idx="84">
                        <c:v>26</c:v>
                      </c:pt>
                      <c:pt idx="85">
                        <c:v>28</c:v>
                      </c:pt>
                      <c:pt idx="86">
                        <c:v>24</c:v>
                      </c:pt>
                      <c:pt idx="87">
                        <c:v>18</c:v>
                      </c:pt>
                      <c:pt idx="88">
                        <c:v>29</c:v>
                      </c:pt>
                      <c:pt idx="89">
                        <c:v>16</c:v>
                      </c:pt>
                      <c:pt idx="90">
                        <c:v>35</c:v>
                      </c:pt>
                      <c:pt idx="91">
                        <c:v>23</c:v>
                      </c:pt>
                      <c:pt idx="92">
                        <c:v>27</c:v>
                      </c:pt>
                      <c:pt idx="93">
                        <c:v>20</c:v>
                      </c:pt>
                      <c:pt idx="94">
                        <c:v>19</c:v>
                      </c:pt>
                      <c:pt idx="95">
                        <c:v>8</c:v>
                      </c:pt>
                    </c:numCache>
                  </c:numRef>
                </c:val>
                <c:smooth val="0"/>
                <c:extLst xmlns:c15="http://schemas.microsoft.com/office/drawing/2012/chart">
                  <c:ext xmlns:c16="http://schemas.microsoft.com/office/drawing/2014/chart" uri="{C3380CC4-5D6E-409C-BE32-E72D297353CC}">
                    <c16:uniqueId val="{00000008-BE90-47D3-A964-F74424A2056F}"/>
                  </c:ext>
                </c:extLst>
              </c15:ser>
            </c15:filteredLineSeries>
          </c:ext>
        </c:extLst>
      </c:lineChart>
      <c:dateAx>
        <c:axId val="-715075488"/>
        <c:scaling>
          <c:orientation val="minMax"/>
        </c:scaling>
        <c:delete val="1"/>
        <c:axPos val="b"/>
        <c:numFmt formatCode="m/yyyy;@" sourceLinked="1"/>
        <c:majorTickMark val="out"/>
        <c:minorTickMark val="none"/>
        <c:tickLblPos val="nextTo"/>
        <c:crossAx val="-715074128"/>
        <c:crosses val="autoZero"/>
        <c:auto val="1"/>
        <c:lblOffset val="100"/>
        <c:baseTimeUnit val="months"/>
      </c:dateAx>
      <c:valAx>
        <c:axId val="-715074128"/>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General" sourceLinked="1"/>
        <c:majorTickMark val="none"/>
        <c:minorTickMark val="none"/>
        <c:tickLblPos val="nextTo"/>
        <c:crossAx val="-715075488"/>
        <c:crosses val="autoZero"/>
        <c:crossBetween val="between"/>
      </c:valAx>
      <c:spPr>
        <a:noFill/>
        <a:ln>
          <a:noFill/>
        </a:ln>
        <a:effectLst/>
      </c:spPr>
    </c:plotArea>
    <c:legend>
      <c:legendPos val="r"/>
      <c:overlay val="0"/>
      <c:spPr>
        <a:solidFill>
          <a:schemeClr val="lt1">
            <a:lumMod val="95000"/>
            <a:alpha val="39000"/>
          </a:schemeClr>
        </a:solidFill>
        <a:ln>
          <a:noFill/>
        </a:ln>
        <a:effectLst/>
      </c:spPr>
      <c:txPr>
        <a:bodyPr rot="0" spcFirstLastPara="1" vertOverflow="ellipsis" vert="horz" wrap="square" anchor="ctr" anchorCtr="1"/>
        <a:lstStyle/>
        <a:p>
          <a:pPr>
            <a:defRPr sz="900" b="0" i="0" u="none" strike="noStrike" kern="1200" baseline="0">
              <a:solidFill>
                <a:schemeClr val="dk1">
                  <a:lumMod val="75000"/>
                  <a:lumOff val="25000"/>
                </a:schemeClr>
              </a:solidFill>
              <a:latin typeface="+mn-lt"/>
              <a:ea typeface="+mn-ea"/>
              <a:cs typeface="+mn-cs"/>
            </a:defRPr>
          </a:pPr>
          <a:endParaRPr lang="en-US"/>
        </a:p>
      </c:txPr>
    </c:legend>
    <c:plotVisOnly val="1"/>
    <c:dispBlanksAs val="gap"/>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en-US"/>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8">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styleClr val="auto"/>
    </cs:fillRef>
    <cs:effectRef idx="0"/>
    <cs:fontRef idx="minor">
      <a:schemeClr val="lt1"/>
    </cs:fontRef>
    <cs:defRPr sz="900"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9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17"/>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A7A0A5C-BDFE-4AA0-8363-842B4B5195FB}" type="datetimeFigureOut">
              <a:rPr lang="en-US" smtClean="0"/>
              <a:t>9/28/2017</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C8195A8-0CC9-4EC5-84EE-12317B82121E}" type="slidenum">
              <a:rPr lang="en-US" smtClean="0"/>
              <a:t>‹#›</a:t>
            </a:fld>
            <a:endParaRPr 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C8195A8-0CC9-4EC5-84EE-12317B82121E}" type="slidenum">
              <a:rPr lang="en-US" smtClean="0"/>
              <a:t>1</a:t>
            </a:fld>
            <a:endParaRPr lang="en-US"/>
          </a:p>
        </p:txBody>
      </p:sp>
    </p:spTree>
    <p:extLst>
      <p:ext uri="{BB962C8B-B14F-4D97-AF65-F5344CB8AC3E}">
        <p14:creationId xmlns:p14="http://schemas.microsoft.com/office/powerpoint/2010/main" val="3650883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E088C26-F2EE-4531-A8A2-E8EE44056931}" type="slidenum">
              <a:rPr lang="en-US" smtClean="0"/>
              <a:t>10</a:t>
            </a:fld>
            <a:endParaRPr lang="en-US"/>
          </a:p>
        </p:txBody>
      </p:sp>
    </p:spTree>
    <p:extLst>
      <p:ext uri="{BB962C8B-B14F-4D97-AF65-F5344CB8AC3E}">
        <p14:creationId xmlns:p14="http://schemas.microsoft.com/office/powerpoint/2010/main" val="3750183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Hunter will put stuff here.</a:t>
            </a:r>
          </a:p>
        </p:txBody>
      </p:sp>
      <p:sp>
        <p:nvSpPr>
          <p:cNvPr id="4" name="Slide Number Placeholder 3"/>
          <p:cNvSpPr>
            <a:spLocks noGrp="1"/>
          </p:cNvSpPr>
          <p:nvPr>
            <p:ph type="sldNum" sz="quarter" idx="10"/>
          </p:nvPr>
        </p:nvSpPr>
        <p:spPr/>
        <p:txBody>
          <a:bodyPr/>
          <a:lstStyle/>
          <a:p>
            <a:fld id="{3F63EB8A-53A4-4077-8798-610E05BE84FE}" type="slidenum">
              <a:rPr lang="en-US" smtClean="0"/>
              <a:t>11</a:t>
            </a:fld>
            <a:endParaRPr lang="en-US"/>
          </a:p>
        </p:txBody>
      </p:sp>
    </p:spTree>
    <p:extLst>
      <p:ext uri="{BB962C8B-B14F-4D97-AF65-F5344CB8AC3E}">
        <p14:creationId xmlns:p14="http://schemas.microsoft.com/office/powerpoint/2010/main" val="11375515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E088C26-F2EE-4531-A8A2-E8EE44056931}" type="slidenum">
              <a:rPr lang="en-US" smtClean="0"/>
              <a:t>12</a:t>
            </a:fld>
            <a:endParaRPr lang="en-US"/>
          </a:p>
        </p:txBody>
      </p:sp>
    </p:spTree>
    <p:extLst>
      <p:ext uri="{BB962C8B-B14F-4D97-AF65-F5344CB8AC3E}">
        <p14:creationId xmlns:p14="http://schemas.microsoft.com/office/powerpoint/2010/main" val="400194155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Performance – </a:t>
            </a:r>
            <a:r>
              <a:rPr lang="en-US" sz="1200" kern="1200" dirty="0">
                <a:solidFill>
                  <a:schemeClr val="tx1"/>
                </a:solidFill>
                <a:effectLst/>
                <a:latin typeface="+mn-lt"/>
                <a:ea typeface="+mn-ea"/>
                <a:cs typeface="+mn-cs"/>
              </a:rPr>
              <a:t>From profile guided optimizations to faster JIT compiler to the numerous performance improvement made by the community in the .NET Core libraries, .NET Core 2.0 is the fastest version of .NET ever. </a:t>
            </a:r>
          </a:p>
          <a:p>
            <a:r>
              <a:rPr lang="en-US" sz="1200" b="1" kern="1200" dirty="0">
                <a:solidFill>
                  <a:schemeClr val="tx1"/>
                </a:solidFill>
                <a:effectLst/>
                <a:latin typeface="+mn-lt"/>
                <a:ea typeface="+mn-ea"/>
                <a:cs typeface="+mn-cs"/>
              </a:rPr>
              <a:t>Expanded Libraries - </a:t>
            </a:r>
            <a:r>
              <a:rPr lang="en-US" sz="1200" kern="1200" dirty="0">
                <a:solidFill>
                  <a:schemeClr val="tx1"/>
                </a:solidFill>
                <a:effectLst/>
                <a:latin typeface="+mn-lt"/>
                <a:ea typeface="+mn-ea"/>
                <a:cs typeface="+mn-cs"/>
              </a:rPr>
              <a:t>.NET Core 2.0 implements</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the</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NET Standard 2.0 which has expanded the API surface area so that code and binaries can be shared across runtimes and workloads. </a:t>
            </a:r>
            <a:endParaRPr lang="en-US" dirty="0"/>
          </a:p>
        </p:txBody>
      </p:sp>
      <p:sp>
        <p:nvSpPr>
          <p:cNvPr id="4" name="Slide Number Placeholder 3"/>
          <p:cNvSpPr>
            <a:spLocks noGrp="1"/>
          </p:cNvSpPr>
          <p:nvPr>
            <p:ph type="sldNum" sz="quarter" idx="10"/>
          </p:nvPr>
        </p:nvSpPr>
        <p:spPr/>
        <p:txBody>
          <a:bodyPr/>
          <a:lstStyle/>
          <a:p>
            <a:fld id="{3F63EB8A-53A4-4077-8798-610E05BE84FE}" type="slidenum">
              <a:rPr lang="en-US" smtClean="0"/>
              <a:t>13</a:t>
            </a:fld>
            <a:endParaRPr lang="en-US"/>
          </a:p>
        </p:txBody>
      </p:sp>
    </p:spTree>
    <p:extLst>
      <p:ext uri="{BB962C8B-B14F-4D97-AF65-F5344CB8AC3E}">
        <p14:creationId xmlns:p14="http://schemas.microsoft.com/office/powerpoint/2010/main" val="6208846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E088C26-F2EE-4531-A8A2-E8EE44056931}" type="slidenum">
              <a:rPr lang="en-US" smtClean="0"/>
              <a:t>15</a:t>
            </a:fld>
            <a:endParaRPr lang="en-US"/>
          </a:p>
        </p:txBody>
      </p:sp>
    </p:spTree>
    <p:extLst>
      <p:ext uri="{BB962C8B-B14F-4D97-AF65-F5344CB8AC3E}">
        <p14:creationId xmlns:p14="http://schemas.microsoft.com/office/powerpoint/2010/main" val="227921145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GO GET IT!</a:t>
            </a:r>
          </a:p>
        </p:txBody>
      </p:sp>
      <p:sp>
        <p:nvSpPr>
          <p:cNvPr id="4" name="Slide Number Placeholder 3"/>
          <p:cNvSpPr>
            <a:spLocks noGrp="1"/>
          </p:cNvSpPr>
          <p:nvPr>
            <p:ph type="sldNum" sz="quarter" idx="10"/>
          </p:nvPr>
        </p:nvSpPr>
        <p:spPr/>
        <p:txBody>
          <a:bodyPr/>
          <a:lstStyle/>
          <a:p>
            <a:fld id="{CC8195A8-0CC9-4EC5-84EE-12317B82121E}" type="slidenum">
              <a:rPr lang="en-US" smtClean="0"/>
              <a:t>16</a:t>
            </a:fld>
            <a:endParaRPr lang="en-US"/>
          </a:p>
        </p:txBody>
      </p:sp>
    </p:spTree>
    <p:extLst>
      <p:ext uri="{BB962C8B-B14F-4D97-AF65-F5344CB8AC3E}">
        <p14:creationId xmlns:p14="http://schemas.microsoft.com/office/powerpoint/2010/main" val="244387908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Visual Studio 2017 now supports creating and running .NET Core 2.0 apps, just remember the SDK does not yet come as part of Visual Studio 2017, so you will need to download and install the .NET Core 2.0 SDK separately.</a:t>
            </a:r>
          </a:p>
          <a:p>
            <a:endParaRPr lang="en-US" dirty="0"/>
          </a:p>
          <a:p>
            <a:r>
              <a:rPr lang="en-US" dirty="0"/>
              <a:t>With the added support for .NET Core 2.0 in Visual Studio 2017 you can create .NET Core web and console applications, and .NET Core and .NET Standard class libraries using Visual Basic as well as C#</a:t>
            </a:r>
          </a:p>
          <a:p>
            <a:endParaRPr lang="en-US" dirty="0"/>
          </a:p>
          <a:p>
            <a:r>
              <a:rPr lang="en-US" dirty="0"/>
              <a:t>NET Framework and .NET Standard/Core interop: Users can now more seamlessly install or refer to .NET Core/.NET Standard libraries from .NET Framework projects and vice versa. No need to manually add interop </a:t>
            </a:r>
            <a:r>
              <a:rPr lang="en-US" dirty="0" err="1"/>
              <a:t>NuGet</a:t>
            </a:r>
            <a:r>
              <a:rPr lang="en-US" dirty="0"/>
              <a:t> packages – system does this for you automatically.</a:t>
            </a:r>
          </a:p>
          <a:p>
            <a:endParaRPr lang="en-US" dirty="0"/>
          </a:p>
          <a:p>
            <a:r>
              <a:rPr lang="en-US" dirty="0"/>
              <a:t>Build: Incremental builds for .NET Core is now turned ON by default. </a:t>
            </a:r>
          </a:p>
          <a:p>
            <a:endParaRPr lang="en-US" dirty="0"/>
          </a:p>
          <a:p>
            <a:r>
              <a:rPr lang="en-US" b="1" dirty="0"/>
              <a:t>LUT</a:t>
            </a:r>
          </a:p>
          <a:p>
            <a:r>
              <a:rPr lang="en-US" dirty="0">
                <a:effectLst/>
              </a:rPr>
              <a:t>maintain quality and test coverage of your .NET Core apps and libraries during rapid development.  See the results of your unit tests as you code to </a:t>
            </a:r>
          </a:p>
          <a:p>
            <a:endParaRPr lang="en-US" dirty="0">
              <a:effectLst/>
            </a:endParaRPr>
          </a:p>
          <a:p>
            <a:r>
              <a:rPr lang="en-US" dirty="0"/>
              <a:t>Automatically execute impacted tests as you edit code and get real-time visual feedback on the test results. Ensure that your changes do not break the tests, simply by changing your code!</a:t>
            </a:r>
          </a:p>
          <a:p>
            <a:endParaRPr lang="en-US" dirty="0"/>
          </a:p>
          <a:p>
            <a:r>
              <a:rPr lang="en-US" dirty="0">
                <a:effectLst/>
              </a:rPr>
              <a:t>Live Unit Testing updates each line of code in the Visual Studio editor to show you whether the code you're writing is covered by unit tests and whether the tests that cover it are passing.  See where you are missing tests to quickly decide which tests to create next.  </a:t>
            </a:r>
            <a:endParaRPr lang="en-US" dirty="0"/>
          </a:p>
          <a:p>
            <a:endParaRPr lang="en-US" b="1" dirty="0"/>
          </a:p>
          <a:p>
            <a:r>
              <a:rPr lang="en-US" b="1" dirty="0"/>
              <a:t>AZURE FUNCTIONS</a:t>
            </a:r>
          </a:p>
          <a:p>
            <a:r>
              <a:rPr lang="en-US" dirty="0"/>
              <a:t>Visual Studio Tools for Azure Functions are now included as part of the Visual Studio installation.  To get the tools, you need to make sure to install the Azure workload.</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Create pre-compiled C# functions that provide better cold start performance than script based functions, and opens the entire eco-system of Visual Studio tools for class libraries including code analysis, unit testing, complete IntelliSense, 3rd party extensions, </a:t>
            </a:r>
            <a:r>
              <a:rPr lang="en-US" sz="1200" kern="1200" dirty="0" err="1">
                <a:solidFill>
                  <a:schemeClr val="tx1"/>
                </a:solidFill>
                <a:effectLst/>
                <a:latin typeface="+mn-lt"/>
                <a:ea typeface="+mn-ea"/>
                <a:cs typeface="+mn-cs"/>
              </a:rPr>
              <a:t>etc</a:t>
            </a:r>
            <a:endParaRPr lang="en-US" sz="1200" kern="1200" dirty="0">
              <a:solidFill>
                <a:schemeClr val="tx1"/>
              </a:solidFill>
              <a:effectLst/>
              <a:latin typeface="+mn-lt"/>
              <a:ea typeface="+mn-ea"/>
              <a:cs typeface="+mn-cs"/>
            </a:endParaRP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Use </a:t>
            </a:r>
            <a:r>
              <a:rPr lang="en-US" sz="1200" kern="1200" dirty="0" err="1">
                <a:solidFill>
                  <a:schemeClr val="tx1"/>
                </a:solidFill>
                <a:effectLst/>
                <a:latin typeface="+mn-lt"/>
                <a:ea typeface="+mn-ea"/>
                <a:cs typeface="+mn-cs"/>
              </a:rPr>
              <a:t>WebJobs</a:t>
            </a:r>
            <a:r>
              <a:rPr lang="en-US" sz="1200" kern="1200" dirty="0">
                <a:solidFill>
                  <a:schemeClr val="tx1"/>
                </a:solidFill>
                <a:effectLst/>
                <a:latin typeface="+mn-lt"/>
                <a:ea typeface="+mn-ea"/>
                <a:cs typeface="+mn-cs"/>
              </a:rPr>
              <a:t> attributes to declare function bindings directly in the C# code rather than the separate </a:t>
            </a:r>
            <a:r>
              <a:rPr lang="en-US" sz="1200" kern="1200" dirty="0" err="1">
                <a:solidFill>
                  <a:schemeClr val="tx1"/>
                </a:solidFill>
                <a:effectLst/>
                <a:latin typeface="+mn-lt"/>
                <a:ea typeface="+mn-ea"/>
                <a:cs typeface="+mn-cs"/>
              </a:rPr>
              <a:t>function.json</a:t>
            </a:r>
            <a:r>
              <a:rPr lang="en-US" sz="1200" kern="1200" dirty="0">
                <a:solidFill>
                  <a:schemeClr val="tx1"/>
                </a:solidFill>
                <a:effectLst/>
                <a:latin typeface="+mn-lt"/>
                <a:ea typeface="+mn-ea"/>
                <a:cs typeface="+mn-cs"/>
              </a:rPr>
              <a:t> file</a:t>
            </a:r>
          </a:p>
          <a:p>
            <a:endParaRPr lang="en-US" dirty="0"/>
          </a:p>
          <a:p>
            <a:endParaRPr lang="en-US" dirty="0"/>
          </a:p>
        </p:txBody>
      </p:sp>
      <p:sp>
        <p:nvSpPr>
          <p:cNvPr id="4" name="Slide Number Placeholder 3"/>
          <p:cNvSpPr>
            <a:spLocks noGrp="1"/>
          </p:cNvSpPr>
          <p:nvPr>
            <p:ph type="sldNum" sz="quarter" idx="10"/>
          </p:nvPr>
        </p:nvSpPr>
        <p:spPr/>
        <p:txBody>
          <a:bodyPr/>
          <a:lstStyle/>
          <a:p>
            <a:fld id="{CC8195A8-0CC9-4EC5-84EE-12317B82121E}" type="slidenum">
              <a:rPr lang="en-US" smtClean="0"/>
              <a:t>18</a:t>
            </a:fld>
            <a:endParaRPr lang="en-US"/>
          </a:p>
        </p:txBody>
      </p:sp>
    </p:spTree>
    <p:extLst>
      <p:ext uri="{BB962C8B-B14F-4D97-AF65-F5344CB8AC3E}">
        <p14:creationId xmlns:p14="http://schemas.microsoft.com/office/powerpoint/2010/main" val="52252167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E088C26-F2EE-4531-A8A2-E8EE44056931}" type="slidenum">
              <a:rPr lang="en-US" smtClean="0"/>
              <a:t>19</a:t>
            </a:fld>
            <a:endParaRPr lang="en-US"/>
          </a:p>
        </p:txBody>
      </p:sp>
    </p:spTree>
    <p:extLst>
      <p:ext uri="{BB962C8B-B14F-4D97-AF65-F5344CB8AC3E}">
        <p14:creationId xmlns:p14="http://schemas.microsoft.com/office/powerpoint/2010/main" val="157477246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E088C26-F2EE-4531-A8A2-E8EE44056931}" type="slidenum">
              <a:rPr lang="en-US" smtClean="0"/>
              <a:t>20</a:t>
            </a:fld>
            <a:endParaRPr lang="en-US"/>
          </a:p>
        </p:txBody>
      </p:sp>
    </p:spTree>
    <p:extLst>
      <p:ext uri="{BB962C8B-B14F-4D97-AF65-F5344CB8AC3E}">
        <p14:creationId xmlns:p14="http://schemas.microsoft.com/office/powerpoint/2010/main" val="265694954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E088C26-F2EE-4531-A8A2-E8EE44056931}" type="slidenum">
              <a:rPr lang="en-US" smtClean="0"/>
              <a:t>21</a:t>
            </a:fld>
            <a:endParaRPr lang="en-US"/>
          </a:p>
        </p:txBody>
      </p:sp>
    </p:spTree>
    <p:extLst>
      <p:ext uri="{BB962C8B-B14F-4D97-AF65-F5344CB8AC3E}">
        <p14:creationId xmlns:p14="http://schemas.microsoft.com/office/powerpoint/2010/main" val="41752565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32688" rtl="0" eaLnBrk="1" fontAlgn="auto" latinLnBrk="0" hangingPunct="1">
              <a:lnSpc>
                <a:spcPct val="100000"/>
              </a:lnSpc>
              <a:spcBef>
                <a:spcPts val="0"/>
              </a:spcBef>
              <a:spcAft>
                <a:spcPts val="0"/>
              </a:spcAft>
              <a:buClrTx/>
              <a:buSzTx/>
              <a:buFontTx/>
              <a:buNone/>
              <a:tabLst/>
              <a:defRPr/>
            </a:pPr>
            <a:fld id="{4E088C26-F2EE-4531-A8A2-E8EE4405693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32688"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6113091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90EC29EE-A8AD-4CE0-9C0B-116E0D4D7533}"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9/28/2017 3:06 PM</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9992370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E088C26-F2EE-4531-A8A2-E8EE44056931}" type="slidenum">
              <a:rPr lang="en-US" smtClean="0"/>
              <a:t>27</a:t>
            </a:fld>
            <a:endParaRPr lang="en-US"/>
          </a:p>
        </p:txBody>
      </p:sp>
    </p:spTree>
    <p:extLst>
      <p:ext uri="{BB962C8B-B14F-4D97-AF65-F5344CB8AC3E}">
        <p14:creationId xmlns:p14="http://schemas.microsoft.com/office/powerpoint/2010/main" val="211746430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pitchFamily="34" charset="0"/>
                <a:ea typeface="+mn-ea"/>
                <a:cs typeface="+mn-cs"/>
              </a:rPr>
              <a:t>Microsoft Build 2017</a:t>
            </a: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D18B56EA-E28F-4F92-9F16-7A6F2501B303}"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9/28/2017 3:06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4603047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pitchFamily="34" charset="0"/>
                <a:ea typeface="+mn-ea"/>
                <a:cs typeface="+mn-cs"/>
              </a:rPr>
              <a:t>Microsoft Build 2017</a:t>
            </a: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D18B56EA-E28F-4F92-9F16-7A6F2501B303}"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9/28/2017 3:06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44278603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pitchFamily="34" charset="0"/>
                <a:ea typeface="+mn-ea"/>
                <a:cs typeface="+mn-cs"/>
              </a:rPr>
              <a:t>Microsoft Build 2017</a:t>
            </a: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D18B56EA-E28F-4F92-9F16-7A6F2501B303}"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9/28/2017 3:06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80307798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E088C26-F2EE-4531-A8A2-E8EE44056931}" type="slidenum">
              <a:rPr lang="en-US" smtClean="0"/>
              <a:t>35</a:t>
            </a:fld>
            <a:endParaRPr lang="en-US"/>
          </a:p>
        </p:txBody>
      </p:sp>
    </p:spTree>
    <p:extLst>
      <p:ext uri="{BB962C8B-B14F-4D97-AF65-F5344CB8AC3E}">
        <p14:creationId xmlns:p14="http://schemas.microsoft.com/office/powerpoint/2010/main" val="342387563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C8195A8-0CC9-4EC5-84EE-12317B82121E}" type="slidenum">
              <a:rPr lang="en-US" smtClean="0"/>
              <a:t>39</a:t>
            </a:fld>
            <a:endParaRPr lang="en-US"/>
          </a:p>
        </p:txBody>
      </p:sp>
    </p:spTree>
    <p:extLst>
      <p:ext uri="{BB962C8B-B14F-4D97-AF65-F5344CB8AC3E}">
        <p14:creationId xmlns:p14="http://schemas.microsoft.com/office/powerpoint/2010/main" val="93521547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E088C26-F2EE-4531-A8A2-E8EE44056931}" type="slidenum">
              <a:rPr lang="en-US" smtClean="0"/>
              <a:t>40</a:t>
            </a:fld>
            <a:endParaRPr lang="en-US"/>
          </a:p>
        </p:txBody>
      </p:sp>
    </p:spTree>
    <p:extLst>
      <p:ext uri="{BB962C8B-B14F-4D97-AF65-F5344CB8AC3E}">
        <p14:creationId xmlns:p14="http://schemas.microsoft.com/office/powerpoint/2010/main" val="339283054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C8195A8-0CC9-4EC5-84EE-12317B82121E}" type="slidenum">
              <a:rPr lang="en-US" smtClean="0"/>
              <a:t>41</a:t>
            </a:fld>
            <a:endParaRPr lang="en-US"/>
          </a:p>
        </p:txBody>
      </p:sp>
    </p:spTree>
    <p:extLst>
      <p:ext uri="{BB962C8B-B14F-4D97-AF65-F5344CB8AC3E}">
        <p14:creationId xmlns:p14="http://schemas.microsoft.com/office/powerpoint/2010/main" val="307724654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E088C26-F2EE-4531-A8A2-E8EE44056931}" type="slidenum">
              <a:rPr lang="en-US" smtClean="0"/>
              <a:t>42</a:t>
            </a:fld>
            <a:endParaRPr lang="en-US"/>
          </a:p>
        </p:txBody>
      </p:sp>
    </p:spTree>
    <p:extLst>
      <p:ext uri="{BB962C8B-B14F-4D97-AF65-F5344CB8AC3E}">
        <p14:creationId xmlns:p14="http://schemas.microsoft.com/office/powerpoint/2010/main" val="42273757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29E9FC-B671-424D-AD31-3E8C5FC948F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5920341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a:t>Microsoft Build 2017</a:t>
            </a:r>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D18B56EA-E28F-4F92-9F16-7A6F2501B303}" type="datetime8">
              <a:rPr lang="en-US" smtClean="0"/>
              <a:t>9/28/2017 3:06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43</a:t>
            </a:fld>
            <a:endParaRPr lang="en-US"/>
          </a:p>
        </p:txBody>
      </p:sp>
    </p:spTree>
    <p:extLst>
      <p:ext uri="{BB962C8B-B14F-4D97-AF65-F5344CB8AC3E}">
        <p14:creationId xmlns:p14="http://schemas.microsoft.com/office/powerpoint/2010/main" val="110585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E088C26-F2EE-4531-A8A2-E8EE44056931}" type="slidenum">
              <a:rPr lang="en-US" smtClean="0"/>
              <a:t>44</a:t>
            </a:fld>
            <a:endParaRPr lang="en-US"/>
          </a:p>
        </p:txBody>
      </p:sp>
    </p:spTree>
    <p:extLst>
      <p:ext uri="{BB962C8B-B14F-4D97-AF65-F5344CB8AC3E}">
        <p14:creationId xmlns:p14="http://schemas.microsoft.com/office/powerpoint/2010/main" val="197974570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Beginning</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C8195A8-0CC9-4EC5-84EE-12317B82121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755355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E088C26-F2EE-4531-A8A2-E8EE44056931}" type="slidenum">
              <a:rPr lang="en-US" smtClean="0"/>
              <a:t>4</a:t>
            </a:fld>
            <a:endParaRPr lang="en-US"/>
          </a:p>
        </p:txBody>
      </p:sp>
    </p:spTree>
    <p:extLst>
      <p:ext uri="{BB962C8B-B14F-4D97-AF65-F5344CB8AC3E}">
        <p14:creationId xmlns:p14="http://schemas.microsoft.com/office/powerpoint/2010/main" val="37119614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704AC4A4-08CE-4ADF-B7CB-49B2AA59D99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806977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29E9FC-B671-424D-AD31-3E8C5FC948F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271357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29E9FC-B671-424D-AD31-3E8C5FC948F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616232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90EC29EE-A8AD-4CE0-9C0B-116E0D4D7533}"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9/28/2017 3:06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8793587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https://docs.microsoft.com/en-us/dotnet/standard/net-standard </a:t>
            </a:r>
          </a:p>
          <a:p>
            <a:endParaRPr lang="en-US" dirty="0"/>
          </a:p>
          <a:p>
            <a:r>
              <a:rPr lang="en-US"/>
              <a:t>Data  - </a:t>
            </a:r>
            <a:r>
              <a:rPr lang="en-US" dirty="0" err="1"/>
              <a:t>DataSet</a:t>
            </a:r>
            <a:r>
              <a:rPr lang="en-US" dirty="0"/>
              <a:t> * </a:t>
            </a:r>
            <a:r>
              <a:rPr lang="en-US" dirty="0" err="1"/>
              <a:t>DataTable</a:t>
            </a:r>
            <a:r>
              <a:rPr lang="en-US" dirty="0"/>
              <a:t> *  </a:t>
            </a:r>
            <a:r>
              <a:rPr lang="en-US" dirty="0" err="1"/>
              <a:t>SQLClient</a:t>
            </a:r>
            <a:endParaRPr lang="en-US" dirty="0"/>
          </a:p>
        </p:txBody>
      </p:sp>
      <p:sp>
        <p:nvSpPr>
          <p:cNvPr id="4" name="Slide Number Placeholder 3"/>
          <p:cNvSpPr>
            <a:spLocks noGrp="1"/>
          </p:cNvSpPr>
          <p:nvPr>
            <p:ph type="sldNum" sz="quarter" idx="10"/>
          </p:nvPr>
        </p:nvSpPr>
        <p:spPr/>
        <p:txBody>
          <a:bodyPr/>
          <a:lstStyle/>
          <a:p>
            <a:fld id="{4E088C26-F2EE-4531-A8A2-E8EE44056931}" type="slidenum">
              <a:rPr lang="en-US" smtClean="0"/>
              <a:t>9</a:t>
            </a:fld>
            <a:endParaRPr lang="en-US"/>
          </a:p>
        </p:txBody>
      </p:sp>
    </p:spTree>
    <p:extLst>
      <p:ext uri="{BB962C8B-B14F-4D97-AF65-F5344CB8AC3E}">
        <p14:creationId xmlns:p14="http://schemas.microsoft.com/office/powerpoint/2010/main" val="378289220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3.xml"/><Relationship Id="rId5" Type="http://schemas.openxmlformats.org/officeDocument/2006/relationships/image" Target="../media/image10.png"/><Relationship Id="rId4" Type="http://schemas.openxmlformats.org/officeDocument/2006/relationships/image" Target="../media/image9.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emf"/><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p:bgPr>
        <a:solidFill>
          <a:schemeClr val="tx2"/>
        </a:solidFill>
        <a:effectLst/>
      </p:bgPr>
    </p:bg>
    <p:spTree>
      <p:nvGrpSpPr>
        <p:cNvPr id="1" name=""/>
        <p:cNvGrpSpPr/>
        <p:nvPr/>
      </p:nvGrpSpPr>
      <p:grpSpPr>
        <a:xfrm>
          <a:off x="0" y="0"/>
          <a:ext cx="0" cy="0"/>
          <a:chOff x="0" y="0"/>
          <a:chExt cx="0" cy="0"/>
        </a:xfrm>
      </p:grpSpPr>
      <p:pic>
        <p:nvPicPr>
          <p:cNvPr id="19" name="Picture 18" hidden="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50203" y="6119147"/>
            <a:ext cx="1253377" cy="268786"/>
          </a:xfrm>
          <a:prstGeom prst="rect">
            <a:avLst/>
          </a:prstGeom>
        </p:spPr>
      </p:pic>
      <p:pic>
        <p:nvPicPr>
          <p:cNvPr id="3" name="Picture 2">
            <a:extLst>
              <a:ext uri="{FF2B5EF4-FFF2-40B4-BE49-F238E27FC236}">
                <a16:creationId xmlns:a16="http://schemas.microsoft.com/office/drawing/2014/main" id="{5C3560EA-E0BC-4D23-AB03-94687AB5777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1750227"/>
            <a:ext cx="12193160" cy="3518745"/>
          </a:xfrm>
          <a:prstGeom prst="rect">
            <a:avLst/>
          </a:prstGeom>
        </p:spPr>
      </p:pic>
      <p:pic>
        <p:nvPicPr>
          <p:cNvPr id="4" name="Picture 3">
            <a:extLst>
              <a:ext uri="{FF2B5EF4-FFF2-40B4-BE49-F238E27FC236}">
                <a16:creationId xmlns:a16="http://schemas.microsoft.com/office/drawing/2014/main" id="{B4CBA2C8-3215-4ADB-AC4C-D39B15E75B6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rot="10800000">
            <a:off x="-1160" y="5098627"/>
            <a:ext cx="12193160" cy="3518745"/>
          </a:xfrm>
          <a:prstGeom prst="rect">
            <a:avLst/>
          </a:prstGeom>
        </p:spPr>
      </p:pic>
      <p:sp>
        <p:nvSpPr>
          <p:cNvPr id="6" name="TextBox 5">
            <a:extLst>
              <a:ext uri="{FF2B5EF4-FFF2-40B4-BE49-F238E27FC236}">
                <a16:creationId xmlns:a16="http://schemas.microsoft.com/office/drawing/2014/main" id="{3C13B10B-C71C-4EF5-A560-A735E108C70D}"/>
              </a:ext>
            </a:extLst>
          </p:cNvPr>
          <p:cNvSpPr txBox="1"/>
          <p:nvPr userDrawn="1"/>
        </p:nvSpPr>
        <p:spPr>
          <a:xfrm>
            <a:off x="380011" y="2087126"/>
            <a:ext cx="10390909" cy="904863"/>
          </a:xfrm>
          <a:prstGeom prst="rect">
            <a:avLst/>
          </a:prstGeom>
          <a:noFill/>
        </p:spPr>
        <p:txBody>
          <a:bodyPr wrap="square" lIns="182880" tIns="146304" rIns="182880" bIns="146304" rtlCol="0">
            <a:spAutoFit/>
          </a:bodyPr>
          <a:lstStyle/>
          <a:p>
            <a:pPr>
              <a:lnSpc>
                <a:spcPct val="90000"/>
              </a:lnSpc>
              <a:spcAft>
                <a:spcPts val="600"/>
              </a:spcAft>
            </a:pPr>
            <a:r>
              <a:rPr lang="en-US" sz="4400" dirty="0">
                <a:solidFill>
                  <a:schemeClr val="bg1"/>
                </a:solidFill>
              </a:rPr>
              <a:t>Session Title</a:t>
            </a:r>
          </a:p>
        </p:txBody>
      </p:sp>
      <p:sp>
        <p:nvSpPr>
          <p:cNvPr id="7" name="TextBox 6">
            <a:extLst>
              <a:ext uri="{FF2B5EF4-FFF2-40B4-BE49-F238E27FC236}">
                <a16:creationId xmlns:a16="http://schemas.microsoft.com/office/drawing/2014/main" id="{6944DF33-867A-4A36-83BA-1B9AEE45800C}"/>
              </a:ext>
            </a:extLst>
          </p:cNvPr>
          <p:cNvSpPr txBox="1"/>
          <p:nvPr userDrawn="1"/>
        </p:nvSpPr>
        <p:spPr>
          <a:xfrm>
            <a:off x="380011" y="4132614"/>
            <a:ext cx="4969823"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a:solidFill>
                  <a:schemeClr val="bg1"/>
                </a:solidFill>
              </a:rPr>
              <a:t>Speaker Name</a:t>
            </a:r>
          </a:p>
        </p:txBody>
      </p:sp>
      <p:sp>
        <p:nvSpPr>
          <p:cNvPr id="8" name="TextBox 7">
            <a:extLst>
              <a:ext uri="{FF2B5EF4-FFF2-40B4-BE49-F238E27FC236}">
                <a16:creationId xmlns:a16="http://schemas.microsoft.com/office/drawing/2014/main" id="{DE3E9E9A-5DF0-461C-9286-4130DEB11327}"/>
              </a:ext>
            </a:extLst>
          </p:cNvPr>
          <p:cNvSpPr txBox="1"/>
          <p:nvPr userDrawn="1"/>
        </p:nvSpPr>
        <p:spPr>
          <a:xfrm>
            <a:off x="8201320" y="5448693"/>
            <a:ext cx="4128940" cy="1541961"/>
          </a:xfrm>
          <a:prstGeom prst="rect">
            <a:avLst/>
          </a:prstGeom>
          <a:noFill/>
        </p:spPr>
        <p:txBody>
          <a:bodyPr wrap="square" lIns="182880" tIns="146304" rIns="182880" bIns="146304" rtlCol="0">
            <a:spAutoFit/>
          </a:bodyPr>
          <a:lstStyle/>
          <a:p>
            <a:pPr>
              <a:lnSpc>
                <a:spcPct val="90000"/>
              </a:lnSpc>
              <a:spcAft>
                <a:spcPts val="600"/>
              </a:spcAft>
            </a:pPr>
            <a:r>
              <a:rPr lang="en-US" sz="2400" dirty="0">
                <a:solidFill>
                  <a:schemeClr val="bg1">
                    <a:lumMod val="95000"/>
                  </a:schemeClr>
                </a:solidFill>
                <a:latin typeface="+mj-lt"/>
              </a:rPr>
              <a:t>Learn. Imagine. Build.</a:t>
            </a:r>
            <a:br>
              <a:rPr lang="en-US" sz="2400" dirty="0">
                <a:solidFill>
                  <a:schemeClr val="bg1">
                    <a:lumMod val="95000"/>
                  </a:schemeClr>
                </a:solidFill>
              </a:rPr>
            </a:br>
            <a:r>
              <a:rPr lang="en-US" sz="6600" dirty="0">
                <a:solidFill>
                  <a:schemeClr val="bg1"/>
                </a:solidFill>
                <a:latin typeface="+mn-lt"/>
              </a:rPr>
              <a:t>.NET Conf</a:t>
            </a:r>
            <a:endParaRPr lang="en-US" sz="2400" dirty="0">
              <a:gradFill>
                <a:gsLst>
                  <a:gs pos="2917">
                    <a:schemeClr val="tx1"/>
                  </a:gs>
                  <a:gs pos="30000">
                    <a:schemeClr val="tx1"/>
                  </a:gs>
                </a:gsLst>
                <a:lin ang="5400000" scaled="0"/>
              </a:gradFill>
            </a:endParaRPr>
          </a:p>
        </p:txBody>
      </p:sp>
    </p:spTree>
    <p:extLst>
      <p:ext uri="{BB962C8B-B14F-4D97-AF65-F5344CB8AC3E}">
        <p14:creationId xmlns:p14="http://schemas.microsoft.com/office/powerpoint/2010/main" val="209227032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Title &amp; 2-color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69239" y="1189177"/>
            <a:ext cx="11653523" cy="1985641"/>
          </a:xfrm>
        </p:spPr>
        <p:txBody>
          <a:bodyPr/>
          <a:lstStyle>
            <a:lvl1pPr marL="0" indent="0">
              <a:buNone/>
              <a:defRPr>
                <a:gradFill>
                  <a:gsLst>
                    <a:gs pos="1250">
                      <a:schemeClr val="tx2"/>
                    </a:gs>
                    <a:gs pos="99000">
                      <a:schemeClr val="tx2"/>
                    </a:gs>
                  </a:gsLst>
                  <a:lin ang="5400000" scaled="0"/>
                </a:gradFill>
              </a:defRPr>
            </a:lvl1pPr>
            <a:lvl2pPr marL="0" indent="0">
              <a:buFontTx/>
              <a:buNone/>
              <a:defRPr sz="1961"/>
            </a:lvl2pPr>
            <a:lvl3pPr marL="224097" indent="0">
              <a:buNone/>
              <a:defRPr/>
            </a:lvl3pPr>
            <a:lvl4pPr marL="448193" indent="0">
              <a:buNone/>
              <a:defRPr/>
            </a:lvl4pPr>
            <a:lvl5pPr marL="672290" indent="0">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538951737"/>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Title &amp;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Text Placeholder 5"/>
          <p:cNvSpPr>
            <a:spLocks noGrp="1"/>
          </p:cNvSpPr>
          <p:nvPr>
            <p:ph type="body" sz="quarter" idx="10"/>
          </p:nvPr>
        </p:nvSpPr>
        <p:spPr>
          <a:xfrm>
            <a:off x="269240" y="1189178"/>
            <a:ext cx="11653523" cy="1985641"/>
          </a:xfrm>
        </p:spPr>
        <p:txBody>
          <a:bodyPr/>
          <a:lstStyle>
            <a:lvl1pPr marL="0" indent="0">
              <a:buNone/>
              <a:defRPr>
                <a:gradFill>
                  <a:gsLst>
                    <a:gs pos="1250">
                      <a:schemeClr val="tx1"/>
                    </a:gs>
                    <a:gs pos="99000">
                      <a:schemeClr val="tx1"/>
                    </a:gs>
                  </a:gsLst>
                  <a:lin ang="5400000" scaled="0"/>
                </a:gradFill>
              </a:defRPr>
            </a:lvl1pPr>
            <a:lvl2pPr marL="0" indent="0">
              <a:buFontTx/>
              <a:buNone/>
              <a:defRPr sz="1959"/>
            </a:lvl2pPr>
            <a:lvl3pPr marL="223812" indent="0">
              <a:buNone/>
              <a:defRPr/>
            </a:lvl3pPr>
            <a:lvl4pPr marL="447624" indent="0">
              <a:buNone/>
              <a:defRPr/>
            </a:lvl4pPr>
            <a:lvl5pPr marL="671436"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6588367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cSld name="5_Section Title Plain">
    <p:bg>
      <p:bgPr>
        <a:solidFill>
          <a:schemeClr val="tx2"/>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rotWithShape="1">
          <a:blip r:embed="rId2" cstate="print">
            <a:alphaModFix amt="51000"/>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8" name="Rectangle 7"/>
          <p:cNvSpPr/>
          <p:nvPr/>
        </p:nvSpPr>
        <p:spPr bwMode="auto">
          <a:xfrm>
            <a:off x="1624135" y="0"/>
            <a:ext cx="8943730" cy="6858000"/>
          </a:xfrm>
          <a:prstGeom prst="rect">
            <a:avLst/>
          </a:prstGeom>
          <a:solidFill>
            <a:schemeClr val="accent1">
              <a:alpha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818434879"/>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Title Only">
    <p:spTree>
      <p:nvGrpSpPr>
        <p:cNvPr id="1" name=""/>
        <p:cNvGrpSpPr/>
        <p:nvPr/>
      </p:nvGrpSpPr>
      <p:grpSpPr>
        <a:xfrm>
          <a:off x="0" y="0"/>
          <a:ext cx="0" cy="0"/>
          <a:chOff x="0" y="0"/>
          <a:chExt cx="0" cy="0"/>
        </a:xfrm>
      </p:grpSpPr>
    </p:spTree>
    <p:extLst>
      <p:ext uri="{BB962C8B-B14F-4D97-AF65-F5344CB8AC3E}">
        <p14:creationId xmlns:p14="http://schemas.microsoft.com/office/powerpoint/2010/main" val="26080416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69241" y="1189176"/>
            <a:ext cx="5378548" cy="2486578"/>
          </a:xfrm>
        </p:spPr>
        <p:txBody>
          <a:bodyPr wrap="square">
            <a:spAutoFit/>
          </a:bodyPr>
          <a:lstStyle>
            <a:lvl1pPr marL="0" indent="0">
              <a:spcBef>
                <a:spcPts val="1200"/>
              </a:spcBef>
              <a:buClr>
                <a:schemeClr val="tx1"/>
              </a:buClr>
              <a:buFont typeface="Wingdings" pitchFamily="2" charset="2"/>
              <a:buNone/>
              <a:defRPr sz="3529">
                <a:gradFill>
                  <a:gsLst>
                    <a:gs pos="5109">
                      <a:schemeClr val="tx2"/>
                    </a:gs>
                    <a:gs pos="25000">
                      <a:schemeClr val="tx2"/>
                    </a:gs>
                  </a:gsLst>
                  <a:lin ang="5400000" scaled="0"/>
                </a:gradFill>
              </a:defRPr>
            </a:lvl1pPr>
            <a:lvl2pPr marL="0" indent="0">
              <a:buNone/>
              <a:defRPr sz="1961"/>
            </a:lvl2pPr>
            <a:lvl3pPr marL="227209" indent="0">
              <a:buNone/>
              <a:tabLst/>
              <a:defRPr sz="1961"/>
            </a:lvl3pPr>
            <a:lvl4pPr marL="451306" indent="0">
              <a:buNone/>
              <a:defRPr/>
            </a:lvl4pPr>
            <a:lvl5pPr marL="672290"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544214" y="1189176"/>
            <a:ext cx="5378548" cy="2486578"/>
          </a:xfrm>
        </p:spPr>
        <p:txBody>
          <a:bodyPr wrap="square">
            <a:spAutoFit/>
          </a:bodyPr>
          <a:lstStyle>
            <a:lvl1pPr marL="0" indent="0">
              <a:spcBef>
                <a:spcPts val="1200"/>
              </a:spcBef>
              <a:buClr>
                <a:schemeClr val="tx1"/>
              </a:buClr>
              <a:buFont typeface="Wingdings" pitchFamily="2" charset="2"/>
              <a:buNone/>
              <a:defRPr sz="3529">
                <a:gradFill>
                  <a:gsLst>
                    <a:gs pos="100000">
                      <a:schemeClr val="tx2"/>
                    </a:gs>
                    <a:gs pos="0">
                      <a:schemeClr val="tx2"/>
                    </a:gs>
                  </a:gsLst>
                  <a:lin ang="5400000" scaled="0"/>
                </a:gradFill>
              </a:defRPr>
            </a:lvl1pPr>
            <a:lvl2pPr marL="0" indent="0">
              <a:buNone/>
              <a:defRPr sz="1961"/>
            </a:lvl2pPr>
            <a:lvl3pPr marL="227209" indent="0">
              <a:buNone/>
              <a:tabLst/>
              <a:defRPr sz="1961"/>
            </a:lvl3pPr>
            <a:lvl4pPr marL="451306" indent="0">
              <a:buNone/>
              <a:defRPr/>
            </a:lvl4pPr>
            <a:lvl5pPr marL="672290"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882381454"/>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Walkin">
    <p:bg>
      <p:bgPr>
        <a:solidFill>
          <a:schemeClr val="tx2"/>
        </a:solidFill>
        <a:effectLst/>
      </p:bgPr>
    </p:bg>
    <p:spTree>
      <p:nvGrpSpPr>
        <p:cNvPr id="1" name=""/>
        <p:cNvGrpSpPr/>
        <p:nvPr/>
      </p:nvGrpSpPr>
      <p:grpSpPr>
        <a:xfrm>
          <a:off x="0" y="0"/>
          <a:ext cx="0" cy="0"/>
          <a:chOff x="0" y="0"/>
          <a:chExt cx="0" cy="0"/>
        </a:xfrm>
      </p:grpSpPr>
      <p:pic>
        <p:nvPicPr>
          <p:cNvPr id="19" name="Picture 18" hidden="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50203" y="6119147"/>
            <a:ext cx="1253377" cy="268786"/>
          </a:xfrm>
          <a:prstGeom prst="rect">
            <a:avLst/>
          </a:prstGeom>
        </p:spPr>
      </p:pic>
      <p:pic>
        <p:nvPicPr>
          <p:cNvPr id="3" name="Picture 2">
            <a:extLst>
              <a:ext uri="{FF2B5EF4-FFF2-40B4-BE49-F238E27FC236}">
                <a16:creationId xmlns:a16="http://schemas.microsoft.com/office/drawing/2014/main" id="{5C3560EA-E0BC-4D23-AB03-94687AB5777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1750227"/>
            <a:ext cx="12193160" cy="3518745"/>
          </a:xfrm>
          <a:prstGeom prst="rect">
            <a:avLst/>
          </a:prstGeom>
        </p:spPr>
      </p:pic>
      <p:pic>
        <p:nvPicPr>
          <p:cNvPr id="4" name="Picture 3">
            <a:extLst>
              <a:ext uri="{FF2B5EF4-FFF2-40B4-BE49-F238E27FC236}">
                <a16:creationId xmlns:a16="http://schemas.microsoft.com/office/drawing/2014/main" id="{B4CBA2C8-3215-4ADB-AC4C-D39B15E75B6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rot="10800000">
            <a:off x="-1160" y="5098627"/>
            <a:ext cx="12193160" cy="3518745"/>
          </a:xfrm>
          <a:prstGeom prst="rect">
            <a:avLst/>
          </a:prstGeom>
        </p:spPr>
      </p:pic>
      <p:sp>
        <p:nvSpPr>
          <p:cNvPr id="6" name="TextBox 5">
            <a:extLst>
              <a:ext uri="{FF2B5EF4-FFF2-40B4-BE49-F238E27FC236}">
                <a16:creationId xmlns:a16="http://schemas.microsoft.com/office/drawing/2014/main" id="{3C13B10B-C71C-4EF5-A560-A735E108C70D}"/>
              </a:ext>
            </a:extLst>
          </p:cNvPr>
          <p:cNvSpPr txBox="1"/>
          <p:nvPr userDrawn="1"/>
        </p:nvSpPr>
        <p:spPr>
          <a:xfrm>
            <a:off x="380011" y="2087126"/>
            <a:ext cx="10390909" cy="904863"/>
          </a:xfrm>
          <a:prstGeom prst="rect">
            <a:avLst/>
          </a:prstGeom>
          <a:noFill/>
        </p:spPr>
        <p:txBody>
          <a:bodyPr wrap="square" lIns="182880" tIns="146304" rIns="182880" bIns="146304" rtlCol="0">
            <a:spAutoFit/>
          </a:bodyPr>
          <a:lstStyle/>
          <a:p>
            <a:pPr>
              <a:lnSpc>
                <a:spcPct val="90000"/>
              </a:lnSpc>
              <a:spcAft>
                <a:spcPts val="600"/>
              </a:spcAft>
            </a:pPr>
            <a:r>
              <a:rPr lang="en-US" sz="4400" dirty="0">
                <a:solidFill>
                  <a:schemeClr val="bg1"/>
                </a:solidFill>
              </a:rPr>
              <a:t>Session Title</a:t>
            </a:r>
          </a:p>
        </p:txBody>
      </p:sp>
      <p:sp>
        <p:nvSpPr>
          <p:cNvPr id="7" name="TextBox 6">
            <a:extLst>
              <a:ext uri="{FF2B5EF4-FFF2-40B4-BE49-F238E27FC236}">
                <a16:creationId xmlns:a16="http://schemas.microsoft.com/office/drawing/2014/main" id="{6944DF33-867A-4A36-83BA-1B9AEE45800C}"/>
              </a:ext>
            </a:extLst>
          </p:cNvPr>
          <p:cNvSpPr txBox="1"/>
          <p:nvPr userDrawn="1"/>
        </p:nvSpPr>
        <p:spPr>
          <a:xfrm>
            <a:off x="380011" y="4132614"/>
            <a:ext cx="4969823"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a:solidFill>
                  <a:schemeClr val="bg1"/>
                </a:solidFill>
              </a:rPr>
              <a:t>Speaker Name</a:t>
            </a:r>
          </a:p>
        </p:txBody>
      </p:sp>
      <p:sp>
        <p:nvSpPr>
          <p:cNvPr id="8" name="TextBox 7">
            <a:extLst>
              <a:ext uri="{FF2B5EF4-FFF2-40B4-BE49-F238E27FC236}">
                <a16:creationId xmlns:a16="http://schemas.microsoft.com/office/drawing/2014/main" id="{DE3E9E9A-5DF0-461C-9286-4130DEB11327}"/>
              </a:ext>
            </a:extLst>
          </p:cNvPr>
          <p:cNvSpPr txBox="1"/>
          <p:nvPr userDrawn="1"/>
        </p:nvSpPr>
        <p:spPr>
          <a:xfrm>
            <a:off x="8201320" y="5448693"/>
            <a:ext cx="4128940" cy="1541961"/>
          </a:xfrm>
          <a:prstGeom prst="rect">
            <a:avLst/>
          </a:prstGeom>
          <a:noFill/>
        </p:spPr>
        <p:txBody>
          <a:bodyPr wrap="square" lIns="182880" tIns="146304" rIns="182880" bIns="146304" rtlCol="0">
            <a:spAutoFit/>
          </a:bodyPr>
          <a:lstStyle/>
          <a:p>
            <a:pPr>
              <a:lnSpc>
                <a:spcPct val="90000"/>
              </a:lnSpc>
              <a:spcAft>
                <a:spcPts val="600"/>
              </a:spcAft>
            </a:pPr>
            <a:r>
              <a:rPr lang="en-US" sz="2400" dirty="0">
                <a:solidFill>
                  <a:schemeClr val="bg1">
                    <a:lumMod val="95000"/>
                  </a:schemeClr>
                </a:solidFill>
                <a:latin typeface="+mj-lt"/>
              </a:rPr>
              <a:t>Learn. Imagine. Build.</a:t>
            </a:r>
            <a:br>
              <a:rPr lang="en-US" sz="2400" dirty="0">
                <a:solidFill>
                  <a:schemeClr val="bg1">
                    <a:lumMod val="95000"/>
                  </a:schemeClr>
                </a:solidFill>
              </a:rPr>
            </a:br>
            <a:r>
              <a:rPr lang="en-US" sz="6600" dirty="0">
                <a:solidFill>
                  <a:schemeClr val="bg1"/>
                </a:solidFill>
                <a:latin typeface="+mn-lt"/>
              </a:rPr>
              <a:t>.NET Conf</a:t>
            </a:r>
            <a:endParaRPr lang="en-US" sz="2400" dirty="0">
              <a:gradFill>
                <a:gsLst>
                  <a:gs pos="2917">
                    <a:schemeClr val="tx1"/>
                  </a:gs>
                  <a:gs pos="30000">
                    <a:schemeClr val="tx1"/>
                  </a:gs>
                </a:gsLst>
                <a:lin ang="5400000" scaled="0"/>
              </a:gradFill>
            </a:endParaRPr>
          </a:p>
        </p:txBody>
      </p:sp>
    </p:spTree>
    <p:extLst>
      <p:ext uri="{BB962C8B-B14F-4D97-AF65-F5344CB8AC3E}">
        <p14:creationId xmlns:p14="http://schemas.microsoft.com/office/powerpoint/2010/main" val="10331629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and Conten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69239" y="1189177"/>
            <a:ext cx="11653523" cy="2052030"/>
          </a:xfrm>
        </p:spPr>
        <p:txBody>
          <a:bodyPr>
            <a:spAutoFit/>
          </a:bodyPr>
          <a:lstStyle>
            <a:lvl1pPr>
              <a:defRPr sz="3921"/>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169743478"/>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wo Column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269241" y="1189175"/>
            <a:ext cx="5378548" cy="1877004"/>
          </a:xfrm>
        </p:spPr>
        <p:txBody>
          <a:bodyPr wrap="square">
            <a:spAutoFit/>
          </a:bodyPr>
          <a:lstStyle>
            <a:lvl1pPr marL="0" indent="0">
              <a:spcBef>
                <a:spcPts val="1200"/>
              </a:spcBef>
              <a:buClr>
                <a:schemeClr val="tx1"/>
              </a:buClr>
              <a:buFont typeface="Wingdings" pitchFamily="2" charset="2"/>
              <a:buNone/>
              <a:defRPr sz="3137"/>
            </a:lvl1pPr>
            <a:lvl2pPr marL="0" indent="0">
              <a:buNone/>
              <a:defRPr sz="1961"/>
            </a:lvl2pPr>
            <a:lvl3pPr marL="227209" indent="0">
              <a:buNone/>
              <a:tabLst/>
              <a:defRPr sz="1961"/>
            </a:lvl3pPr>
            <a:lvl4pPr marL="451306" indent="0">
              <a:buNone/>
              <a:defRPr/>
            </a:lvl4pPr>
            <a:lvl5pPr marL="67229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6544214" y="1189175"/>
            <a:ext cx="5378548" cy="1877004"/>
          </a:xfrm>
        </p:spPr>
        <p:txBody>
          <a:bodyPr wrap="square">
            <a:spAutoFit/>
          </a:bodyPr>
          <a:lstStyle>
            <a:lvl1pPr marL="0" indent="0">
              <a:spcBef>
                <a:spcPts val="1200"/>
              </a:spcBef>
              <a:buClr>
                <a:schemeClr val="tx1"/>
              </a:buClr>
              <a:buFont typeface="Wingdings" pitchFamily="2" charset="2"/>
              <a:buNone/>
              <a:defRPr sz="3137"/>
            </a:lvl1pPr>
            <a:lvl2pPr marL="0" indent="0">
              <a:buNone/>
              <a:defRPr sz="1961"/>
            </a:lvl2pPr>
            <a:lvl3pPr marL="227209" indent="0">
              <a:buNone/>
              <a:tabLst/>
              <a:defRPr sz="1961"/>
            </a:lvl3pPr>
            <a:lvl4pPr marL="451306" indent="0">
              <a:buNone/>
              <a:defRPr/>
            </a:lvl4pPr>
            <a:lvl5pPr marL="67229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729237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1_Title Only">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464616159"/>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Title Only">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536910828"/>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69239" y="1189177"/>
            <a:ext cx="11653523" cy="2052030"/>
          </a:xfrm>
        </p:spPr>
        <p:txBody>
          <a:bodyPr>
            <a:spAutoFit/>
          </a:bodyPr>
          <a:lstStyle>
            <a:lvl1pPr>
              <a:defRPr sz="3921"/>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55412264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1_Video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285498" y="2881341"/>
            <a:ext cx="10010687" cy="1015663"/>
          </a:xfrm>
          <a:noFill/>
        </p:spPr>
        <p:txBody>
          <a:bodyPr wrap="square" tIns="91440" bIns="91440" anchor="t" anchorCtr="0">
            <a:spAutoFit/>
          </a:bodyPr>
          <a:lstStyle>
            <a:lvl1pPr>
              <a:defRPr sz="6000" spc="-98" baseline="0">
                <a:gradFill>
                  <a:gsLst>
                    <a:gs pos="0">
                      <a:schemeClr val="tx1"/>
                    </a:gs>
                    <a:gs pos="100000">
                      <a:schemeClr val="tx1"/>
                    </a:gs>
                  </a:gsLst>
                  <a:lin ang="5400000" scaled="0"/>
                </a:gradFill>
              </a:defRPr>
            </a:lvl1pPr>
          </a:lstStyle>
          <a:p>
            <a:r>
              <a:rPr lang="en-US"/>
              <a:t>Video title</a:t>
            </a:r>
          </a:p>
        </p:txBody>
      </p:sp>
      <p:pic>
        <p:nvPicPr>
          <p:cNvPr id="5" name="Picture 4"/>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326652" y="882710"/>
            <a:ext cx="7984402" cy="5763417"/>
          </a:xfrm>
          <a:prstGeom prst="rect">
            <a:avLst/>
          </a:prstGeom>
        </p:spPr>
      </p:pic>
      <p:sp>
        <p:nvSpPr>
          <p:cNvPr id="6" name="Rectangle 5"/>
          <p:cNvSpPr/>
          <p:nvPr/>
        </p:nvSpPr>
        <p:spPr bwMode="auto">
          <a:xfrm>
            <a:off x="880949" y="1070515"/>
            <a:ext cx="10415239" cy="4638908"/>
          </a:xfrm>
          <a:prstGeom prst="rect">
            <a:avLst/>
          </a:prstGeom>
          <a:noFill/>
          <a:ln w="127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67724475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Section Title Plain">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568047" y="2084172"/>
            <a:ext cx="11354714" cy="1158793"/>
          </a:xfrm>
          <a:noFill/>
        </p:spPr>
        <p:txBody>
          <a:bodyPr wrap="square" tIns="91440" bIns="91440" anchor="t" anchorCtr="0">
            <a:spAutoFit/>
          </a:bodyPr>
          <a:lstStyle>
            <a:lvl1pPr>
              <a:defRPr sz="7058" spc="-98" baseline="0">
                <a:solidFill>
                  <a:schemeClr val="bg1"/>
                </a:solidFill>
              </a:defRPr>
            </a:lvl1pPr>
          </a:lstStyle>
          <a:p>
            <a:r>
              <a:rPr lang="en-US"/>
              <a:t>Section title</a:t>
            </a:r>
          </a:p>
        </p:txBody>
      </p:sp>
    </p:spTree>
    <p:extLst>
      <p:ext uri="{BB962C8B-B14F-4D97-AF65-F5344CB8AC3E}">
        <p14:creationId xmlns:p14="http://schemas.microsoft.com/office/powerpoint/2010/main" val="885519773"/>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Blank Purple">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4925314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Walkin Build 2017">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0"/>
            <a:ext cx="12192000" cy="5462884"/>
          </a:xfrm>
          <a:prstGeom prst="rect">
            <a:avLst/>
          </a:prstGeom>
        </p:spPr>
      </p:pic>
      <p:sp>
        <p:nvSpPr>
          <p:cNvPr id="8" name="Rectangle 7"/>
          <p:cNvSpPr/>
          <p:nvPr/>
        </p:nvSpPr>
        <p:spPr bwMode="auto">
          <a:xfrm>
            <a:off x="1648" y="4863467"/>
            <a:ext cx="12190352" cy="1994533"/>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a:gradFill>
                <a:gsLst>
                  <a:gs pos="0">
                    <a:srgbClr val="FFFFFF"/>
                  </a:gs>
                  <a:gs pos="100000">
                    <a:srgbClr val="FFFFFF"/>
                  </a:gs>
                </a:gsLst>
                <a:lin ang="5400000" scaled="0"/>
              </a:gradFill>
              <a:ea typeface="Segoe UI" pitchFamily="34" charset="0"/>
              <a:cs typeface="Segoe UI" pitchFamily="34" charset="0"/>
            </a:endParaRPr>
          </a:p>
        </p:txBody>
      </p:sp>
      <p:pic>
        <p:nvPicPr>
          <p:cNvPr id="11" name="Picture 10"/>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invGray">
          <a:xfrm>
            <a:off x="451633" y="5253375"/>
            <a:ext cx="2596555" cy="1146975"/>
          </a:xfrm>
          <a:prstGeom prst="rect">
            <a:avLst/>
          </a:prstGeom>
        </p:spPr>
      </p:pic>
      <p:pic>
        <p:nvPicPr>
          <p:cNvPr id="12" name="Picture 11"/>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51632" y="470066"/>
            <a:ext cx="1423303" cy="303612"/>
          </a:xfrm>
          <a:prstGeom prst="rect">
            <a:avLst/>
          </a:prstGeom>
        </p:spPr>
      </p:pic>
      <p:pic>
        <p:nvPicPr>
          <p:cNvPr id="14" name="Picture 13"/>
          <p:cNvPicPr>
            <a:picLocks noChangeAspect="1"/>
          </p:cNvPicPr>
          <p:nvPr/>
        </p:nvPicPr>
        <p:blipFill rotWithShape="1">
          <a:blip r:embed="rId5" cstate="screen">
            <a:extLst>
              <a:ext uri="{28A0092B-C50C-407E-A947-70E740481C1C}">
                <a14:useLocalDpi xmlns:a14="http://schemas.microsoft.com/office/drawing/2010/main"/>
              </a:ext>
            </a:extLst>
          </a:blip>
          <a:srcRect l="-17523"/>
          <a:stretch/>
        </p:blipFill>
        <p:spPr>
          <a:xfrm>
            <a:off x="7599824" y="4863467"/>
            <a:ext cx="4592176" cy="1994533"/>
          </a:xfrm>
          <a:prstGeom prst="rect">
            <a:avLst/>
          </a:prstGeom>
        </p:spPr>
      </p:pic>
    </p:spTree>
    <p:extLst>
      <p:ext uri="{BB962C8B-B14F-4D97-AF65-F5344CB8AC3E}">
        <p14:creationId xmlns:p14="http://schemas.microsoft.com/office/powerpoint/2010/main" val="276822785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269302" y="2084187"/>
            <a:ext cx="8964185" cy="1793090"/>
          </a:xfrm>
          <a:noFill/>
        </p:spPr>
        <p:txBody>
          <a:bodyPr lIns="146304" tIns="91440" rIns="146304" bIns="91440" anchor="t" anchorCtr="0"/>
          <a:lstStyle>
            <a:lvl1pPr>
              <a:defRPr sz="5294" spc="-98" baseline="0">
                <a:gradFill>
                  <a:gsLst>
                    <a:gs pos="62564">
                      <a:schemeClr val="tx1"/>
                    </a:gs>
                    <a:gs pos="55000">
                      <a:schemeClr val="tx1"/>
                    </a:gs>
                  </a:gsLst>
                  <a:lin ang="5400000" scaled="0"/>
                </a:gradFill>
              </a:defRPr>
            </a:lvl1pPr>
          </a:lstStyle>
          <a:p>
            <a:r>
              <a:rPr lang="en-US" dirty="0"/>
              <a:t>Presentation title</a:t>
            </a:r>
          </a:p>
        </p:txBody>
      </p:sp>
      <p:sp>
        <p:nvSpPr>
          <p:cNvPr id="5" name="Text Placeholder 4"/>
          <p:cNvSpPr>
            <a:spLocks noGrp="1"/>
          </p:cNvSpPr>
          <p:nvPr>
            <p:ph type="body" sz="quarter" idx="12" hasCustomPrompt="1"/>
          </p:nvPr>
        </p:nvSpPr>
        <p:spPr>
          <a:xfrm>
            <a:off x="269301" y="3878574"/>
            <a:ext cx="7171337" cy="1792326"/>
          </a:xfrm>
          <a:noFill/>
        </p:spPr>
        <p:txBody>
          <a:bodyPr lIns="164592" tIns="109728" rIns="164592" bIns="109728">
            <a:noAutofit/>
          </a:bodyPr>
          <a:lstStyle>
            <a:lvl1pPr marL="0" indent="0">
              <a:spcBef>
                <a:spcPts val="0"/>
              </a:spcBef>
              <a:buNone/>
              <a:defRPr sz="3137" spc="0" baseline="0">
                <a:gradFill>
                  <a:gsLst>
                    <a:gs pos="91000">
                      <a:schemeClr val="tx1"/>
                    </a:gs>
                    <a:gs pos="0">
                      <a:schemeClr val="tx1"/>
                    </a:gs>
                  </a:gsLst>
                  <a:lin ang="5400000" scaled="0"/>
                </a:gradFill>
                <a:latin typeface="+mn-lt"/>
              </a:defRPr>
            </a:lvl1pPr>
          </a:lstStyle>
          <a:p>
            <a:pPr lvl="0"/>
            <a:r>
              <a:rPr lang="en-US" dirty="0"/>
              <a:t>Speaker name</a:t>
            </a:r>
          </a:p>
        </p:txBody>
      </p:sp>
      <p:pic>
        <p:nvPicPr>
          <p:cNvPr id="6" name="MS logo white - EMF"/>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bwMode="black">
          <a:xfrm>
            <a:off x="451632" y="470067"/>
            <a:ext cx="1423303" cy="304828"/>
          </a:xfrm>
          <a:prstGeom prst="rect">
            <a:avLst/>
          </a:prstGeom>
        </p:spPr>
      </p:pic>
      <p:pic>
        <p:nvPicPr>
          <p:cNvPr id="7" name="Picture 6"/>
          <p:cNvPicPr>
            <a:picLocks noChangeAspect="1"/>
          </p:cNvPicPr>
          <p:nvPr/>
        </p:nvPicPr>
        <p:blipFill rotWithShape="1">
          <a:blip r:embed="rId3" cstate="screen">
            <a:extLst>
              <a:ext uri="{28A0092B-C50C-407E-A947-70E740481C1C}">
                <a14:useLocalDpi xmlns:a14="http://schemas.microsoft.com/office/drawing/2010/main"/>
              </a:ext>
            </a:extLst>
          </a:blip>
          <a:srcRect l="-33002"/>
          <a:stretch/>
        </p:blipFill>
        <p:spPr>
          <a:xfrm>
            <a:off x="7599824" y="4985515"/>
            <a:ext cx="4592176" cy="1872486"/>
          </a:xfrm>
          <a:prstGeom prst="rect">
            <a:avLst/>
          </a:prstGeom>
        </p:spPr>
      </p:pic>
      <p:sp>
        <p:nvSpPr>
          <p:cNvPr id="8" name="Text Placeholder 3"/>
          <p:cNvSpPr>
            <a:spLocks noGrp="1"/>
          </p:cNvSpPr>
          <p:nvPr>
            <p:ph type="body" sz="quarter" idx="15" hasCustomPrompt="1"/>
          </p:nvPr>
        </p:nvSpPr>
        <p:spPr>
          <a:xfrm>
            <a:off x="9233488" y="291069"/>
            <a:ext cx="2689274" cy="452654"/>
          </a:xfrm>
        </p:spPr>
        <p:txBody>
          <a:bodyPr/>
          <a:lstStyle>
            <a:lvl1pPr marL="0" marR="0" indent="0" algn="r" defTabSz="914367" rtl="0" eaLnBrk="1" fontAlgn="auto" latinLnBrk="0" hangingPunct="1">
              <a:lnSpc>
                <a:spcPct val="90000"/>
              </a:lnSpc>
              <a:spcBef>
                <a:spcPct val="20000"/>
              </a:spcBef>
              <a:spcAft>
                <a:spcPts val="0"/>
              </a:spcAft>
              <a:buClrTx/>
              <a:buSzPct val="90000"/>
              <a:buFont typeface="Arial" pitchFamily="34" charset="0"/>
              <a:buNone/>
              <a:tabLst/>
              <a:defRPr lang="en-US" sz="1961" kern="1200" spc="0" baseline="0" dirty="0">
                <a:gradFill>
                  <a:gsLst>
                    <a:gs pos="1250">
                      <a:schemeClr val="tx1"/>
                    </a:gs>
                    <a:gs pos="100000">
                      <a:schemeClr val="tx1"/>
                    </a:gs>
                  </a:gsLst>
                  <a:lin ang="5400000" scaled="0"/>
                </a:gradFill>
                <a:latin typeface="+mn-lt"/>
                <a:ea typeface="+mn-ea"/>
                <a:cs typeface="+mn-cs"/>
              </a:defRPr>
            </a:lvl1pPr>
          </a:lstStyle>
          <a:p>
            <a:pPr lvl="0"/>
            <a:r>
              <a:rPr lang="en-US" dirty="0"/>
              <a:t>Session Code</a:t>
            </a:r>
          </a:p>
        </p:txBody>
      </p:sp>
      <p:sp>
        <p:nvSpPr>
          <p:cNvPr id="4" name="Rectangle 3"/>
          <p:cNvSpPr/>
          <p:nvPr/>
        </p:nvSpPr>
        <p:spPr>
          <a:xfrm>
            <a:off x="277180" y="5923422"/>
            <a:ext cx="1601979" cy="651821"/>
          </a:xfrm>
          <a:prstGeom prst="rect">
            <a:avLst/>
          </a:prstGeom>
        </p:spPr>
        <p:txBody>
          <a:bodyPr wrap="none" lIns="179285" tIns="143428" rIns="179285" bIns="143428">
            <a:spAutoFit/>
          </a:bodyPr>
          <a:lstStyle/>
          <a:p>
            <a:r>
              <a:rPr lang="en-US" sz="2353" dirty="0">
                <a:gradFill>
                  <a:gsLst>
                    <a:gs pos="2597">
                      <a:schemeClr val="tx1"/>
                    </a:gs>
                    <a:gs pos="18182">
                      <a:schemeClr val="tx1"/>
                    </a:gs>
                  </a:gsLst>
                  <a:lin ang="5400000" scaled="1"/>
                </a:gradFill>
              </a:rPr>
              <a:t>#MSBuild</a:t>
            </a:r>
          </a:p>
        </p:txBody>
      </p:sp>
    </p:spTree>
    <p:extLst>
      <p:ext uri="{BB962C8B-B14F-4D97-AF65-F5344CB8AC3E}">
        <p14:creationId xmlns:p14="http://schemas.microsoft.com/office/powerpoint/2010/main" val="416165054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69240" y="1189177"/>
            <a:ext cx="11655078" cy="2263268"/>
          </a:xfrm>
        </p:spPr>
        <p:txBody>
          <a:bodyPr>
            <a:spAutoFit/>
          </a:bodyPr>
          <a:lstStyle>
            <a:lvl1pPr marL="0" indent="0">
              <a:buNone/>
              <a:defRPr/>
            </a:lvl1pPr>
            <a:lvl2pPr marL="224097" indent="0">
              <a:buNone/>
              <a:defRPr/>
            </a:lvl2pPr>
            <a:lvl3pPr marL="448193" indent="0">
              <a:buNone/>
              <a:defRPr/>
            </a:lvl3pPr>
            <a:lvl4pPr marL="672290" indent="0">
              <a:buNone/>
              <a:defRPr/>
            </a:lvl4pPr>
            <a:lvl5pPr marL="896386"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7313281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sz="quarter" idx="10"/>
          </p:nvPr>
        </p:nvSpPr>
        <p:spPr>
          <a:xfrm>
            <a:off x="269303" y="1187644"/>
            <a:ext cx="11655078" cy="226658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5659864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69241" y="1187644"/>
            <a:ext cx="5378548" cy="2115402"/>
          </a:xfrm>
        </p:spPr>
        <p:txBody>
          <a:bodyPr wrap="square">
            <a:spAutoFit/>
          </a:bodyPr>
          <a:lstStyle>
            <a:lvl1pPr marL="0" indent="0">
              <a:spcBef>
                <a:spcPts val="1200"/>
              </a:spcBef>
              <a:buClr>
                <a:schemeClr val="tx1"/>
              </a:buClr>
              <a:buFont typeface="Wingdings" panose="05000000000000000000" pitchFamily="2" charset="2"/>
              <a:buNone/>
              <a:defRPr sz="2941" b="0">
                <a:latin typeface="+mn-lt"/>
              </a:defRPr>
            </a:lvl1pPr>
            <a:lvl2pPr marL="250553" indent="0">
              <a:buFont typeface="Wingdings" panose="05000000000000000000" pitchFamily="2" charset="2"/>
              <a:buNone/>
              <a:defRPr sz="2353" b="0"/>
            </a:lvl2pPr>
            <a:lvl3pPr marL="441968" indent="0">
              <a:buFont typeface="Wingdings" panose="05000000000000000000" pitchFamily="2" charset="2"/>
              <a:buNone/>
              <a:tabLst/>
              <a:defRPr sz="2157" b="0"/>
            </a:lvl3pPr>
            <a:lvl4pPr marL="639608" indent="0">
              <a:buFont typeface="Wingdings" panose="05000000000000000000" pitchFamily="2" charset="2"/>
              <a:buNone/>
              <a:defRPr sz="2157" b="0"/>
            </a:lvl4pPr>
            <a:lvl5pPr marL="837250" indent="0">
              <a:buFont typeface="Wingdings" panose="05000000000000000000" pitchFamily="2" charset="2"/>
              <a:buNone/>
              <a:tabLst/>
              <a:defRPr sz="2157"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544214" y="1187644"/>
            <a:ext cx="5378548" cy="2429576"/>
          </a:xfrm>
        </p:spPr>
        <p:txBody>
          <a:bodyPr wrap="square">
            <a:spAutoFit/>
          </a:bodyPr>
          <a:lstStyle>
            <a:lvl1pPr marL="0" indent="0">
              <a:spcBef>
                <a:spcPts val="1200"/>
              </a:spcBef>
              <a:buClr>
                <a:schemeClr val="tx1"/>
              </a:buClr>
              <a:buFont typeface="Arial" panose="020B0604020202020204" pitchFamily="34" charset="0"/>
              <a:buNone/>
              <a:defRPr lang="en-US" sz="2941" b="0" kern="1200" spc="0" baseline="0" dirty="0">
                <a:gradFill>
                  <a:gsLst>
                    <a:gs pos="1250">
                      <a:schemeClr val="tx1"/>
                    </a:gs>
                    <a:gs pos="100000">
                      <a:schemeClr val="tx1"/>
                    </a:gs>
                  </a:gsLst>
                  <a:lin ang="5400000" scaled="0"/>
                </a:gradFill>
                <a:latin typeface="+mn-lt"/>
                <a:ea typeface="+mn-ea"/>
                <a:cs typeface="+mn-cs"/>
              </a:defRPr>
            </a:lvl1pPr>
            <a:lvl2pPr marL="250553" indent="0">
              <a:buFont typeface="Arial" panose="020B0604020202020204" pitchFamily="34" charset="0"/>
              <a:buNone/>
              <a:defRPr lang="en-US" sz="2353" b="0" kern="1200" spc="0" baseline="0" dirty="0">
                <a:gradFill>
                  <a:gsLst>
                    <a:gs pos="1250">
                      <a:schemeClr val="tx1"/>
                    </a:gs>
                    <a:gs pos="100000">
                      <a:schemeClr val="tx1"/>
                    </a:gs>
                  </a:gsLst>
                  <a:lin ang="5400000" scaled="0"/>
                </a:gradFill>
                <a:latin typeface="+mn-lt"/>
                <a:ea typeface="+mn-ea"/>
                <a:cs typeface="+mn-cs"/>
              </a:defRPr>
            </a:lvl2pPr>
            <a:lvl3pPr marL="441968" indent="0">
              <a:buFont typeface="Arial" panose="020B0604020202020204" pitchFamily="34" charset="0"/>
              <a:buNone/>
              <a:tabLst/>
              <a:defRPr lang="en-US" sz="2157" b="0" kern="1200" spc="0" baseline="0" dirty="0">
                <a:gradFill>
                  <a:gsLst>
                    <a:gs pos="1250">
                      <a:schemeClr val="tx1"/>
                    </a:gs>
                    <a:gs pos="100000">
                      <a:schemeClr val="tx1"/>
                    </a:gs>
                  </a:gsLst>
                  <a:lin ang="5400000" scaled="0"/>
                </a:gradFill>
                <a:latin typeface="+mn-lt"/>
                <a:ea typeface="+mn-ea"/>
                <a:cs typeface="+mn-cs"/>
              </a:defRPr>
            </a:lvl3pPr>
            <a:lvl4pPr marL="639608" indent="0">
              <a:buFont typeface="Arial" panose="020B0604020202020204" pitchFamily="34" charset="0"/>
              <a:buNone/>
              <a:defRPr lang="en-US" sz="2157" b="0" kern="1200" spc="0" baseline="0" dirty="0">
                <a:gradFill>
                  <a:gsLst>
                    <a:gs pos="1250">
                      <a:schemeClr val="tx1"/>
                    </a:gs>
                    <a:gs pos="100000">
                      <a:schemeClr val="tx1"/>
                    </a:gs>
                  </a:gsLst>
                  <a:lin ang="5400000" scaled="0"/>
                </a:gradFill>
                <a:latin typeface="+mn-lt"/>
                <a:ea typeface="+mn-ea"/>
                <a:cs typeface="+mn-cs"/>
              </a:defRPr>
            </a:lvl4pPr>
            <a:lvl5pPr marL="837250" indent="0">
              <a:buFont typeface="Arial" panose="020B0604020202020204" pitchFamily="34" charset="0"/>
              <a:buNone/>
              <a:tabLst/>
              <a:defRPr lang="en-US" sz="2157" b="0" kern="1200" spc="0" baseline="0" dirty="0">
                <a:gradFill>
                  <a:gsLst>
                    <a:gs pos="1250">
                      <a:schemeClr val="tx1"/>
                    </a:gs>
                    <a:gs pos="100000">
                      <a:schemeClr val="tx1"/>
                    </a:gs>
                  </a:gsLst>
                  <a:lin ang="5400000" scaled="0"/>
                </a:gradFill>
                <a:latin typeface="+mn-lt"/>
                <a:ea typeface="+mn-ea"/>
                <a:cs typeface="+mn-cs"/>
              </a:defRPr>
            </a:lvl5pPr>
          </a:lstStyle>
          <a:p>
            <a:pPr marL="504217" marR="0" lvl="0" indent="-504217" algn="l" defTabSz="914367" rtl="0" eaLnBrk="1" fontAlgn="auto" latinLnBrk="0" hangingPunct="1">
              <a:lnSpc>
                <a:spcPct val="90000"/>
              </a:lnSpc>
              <a:spcBef>
                <a:spcPts val="1200"/>
              </a:spcBef>
              <a:spcAft>
                <a:spcPts val="0"/>
              </a:spcAft>
              <a:buClr>
                <a:schemeClr val="tx1"/>
              </a:buClr>
              <a:buSzPct val="90000"/>
              <a:tabLst/>
            </a:pPr>
            <a:r>
              <a:rPr lang="en-US"/>
              <a:t>Edit Master text styles</a:t>
            </a:r>
          </a:p>
          <a:p>
            <a:pPr marL="504217" marR="0" lvl="1" indent="-504217" algn="l" defTabSz="914367" rtl="0" eaLnBrk="1" fontAlgn="auto" latinLnBrk="0" hangingPunct="1">
              <a:lnSpc>
                <a:spcPct val="90000"/>
              </a:lnSpc>
              <a:spcBef>
                <a:spcPts val="1200"/>
              </a:spcBef>
              <a:spcAft>
                <a:spcPts val="0"/>
              </a:spcAft>
              <a:buClr>
                <a:schemeClr val="tx1"/>
              </a:buClr>
              <a:buSzPct val="90000"/>
              <a:tabLst/>
            </a:pPr>
            <a:r>
              <a:rPr lang="en-US"/>
              <a:t>Second level</a:t>
            </a:r>
          </a:p>
          <a:p>
            <a:pPr marL="504217" marR="0" lvl="2" indent="-504217" algn="l" defTabSz="914367" rtl="0" eaLnBrk="1" fontAlgn="auto" latinLnBrk="0" hangingPunct="1">
              <a:lnSpc>
                <a:spcPct val="90000"/>
              </a:lnSpc>
              <a:spcBef>
                <a:spcPts val="1200"/>
              </a:spcBef>
              <a:spcAft>
                <a:spcPts val="0"/>
              </a:spcAft>
              <a:buClr>
                <a:schemeClr val="tx1"/>
              </a:buClr>
              <a:buSzPct val="90000"/>
              <a:tabLst/>
            </a:pPr>
            <a:r>
              <a:rPr lang="en-US"/>
              <a:t>Third level</a:t>
            </a:r>
          </a:p>
          <a:p>
            <a:pPr marL="504217" marR="0" lvl="3" indent="-504217" algn="l" defTabSz="914367" rtl="0" eaLnBrk="1" fontAlgn="auto" latinLnBrk="0" hangingPunct="1">
              <a:lnSpc>
                <a:spcPct val="90000"/>
              </a:lnSpc>
              <a:spcBef>
                <a:spcPts val="1200"/>
              </a:spcBef>
              <a:spcAft>
                <a:spcPts val="0"/>
              </a:spcAft>
              <a:buClr>
                <a:schemeClr val="tx1"/>
              </a:buClr>
              <a:buSzPct val="90000"/>
              <a:tabLst/>
            </a:pPr>
            <a:r>
              <a:rPr lang="en-US"/>
              <a:t>Fourth level</a:t>
            </a:r>
          </a:p>
          <a:p>
            <a:pPr marL="504217" marR="0" lvl="4" indent="-504217" algn="l" defTabSz="914367" rtl="0" eaLnBrk="1" fontAlgn="auto" latinLnBrk="0" hangingPunct="1">
              <a:lnSpc>
                <a:spcPct val="90000"/>
              </a:lnSpc>
              <a:spcBef>
                <a:spcPts val="1200"/>
              </a:spcBef>
              <a:spcAft>
                <a:spcPts val="0"/>
              </a:spcAft>
              <a:buClr>
                <a:schemeClr val="tx1"/>
              </a:buClr>
              <a:buSzPct val="90000"/>
              <a:tabLst/>
            </a:pPr>
            <a:r>
              <a:rPr lang="en-US"/>
              <a:t>Fifth level</a:t>
            </a:r>
            <a:endParaRPr lang="en-US" dirty="0"/>
          </a:p>
        </p:txBody>
      </p:sp>
    </p:spTree>
    <p:extLst>
      <p:ext uri="{BB962C8B-B14F-4D97-AF65-F5344CB8AC3E}">
        <p14:creationId xmlns:p14="http://schemas.microsoft.com/office/powerpoint/2010/main" val="12183566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69241" y="1187644"/>
            <a:ext cx="5378548" cy="2115402"/>
          </a:xfrm>
        </p:spPr>
        <p:txBody>
          <a:bodyPr wrap="square">
            <a:spAutoFit/>
          </a:bodyPr>
          <a:lstStyle>
            <a:lvl1pPr marL="227209" indent="-227209">
              <a:spcBef>
                <a:spcPts val="1200"/>
              </a:spcBef>
              <a:buClr>
                <a:schemeClr val="tx1"/>
              </a:buClr>
              <a:buFont typeface="Wingdings" panose="05000000000000000000" pitchFamily="2" charset="2"/>
              <a:buChar char=""/>
              <a:defRPr sz="2941" b="0">
                <a:latin typeface="+mn-lt"/>
              </a:defRPr>
            </a:lvl1pPr>
            <a:lvl2pPr marL="418625" indent="-168072">
              <a:buFont typeface="Wingdings" panose="05000000000000000000" pitchFamily="2" charset="2"/>
              <a:buChar char=""/>
              <a:defRPr sz="2353" b="0"/>
            </a:lvl2pPr>
            <a:lvl3pPr marL="627160" indent="-185191">
              <a:buFont typeface="Wingdings" panose="05000000000000000000" pitchFamily="2" charset="2"/>
              <a:buChar char=""/>
              <a:tabLst/>
              <a:defRPr sz="2157" b="0"/>
            </a:lvl3pPr>
            <a:lvl4pPr marL="812350" indent="-172742">
              <a:buFont typeface="Wingdings" panose="05000000000000000000" pitchFamily="2" charset="2"/>
              <a:buChar char=""/>
              <a:defRPr sz="2157" b="0"/>
            </a:lvl4pPr>
            <a:lvl5pPr marL="1003766" indent="-166517">
              <a:buFont typeface="Wingdings" panose="05000000000000000000" pitchFamily="2" charset="2"/>
              <a:buChar char=""/>
              <a:tabLst/>
              <a:defRPr sz="2157"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544214" y="1187644"/>
            <a:ext cx="5378548" cy="2429576"/>
          </a:xfrm>
        </p:spPr>
        <p:txBody>
          <a:bodyPr wrap="square">
            <a:spAutoFit/>
          </a:bodyPr>
          <a:lstStyle>
            <a:lvl1pPr marL="281677" indent="-281677">
              <a:spcBef>
                <a:spcPts val="1200"/>
              </a:spcBef>
              <a:buClr>
                <a:schemeClr val="tx1"/>
              </a:buClr>
              <a:buFont typeface="Arial" pitchFamily="34" charset="0"/>
              <a:buChar char="•"/>
              <a:defRPr lang="en-US" sz="2941" b="0" kern="1200" spc="0" baseline="0" dirty="0">
                <a:gradFill>
                  <a:gsLst>
                    <a:gs pos="1250">
                      <a:schemeClr val="tx1"/>
                    </a:gs>
                    <a:gs pos="100000">
                      <a:schemeClr val="tx1"/>
                    </a:gs>
                  </a:gsLst>
                  <a:lin ang="5400000" scaled="0"/>
                </a:gradFill>
                <a:latin typeface="+mn-lt"/>
                <a:ea typeface="+mn-ea"/>
                <a:cs typeface="+mn-cs"/>
              </a:defRPr>
            </a:lvl1pPr>
            <a:lvl2pPr marL="586698" indent="-336145">
              <a:defRPr lang="en-US" sz="2353" b="0" kern="1200" spc="0" baseline="0" dirty="0">
                <a:gradFill>
                  <a:gsLst>
                    <a:gs pos="1250">
                      <a:schemeClr val="tx1"/>
                    </a:gs>
                    <a:gs pos="100000">
                      <a:schemeClr val="tx1"/>
                    </a:gs>
                  </a:gsLst>
                  <a:lin ang="5400000" scaled="0"/>
                </a:gradFill>
                <a:latin typeface="+mn-lt"/>
                <a:ea typeface="+mn-ea"/>
                <a:cs typeface="+mn-cs"/>
              </a:defRPr>
            </a:lvl2pPr>
            <a:lvl3pPr marL="778113" indent="-336145">
              <a:tabLst/>
              <a:defRPr lang="en-US" sz="2157" b="0" kern="1200" spc="0" baseline="0" dirty="0">
                <a:gradFill>
                  <a:gsLst>
                    <a:gs pos="1250">
                      <a:schemeClr val="tx1"/>
                    </a:gs>
                    <a:gs pos="100000">
                      <a:schemeClr val="tx1"/>
                    </a:gs>
                  </a:gsLst>
                  <a:lin ang="5400000" scaled="0"/>
                </a:gradFill>
                <a:latin typeface="+mn-lt"/>
                <a:ea typeface="+mn-ea"/>
                <a:cs typeface="+mn-cs"/>
              </a:defRPr>
            </a:lvl3pPr>
            <a:lvl4pPr marL="975753" indent="-336145">
              <a:defRPr lang="en-US" sz="2157" b="0" kern="1200" spc="0" baseline="0" dirty="0">
                <a:gradFill>
                  <a:gsLst>
                    <a:gs pos="1250">
                      <a:schemeClr val="tx1"/>
                    </a:gs>
                    <a:gs pos="100000">
                      <a:schemeClr val="tx1"/>
                    </a:gs>
                  </a:gsLst>
                  <a:lin ang="5400000" scaled="0"/>
                </a:gradFill>
                <a:latin typeface="+mn-lt"/>
                <a:ea typeface="+mn-ea"/>
                <a:cs typeface="+mn-cs"/>
              </a:defRPr>
            </a:lvl4pPr>
            <a:lvl5pPr marL="1173395" indent="-336145">
              <a:tabLst/>
              <a:defRPr lang="en-US" sz="2157" b="0" kern="1200" spc="0" baseline="0" dirty="0">
                <a:gradFill>
                  <a:gsLst>
                    <a:gs pos="1250">
                      <a:schemeClr val="tx1"/>
                    </a:gs>
                    <a:gs pos="100000">
                      <a:schemeClr val="tx1"/>
                    </a:gs>
                  </a:gsLst>
                  <a:lin ang="5400000" scaled="0"/>
                </a:gradFill>
                <a:latin typeface="+mn-lt"/>
                <a:ea typeface="+mn-ea"/>
                <a:cs typeface="+mn-cs"/>
              </a:defRPr>
            </a:lvl5pPr>
          </a:lstStyle>
          <a:p>
            <a:pPr marL="227209" marR="0" lvl="0" indent="-227209" algn="l" defTabSz="914367" rtl="0" eaLnBrk="1" fontAlgn="auto" latinLnBrk="0" hangingPunct="1">
              <a:lnSpc>
                <a:spcPct val="90000"/>
              </a:lnSpc>
              <a:spcBef>
                <a:spcPts val="1200"/>
              </a:spcBef>
              <a:spcAft>
                <a:spcPts val="0"/>
              </a:spcAft>
              <a:buClr>
                <a:schemeClr val="tx1"/>
              </a:buClr>
              <a:buSzPct val="90000"/>
              <a:buFont typeface="Wingdings" panose="05000000000000000000" pitchFamily="2" charset="2"/>
              <a:buChar char=""/>
              <a:tabLst/>
            </a:pPr>
            <a:r>
              <a:rPr lang="en-US"/>
              <a:t>Edit Master text styles</a:t>
            </a:r>
          </a:p>
          <a:p>
            <a:pPr marL="227209" marR="0" lvl="1" indent="-227209" algn="l" defTabSz="914367" rtl="0" eaLnBrk="1" fontAlgn="auto" latinLnBrk="0" hangingPunct="1">
              <a:lnSpc>
                <a:spcPct val="90000"/>
              </a:lnSpc>
              <a:spcBef>
                <a:spcPts val="1200"/>
              </a:spcBef>
              <a:spcAft>
                <a:spcPts val="0"/>
              </a:spcAft>
              <a:buClr>
                <a:schemeClr val="tx1"/>
              </a:buClr>
              <a:buSzPct val="90000"/>
              <a:buFont typeface="Wingdings" panose="05000000000000000000" pitchFamily="2" charset="2"/>
              <a:buChar char=""/>
              <a:tabLst/>
            </a:pPr>
            <a:r>
              <a:rPr lang="en-US"/>
              <a:t>Second level</a:t>
            </a:r>
          </a:p>
          <a:p>
            <a:pPr marL="227209" marR="0" lvl="2" indent="-227209" algn="l" defTabSz="914367" rtl="0" eaLnBrk="1" fontAlgn="auto" latinLnBrk="0" hangingPunct="1">
              <a:lnSpc>
                <a:spcPct val="90000"/>
              </a:lnSpc>
              <a:spcBef>
                <a:spcPts val="1200"/>
              </a:spcBef>
              <a:spcAft>
                <a:spcPts val="0"/>
              </a:spcAft>
              <a:buClr>
                <a:schemeClr val="tx1"/>
              </a:buClr>
              <a:buSzPct val="90000"/>
              <a:buFont typeface="Wingdings" panose="05000000000000000000" pitchFamily="2" charset="2"/>
              <a:buChar char=""/>
              <a:tabLst/>
            </a:pPr>
            <a:r>
              <a:rPr lang="en-US"/>
              <a:t>Third level</a:t>
            </a:r>
          </a:p>
          <a:p>
            <a:pPr marL="227209" marR="0" lvl="3" indent="-227209" algn="l" defTabSz="914367" rtl="0" eaLnBrk="1" fontAlgn="auto" latinLnBrk="0" hangingPunct="1">
              <a:lnSpc>
                <a:spcPct val="90000"/>
              </a:lnSpc>
              <a:spcBef>
                <a:spcPts val="1200"/>
              </a:spcBef>
              <a:spcAft>
                <a:spcPts val="0"/>
              </a:spcAft>
              <a:buClr>
                <a:schemeClr val="tx1"/>
              </a:buClr>
              <a:buSzPct val="90000"/>
              <a:buFont typeface="Wingdings" panose="05000000000000000000" pitchFamily="2" charset="2"/>
              <a:buChar char=""/>
              <a:tabLst/>
            </a:pPr>
            <a:r>
              <a:rPr lang="en-US"/>
              <a:t>Fourth level</a:t>
            </a:r>
          </a:p>
          <a:p>
            <a:pPr marL="227209" marR="0" lvl="4" indent="-227209" algn="l" defTabSz="914367" rtl="0" eaLnBrk="1" fontAlgn="auto" latinLnBrk="0" hangingPunct="1">
              <a:lnSpc>
                <a:spcPct val="90000"/>
              </a:lnSpc>
              <a:spcBef>
                <a:spcPts val="1200"/>
              </a:spcBef>
              <a:spcAft>
                <a:spcPts val="0"/>
              </a:spcAft>
              <a:buClr>
                <a:schemeClr val="tx1"/>
              </a:buClr>
              <a:buSzPct val="90000"/>
              <a:buFont typeface="Wingdings" panose="05000000000000000000" pitchFamily="2" charset="2"/>
              <a:buChar char=""/>
              <a:tabLst/>
            </a:pPr>
            <a:r>
              <a:rPr lang="en-US"/>
              <a:t>Fifth level</a:t>
            </a:r>
            <a:endParaRPr lang="en-US" dirty="0"/>
          </a:p>
        </p:txBody>
      </p:sp>
    </p:spTree>
    <p:extLst>
      <p:ext uri="{BB962C8B-B14F-4D97-AF65-F5344CB8AC3E}">
        <p14:creationId xmlns:p14="http://schemas.microsoft.com/office/powerpoint/2010/main" val="40813636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38806169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lumn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269241" y="1189175"/>
            <a:ext cx="5378548" cy="1877004"/>
          </a:xfrm>
        </p:spPr>
        <p:txBody>
          <a:bodyPr wrap="square">
            <a:spAutoFit/>
          </a:bodyPr>
          <a:lstStyle>
            <a:lvl1pPr marL="0" indent="0">
              <a:spcBef>
                <a:spcPts val="1200"/>
              </a:spcBef>
              <a:buClr>
                <a:schemeClr val="tx1"/>
              </a:buClr>
              <a:buFont typeface="Wingdings" pitchFamily="2" charset="2"/>
              <a:buNone/>
              <a:defRPr sz="3137"/>
            </a:lvl1pPr>
            <a:lvl2pPr marL="0" indent="0">
              <a:buNone/>
              <a:defRPr sz="1961"/>
            </a:lvl2pPr>
            <a:lvl3pPr marL="227209" indent="0">
              <a:buNone/>
              <a:tabLst/>
              <a:defRPr sz="1961"/>
            </a:lvl3pPr>
            <a:lvl4pPr marL="451306" indent="0">
              <a:buNone/>
              <a:defRPr/>
            </a:lvl4pPr>
            <a:lvl5pPr marL="67229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6544214" y="1189175"/>
            <a:ext cx="5378548" cy="1877004"/>
          </a:xfrm>
        </p:spPr>
        <p:txBody>
          <a:bodyPr wrap="square">
            <a:spAutoFit/>
          </a:bodyPr>
          <a:lstStyle>
            <a:lvl1pPr marL="0" indent="0">
              <a:spcBef>
                <a:spcPts val="1200"/>
              </a:spcBef>
              <a:buClr>
                <a:schemeClr val="tx1"/>
              </a:buClr>
              <a:buFont typeface="Wingdings" pitchFamily="2" charset="2"/>
              <a:buNone/>
              <a:defRPr sz="3137"/>
            </a:lvl1pPr>
            <a:lvl2pPr marL="0" indent="0">
              <a:buNone/>
              <a:defRPr sz="1961"/>
            </a:lvl2pPr>
            <a:lvl3pPr marL="227209" indent="0">
              <a:buNone/>
              <a:tabLst/>
              <a:defRPr sz="1961"/>
            </a:lvl3pPr>
            <a:lvl4pPr marL="451306" indent="0">
              <a:buNone/>
              <a:defRPr/>
            </a:lvl4pPr>
            <a:lvl5pPr marL="67229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49328069"/>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Demo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86"/>
            <a:ext cx="9859116" cy="1158793"/>
          </a:xfrm>
          <a:noFill/>
        </p:spPr>
        <p:txBody>
          <a:bodyPr tIns="91440" bIns="91440" anchor="t" anchorCtr="0">
            <a:spAutoFit/>
          </a:bodyPr>
          <a:lstStyle>
            <a:lvl1pPr>
              <a:defRPr sz="7058" spc="-98" baseline="0">
                <a:gradFill>
                  <a:gsLst>
                    <a:gs pos="0">
                      <a:schemeClr val="tx1"/>
                    </a:gs>
                    <a:gs pos="100000">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69240" y="3877277"/>
            <a:ext cx="9860674" cy="724246"/>
          </a:xfrm>
          <a:noFill/>
        </p:spPr>
        <p:txBody>
          <a:bodyPr lIns="182880" tIns="146304" rIns="182880" bIns="146304">
            <a:spAutoFit/>
          </a:bodyPr>
          <a:lstStyle>
            <a:lvl1pPr marL="0" indent="0">
              <a:spcBef>
                <a:spcPts val="0"/>
              </a:spcBef>
              <a:buNone/>
              <a:defRPr sz="3137" spc="0" baseline="0">
                <a:gradFill>
                  <a:gsLst>
                    <a:gs pos="0">
                      <a:schemeClr val="tx1"/>
                    </a:gs>
                    <a:gs pos="100000">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351521660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Video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2084186"/>
            <a:ext cx="9859116" cy="1158793"/>
          </a:xfrm>
          <a:noFill/>
        </p:spPr>
        <p:txBody>
          <a:bodyPr tIns="91440" bIns="91440" anchor="t" anchorCtr="0">
            <a:spAutoFit/>
          </a:bodyPr>
          <a:lstStyle>
            <a:lvl1pPr>
              <a:defRPr lang="en-US" sz="7058" b="0" kern="1200" cap="none" spc="-98" baseline="0" dirty="0">
                <a:ln w="3175">
                  <a:noFill/>
                </a:ln>
                <a:gradFill>
                  <a:gsLst>
                    <a:gs pos="0">
                      <a:schemeClr val="tx1"/>
                    </a:gs>
                    <a:gs pos="100000">
                      <a:schemeClr val="tx1"/>
                    </a:gs>
                  </a:gsLst>
                  <a:lin ang="5400000" scaled="0"/>
                </a:gradFill>
                <a:effectLst/>
                <a:latin typeface="+mj-lt"/>
                <a:ea typeface="+mn-ea"/>
                <a:cs typeface="Segoe UI" pitchFamily="34" charset="0"/>
              </a:defRPr>
            </a:lvl1pPr>
          </a:lstStyle>
          <a:p>
            <a:r>
              <a:rPr lang="en-US" dirty="0"/>
              <a:t>Video title</a:t>
            </a:r>
          </a:p>
        </p:txBody>
      </p:sp>
    </p:spTree>
    <p:extLst>
      <p:ext uri="{BB962C8B-B14F-4D97-AF65-F5344CB8AC3E}">
        <p14:creationId xmlns:p14="http://schemas.microsoft.com/office/powerpoint/2010/main" val="425351545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Section 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72"/>
            <a:ext cx="11653523" cy="1158793"/>
          </a:xfrm>
          <a:noFill/>
        </p:spPr>
        <p:txBody>
          <a:bodyPr tIns="91440" bIns="91440" anchor="t" anchorCtr="0">
            <a:spAutoFit/>
          </a:bodyPr>
          <a:lstStyle>
            <a:lvl1pPr>
              <a:defRPr sz="7058" spc="-98"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416112579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Section Title Accent Color 1">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72"/>
            <a:ext cx="11653523" cy="1158793"/>
          </a:xfrm>
          <a:noFill/>
        </p:spPr>
        <p:txBody>
          <a:bodyPr tIns="91440" bIns="91440" anchor="t" anchorCtr="0">
            <a:spAutoFit/>
          </a:bodyPr>
          <a:lstStyle>
            <a:lvl1pPr>
              <a:defRPr sz="7058" spc="-98"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390938273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Square Right Photo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2686648"/>
            <a:ext cx="4795873" cy="1484704"/>
          </a:xfrm>
        </p:spPr>
        <p:txBody>
          <a:bodyPr wrap="square" anchor="ctr">
            <a:spAutoFit/>
          </a:bodyPr>
          <a:lstStyle>
            <a:lvl1pPr>
              <a:defRPr sz="4705" baseline="0">
                <a:gradFill>
                  <a:gsLst>
                    <a:gs pos="1250">
                      <a:schemeClr val="tx1"/>
                    </a:gs>
                    <a:gs pos="100000">
                      <a:schemeClr val="tx1"/>
                    </a:gs>
                  </a:gsLst>
                  <a:lin ang="5400000" scaled="0"/>
                </a:gradFill>
              </a:defRPr>
            </a:lvl1pPr>
          </a:lstStyle>
          <a:p>
            <a:r>
              <a:rPr lang="en-US" dirty="0"/>
              <a:t>Square photo layout</a:t>
            </a:r>
          </a:p>
        </p:txBody>
      </p:sp>
      <p:sp>
        <p:nvSpPr>
          <p:cNvPr id="6" name="Picture Placeholder 4"/>
          <p:cNvSpPr>
            <a:spLocks noGrp="1" noChangeAspect="1"/>
          </p:cNvSpPr>
          <p:nvPr>
            <p:ph type="pic" sz="quarter" idx="10"/>
          </p:nvPr>
        </p:nvSpPr>
        <p:spPr bwMode="ltGray">
          <a:xfrm>
            <a:off x="5334350" y="0"/>
            <a:ext cx="6857650" cy="6856100"/>
          </a:xfrm>
          <a:prstGeom prst="rect">
            <a:avLst/>
          </a:prstGeom>
          <a:blipFill>
            <a:blip r:embed="rId2"/>
            <a:stretch>
              <a:fillRect/>
            </a:stretch>
          </a:blipFill>
        </p:spPr>
        <p:txBody>
          <a:bodyPr tIns="548640" anchor="ctr" anchorCtr="0">
            <a:noAutofit/>
          </a:bodyPr>
          <a:lstStyle>
            <a:lvl1pPr marL="0" indent="0" algn="ctr">
              <a:buNone/>
              <a:defRPr sz="1568" b="1" cap="none" baseline="0">
                <a:gradFill>
                  <a:gsLst>
                    <a:gs pos="0">
                      <a:srgbClr val="FFFFFF"/>
                    </a:gs>
                    <a:gs pos="27000">
                      <a:srgbClr val="FFFFFF"/>
                    </a:gs>
                  </a:gsLst>
                  <a:lin ang="5400000" scaled="0"/>
                </a:gradFill>
                <a:latin typeface="+mn-lt"/>
              </a:defRPr>
            </a:lvl1pPr>
          </a:lstStyle>
          <a:p>
            <a:r>
              <a:rPr lang="en-US" dirty="0"/>
              <a:t>Click icon to add picture</a:t>
            </a:r>
          </a:p>
        </p:txBody>
      </p:sp>
    </p:spTree>
    <p:extLst>
      <p:ext uri="{BB962C8B-B14F-4D97-AF65-F5344CB8AC3E}">
        <p14:creationId xmlns:p14="http://schemas.microsoft.com/office/powerpoint/2010/main" val="12587482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pos="3427">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908174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Blank Accent Color 1">
    <p:spTree>
      <p:nvGrpSpPr>
        <p:cNvPr id="1" name=""/>
        <p:cNvGrpSpPr/>
        <p:nvPr/>
      </p:nvGrpSpPr>
      <p:grpSpPr>
        <a:xfrm>
          <a:off x="0" y="0"/>
          <a:ext cx="0" cy="0"/>
          <a:chOff x="0" y="0"/>
          <a:chExt cx="0" cy="0"/>
        </a:xfrm>
      </p:grpSpPr>
    </p:spTree>
    <p:extLst>
      <p:ext uri="{BB962C8B-B14F-4D97-AF65-F5344CB8AC3E}">
        <p14:creationId xmlns:p14="http://schemas.microsoft.com/office/powerpoint/2010/main" val="318187116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p:nvSpPr>
        <p:spPr bwMode="hidden">
          <a:xfrm>
            <a:off x="1" y="1189176"/>
            <a:ext cx="12192000" cy="5668824"/>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2" tIns="45722" rIns="45722" bIns="45722" numCol="1" spcCol="0" rtlCol="0" fromWordArt="0" anchor="ctr" anchorCtr="0" forceAA="0" compatLnSpc="1">
            <a:prstTxWarp prst="textNoShape">
              <a:avLst/>
            </a:prstTxWarp>
            <a:noAutofit/>
          </a:bodyPr>
          <a:lstStyle/>
          <a:p>
            <a:pPr algn="ctr" defTabSz="914102" fontAlgn="base">
              <a:spcBef>
                <a:spcPct val="0"/>
              </a:spcBef>
              <a:spcAft>
                <a:spcPct val="0"/>
              </a:spcAft>
            </a:pPr>
            <a:endParaRPr lang="en-US" sz="1765"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69239" y="1197322"/>
            <a:ext cx="11653522" cy="2225866"/>
          </a:xfrm>
        </p:spPr>
        <p:txBody>
          <a:bodyPr/>
          <a:lstStyle>
            <a:lvl1pPr marL="0" indent="0">
              <a:buNone/>
              <a:defRPr sz="3235">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1pPr>
            <a:lvl2pPr marL="339726"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2pPr>
            <a:lvl3pPr marL="573090"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3pPr>
            <a:lvl4pPr marL="798516"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4pPr>
            <a:lvl5pPr marL="1030292"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723178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Closing logo slide">
    <p:spTree>
      <p:nvGrpSpPr>
        <p:cNvPr id="1" name=""/>
        <p:cNvGrpSpPr/>
        <p:nvPr/>
      </p:nvGrpSpPr>
      <p:grpSpPr>
        <a:xfrm>
          <a:off x="0" y="0"/>
          <a:ext cx="0" cy="0"/>
          <a:chOff x="0" y="0"/>
          <a:chExt cx="0" cy="0"/>
        </a:xfrm>
      </p:grpSpPr>
      <p:sp>
        <p:nvSpPr>
          <p:cNvPr id="2" name="Text Box 3"/>
          <p:cNvSpPr txBox="1">
            <a:spLocks noChangeArrowheads="1"/>
          </p:cNvSpPr>
          <p:nvPr/>
        </p:nvSpPr>
        <p:spPr bwMode="blackWhite">
          <a:xfrm>
            <a:off x="269240" y="6099190"/>
            <a:ext cx="4482124" cy="467742"/>
          </a:xfrm>
          <a:prstGeom prst="rect">
            <a:avLst/>
          </a:prstGeom>
          <a:noFill/>
          <a:ln w="12700">
            <a:noFill/>
            <a:miter lim="800000"/>
            <a:headEnd type="none" w="sm" len="sm"/>
            <a:tailEnd type="none" w="sm" len="sm"/>
          </a:ln>
          <a:effectLst/>
        </p:spPr>
        <p:txBody>
          <a:bodyPr vert="horz" wrap="square" lIns="179285" tIns="179285" rIns="179285" bIns="179285" numCol="1" anchor="t" anchorCtr="0" compatLnSpc="1">
            <a:prstTxWarp prst="textNoShape">
              <a:avLst/>
            </a:prstTxWarp>
            <a:spAutoFit/>
          </a:bodyPr>
          <a:lstStyle/>
          <a:p>
            <a:pPr defTabSz="913924" eaLnBrk="0" hangingPunct="0"/>
            <a:r>
              <a:rPr lang="en-US" sz="686" dirty="0">
                <a:gradFill>
                  <a:gsLst>
                    <a:gs pos="0">
                      <a:schemeClr val="tx1"/>
                    </a:gs>
                    <a:gs pos="100000">
                      <a:schemeClr val="tx1"/>
                    </a:gs>
                  </a:gsLst>
                  <a:lin ang="5400000" scaled="0"/>
                </a:gradFill>
                <a:cs typeface="Segoe UI" pitchFamily="34" charset="0"/>
              </a:rPr>
              <a:t>© Copyright Microsoft Corporation. All rights reserved. </a:t>
            </a:r>
          </a:p>
        </p:txBody>
      </p:sp>
      <p:pic>
        <p:nvPicPr>
          <p:cNvPr id="8" name="MS logo white - EMF"/>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bwMode="black">
          <a:xfrm>
            <a:off x="451632" y="470067"/>
            <a:ext cx="1423303" cy="304828"/>
          </a:xfrm>
          <a:prstGeom prst="rect">
            <a:avLst/>
          </a:prstGeom>
        </p:spPr>
      </p:pic>
    </p:spTree>
    <p:extLst>
      <p:ext uri="{BB962C8B-B14F-4D97-AF65-F5344CB8AC3E}">
        <p14:creationId xmlns:p14="http://schemas.microsoft.com/office/powerpoint/2010/main" val="252840403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Black Notes slide Layout">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69239" y="1189177"/>
            <a:ext cx="11653523" cy="2396047"/>
          </a:xfrm>
          <a:prstGeom prst="rect">
            <a:avLst/>
          </a:prstGeom>
        </p:spPr>
        <p:txBody>
          <a:bodyPr/>
          <a:lstStyle>
            <a:lvl1pPr marL="284790" indent="-284790">
              <a:buClr>
                <a:schemeClr val="tx1"/>
              </a:buClr>
              <a:buSzPct val="90000"/>
              <a:buFont typeface="Arial" pitchFamily="34" charset="0"/>
              <a:buChar char="•"/>
              <a:defRPr sz="3529">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60241" indent="-275453">
              <a:buClr>
                <a:schemeClr val="tx1"/>
              </a:buClr>
              <a:buSzPct val="90000"/>
              <a:buFont typeface="Arial" pitchFamily="34" charset="0"/>
              <a:buChar char="•"/>
              <a:defRPr sz="3137">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45031" indent="-284790">
              <a:buClr>
                <a:schemeClr val="tx1"/>
              </a:buClr>
              <a:buSzPct val="90000"/>
              <a:buFont typeface="Arial" pitchFamily="34" charset="0"/>
              <a:buChar char="•"/>
              <a:defRPr sz="2745">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69128" indent="-224097">
              <a:buClr>
                <a:schemeClr val="tx1"/>
              </a:buClr>
              <a:buSzPct val="90000"/>
              <a:buFont typeface="Arial" pitchFamily="34" charset="0"/>
              <a:buChar char="•"/>
              <a:defRPr sz="2353">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293225" indent="-224097">
              <a:buClr>
                <a:schemeClr val="tx1"/>
              </a:buClr>
              <a:buSzPct val="90000"/>
              <a:buFont typeface="Arial" pitchFamily="34" charset="0"/>
              <a:buChar char="•"/>
              <a:defRPr sz="1961">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238876"/>
            <a:ext cx="12192001" cy="619125"/>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627" spc="-50"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124134515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1_Title Only">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3853335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4453098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1_Video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285498" y="2881341"/>
            <a:ext cx="10010687" cy="1015663"/>
          </a:xfrm>
          <a:noFill/>
        </p:spPr>
        <p:txBody>
          <a:bodyPr wrap="square" tIns="91440" bIns="91440" anchor="t" anchorCtr="0">
            <a:spAutoFit/>
          </a:bodyPr>
          <a:lstStyle>
            <a:lvl1pPr>
              <a:defRPr sz="6000" spc="-98" baseline="0">
                <a:gradFill>
                  <a:gsLst>
                    <a:gs pos="0">
                      <a:schemeClr val="tx1"/>
                    </a:gs>
                    <a:gs pos="100000">
                      <a:schemeClr val="tx1"/>
                    </a:gs>
                  </a:gsLst>
                  <a:lin ang="5400000" scaled="0"/>
                </a:gradFill>
              </a:defRPr>
            </a:lvl1pPr>
          </a:lstStyle>
          <a:p>
            <a:r>
              <a:rPr lang="en-US"/>
              <a:t>Video title</a:t>
            </a:r>
          </a:p>
        </p:txBody>
      </p:sp>
      <p:pic>
        <p:nvPicPr>
          <p:cNvPr id="5" name="Picture 4"/>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326652" y="882710"/>
            <a:ext cx="7984402" cy="5763417"/>
          </a:xfrm>
          <a:prstGeom prst="rect">
            <a:avLst/>
          </a:prstGeom>
        </p:spPr>
      </p:pic>
      <p:sp>
        <p:nvSpPr>
          <p:cNvPr id="6" name="Rectangle 5"/>
          <p:cNvSpPr/>
          <p:nvPr/>
        </p:nvSpPr>
        <p:spPr bwMode="auto">
          <a:xfrm>
            <a:off x="880949" y="1070515"/>
            <a:ext cx="10415239" cy="4638908"/>
          </a:xfrm>
          <a:prstGeom prst="rect">
            <a:avLst/>
          </a:prstGeom>
          <a:noFill/>
          <a:ln w="127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06566228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Section Title Plain">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568047" y="2084172"/>
            <a:ext cx="11354714" cy="1158793"/>
          </a:xfrm>
          <a:noFill/>
        </p:spPr>
        <p:txBody>
          <a:bodyPr wrap="square" tIns="91440" bIns="91440" anchor="t" anchorCtr="0">
            <a:spAutoFit/>
          </a:bodyPr>
          <a:lstStyle>
            <a:lvl1pPr>
              <a:defRPr sz="7058" spc="-98" baseline="0">
                <a:solidFill>
                  <a:schemeClr val="bg1"/>
                </a:solidFill>
              </a:defRPr>
            </a:lvl1pPr>
          </a:lstStyle>
          <a:p>
            <a:r>
              <a:rPr lang="en-US"/>
              <a:t>Section title</a:t>
            </a:r>
          </a:p>
        </p:txBody>
      </p:sp>
    </p:spTree>
    <p:extLst>
      <p:ext uri="{BB962C8B-B14F-4D97-AF65-F5344CB8AC3E}">
        <p14:creationId xmlns:p14="http://schemas.microsoft.com/office/powerpoint/2010/main" val="98161524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Blank Purple">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6029774"/>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Dem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86"/>
            <a:ext cx="9859116" cy="1158793"/>
          </a:xfrm>
          <a:noFill/>
        </p:spPr>
        <p:txBody>
          <a:bodyPr tIns="91440" bIns="91440" anchor="t" anchorCtr="0">
            <a:spAutoFit/>
          </a:bodyPr>
          <a:lstStyle>
            <a:lvl1pPr>
              <a:defRPr sz="7058" spc="-98" baseline="0">
                <a:gradFill>
                  <a:gsLst>
                    <a:gs pos="0">
                      <a:schemeClr val="tx1"/>
                    </a:gs>
                    <a:gs pos="100000">
                      <a:schemeClr val="tx1"/>
                    </a:gs>
                  </a:gsLst>
                  <a:lin ang="5400000" scaled="0"/>
                </a:gradFill>
              </a:defRPr>
            </a:lvl1pPr>
          </a:lstStyle>
          <a:p>
            <a:r>
              <a:rPr lang="en-US"/>
              <a:t>Demo title</a:t>
            </a:r>
          </a:p>
        </p:txBody>
      </p:sp>
      <p:sp>
        <p:nvSpPr>
          <p:cNvPr id="5" name="Text Placeholder 4"/>
          <p:cNvSpPr>
            <a:spLocks noGrp="1"/>
          </p:cNvSpPr>
          <p:nvPr>
            <p:ph type="body" sz="quarter" idx="12" hasCustomPrompt="1"/>
          </p:nvPr>
        </p:nvSpPr>
        <p:spPr>
          <a:xfrm>
            <a:off x="269240" y="3877277"/>
            <a:ext cx="9860674" cy="724246"/>
          </a:xfrm>
          <a:noFill/>
        </p:spPr>
        <p:txBody>
          <a:bodyPr lIns="182880" tIns="146304" rIns="182880" bIns="146304">
            <a:spAutoFit/>
          </a:bodyPr>
          <a:lstStyle>
            <a:lvl1pPr marL="0" indent="0">
              <a:spcBef>
                <a:spcPts val="0"/>
              </a:spcBef>
              <a:buNone/>
              <a:defRPr sz="3137" spc="0" baseline="0">
                <a:gradFill>
                  <a:gsLst>
                    <a:gs pos="0">
                      <a:schemeClr val="tx1"/>
                    </a:gs>
                    <a:gs pos="100000">
                      <a:schemeClr val="tx1"/>
                    </a:gs>
                  </a:gsLst>
                  <a:lin ang="5400000" scaled="0"/>
                </a:gradFill>
                <a:latin typeface="+mj-lt"/>
              </a:defRPr>
            </a:lvl1pPr>
          </a:lstStyle>
          <a:p>
            <a:pPr lvl="0"/>
            <a:r>
              <a:rPr lang="en-US"/>
              <a:t>Speaker Name</a:t>
            </a:r>
          </a:p>
        </p:txBody>
      </p:sp>
    </p:spTree>
    <p:extLst>
      <p:ext uri="{BB962C8B-B14F-4D97-AF65-F5344CB8AC3E}">
        <p14:creationId xmlns:p14="http://schemas.microsoft.com/office/powerpoint/2010/main" val="214911475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5" Type="http://schemas.openxmlformats.org/officeDocument/2006/relationships/slideLayout" Target="../slideLayouts/slideLayout19.xml"/><Relationship Id="rId10" Type="http://schemas.openxmlformats.org/officeDocument/2006/relationships/image" Target="../media/image1.png"/><Relationship Id="rId4" Type="http://schemas.openxmlformats.org/officeDocument/2006/relationships/slideLayout" Target="../slideLayouts/slideLayout18.xml"/><Relationship Id="rId9"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18" Type="http://schemas.openxmlformats.org/officeDocument/2006/relationships/theme" Target="../theme/theme3.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17" Type="http://schemas.openxmlformats.org/officeDocument/2006/relationships/slideLayout" Target="../slideLayouts/slideLayout39.xml"/><Relationship Id="rId2" Type="http://schemas.openxmlformats.org/officeDocument/2006/relationships/slideLayout" Target="../slideLayouts/slideLayout24.xml"/><Relationship Id="rId16" Type="http://schemas.openxmlformats.org/officeDocument/2006/relationships/slideLayout" Target="../slideLayouts/slideLayout38.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slideLayout" Target="../slideLayouts/slideLayout37.xml"/><Relationship Id="rId10" Type="http://schemas.openxmlformats.org/officeDocument/2006/relationships/slideLayout" Target="../slideLayouts/slideLayout32.xml"/><Relationship Id="rId19" Type="http://schemas.openxmlformats.org/officeDocument/2006/relationships/image" Target="../media/image6.emf"/><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slideLayout" Target="../slideLayouts/slideLayout3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8F8F8"/>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9240" y="289511"/>
            <a:ext cx="11655840" cy="899665"/>
          </a:xfrm>
          <a:prstGeom prst="rect">
            <a:avLst/>
          </a:prstGeom>
        </p:spPr>
        <p:txBody>
          <a:bodyPr vert="horz" wrap="square" lIns="146304" tIns="91440" rIns="146304" bIns="91440" rtlCol="0" anchor="t">
            <a:noAutofit/>
          </a:bodyPr>
          <a:lstStyle/>
          <a:p>
            <a:r>
              <a:rPr lang="en-US"/>
              <a:t>Click to edit Master title style</a:t>
            </a:r>
          </a:p>
        </p:txBody>
      </p:sp>
      <p:sp>
        <p:nvSpPr>
          <p:cNvPr id="4" name="Text Placeholder 3"/>
          <p:cNvSpPr>
            <a:spLocks noGrp="1"/>
          </p:cNvSpPr>
          <p:nvPr>
            <p:ph type="body" idx="1"/>
          </p:nvPr>
        </p:nvSpPr>
        <p:spPr>
          <a:xfrm>
            <a:off x="269241" y="1189178"/>
            <a:ext cx="11653521" cy="2052030"/>
          </a:xfrm>
          <a:prstGeom prst="rect">
            <a:avLst/>
          </a:prstGeom>
        </p:spPr>
        <p:txBody>
          <a:bodyPr vert="horz" wrap="square" lIns="146304" tIns="91440" rIns="146304" bIns="9144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3" name="Group 2"/>
          <p:cNvGrpSpPr/>
          <p:nvPr/>
        </p:nvGrpSpPr>
        <p:grpSpPr>
          <a:xfrm>
            <a:off x="12370906" y="-217"/>
            <a:ext cx="935477" cy="5654619"/>
            <a:chOff x="12618967" y="-221"/>
            <a:chExt cx="954235" cy="5767187"/>
          </a:xfrm>
        </p:grpSpPr>
        <p:grpSp>
          <p:nvGrpSpPr>
            <p:cNvPr id="18" name="Group 17"/>
            <p:cNvGrpSpPr/>
            <p:nvPr userDrawn="1"/>
          </p:nvGrpSpPr>
          <p:grpSpPr>
            <a:xfrm>
              <a:off x="12618967" y="-221"/>
              <a:ext cx="954235" cy="5767187"/>
              <a:chOff x="12618967" y="-221"/>
              <a:chExt cx="954235" cy="5767187"/>
            </a:xfrm>
          </p:grpSpPr>
          <p:grpSp>
            <p:nvGrpSpPr>
              <p:cNvPr id="26" name="Group 25"/>
              <p:cNvGrpSpPr/>
              <p:nvPr userDrawn="1"/>
            </p:nvGrpSpPr>
            <p:grpSpPr>
              <a:xfrm rot="5400000">
                <a:off x="11582059" y="1045293"/>
                <a:ext cx="2703052" cy="629236"/>
                <a:chOff x="1586734" y="4543426"/>
                <a:chExt cx="2703052" cy="629236"/>
              </a:xfrm>
            </p:grpSpPr>
            <p:sp>
              <p:nvSpPr>
                <p:cNvPr id="45" name="Rectangle 44"/>
                <p:cNvSpPr/>
                <p:nvPr userDrawn="1"/>
              </p:nvSpPr>
              <p:spPr bwMode="auto">
                <a:xfrm>
                  <a:off x="1586734" y="4543427"/>
                  <a:ext cx="869930" cy="28976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14102" rtl="0" eaLnBrk="1" fontAlgn="base" latinLnBrk="0" hangingPunct="1">
                    <a:lnSpc>
                      <a:spcPct val="100000"/>
                    </a:lnSpc>
                    <a:spcBef>
                      <a:spcPct val="0"/>
                    </a:spcBef>
                    <a:spcAft>
                      <a:spcPct val="0"/>
                    </a:spcAft>
                  </a:pPr>
                  <a:r>
                    <a:rPr lang="en-US" sz="490" b="1" kern="1200" baseline="0">
                      <a:gradFill>
                        <a:gsLst>
                          <a:gs pos="0">
                            <a:srgbClr val="FFFFFF"/>
                          </a:gs>
                          <a:gs pos="100000">
                            <a:srgbClr val="FFFFFF"/>
                          </a:gs>
                        </a:gsLst>
                        <a:lin ang="5400000" scaled="0"/>
                      </a:gradFill>
                      <a:latin typeface="+mn-lt"/>
                      <a:ea typeface="Segoe UI" pitchFamily="34" charset="0"/>
                      <a:cs typeface="Segoe UI" pitchFamily="34" charset="0"/>
                    </a:rPr>
                    <a:t>Blue</a:t>
                  </a:r>
                </a:p>
                <a:p>
                  <a:pPr algn="l" defTabSz="914102" fontAlgn="base">
                    <a:lnSpc>
                      <a:spcPct val="100000"/>
                    </a:lnSpc>
                    <a:spcBef>
                      <a:spcPct val="0"/>
                    </a:spcBef>
                    <a:spcAft>
                      <a:spcPct val="0"/>
                    </a:spcAft>
                  </a:pPr>
                  <a:r>
                    <a:rPr lang="en-US" sz="490">
                      <a:gradFill>
                        <a:gsLst>
                          <a:gs pos="2092">
                            <a:srgbClr val="F8F8F8"/>
                          </a:gs>
                          <a:gs pos="10042">
                            <a:srgbClr val="F8F8F8"/>
                          </a:gs>
                        </a:gsLst>
                        <a:lin ang="5400000" scaled="0"/>
                      </a:gradFill>
                      <a:ea typeface="Segoe UI" pitchFamily="34" charset="0"/>
                      <a:cs typeface="Segoe UI" pitchFamily="34" charset="0"/>
                    </a:rPr>
                    <a:t>R:</a:t>
                  </a:r>
                  <a:r>
                    <a:rPr lang="en-US" sz="490" baseline="0">
                      <a:gradFill>
                        <a:gsLst>
                          <a:gs pos="2092">
                            <a:srgbClr val="F8F8F8"/>
                          </a:gs>
                          <a:gs pos="10042">
                            <a:srgbClr val="F8F8F8"/>
                          </a:gs>
                        </a:gsLst>
                        <a:lin ang="5400000" scaled="0"/>
                      </a:gradFill>
                      <a:ea typeface="Segoe UI" pitchFamily="34" charset="0"/>
                      <a:cs typeface="Segoe UI" pitchFamily="34" charset="0"/>
                    </a:rPr>
                    <a:t>0 G:120 B:215</a:t>
                  </a:r>
                  <a:endParaRPr lang="en-US" sz="490">
                    <a:gradFill>
                      <a:gsLst>
                        <a:gs pos="2092">
                          <a:srgbClr val="F8F8F8"/>
                        </a:gs>
                        <a:gs pos="10042">
                          <a:srgbClr val="F8F8F8"/>
                        </a:gs>
                      </a:gsLst>
                      <a:lin ang="5400000" scaled="0"/>
                    </a:gradFill>
                    <a:ea typeface="Segoe UI" pitchFamily="34" charset="0"/>
                    <a:cs typeface="Segoe UI" pitchFamily="34" charset="0"/>
                  </a:endParaRPr>
                </a:p>
              </p:txBody>
            </p:sp>
            <p:sp>
              <p:nvSpPr>
                <p:cNvPr id="37" name="Rectangle 36"/>
                <p:cNvSpPr/>
                <p:nvPr userDrawn="1"/>
              </p:nvSpPr>
              <p:spPr bwMode="auto">
                <a:xfrm>
                  <a:off x="3419856" y="4543428"/>
                  <a:ext cx="869930" cy="28976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14102" fontAlgn="base">
                    <a:lnSpc>
                      <a:spcPct val="100000"/>
                    </a:lnSpc>
                    <a:spcBef>
                      <a:spcPct val="0"/>
                    </a:spcBef>
                    <a:spcAft>
                      <a:spcPct val="0"/>
                    </a:spcAft>
                  </a:pPr>
                  <a:r>
                    <a:rPr lang="en-US" sz="490" b="1" kern="1200" baseline="0">
                      <a:gradFill>
                        <a:gsLst>
                          <a:gs pos="7965">
                            <a:srgbClr val="000000"/>
                          </a:gs>
                          <a:gs pos="28319">
                            <a:srgbClr val="000000"/>
                          </a:gs>
                        </a:gsLst>
                        <a:lin ang="5400000" scaled="0"/>
                      </a:gradFill>
                      <a:latin typeface="+mn-lt"/>
                      <a:ea typeface="Segoe UI" pitchFamily="34" charset="0"/>
                      <a:cs typeface="Segoe UI" pitchFamily="34" charset="0"/>
                    </a:rPr>
                    <a:t>Cyan</a:t>
                  </a:r>
                </a:p>
                <a:p>
                  <a:pPr algn="l" defTabSz="914102" fontAlgn="base">
                    <a:lnSpc>
                      <a:spcPct val="100000"/>
                    </a:lnSpc>
                    <a:spcBef>
                      <a:spcPct val="0"/>
                    </a:spcBef>
                    <a:spcAft>
                      <a:spcPct val="0"/>
                    </a:spcAft>
                  </a:pPr>
                  <a:r>
                    <a:rPr lang="en-US" sz="490">
                      <a:gradFill>
                        <a:gsLst>
                          <a:gs pos="7965">
                            <a:srgbClr val="000000"/>
                          </a:gs>
                          <a:gs pos="28319">
                            <a:srgbClr val="000000"/>
                          </a:gs>
                        </a:gsLst>
                        <a:lin ang="5400000" scaled="0"/>
                      </a:gradFill>
                      <a:ea typeface="Segoe UI" pitchFamily="34" charset="0"/>
                      <a:cs typeface="Segoe UI" pitchFamily="34" charset="0"/>
                    </a:rPr>
                    <a:t>R:</a:t>
                  </a:r>
                  <a:r>
                    <a:rPr lang="en-US" sz="490" baseline="0">
                      <a:gradFill>
                        <a:gsLst>
                          <a:gs pos="7965">
                            <a:srgbClr val="000000"/>
                          </a:gs>
                          <a:gs pos="28319">
                            <a:srgbClr val="000000"/>
                          </a:gs>
                        </a:gsLst>
                        <a:lin ang="5400000" scaled="0"/>
                      </a:gradFill>
                      <a:ea typeface="Segoe UI" pitchFamily="34" charset="0"/>
                      <a:cs typeface="Segoe UI" pitchFamily="34" charset="0"/>
                    </a:rPr>
                    <a:t>0 G:188 B:242</a:t>
                  </a:r>
                  <a:endParaRPr lang="en-US" sz="490">
                    <a:gradFill>
                      <a:gsLst>
                        <a:gs pos="7965">
                          <a:srgbClr val="000000"/>
                        </a:gs>
                        <a:gs pos="28319">
                          <a:srgbClr val="000000"/>
                        </a:gs>
                      </a:gsLst>
                      <a:lin ang="5400000" scaled="0"/>
                    </a:gradFill>
                    <a:ea typeface="Segoe UI" pitchFamily="34" charset="0"/>
                    <a:cs typeface="Segoe UI" pitchFamily="34" charset="0"/>
                  </a:endParaRPr>
                </a:p>
              </p:txBody>
            </p:sp>
            <p:sp>
              <p:nvSpPr>
                <p:cNvPr id="41" name="Rectangle 40"/>
                <p:cNvSpPr/>
                <p:nvPr userDrawn="1"/>
              </p:nvSpPr>
              <p:spPr bwMode="auto">
                <a:xfrm>
                  <a:off x="1586734" y="4882896"/>
                  <a:ext cx="869930" cy="289766"/>
                </a:xfrm>
                <a:prstGeom prst="rect">
                  <a:avLst/>
                </a:prstGeom>
                <a:solidFill>
                  <a:srgbClr val="D2D2D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14102" fontAlgn="base">
                    <a:lnSpc>
                      <a:spcPct val="100000"/>
                    </a:lnSpc>
                    <a:spcBef>
                      <a:spcPct val="0"/>
                    </a:spcBef>
                    <a:spcAft>
                      <a:spcPct val="0"/>
                    </a:spcAft>
                  </a:pPr>
                  <a:r>
                    <a:rPr lang="en-US" sz="490" b="1" kern="1200" baseline="0">
                      <a:gradFill>
                        <a:gsLst>
                          <a:gs pos="92035">
                            <a:srgbClr val="505050"/>
                          </a:gs>
                          <a:gs pos="27000">
                            <a:srgbClr val="505050"/>
                          </a:gs>
                        </a:gsLst>
                        <a:lin ang="5400000" scaled="0"/>
                      </a:gradFill>
                      <a:latin typeface="+mn-lt"/>
                      <a:ea typeface="Segoe UI" pitchFamily="34" charset="0"/>
                      <a:cs typeface="Segoe UI" pitchFamily="34" charset="0"/>
                    </a:rPr>
                    <a:t>Light Gray</a:t>
                  </a:r>
                </a:p>
                <a:p>
                  <a:pPr algn="l" defTabSz="914102" fontAlgn="base">
                    <a:lnSpc>
                      <a:spcPct val="100000"/>
                    </a:lnSpc>
                    <a:spcBef>
                      <a:spcPct val="0"/>
                    </a:spcBef>
                    <a:spcAft>
                      <a:spcPct val="0"/>
                    </a:spcAft>
                  </a:pPr>
                  <a:r>
                    <a:rPr lang="en-US" sz="490">
                      <a:gradFill>
                        <a:gsLst>
                          <a:gs pos="92035">
                            <a:srgbClr val="505050"/>
                          </a:gs>
                          <a:gs pos="27000">
                            <a:srgbClr val="505050"/>
                          </a:gs>
                        </a:gsLst>
                        <a:lin ang="5400000" scaled="0"/>
                      </a:gradFill>
                      <a:ea typeface="Segoe UI" pitchFamily="34" charset="0"/>
                      <a:cs typeface="Segoe UI" pitchFamily="34" charset="0"/>
                    </a:rPr>
                    <a:t>R:</a:t>
                  </a:r>
                  <a:r>
                    <a:rPr lang="en-US" sz="490" baseline="0">
                      <a:gradFill>
                        <a:gsLst>
                          <a:gs pos="92035">
                            <a:srgbClr val="505050"/>
                          </a:gs>
                          <a:gs pos="27000">
                            <a:srgbClr val="505050"/>
                          </a:gs>
                        </a:gsLst>
                        <a:lin ang="5400000" scaled="0"/>
                      </a:gradFill>
                      <a:ea typeface="Segoe UI" pitchFamily="34" charset="0"/>
                      <a:cs typeface="Segoe UI" pitchFamily="34" charset="0"/>
                    </a:rPr>
                    <a:t>210 G:210 B:210</a:t>
                  </a:r>
                  <a:endParaRPr lang="en-US" sz="490">
                    <a:gradFill>
                      <a:gsLst>
                        <a:gs pos="92035">
                          <a:srgbClr val="505050"/>
                        </a:gs>
                        <a:gs pos="27000">
                          <a:srgbClr val="505050"/>
                        </a:gs>
                      </a:gsLst>
                      <a:lin ang="5400000" scaled="0"/>
                    </a:gradFill>
                    <a:ea typeface="Segoe UI" pitchFamily="34" charset="0"/>
                    <a:cs typeface="Segoe UI" pitchFamily="34" charset="0"/>
                  </a:endParaRPr>
                </a:p>
              </p:txBody>
            </p:sp>
            <p:sp>
              <p:nvSpPr>
                <p:cNvPr id="42" name="Rectangle 41"/>
                <p:cNvSpPr/>
                <p:nvPr userDrawn="1"/>
              </p:nvSpPr>
              <p:spPr bwMode="auto">
                <a:xfrm>
                  <a:off x="2505456" y="4543426"/>
                  <a:ext cx="869930" cy="289766"/>
                </a:xfrm>
                <a:prstGeom prst="rect">
                  <a:avLst/>
                </a:prstGeom>
                <a:solidFill>
                  <a:srgbClr val="5C2D9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14102" rtl="0" eaLnBrk="1" fontAlgn="base" latinLnBrk="0" hangingPunct="1">
                    <a:lnSpc>
                      <a:spcPct val="100000"/>
                    </a:lnSpc>
                    <a:spcBef>
                      <a:spcPct val="0"/>
                    </a:spcBef>
                    <a:spcAft>
                      <a:spcPct val="0"/>
                    </a:spcAft>
                  </a:pPr>
                  <a:r>
                    <a:rPr lang="en-US" sz="490" b="1" kern="1200" baseline="0">
                      <a:gradFill>
                        <a:gsLst>
                          <a:gs pos="0">
                            <a:srgbClr val="FFFFFF"/>
                          </a:gs>
                          <a:gs pos="100000">
                            <a:srgbClr val="FFFFFF"/>
                          </a:gs>
                        </a:gsLst>
                        <a:lin ang="5400000" scaled="0"/>
                      </a:gradFill>
                      <a:latin typeface="+mn-lt"/>
                      <a:ea typeface="Segoe UI" pitchFamily="34" charset="0"/>
                      <a:cs typeface="Segoe UI" pitchFamily="34" charset="0"/>
                    </a:rPr>
                    <a:t>Purple</a:t>
                  </a:r>
                </a:p>
                <a:p>
                  <a:pPr algn="l" defTabSz="914102" fontAlgn="base">
                    <a:lnSpc>
                      <a:spcPct val="100000"/>
                    </a:lnSpc>
                    <a:spcBef>
                      <a:spcPct val="0"/>
                    </a:spcBef>
                    <a:spcAft>
                      <a:spcPct val="0"/>
                    </a:spcAft>
                  </a:pPr>
                  <a:r>
                    <a:rPr lang="en-US" sz="490">
                      <a:gradFill>
                        <a:gsLst>
                          <a:gs pos="0">
                            <a:srgbClr val="FFFFFF"/>
                          </a:gs>
                          <a:gs pos="100000">
                            <a:srgbClr val="FFFFFF"/>
                          </a:gs>
                        </a:gsLst>
                        <a:lin ang="5400000" scaled="0"/>
                      </a:gradFill>
                      <a:ea typeface="Segoe UI" pitchFamily="34" charset="0"/>
                      <a:cs typeface="Segoe UI" pitchFamily="34" charset="0"/>
                    </a:rPr>
                    <a:t>R:92</a:t>
                  </a:r>
                  <a:r>
                    <a:rPr lang="en-US" sz="490" baseline="0">
                      <a:gradFill>
                        <a:gsLst>
                          <a:gs pos="0">
                            <a:srgbClr val="FFFFFF"/>
                          </a:gs>
                          <a:gs pos="100000">
                            <a:srgbClr val="FFFFFF"/>
                          </a:gs>
                        </a:gsLst>
                        <a:lin ang="5400000" scaled="0"/>
                      </a:gradFill>
                      <a:ea typeface="Segoe UI" pitchFamily="34" charset="0"/>
                      <a:cs typeface="Segoe UI" pitchFamily="34" charset="0"/>
                    </a:rPr>
                    <a:t> G:45 B:145</a:t>
                  </a:r>
                  <a:endParaRPr lang="en-US" sz="490">
                    <a:gradFill>
                      <a:gsLst>
                        <a:gs pos="0">
                          <a:srgbClr val="FFFFFF"/>
                        </a:gs>
                        <a:gs pos="100000">
                          <a:srgbClr val="FFFFFF"/>
                        </a:gs>
                      </a:gsLst>
                      <a:lin ang="5400000" scaled="0"/>
                    </a:gradFill>
                    <a:ea typeface="Segoe UI" pitchFamily="34" charset="0"/>
                    <a:cs typeface="Segoe UI" pitchFamily="34" charset="0"/>
                  </a:endParaRPr>
                </a:p>
              </p:txBody>
            </p:sp>
            <p:sp>
              <p:nvSpPr>
                <p:cNvPr id="43" name="Rectangle 42"/>
                <p:cNvSpPr/>
                <p:nvPr userDrawn="1"/>
              </p:nvSpPr>
              <p:spPr bwMode="auto">
                <a:xfrm>
                  <a:off x="3413144" y="4882896"/>
                  <a:ext cx="869930" cy="289766"/>
                </a:xfrm>
                <a:prstGeom prst="rect">
                  <a:avLst/>
                </a:prstGeom>
                <a:solidFill>
                  <a:srgbClr val="505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14102" rtl="0" eaLnBrk="1" fontAlgn="base" latinLnBrk="0" hangingPunct="1">
                    <a:lnSpc>
                      <a:spcPct val="100000"/>
                    </a:lnSpc>
                    <a:spcBef>
                      <a:spcPct val="0"/>
                    </a:spcBef>
                    <a:spcAft>
                      <a:spcPct val="0"/>
                    </a:spcAft>
                  </a:pPr>
                  <a:r>
                    <a:rPr lang="en-US" sz="490" b="1" kern="1200" baseline="0">
                      <a:gradFill>
                        <a:gsLst>
                          <a:gs pos="0">
                            <a:srgbClr val="FFFFFF"/>
                          </a:gs>
                          <a:gs pos="100000">
                            <a:srgbClr val="FFFFFF"/>
                          </a:gs>
                        </a:gsLst>
                        <a:lin ang="5400000" scaled="0"/>
                      </a:gradFill>
                      <a:latin typeface="+mn-lt"/>
                      <a:ea typeface="Segoe UI" pitchFamily="34" charset="0"/>
                      <a:cs typeface="Segoe UI" pitchFamily="34" charset="0"/>
                    </a:rPr>
                    <a:t>Dark Gray</a:t>
                  </a:r>
                </a:p>
                <a:p>
                  <a:pPr algn="l" defTabSz="914102" fontAlgn="base">
                    <a:lnSpc>
                      <a:spcPct val="100000"/>
                    </a:lnSpc>
                    <a:spcBef>
                      <a:spcPct val="0"/>
                    </a:spcBef>
                    <a:spcAft>
                      <a:spcPct val="0"/>
                    </a:spcAft>
                  </a:pPr>
                  <a:r>
                    <a:rPr lang="en-US" sz="490">
                      <a:gradFill>
                        <a:gsLst>
                          <a:gs pos="2092">
                            <a:srgbClr val="F8F8F8"/>
                          </a:gs>
                          <a:gs pos="10042">
                            <a:srgbClr val="F8F8F8"/>
                          </a:gs>
                        </a:gsLst>
                        <a:lin ang="5400000" scaled="0"/>
                      </a:gradFill>
                      <a:ea typeface="Segoe UI" pitchFamily="34" charset="0"/>
                      <a:cs typeface="Segoe UI" pitchFamily="34" charset="0"/>
                    </a:rPr>
                    <a:t>R:</a:t>
                  </a:r>
                  <a:r>
                    <a:rPr lang="en-US" sz="490" baseline="0">
                      <a:gradFill>
                        <a:gsLst>
                          <a:gs pos="2092">
                            <a:srgbClr val="F8F8F8"/>
                          </a:gs>
                          <a:gs pos="10042">
                            <a:srgbClr val="F8F8F8"/>
                          </a:gs>
                        </a:gsLst>
                        <a:lin ang="5400000" scaled="0"/>
                      </a:gradFill>
                      <a:ea typeface="Segoe UI" pitchFamily="34" charset="0"/>
                      <a:cs typeface="Segoe UI" pitchFamily="34" charset="0"/>
                    </a:rPr>
                    <a:t>80 G:80 B:80</a:t>
                  </a:r>
                  <a:endParaRPr lang="en-US" sz="490">
                    <a:gradFill>
                      <a:gsLst>
                        <a:gs pos="2092">
                          <a:srgbClr val="F8F8F8"/>
                        </a:gs>
                        <a:gs pos="10042">
                          <a:srgbClr val="F8F8F8"/>
                        </a:gs>
                      </a:gsLst>
                      <a:lin ang="5400000" scaled="0"/>
                    </a:gradFill>
                    <a:ea typeface="Segoe UI" pitchFamily="34" charset="0"/>
                    <a:cs typeface="Segoe UI" pitchFamily="34" charset="0"/>
                  </a:endParaRPr>
                </a:p>
              </p:txBody>
            </p:sp>
            <p:sp>
              <p:nvSpPr>
                <p:cNvPr id="44" name="Rectangle 43"/>
                <p:cNvSpPr/>
                <p:nvPr userDrawn="1"/>
              </p:nvSpPr>
              <p:spPr bwMode="auto">
                <a:xfrm>
                  <a:off x="2505456" y="4882895"/>
                  <a:ext cx="869930" cy="289766"/>
                </a:xfrm>
                <a:prstGeom prst="rect">
                  <a:avLst/>
                </a:prstGeom>
                <a:solidFill>
                  <a:srgbClr val="73737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14102" rtl="0" eaLnBrk="1" fontAlgn="base" latinLnBrk="0" hangingPunct="1">
                    <a:lnSpc>
                      <a:spcPct val="100000"/>
                    </a:lnSpc>
                    <a:spcBef>
                      <a:spcPct val="0"/>
                    </a:spcBef>
                    <a:spcAft>
                      <a:spcPct val="0"/>
                    </a:spcAft>
                  </a:pPr>
                  <a:r>
                    <a:rPr lang="en-US" sz="490" b="1" kern="1200" baseline="0">
                      <a:gradFill>
                        <a:gsLst>
                          <a:gs pos="0">
                            <a:srgbClr val="FFFFFF"/>
                          </a:gs>
                          <a:gs pos="100000">
                            <a:srgbClr val="FFFFFF"/>
                          </a:gs>
                        </a:gsLst>
                        <a:lin ang="5400000" scaled="0"/>
                      </a:gradFill>
                      <a:latin typeface="+mn-lt"/>
                      <a:ea typeface="Segoe UI" pitchFamily="34" charset="0"/>
                      <a:cs typeface="Segoe UI" pitchFamily="34" charset="0"/>
                    </a:rPr>
                    <a:t>Gray</a:t>
                  </a:r>
                </a:p>
                <a:p>
                  <a:pPr algn="l" defTabSz="914102" fontAlgn="base">
                    <a:lnSpc>
                      <a:spcPct val="100000"/>
                    </a:lnSpc>
                    <a:spcBef>
                      <a:spcPct val="0"/>
                    </a:spcBef>
                    <a:spcAft>
                      <a:spcPct val="0"/>
                    </a:spcAft>
                  </a:pPr>
                  <a:r>
                    <a:rPr lang="en-US" sz="490">
                      <a:gradFill>
                        <a:gsLst>
                          <a:gs pos="2092">
                            <a:srgbClr val="F8F8F8"/>
                          </a:gs>
                          <a:gs pos="10042">
                            <a:srgbClr val="F8F8F8"/>
                          </a:gs>
                        </a:gsLst>
                        <a:lin ang="5400000" scaled="0"/>
                      </a:gradFill>
                      <a:ea typeface="Segoe UI" pitchFamily="34" charset="0"/>
                      <a:cs typeface="Segoe UI" pitchFamily="34" charset="0"/>
                    </a:rPr>
                    <a:t>R:</a:t>
                  </a:r>
                  <a:r>
                    <a:rPr lang="en-US" sz="490" baseline="0">
                      <a:gradFill>
                        <a:gsLst>
                          <a:gs pos="2092">
                            <a:srgbClr val="F8F8F8"/>
                          </a:gs>
                          <a:gs pos="10042">
                            <a:srgbClr val="F8F8F8"/>
                          </a:gs>
                        </a:gsLst>
                        <a:lin ang="5400000" scaled="0"/>
                      </a:gradFill>
                      <a:ea typeface="Segoe UI" pitchFamily="34" charset="0"/>
                      <a:cs typeface="Segoe UI" pitchFamily="34" charset="0"/>
                    </a:rPr>
                    <a:t>115 G:115 B:115</a:t>
                  </a:r>
                  <a:endParaRPr lang="en-US" sz="490">
                    <a:gradFill>
                      <a:gsLst>
                        <a:gs pos="2092">
                          <a:srgbClr val="F8F8F8"/>
                        </a:gs>
                        <a:gs pos="10042">
                          <a:srgbClr val="F8F8F8"/>
                        </a:gs>
                      </a:gsLst>
                      <a:lin ang="5400000" scaled="0"/>
                    </a:gradFill>
                    <a:ea typeface="Segoe UI" pitchFamily="34" charset="0"/>
                    <a:cs typeface="Segoe UI" pitchFamily="34" charset="0"/>
                  </a:endParaRPr>
                </a:p>
              </p:txBody>
            </p:sp>
          </p:grpSp>
          <p:grpSp>
            <p:nvGrpSpPr>
              <p:cNvPr id="27" name="Group 26"/>
              <p:cNvGrpSpPr/>
              <p:nvPr userDrawn="1"/>
            </p:nvGrpSpPr>
            <p:grpSpPr>
              <a:xfrm rot="5400000">
                <a:off x="10970856" y="3489620"/>
                <a:ext cx="3925458" cy="629233"/>
                <a:chOff x="3254158" y="4203959"/>
                <a:chExt cx="3925458" cy="629233"/>
              </a:xfrm>
            </p:grpSpPr>
            <p:sp>
              <p:nvSpPr>
                <p:cNvPr id="33" name="Rectangle 32"/>
                <p:cNvSpPr/>
                <p:nvPr userDrawn="1"/>
              </p:nvSpPr>
              <p:spPr bwMode="auto">
                <a:xfrm>
                  <a:off x="5395286" y="4543426"/>
                  <a:ext cx="869930" cy="289766"/>
                </a:xfrm>
                <a:prstGeom prst="rect">
                  <a:avLst/>
                </a:prstGeom>
                <a:solidFill>
                  <a:srgbClr val="FFB9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14102" rtl="0" eaLnBrk="1" fontAlgn="base" latinLnBrk="0" hangingPunct="1">
                    <a:lnSpc>
                      <a:spcPct val="100000"/>
                    </a:lnSpc>
                    <a:spcBef>
                      <a:spcPct val="0"/>
                    </a:spcBef>
                    <a:spcAft>
                      <a:spcPct val="0"/>
                    </a:spcAft>
                  </a:pPr>
                  <a:r>
                    <a:rPr lang="en-US" sz="490" b="1" kern="1200" baseline="0">
                      <a:solidFill>
                        <a:srgbClr val="000000"/>
                      </a:solidFill>
                      <a:latin typeface="+mn-lt"/>
                      <a:ea typeface="Segoe UI" pitchFamily="34" charset="0"/>
                      <a:cs typeface="Segoe UI" pitchFamily="34" charset="0"/>
                    </a:rPr>
                    <a:t>Yellow</a:t>
                  </a:r>
                </a:p>
                <a:p>
                  <a:pPr marL="0" algn="l" defTabSz="914102" rtl="0" eaLnBrk="1" fontAlgn="base" latinLnBrk="0" hangingPunct="1">
                    <a:lnSpc>
                      <a:spcPct val="100000"/>
                    </a:lnSpc>
                    <a:spcBef>
                      <a:spcPct val="0"/>
                    </a:spcBef>
                    <a:spcAft>
                      <a:spcPct val="0"/>
                    </a:spcAft>
                  </a:pPr>
                  <a:r>
                    <a:rPr lang="en-US" sz="490" kern="1200">
                      <a:solidFill>
                        <a:srgbClr val="000000"/>
                      </a:solidFill>
                      <a:latin typeface="+mn-lt"/>
                      <a:ea typeface="Segoe UI" pitchFamily="34" charset="0"/>
                      <a:cs typeface="Segoe UI" pitchFamily="34" charset="0"/>
                    </a:rPr>
                    <a:t>R:255 G:185 B:0</a:t>
                  </a:r>
                </a:p>
              </p:txBody>
            </p:sp>
            <p:sp>
              <p:nvSpPr>
                <p:cNvPr id="34" name="Rectangle 33"/>
                <p:cNvSpPr/>
                <p:nvPr userDrawn="1"/>
              </p:nvSpPr>
              <p:spPr bwMode="auto">
                <a:xfrm>
                  <a:off x="6309686" y="4543426"/>
                  <a:ext cx="869930" cy="289766"/>
                </a:xfrm>
                <a:prstGeom prst="rect">
                  <a:avLst/>
                </a:prstGeom>
                <a:solidFill>
                  <a:srgbClr val="D83B0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14102" rtl="0" eaLnBrk="1" fontAlgn="base" latinLnBrk="0" hangingPunct="1">
                    <a:lnSpc>
                      <a:spcPct val="100000"/>
                    </a:lnSpc>
                    <a:spcBef>
                      <a:spcPct val="0"/>
                    </a:spcBef>
                    <a:spcAft>
                      <a:spcPct val="0"/>
                    </a:spcAft>
                  </a:pPr>
                  <a:r>
                    <a:rPr lang="en-US" sz="490" b="1" kern="1200" baseline="0">
                      <a:gradFill>
                        <a:gsLst>
                          <a:gs pos="0">
                            <a:srgbClr val="FFFFFF"/>
                          </a:gs>
                          <a:gs pos="100000">
                            <a:srgbClr val="FFFFFF"/>
                          </a:gs>
                        </a:gsLst>
                        <a:lin ang="5400000" scaled="0"/>
                      </a:gradFill>
                      <a:latin typeface="+mn-lt"/>
                      <a:ea typeface="Segoe UI" pitchFamily="34" charset="0"/>
                      <a:cs typeface="Segoe UI" pitchFamily="34" charset="0"/>
                    </a:rPr>
                    <a:t>Orange</a:t>
                  </a:r>
                </a:p>
                <a:p>
                  <a:pPr algn="l" defTabSz="914102" fontAlgn="base">
                    <a:lnSpc>
                      <a:spcPct val="100000"/>
                    </a:lnSpc>
                    <a:spcBef>
                      <a:spcPct val="0"/>
                    </a:spcBef>
                    <a:spcAft>
                      <a:spcPct val="0"/>
                    </a:spcAft>
                  </a:pPr>
                  <a:r>
                    <a:rPr lang="en-US" sz="490">
                      <a:gradFill>
                        <a:gsLst>
                          <a:gs pos="2092">
                            <a:srgbClr val="F8F8F8"/>
                          </a:gs>
                          <a:gs pos="10042">
                            <a:srgbClr val="F8F8F8"/>
                          </a:gs>
                        </a:gsLst>
                        <a:lin ang="5400000" scaled="0"/>
                      </a:gradFill>
                      <a:ea typeface="Segoe UI" pitchFamily="34" charset="0"/>
                      <a:cs typeface="Segoe UI" pitchFamily="34" charset="0"/>
                    </a:rPr>
                    <a:t>R:</a:t>
                  </a:r>
                  <a:r>
                    <a:rPr lang="en-US" sz="490" baseline="0">
                      <a:gradFill>
                        <a:gsLst>
                          <a:gs pos="2092">
                            <a:srgbClr val="F8F8F8"/>
                          </a:gs>
                          <a:gs pos="10042">
                            <a:srgbClr val="F8F8F8"/>
                          </a:gs>
                        </a:gsLst>
                        <a:lin ang="5400000" scaled="0"/>
                      </a:gradFill>
                      <a:ea typeface="Segoe UI" pitchFamily="34" charset="0"/>
                      <a:cs typeface="Segoe UI" pitchFamily="34" charset="0"/>
                    </a:rPr>
                    <a:t>216 G:59 B:1</a:t>
                  </a:r>
                </a:p>
              </p:txBody>
            </p:sp>
            <p:sp>
              <p:nvSpPr>
                <p:cNvPr id="35" name="Rectangle 34"/>
                <p:cNvSpPr/>
                <p:nvPr userDrawn="1"/>
              </p:nvSpPr>
              <p:spPr bwMode="auto">
                <a:xfrm>
                  <a:off x="3254158" y="4203959"/>
                  <a:ext cx="869930" cy="289766"/>
                </a:xfrm>
                <a:prstGeom prst="rect">
                  <a:avLst/>
                </a:prstGeom>
                <a:solidFill>
                  <a:srgbClr val="00827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14102" rtl="0" eaLnBrk="1" fontAlgn="base" latinLnBrk="0" hangingPunct="1">
                    <a:lnSpc>
                      <a:spcPct val="100000"/>
                    </a:lnSpc>
                    <a:spcBef>
                      <a:spcPct val="0"/>
                    </a:spcBef>
                    <a:spcAft>
                      <a:spcPct val="0"/>
                    </a:spcAft>
                  </a:pPr>
                  <a:r>
                    <a:rPr lang="en-US" sz="490" b="1" kern="1200" baseline="0">
                      <a:gradFill>
                        <a:gsLst>
                          <a:gs pos="0">
                            <a:srgbClr val="FFFFFF"/>
                          </a:gs>
                          <a:gs pos="100000">
                            <a:srgbClr val="FFFFFF"/>
                          </a:gs>
                        </a:gsLst>
                        <a:lin ang="5400000" scaled="0"/>
                      </a:gradFill>
                      <a:latin typeface="+mn-lt"/>
                      <a:ea typeface="Segoe UI" pitchFamily="34" charset="0"/>
                      <a:cs typeface="Segoe UI" pitchFamily="34" charset="0"/>
                    </a:rPr>
                    <a:t>Teal</a:t>
                  </a:r>
                </a:p>
                <a:p>
                  <a:pPr algn="l" defTabSz="914102" fontAlgn="base">
                    <a:lnSpc>
                      <a:spcPct val="100000"/>
                    </a:lnSpc>
                    <a:spcBef>
                      <a:spcPct val="0"/>
                    </a:spcBef>
                    <a:spcAft>
                      <a:spcPct val="0"/>
                    </a:spcAft>
                  </a:pPr>
                  <a:r>
                    <a:rPr lang="en-US" sz="490">
                      <a:gradFill>
                        <a:gsLst>
                          <a:gs pos="2092">
                            <a:srgbClr val="F8F8F8"/>
                          </a:gs>
                          <a:gs pos="10042">
                            <a:srgbClr val="F8F8F8"/>
                          </a:gs>
                        </a:gsLst>
                        <a:lin ang="5400000" scaled="0"/>
                      </a:gradFill>
                      <a:ea typeface="Segoe UI" pitchFamily="34" charset="0"/>
                      <a:cs typeface="Segoe UI" pitchFamily="34" charset="0"/>
                    </a:rPr>
                    <a:t>R:0</a:t>
                  </a:r>
                  <a:r>
                    <a:rPr lang="en-US" sz="490" baseline="0">
                      <a:gradFill>
                        <a:gsLst>
                          <a:gs pos="2092">
                            <a:srgbClr val="F8F8F8"/>
                          </a:gs>
                          <a:gs pos="10042">
                            <a:srgbClr val="F8F8F8"/>
                          </a:gs>
                        </a:gsLst>
                        <a:lin ang="5400000" scaled="0"/>
                      </a:gradFill>
                      <a:ea typeface="Segoe UI" pitchFamily="34" charset="0"/>
                      <a:cs typeface="Segoe UI" pitchFamily="34" charset="0"/>
                    </a:rPr>
                    <a:t> G:130 B:114</a:t>
                  </a:r>
                  <a:endParaRPr lang="en-US" sz="490">
                    <a:gradFill>
                      <a:gsLst>
                        <a:gs pos="2092">
                          <a:srgbClr val="F8F8F8"/>
                        </a:gs>
                        <a:gs pos="10042">
                          <a:srgbClr val="F8F8F8"/>
                        </a:gs>
                      </a:gsLst>
                      <a:lin ang="5400000" scaled="0"/>
                    </a:gradFill>
                    <a:ea typeface="Segoe UI" pitchFamily="34" charset="0"/>
                    <a:cs typeface="Segoe UI" pitchFamily="34" charset="0"/>
                  </a:endParaRPr>
                </a:p>
              </p:txBody>
            </p:sp>
          </p:grpSp>
          <p:sp>
            <p:nvSpPr>
              <p:cNvPr id="28" name="TextBox 27"/>
              <p:cNvSpPr txBox="1"/>
              <p:nvPr userDrawn="1"/>
            </p:nvSpPr>
            <p:spPr>
              <a:xfrm rot="5400000">
                <a:off x="12987813" y="258334"/>
                <a:ext cx="843944" cy="326834"/>
              </a:xfrm>
              <a:prstGeom prst="rect">
                <a:avLst/>
              </a:prstGeom>
              <a:noFill/>
            </p:spPr>
            <p:txBody>
              <a:bodyPr wrap="none" lIns="0" tIns="91440" rIns="182880" bIns="91440" rtlCol="0">
                <a:spAutoFit/>
              </a:bodyPr>
              <a:lstStyle/>
              <a:p>
                <a:pPr>
                  <a:lnSpc>
                    <a:spcPct val="90000"/>
                  </a:lnSpc>
                  <a:spcAft>
                    <a:spcPts val="588"/>
                  </a:spcAft>
                </a:pPr>
                <a:r>
                  <a:rPr lang="en-US" sz="980">
                    <a:gradFill>
                      <a:gsLst>
                        <a:gs pos="2917">
                          <a:schemeClr val="tx1"/>
                        </a:gs>
                        <a:gs pos="30000">
                          <a:schemeClr val="tx1"/>
                        </a:gs>
                      </a:gsLst>
                      <a:lin ang="5400000" scaled="0"/>
                    </a:gradFill>
                  </a:rPr>
                  <a:t>Main colors</a:t>
                </a:r>
              </a:p>
            </p:txBody>
          </p:sp>
          <p:sp>
            <p:nvSpPr>
              <p:cNvPr id="32" name="TextBox 31"/>
              <p:cNvSpPr txBox="1"/>
              <p:nvPr userDrawn="1"/>
            </p:nvSpPr>
            <p:spPr>
              <a:xfrm rot="5400000">
                <a:off x="11746691" y="4228746"/>
                <a:ext cx="2647253" cy="326834"/>
              </a:xfrm>
              <a:prstGeom prst="rect">
                <a:avLst/>
              </a:prstGeom>
              <a:noFill/>
            </p:spPr>
            <p:txBody>
              <a:bodyPr wrap="none" lIns="0" tIns="91440" rIns="182880" bIns="91440" rtlCol="0">
                <a:spAutoFit/>
              </a:bodyPr>
              <a:lstStyle/>
              <a:p>
                <a:pPr>
                  <a:lnSpc>
                    <a:spcPct val="90000"/>
                  </a:lnSpc>
                  <a:spcAft>
                    <a:spcPts val="588"/>
                  </a:spcAft>
                </a:pPr>
                <a:r>
                  <a:rPr lang="en-US" sz="980">
                    <a:gradFill>
                      <a:gsLst>
                        <a:gs pos="2917">
                          <a:schemeClr val="tx1"/>
                        </a:gs>
                        <a:gs pos="30000">
                          <a:schemeClr val="tx1"/>
                        </a:gs>
                      </a:gsLst>
                      <a:lin ang="5400000" scaled="0"/>
                    </a:gradFill>
                  </a:rPr>
                  <a:t>Secondary colors (use only when</a:t>
                </a:r>
                <a:r>
                  <a:rPr lang="en-US" sz="980" baseline="0">
                    <a:gradFill>
                      <a:gsLst>
                        <a:gs pos="2917">
                          <a:schemeClr val="tx1"/>
                        </a:gs>
                        <a:gs pos="30000">
                          <a:schemeClr val="tx1"/>
                        </a:gs>
                      </a:gsLst>
                      <a:lin ang="5400000" scaled="0"/>
                    </a:gradFill>
                  </a:rPr>
                  <a:t> necessary)</a:t>
                </a:r>
                <a:endParaRPr lang="en-US" sz="980">
                  <a:gradFill>
                    <a:gsLst>
                      <a:gs pos="2917">
                        <a:schemeClr val="tx1"/>
                      </a:gs>
                      <a:gs pos="30000">
                        <a:schemeClr val="tx1"/>
                      </a:gs>
                    </a:gsLst>
                    <a:lin ang="5400000" scaled="0"/>
                  </a:gradFill>
                </a:endParaRPr>
              </a:p>
            </p:txBody>
          </p:sp>
        </p:grpSp>
        <p:sp>
          <p:nvSpPr>
            <p:cNvPr id="19" name="Rectangle 18"/>
            <p:cNvSpPr/>
            <p:nvPr userDrawn="1"/>
          </p:nvSpPr>
          <p:spPr bwMode="auto">
            <a:xfrm rot="5400000">
              <a:off x="12328885" y="3356233"/>
              <a:ext cx="869930" cy="289766"/>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14102" fontAlgn="base">
                <a:lnSpc>
                  <a:spcPct val="100000"/>
                </a:lnSpc>
                <a:spcBef>
                  <a:spcPct val="0"/>
                </a:spcBef>
                <a:spcAft>
                  <a:spcPct val="0"/>
                </a:spcAft>
              </a:pPr>
              <a:r>
                <a:rPr lang="en-US" sz="490" b="1" kern="1200" baseline="0">
                  <a:gradFill>
                    <a:gsLst>
                      <a:gs pos="7965">
                        <a:srgbClr val="000000"/>
                      </a:gs>
                      <a:gs pos="28319">
                        <a:srgbClr val="000000"/>
                      </a:gs>
                    </a:gsLst>
                    <a:lin ang="5400000" scaled="0"/>
                  </a:gradFill>
                  <a:latin typeface="+mn-lt"/>
                  <a:ea typeface="Segoe UI" pitchFamily="34" charset="0"/>
                  <a:cs typeface="Segoe UI" pitchFamily="34" charset="0"/>
                </a:rPr>
                <a:t>Cyan</a:t>
              </a:r>
            </a:p>
            <a:p>
              <a:pPr algn="l" defTabSz="914102" fontAlgn="base">
                <a:lnSpc>
                  <a:spcPct val="100000"/>
                </a:lnSpc>
                <a:spcBef>
                  <a:spcPct val="0"/>
                </a:spcBef>
                <a:spcAft>
                  <a:spcPct val="0"/>
                </a:spcAft>
              </a:pPr>
              <a:r>
                <a:rPr lang="en-US" sz="490">
                  <a:gradFill>
                    <a:gsLst>
                      <a:gs pos="7965">
                        <a:srgbClr val="000000"/>
                      </a:gs>
                      <a:gs pos="28319">
                        <a:srgbClr val="000000"/>
                      </a:gs>
                    </a:gsLst>
                    <a:lin ang="5400000" scaled="0"/>
                  </a:gradFill>
                  <a:ea typeface="Segoe UI" pitchFamily="34" charset="0"/>
                  <a:cs typeface="Segoe UI" pitchFamily="34" charset="0"/>
                </a:rPr>
                <a:t>R:</a:t>
              </a:r>
              <a:r>
                <a:rPr lang="en-US" sz="490" baseline="0">
                  <a:gradFill>
                    <a:gsLst>
                      <a:gs pos="7965">
                        <a:srgbClr val="000000"/>
                      </a:gs>
                      <a:gs pos="28319">
                        <a:srgbClr val="000000"/>
                      </a:gs>
                    </a:gsLst>
                    <a:lin ang="5400000" scaled="0"/>
                  </a:gradFill>
                  <a:ea typeface="Segoe UI" pitchFamily="34" charset="0"/>
                  <a:cs typeface="Segoe UI" pitchFamily="34" charset="0"/>
                </a:rPr>
                <a:t>0 G:188 B:242</a:t>
              </a:r>
              <a:endParaRPr lang="en-US" sz="490">
                <a:gradFill>
                  <a:gsLst>
                    <a:gs pos="7965">
                      <a:srgbClr val="000000"/>
                    </a:gs>
                    <a:gs pos="28319">
                      <a:srgbClr val="000000"/>
                    </a:gs>
                  </a:gsLst>
                  <a:lin ang="5400000" scaled="0"/>
                </a:gradFill>
                <a:ea typeface="Segoe UI" pitchFamily="34" charset="0"/>
                <a:cs typeface="Segoe UI" pitchFamily="34" charset="0"/>
              </a:endParaRPr>
            </a:p>
          </p:txBody>
        </p:sp>
      </p:grpSp>
      <p:grpSp>
        <p:nvGrpSpPr>
          <p:cNvPr id="7" name="Group 6">
            <a:extLst>
              <a:ext uri="{FF2B5EF4-FFF2-40B4-BE49-F238E27FC236}">
                <a16:creationId xmlns:a16="http://schemas.microsoft.com/office/drawing/2014/main" id="{51AC467E-40BB-4167-B886-3BE80F4C6BFF}"/>
              </a:ext>
            </a:extLst>
          </p:cNvPr>
          <p:cNvGrpSpPr/>
          <p:nvPr userDrawn="1"/>
        </p:nvGrpSpPr>
        <p:grpSpPr>
          <a:xfrm>
            <a:off x="1" y="6150820"/>
            <a:ext cx="13541654" cy="904863"/>
            <a:chOff x="1" y="6150820"/>
            <a:chExt cx="13541654" cy="904863"/>
          </a:xfrm>
        </p:grpSpPr>
        <p:pic>
          <p:nvPicPr>
            <p:cNvPr id="6" name="Picture 5">
              <a:extLst>
                <a:ext uri="{FF2B5EF4-FFF2-40B4-BE49-F238E27FC236}">
                  <a16:creationId xmlns:a16="http://schemas.microsoft.com/office/drawing/2014/main" id="{06122FB3-2713-493C-AB08-276B6613B152}"/>
                </a:ext>
              </a:extLst>
            </p:cNvPr>
            <p:cNvPicPr>
              <a:picLocks noChangeAspect="1"/>
            </p:cNvPicPr>
            <p:nvPr userDrawn="1"/>
          </p:nvPicPr>
          <p:blipFill>
            <a:blip r:embed="rId16"/>
            <a:stretch>
              <a:fillRect/>
            </a:stretch>
          </p:blipFill>
          <p:spPr>
            <a:xfrm>
              <a:off x="1" y="6272117"/>
              <a:ext cx="12192000" cy="590550"/>
            </a:xfrm>
            <a:prstGeom prst="rect">
              <a:avLst/>
            </a:prstGeom>
          </p:spPr>
        </p:pic>
        <p:sp>
          <p:nvSpPr>
            <p:cNvPr id="21" name="TextBox 20">
              <a:extLst>
                <a:ext uri="{FF2B5EF4-FFF2-40B4-BE49-F238E27FC236}">
                  <a16:creationId xmlns:a16="http://schemas.microsoft.com/office/drawing/2014/main" id="{6F9C8AD2-E3AF-433C-91E6-F177F22D3A0D}"/>
                </a:ext>
              </a:extLst>
            </p:cNvPr>
            <p:cNvSpPr txBox="1"/>
            <p:nvPr userDrawn="1"/>
          </p:nvSpPr>
          <p:spPr>
            <a:xfrm>
              <a:off x="9412715" y="6150820"/>
              <a:ext cx="4128940" cy="904863"/>
            </a:xfrm>
            <a:prstGeom prst="rect">
              <a:avLst/>
            </a:prstGeom>
            <a:noFill/>
            <a:effectLst>
              <a:outerShdw sx="1000" sy="1000" algn="ctr" rotWithShape="0">
                <a:schemeClr val="bg1"/>
              </a:outerShdw>
            </a:effectLst>
          </p:spPr>
          <p:txBody>
            <a:bodyPr wrap="square" lIns="182880" tIns="146304" rIns="182880" bIns="146304" rtlCol="0">
              <a:spAutoFit/>
            </a:bodyPr>
            <a:lstStyle/>
            <a:p>
              <a:pPr>
                <a:lnSpc>
                  <a:spcPct val="90000"/>
                </a:lnSpc>
                <a:spcAft>
                  <a:spcPts val="600"/>
                </a:spcAft>
              </a:pPr>
              <a:r>
                <a:rPr lang="en-US" sz="4400" dirty="0">
                  <a:solidFill>
                    <a:srgbClr val="F8F8F8"/>
                  </a:solidFill>
                  <a:effectLst/>
                  <a:latin typeface="+mn-lt"/>
                </a:rPr>
                <a:t>.NET Conf</a:t>
              </a:r>
              <a:endParaRPr lang="en-US" sz="4400" dirty="0">
                <a:solidFill>
                  <a:srgbClr val="F8F8F8"/>
                </a:solidFill>
                <a:effectLst/>
              </a:endParaRPr>
            </a:p>
          </p:txBody>
        </p:sp>
      </p:grpSp>
    </p:spTree>
    <p:extLst>
      <p:ext uri="{BB962C8B-B14F-4D97-AF65-F5344CB8AC3E}">
        <p14:creationId xmlns:p14="http://schemas.microsoft.com/office/powerpoint/2010/main" val="3512875427"/>
      </p:ext>
    </p:extLst>
  </p:cSld>
  <p:clrMap bg1="lt1" tx1="dk1" bg2="lt2" tx2="dk2" accent1="accent1" accent2="accent2" accent3="accent3" accent4="accent4" accent5="accent5" accent6="accent6" hlink="hlink" folHlink="folHlink"/>
  <p:sldLayoutIdLst>
    <p:sldLayoutId id="2147483675" r:id="rId1"/>
    <p:sldLayoutId id="2147483677" r:id="rId2"/>
    <p:sldLayoutId id="2147483678" r:id="rId3"/>
    <p:sldLayoutId id="2147483679" r:id="rId4"/>
    <p:sldLayoutId id="2147483680" r:id="rId5"/>
    <p:sldLayoutId id="2147483683" r:id="rId6"/>
    <p:sldLayoutId id="2147483686" r:id="rId7"/>
    <p:sldLayoutId id="2147483687" r:id="rId8"/>
    <p:sldLayoutId id="2147483697" r:id="rId9"/>
    <p:sldLayoutId id="2147483698" r:id="rId10"/>
    <p:sldLayoutId id="2147483699" r:id="rId11"/>
    <p:sldLayoutId id="2147483700" r:id="rId12"/>
    <p:sldLayoutId id="2147483701" r:id="rId13"/>
    <p:sldLayoutId id="2147483711" r:id="rId14"/>
  </p:sldLayoutIdLst>
  <p:transition>
    <p:fade/>
  </p:transition>
  <p:txStyles>
    <p:titleStyle>
      <a:lvl1pPr algn="l" defTabSz="914367" rtl="0" eaLnBrk="1" latinLnBrk="0" hangingPunct="1">
        <a:lnSpc>
          <a:spcPct val="90000"/>
        </a:lnSpc>
        <a:spcBef>
          <a:spcPct val="0"/>
        </a:spcBef>
        <a:buNone/>
        <a:defRPr lang="en-US" sz="4705"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36145" marR="0" indent="-336145" algn="l" defTabSz="914367" rtl="0" eaLnBrk="1" fontAlgn="auto" latinLnBrk="0" hangingPunct="1">
        <a:lnSpc>
          <a:spcPct val="90000"/>
        </a:lnSpc>
        <a:spcBef>
          <a:spcPct val="20000"/>
        </a:spcBef>
        <a:spcAft>
          <a:spcPts val="0"/>
        </a:spcAft>
        <a:buClrTx/>
        <a:buSzPct val="90000"/>
        <a:buFont typeface="Arial" pitchFamily="34" charset="0"/>
        <a:buChar char="•"/>
        <a:tabLst/>
        <a:defRPr sz="3921" kern="1200" spc="0" baseline="0">
          <a:gradFill>
            <a:gsLst>
              <a:gs pos="1250">
                <a:schemeClr val="tx1"/>
              </a:gs>
              <a:gs pos="100000">
                <a:schemeClr val="tx1"/>
              </a:gs>
            </a:gsLst>
            <a:lin ang="5400000" scaled="0"/>
          </a:gradFill>
          <a:latin typeface="+mj-lt"/>
          <a:ea typeface="+mn-ea"/>
          <a:cs typeface="+mn-cs"/>
        </a:defRPr>
      </a:lvl1pPr>
      <a:lvl2pPr marL="572691" marR="0" indent="-236546" algn="l" defTabSz="914367" rtl="0" eaLnBrk="1" fontAlgn="auto" latinLnBrk="0" hangingPunct="1">
        <a:lnSpc>
          <a:spcPct val="90000"/>
        </a:lnSpc>
        <a:spcBef>
          <a:spcPct val="20000"/>
        </a:spcBef>
        <a:spcAft>
          <a:spcPts val="0"/>
        </a:spcAft>
        <a:buClrTx/>
        <a:buSzPct val="90000"/>
        <a:buFont typeface="Arial" pitchFamily="34" charset="0"/>
        <a:buChar char="•"/>
        <a:tabLst/>
        <a:defRPr sz="2353" kern="1200" spc="0" baseline="0">
          <a:gradFill>
            <a:gsLst>
              <a:gs pos="1250">
                <a:schemeClr val="tx1"/>
              </a:gs>
              <a:gs pos="100000">
                <a:schemeClr val="tx1"/>
              </a:gs>
            </a:gsLst>
            <a:lin ang="5400000" scaled="0"/>
          </a:gradFill>
          <a:latin typeface="+mn-lt"/>
          <a:ea typeface="+mn-ea"/>
          <a:cs typeface="+mn-cs"/>
        </a:defRPr>
      </a:lvl2pPr>
      <a:lvl3pPr marL="784338"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961" kern="1200" spc="0" baseline="0">
          <a:gradFill>
            <a:gsLst>
              <a:gs pos="1250">
                <a:schemeClr val="tx1"/>
              </a:gs>
              <a:gs pos="100000">
                <a:schemeClr val="tx1"/>
              </a:gs>
            </a:gsLst>
            <a:lin ang="5400000" scaled="0"/>
          </a:gradFill>
          <a:latin typeface="+mn-lt"/>
          <a:ea typeface="+mn-ea"/>
          <a:cs typeface="+mn-cs"/>
        </a:defRPr>
      </a:lvl3pPr>
      <a:lvl4pPr marL="1008435"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765" kern="1200" spc="0" baseline="0">
          <a:gradFill>
            <a:gsLst>
              <a:gs pos="1250">
                <a:schemeClr val="tx1"/>
              </a:gs>
              <a:gs pos="100000">
                <a:schemeClr val="tx1"/>
              </a:gs>
            </a:gsLst>
            <a:lin ang="5400000" scaled="0"/>
          </a:gradFill>
          <a:latin typeface="+mn-lt"/>
          <a:ea typeface="+mn-ea"/>
          <a:cs typeface="+mn-cs"/>
        </a:defRPr>
      </a:lvl4pPr>
      <a:lvl5pPr marL="1232531"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765" kern="1200" spc="0" baseline="0">
          <a:gradFill>
            <a:gsLst>
              <a:gs pos="1250">
                <a:schemeClr val="tx1"/>
              </a:gs>
              <a:gs pos="100000">
                <a:schemeClr val="tx1"/>
              </a:gs>
            </a:gsLst>
            <a:lin ang="5400000" scaled="0"/>
          </a:gra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8F8F8"/>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9240" y="289511"/>
            <a:ext cx="11655840" cy="899665"/>
          </a:xfrm>
          <a:prstGeom prst="rect">
            <a:avLst/>
          </a:prstGeom>
        </p:spPr>
        <p:txBody>
          <a:bodyPr vert="horz" wrap="square" lIns="146304" tIns="91440" rIns="146304" bIns="91440" rtlCol="0" anchor="t">
            <a:noAutofit/>
          </a:bodyPr>
          <a:lstStyle/>
          <a:p>
            <a:r>
              <a:rPr lang="en-US"/>
              <a:t>Click to edit Master title style</a:t>
            </a:r>
          </a:p>
        </p:txBody>
      </p:sp>
      <p:sp>
        <p:nvSpPr>
          <p:cNvPr id="4" name="Text Placeholder 3"/>
          <p:cNvSpPr>
            <a:spLocks noGrp="1"/>
          </p:cNvSpPr>
          <p:nvPr>
            <p:ph type="body" idx="1"/>
          </p:nvPr>
        </p:nvSpPr>
        <p:spPr>
          <a:xfrm>
            <a:off x="269241" y="1189178"/>
            <a:ext cx="11653521" cy="2052030"/>
          </a:xfrm>
          <a:prstGeom prst="rect">
            <a:avLst/>
          </a:prstGeom>
        </p:spPr>
        <p:txBody>
          <a:bodyPr vert="horz" wrap="square" lIns="146304" tIns="91440" rIns="146304" bIns="9144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3" name="Group 2"/>
          <p:cNvGrpSpPr/>
          <p:nvPr/>
        </p:nvGrpSpPr>
        <p:grpSpPr>
          <a:xfrm>
            <a:off x="12370906" y="-217"/>
            <a:ext cx="935477" cy="5654619"/>
            <a:chOff x="12618967" y="-221"/>
            <a:chExt cx="954235" cy="5767187"/>
          </a:xfrm>
        </p:grpSpPr>
        <p:grpSp>
          <p:nvGrpSpPr>
            <p:cNvPr id="18" name="Group 17"/>
            <p:cNvGrpSpPr/>
            <p:nvPr userDrawn="1"/>
          </p:nvGrpSpPr>
          <p:grpSpPr>
            <a:xfrm>
              <a:off x="12618967" y="-221"/>
              <a:ext cx="954235" cy="5767187"/>
              <a:chOff x="12618967" y="-221"/>
              <a:chExt cx="954235" cy="5767187"/>
            </a:xfrm>
          </p:grpSpPr>
          <p:grpSp>
            <p:nvGrpSpPr>
              <p:cNvPr id="26" name="Group 25"/>
              <p:cNvGrpSpPr/>
              <p:nvPr userDrawn="1"/>
            </p:nvGrpSpPr>
            <p:grpSpPr>
              <a:xfrm rot="5400000">
                <a:off x="11582059" y="1045293"/>
                <a:ext cx="2703052" cy="629236"/>
                <a:chOff x="1586734" y="4543426"/>
                <a:chExt cx="2703052" cy="629236"/>
              </a:xfrm>
            </p:grpSpPr>
            <p:sp>
              <p:nvSpPr>
                <p:cNvPr id="45" name="Rectangle 44"/>
                <p:cNvSpPr/>
                <p:nvPr userDrawn="1"/>
              </p:nvSpPr>
              <p:spPr bwMode="auto">
                <a:xfrm>
                  <a:off x="1586734" y="4543427"/>
                  <a:ext cx="869930" cy="28976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14102" rtl="0" eaLnBrk="1" fontAlgn="base" latinLnBrk="0" hangingPunct="1">
                    <a:lnSpc>
                      <a:spcPct val="100000"/>
                    </a:lnSpc>
                    <a:spcBef>
                      <a:spcPct val="0"/>
                    </a:spcBef>
                    <a:spcAft>
                      <a:spcPct val="0"/>
                    </a:spcAft>
                  </a:pPr>
                  <a:r>
                    <a:rPr lang="en-US" sz="490" b="1" kern="1200" baseline="0">
                      <a:gradFill>
                        <a:gsLst>
                          <a:gs pos="0">
                            <a:srgbClr val="FFFFFF"/>
                          </a:gs>
                          <a:gs pos="100000">
                            <a:srgbClr val="FFFFFF"/>
                          </a:gs>
                        </a:gsLst>
                        <a:lin ang="5400000" scaled="0"/>
                      </a:gradFill>
                      <a:latin typeface="+mn-lt"/>
                      <a:ea typeface="Segoe UI" pitchFamily="34" charset="0"/>
                      <a:cs typeface="Segoe UI" pitchFamily="34" charset="0"/>
                    </a:rPr>
                    <a:t>Blue</a:t>
                  </a:r>
                </a:p>
                <a:p>
                  <a:pPr algn="l" defTabSz="914102" fontAlgn="base">
                    <a:lnSpc>
                      <a:spcPct val="100000"/>
                    </a:lnSpc>
                    <a:spcBef>
                      <a:spcPct val="0"/>
                    </a:spcBef>
                    <a:spcAft>
                      <a:spcPct val="0"/>
                    </a:spcAft>
                  </a:pPr>
                  <a:r>
                    <a:rPr lang="en-US" sz="490">
                      <a:gradFill>
                        <a:gsLst>
                          <a:gs pos="2092">
                            <a:srgbClr val="F8F8F8"/>
                          </a:gs>
                          <a:gs pos="10042">
                            <a:srgbClr val="F8F8F8"/>
                          </a:gs>
                        </a:gsLst>
                        <a:lin ang="5400000" scaled="0"/>
                      </a:gradFill>
                      <a:ea typeface="Segoe UI" pitchFamily="34" charset="0"/>
                      <a:cs typeface="Segoe UI" pitchFamily="34" charset="0"/>
                    </a:rPr>
                    <a:t>R:</a:t>
                  </a:r>
                  <a:r>
                    <a:rPr lang="en-US" sz="490" baseline="0">
                      <a:gradFill>
                        <a:gsLst>
                          <a:gs pos="2092">
                            <a:srgbClr val="F8F8F8"/>
                          </a:gs>
                          <a:gs pos="10042">
                            <a:srgbClr val="F8F8F8"/>
                          </a:gs>
                        </a:gsLst>
                        <a:lin ang="5400000" scaled="0"/>
                      </a:gradFill>
                      <a:ea typeface="Segoe UI" pitchFamily="34" charset="0"/>
                      <a:cs typeface="Segoe UI" pitchFamily="34" charset="0"/>
                    </a:rPr>
                    <a:t>0 G:120 B:215</a:t>
                  </a:r>
                  <a:endParaRPr lang="en-US" sz="490">
                    <a:gradFill>
                      <a:gsLst>
                        <a:gs pos="2092">
                          <a:srgbClr val="F8F8F8"/>
                        </a:gs>
                        <a:gs pos="10042">
                          <a:srgbClr val="F8F8F8"/>
                        </a:gs>
                      </a:gsLst>
                      <a:lin ang="5400000" scaled="0"/>
                    </a:gradFill>
                    <a:ea typeface="Segoe UI" pitchFamily="34" charset="0"/>
                    <a:cs typeface="Segoe UI" pitchFamily="34" charset="0"/>
                  </a:endParaRPr>
                </a:p>
              </p:txBody>
            </p:sp>
            <p:sp>
              <p:nvSpPr>
                <p:cNvPr id="37" name="Rectangle 36"/>
                <p:cNvSpPr/>
                <p:nvPr userDrawn="1"/>
              </p:nvSpPr>
              <p:spPr bwMode="auto">
                <a:xfrm>
                  <a:off x="3419856" y="4543428"/>
                  <a:ext cx="869930" cy="28976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14102" fontAlgn="base">
                    <a:lnSpc>
                      <a:spcPct val="100000"/>
                    </a:lnSpc>
                    <a:spcBef>
                      <a:spcPct val="0"/>
                    </a:spcBef>
                    <a:spcAft>
                      <a:spcPct val="0"/>
                    </a:spcAft>
                  </a:pPr>
                  <a:r>
                    <a:rPr lang="en-US" sz="490" b="1" kern="1200" baseline="0">
                      <a:gradFill>
                        <a:gsLst>
                          <a:gs pos="7965">
                            <a:srgbClr val="000000"/>
                          </a:gs>
                          <a:gs pos="28319">
                            <a:srgbClr val="000000"/>
                          </a:gs>
                        </a:gsLst>
                        <a:lin ang="5400000" scaled="0"/>
                      </a:gradFill>
                      <a:latin typeface="+mn-lt"/>
                      <a:ea typeface="Segoe UI" pitchFamily="34" charset="0"/>
                      <a:cs typeface="Segoe UI" pitchFamily="34" charset="0"/>
                    </a:rPr>
                    <a:t>Cyan</a:t>
                  </a:r>
                </a:p>
                <a:p>
                  <a:pPr algn="l" defTabSz="914102" fontAlgn="base">
                    <a:lnSpc>
                      <a:spcPct val="100000"/>
                    </a:lnSpc>
                    <a:spcBef>
                      <a:spcPct val="0"/>
                    </a:spcBef>
                    <a:spcAft>
                      <a:spcPct val="0"/>
                    </a:spcAft>
                  </a:pPr>
                  <a:r>
                    <a:rPr lang="en-US" sz="490">
                      <a:gradFill>
                        <a:gsLst>
                          <a:gs pos="7965">
                            <a:srgbClr val="000000"/>
                          </a:gs>
                          <a:gs pos="28319">
                            <a:srgbClr val="000000"/>
                          </a:gs>
                        </a:gsLst>
                        <a:lin ang="5400000" scaled="0"/>
                      </a:gradFill>
                      <a:ea typeface="Segoe UI" pitchFamily="34" charset="0"/>
                      <a:cs typeface="Segoe UI" pitchFamily="34" charset="0"/>
                    </a:rPr>
                    <a:t>R:</a:t>
                  </a:r>
                  <a:r>
                    <a:rPr lang="en-US" sz="490" baseline="0">
                      <a:gradFill>
                        <a:gsLst>
                          <a:gs pos="7965">
                            <a:srgbClr val="000000"/>
                          </a:gs>
                          <a:gs pos="28319">
                            <a:srgbClr val="000000"/>
                          </a:gs>
                        </a:gsLst>
                        <a:lin ang="5400000" scaled="0"/>
                      </a:gradFill>
                      <a:ea typeface="Segoe UI" pitchFamily="34" charset="0"/>
                      <a:cs typeface="Segoe UI" pitchFamily="34" charset="0"/>
                    </a:rPr>
                    <a:t>0 G:188 B:242</a:t>
                  </a:r>
                  <a:endParaRPr lang="en-US" sz="490">
                    <a:gradFill>
                      <a:gsLst>
                        <a:gs pos="7965">
                          <a:srgbClr val="000000"/>
                        </a:gs>
                        <a:gs pos="28319">
                          <a:srgbClr val="000000"/>
                        </a:gs>
                      </a:gsLst>
                      <a:lin ang="5400000" scaled="0"/>
                    </a:gradFill>
                    <a:ea typeface="Segoe UI" pitchFamily="34" charset="0"/>
                    <a:cs typeface="Segoe UI" pitchFamily="34" charset="0"/>
                  </a:endParaRPr>
                </a:p>
              </p:txBody>
            </p:sp>
            <p:sp>
              <p:nvSpPr>
                <p:cNvPr id="41" name="Rectangle 40"/>
                <p:cNvSpPr/>
                <p:nvPr userDrawn="1"/>
              </p:nvSpPr>
              <p:spPr bwMode="auto">
                <a:xfrm>
                  <a:off x="1586734" y="4882896"/>
                  <a:ext cx="869930" cy="289766"/>
                </a:xfrm>
                <a:prstGeom prst="rect">
                  <a:avLst/>
                </a:prstGeom>
                <a:solidFill>
                  <a:srgbClr val="D2D2D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14102" fontAlgn="base">
                    <a:lnSpc>
                      <a:spcPct val="100000"/>
                    </a:lnSpc>
                    <a:spcBef>
                      <a:spcPct val="0"/>
                    </a:spcBef>
                    <a:spcAft>
                      <a:spcPct val="0"/>
                    </a:spcAft>
                  </a:pPr>
                  <a:r>
                    <a:rPr lang="en-US" sz="490" b="1" kern="1200" baseline="0">
                      <a:gradFill>
                        <a:gsLst>
                          <a:gs pos="92035">
                            <a:srgbClr val="505050"/>
                          </a:gs>
                          <a:gs pos="27000">
                            <a:srgbClr val="505050"/>
                          </a:gs>
                        </a:gsLst>
                        <a:lin ang="5400000" scaled="0"/>
                      </a:gradFill>
                      <a:latin typeface="+mn-lt"/>
                      <a:ea typeface="Segoe UI" pitchFamily="34" charset="0"/>
                      <a:cs typeface="Segoe UI" pitchFamily="34" charset="0"/>
                    </a:rPr>
                    <a:t>Light Gray</a:t>
                  </a:r>
                </a:p>
                <a:p>
                  <a:pPr algn="l" defTabSz="914102" fontAlgn="base">
                    <a:lnSpc>
                      <a:spcPct val="100000"/>
                    </a:lnSpc>
                    <a:spcBef>
                      <a:spcPct val="0"/>
                    </a:spcBef>
                    <a:spcAft>
                      <a:spcPct val="0"/>
                    </a:spcAft>
                  </a:pPr>
                  <a:r>
                    <a:rPr lang="en-US" sz="490">
                      <a:gradFill>
                        <a:gsLst>
                          <a:gs pos="92035">
                            <a:srgbClr val="505050"/>
                          </a:gs>
                          <a:gs pos="27000">
                            <a:srgbClr val="505050"/>
                          </a:gs>
                        </a:gsLst>
                        <a:lin ang="5400000" scaled="0"/>
                      </a:gradFill>
                      <a:ea typeface="Segoe UI" pitchFamily="34" charset="0"/>
                      <a:cs typeface="Segoe UI" pitchFamily="34" charset="0"/>
                    </a:rPr>
                    <a:t>R:</a:t>
                  </a:r>
                  <a:r>
                    <a:rPr lang="en-US" sz="490" baseline="0">
                      <a:gradFill>
                        <a:gsLst>
                          <a:gs pos="92035">
                            <a:srgbClr val="505050"/>
                          </a:gs>
                          <a:gs pos="27000">
                            <a:srgbClr val="505050"/>
                          </a:gs>
                        </a:gsLst>
                        <a:lin ang="5400000" scaled="0"/>
                      </a:gradFill>
                      <a:ea typeface="Segoe UI" pitchFamily="34" charset="0"/>
                      <a:cs typeface="Segoe UI" pitchFamily="34" charset="0"/>
                    </a:rPr>
                    <a:t>210 G:210 B:210</a:t>
                  </a:r>
                  <a:endParaRPr lang="en-US" sz="490">
                    <a:gradFill>
                      <a:gsLst>
                        <a:gs pos="92035">
                          <a:srgbClr val="505050"/>
                        </a:gs>
                        <a:gs pos="27000">
                          <a:srgbClr val="505050"/>
                        </a:gs>
                      </a:gsLst>
                      <a:lin ang="5400000" scaled="0"/>
                    </a:gradFill>
                    <a:ea typeface="Segoe UI" pitchFamily="34" charset="0"/>
                    <a:cs typeface="Segoe UI" pitchFamily="34" charset="0"/>
                  </a:endParaRPr>
                </a:p>
              </p:txBody>
            </p:sp>
            <p:sp>
              <p:nvSpPr>
                <p:cNvPr id="42" name="Rectangle 41"/>
                <p:cNvSpPr/>
                <p:nvPr userDrawn="1"/>
              </p:nvSpPr>
              <p:spPr bwMode="auto">
                <a:xfrm>
                  <a:off x="2505456" y="4543426"/>
                  <a:ext cx="869930" cy="289766"/>
                </a:xfrm>
                <a:prstGeom prst="rect">
                  <a:avLst/>
                </a:prstGeom>
                <a:solidFill>
                  <a:srgbClr val="5C2D9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14102" rtl="0" eaLnBrk="1" fontAlgn="base" latinLnBrk="0" hangingPunct="1">
                    <a:lnSpc>
                      <a:spcPct val="100000"/>
                    </a:lnSpc>
                    <a:spcBef>
                      <a:spcPct val="0"/>
                    </a:spcBef>
                    <a:spcAft>
                      <a:spcPct val="0"/>
                    </a:spcAft>
                  </a:pPr>
                  <a:r>
                    <a:rPr lang="en-US" sz="490" b="1" kern="1200" baseline="0">
                      <a:gradFill>
                        <a:gsLst>
                          <a:gs pos="0">
                            <a:srgbClr val="FFFFFF"/>
                          </a:gs>
                          <a:gs pos="100000">
                            <a:srgbClr val="FFFFFF"/>
                          </a:gs>
                        </a:gsLst>
                        <a:lin ang="5400000" scaled="0"/>
                      </a:gradFill>
                      <a:latin typeface="+mn-lt"/>
                      <a:ea typeface="Segoe UI" pitchFamily="34" charset="0"/>
                      <a:cs typeface="Segoe UI" pitchFamily="34" charset="0"/>
                    </a:rPr>
                    <a:t>Purple</a:t>
                  </a:r>
                </a:p>
                <a:p>
                  <a:pPr algn="l" defTabSz="914102" fontAlgn="base">
                    <a:lnSpc>
                      <a:spcPct val="100000"/>
                    </a:lnSpc>
                    <a:spcBef>
                      <a:spcPct val="0"/>
                    </a:spcBef>
                    <a:spcAft>
                      <a:spcPct val="0"/>
                    </a:spcAft>
                  </a:pPr>
                  <a:r>
                    <a:rPr lang="en-US" sz="490">
                      <a:gradFill>
                        <a:gsLst>
                          <a:gs pos="0">
                            <a:srgbClr val="FFFFFF"/>
                          </a:gs>
                          <a:gs pos="100000">
                            <a:srgbClr val="FFFFFF"/>
                          </a:gs>
                        </a:gsLst>
                        <a:lin ang="5400000" scaled="0"/>
                      </a:gradFill>
                      <a:ea typeface="Segoe UI" pitchFamily="34" charset="0"/>
                      <a:cs typeface="Segoe UI" pitchFamily="34" charset="0"/>
                    </a:rPr>
                    <a:t>R:92</a:t>
                  </a:r>
                  <a:r>
                    <a:rPr lang="en-US" sz="490" baseline="0">
                      <a:gradFill>
                        <a:gsLst>
                          <a:gs pos="0">
                            <a:srgbClr val="FFFFFF"/>
                          </a:gs>
                          <a:gs pos="100000">
                            <a:srgbClr val="FFFFFF"/>
                          </a:gs>
                        </a:gsLst>
                        <a:lin ang="5400000" scaled="0"/>
                      </a:gradFill>
                      <a:ea typeface="Segoe UI" pitchFamily="34" charset="0"/>
                      <a:cs typeface="Segoe UI" pitchFamily="34" charset="0"/>
                    </a:rPr>
                    <a:t> G:45 B:145</a:t>
                  </a:r>
                  <a:endParaRPr lang="en-US" sz="490">
                    <a:gradFill>
                      <a:gsLst>
                        <a:gs pos="0">
                          <a:srgbClr val="FFFFFF"/>
                        </a:gs>
                        <a:gs pos="100000">
                          <a:srgbClr val="FFFFFF"/>
                        </a:gs>
                      </a:gsLst>
                      <a:lin ang="5400000" scaled="0"/>
                    </a:gradFill>
                    <a:ea typeface="Segoe UI" pitchFamily="34" charset="0"/>
                    <a:cs typeface="Segoe UI" pitchFamily="34" charset="0"/>
                  </a:endParaRPr>
                </a:p>
              </p:txBody>
            </p:sp>
            <p:sp>
              <p:nvSpPr>
                <p:cNvPr id="43" name="Rectangle 42"/>
                <p:cNvSpPr/>
                <p:nvPr userDrawn="1"/>
              </p:nvSpPr>
              <p:spPr bwMode="auto">
                <a:xfrm>
                  <a:off x="3413144" y="4882896"/>
                  <a:ext cx="869930" cy="289766"/>
                </a:xfrm>
                <a:prstGeom prst="rect">
                  <a:avLst/>
                </a:prstGeom>
                <a:solidFill>
                  <a:srgbClr val="505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14102" rtl="0" eaLnBrk="1" fontAlgn="base" latinLnBrk="0" hangingPunct="1">
                    <a:lnSpc>
                      <a:spcPct val="100000"/>
                    </a:lnSpc>
                    <a:spcBef>
                      <a:spcPct val="0"/>
                    </a:spcBef>
                    <a:spcAft>
                      <a:spcPct val="0"/>
                    </a:spcAft>
                  </a:pPr>
                  <a:r>
                    <a:rPr lang="en-US" sz="490" b="1" kern="1200" baseline="0">
                      <a:gradFill>
                        <a:gsLst>
                          <a:gs pos="0">
                            <a:srgbClr val="FFFFFF"/>
                          </a:gs>
                          <a:gs pos="100000">
                            <a:srgbClr val="FFFFFF"/>
                          </a:gs>
                        </a:gsLst>
                        <a:lin ang="5400000" scaled="0"/>
                      </a:gradFill>
                      <a:latin typeface="+mn-lt"/>
                      <a:ea typeface="Segoe UI" pitchFamily="34" charset="0"/>
                      <a:cs typeface="Segoe UI" pitchFamily="34" charset="0"/>
                    </a:rPr>
                    <a:t>Dark Gray</a:t>
                  </a:r>
                </a:p>
                <a:p>
                  <a:pPr algn="l" defTabSz="914102" fontAlgn="base">
                    <a:lnSpc>
                      <a:spcPct val="100000"/>
                    </a:lnSpc>
                    <a:spcBef>
                      <a:spcPct val="0"/>
                    </a:spcBef>
                    <a:spcAft>
                      <a:spcPct val="0"/>
                    </a:spcAft>
                  </a:pPr>
                  <a:r>
                    <a:rPr lang="en-US" sz="490">
                      <a:gradFill>
                        <a:gsLst>
                          <a:gs pos="2092">
                            <a:srgbClr val="F8F8F8"/>
                          </a:gs>
                          <a:gs pos="10042">
                            <a:srgbClr val="F8F8F8"/>
                          </a:gs>
                        </a:gsLst>
                        <a:lin ang="5400000" scaled="0"/>
                      </a:gradFill>
                      <a:ea typeface="Segoe UI" pitchFamily="34" charset="0"/>
                      <a:cs typeface="Segoe UI" pitchFamily="34" charset="0"/>
                    </a:rPr>
                    <a:t>R:</a:t>
                  </a:r>
                  <a:r>
                    <a:rPr lang="en-US" sz="490" baseline="0">
                      <a:gradFill>
                        <a:gsLst>
                          <a:gs pos="2092">
                            <a:srgbClr val="F8F8F8"/>
                          </a:gs>
                          <a:gs pos="10042">
                            <a:srgbClr val="F8F8F8"/>
                          </a:gs>
                        </a:gsLst>
                        <a:lin ang="5400000" scaled="0"/>
                      </a:gradFill>
                      <a:ea typeface="Segoe UI" pitchFamily="34" charset="0"/>
                      <a:cs typeface="Segoe UI" pitchFamily="34" charset="0"/>
                    </a:rPr>
                    <a:t>80 G:80 B:80</a:t>
                  </a:r>
                  <a:endParaRPr lang="en-US" sz="490">
                    <a:gradFill>
                      <a:gsLst>
                        <a:gs pos="2092">
                          <a:srgbClr val="F8F8F8"/>
                        </a:gs>
                        <a:gs pos="10042">
                          <a:srgbClr val="F8F8F8"/>
                        </a:gs>
                      </a:gsLst>
                      <a:lin ang="5400000" scaled="0"/>
                    </a:gradFill>
                    <a:ea typeface="Segoe UI" pitchFamily="34" charset="0"/>
                    <a:cs typeface="Segoe UI" pitchFamily="34" charset="0"/>
                  </a:endParaRPr>
                </a:p>
              </p:txBody>
            </p:sp>
            <p:sp>
              <p:nvSpPr>
                <p:cNvPr id="44" name="Rectangle 43"/>
                <p:cNvSpPr/>
                <p:nvPr userDrawn="1"/>
              </p:nvSpPr>
              <p:spPr bwMode="auto">
                <a:xfrm>
                  <a:off x="2505456" y="4882895"/>
                  <a:ext cx="869930" cy="289766"/>
                </a:xfrm>
                <a:prstGeom prst="rect">
                  <a:avLst/>
                </a:prstGeom>
                <a:solidFill>
                  <a:srgbClr val="73737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14102" rtl="0" eaLnBrk="1" fontAlgn="base" latinLnBrk="0" hangingPunct="1">
                    <a:lnSpc>
                      <a:spcPct val="100000"/>
                    </a:lnSpc>
                    <a:spcBef>
                      <a:spcPct val="0"/>
                    </a:spcBef>
                    <a:spcAft>
                      <a:spcPct val="0"/>
                    </a:spcAft>
                  </a:pPr>
                  <a:r>
                    <a:rPr lang="en-US" sz="490" b="1" kern="1200" baseline="0">
                      <a:gradFill>
                        <a:gsLst>
                          <a:gs pos="0">
                            <a:srgbClr val="FFFFFF"/>
                          </a:gs>
                          <a:gs pos="100000">
                            <a:srgbClr val="FFFFFF"/>
                          </a:gs>
                        </a:gsLst>
                        <a:lin ang="5400000" scaled="0"/>
                      </a:gradFill>
                      <a:latin typeface="+mn-lt"/>
                      <a:ea typeface="Segoe UI" pitchFamily="34" charset="0"/>
                      <a:cs typeface="Segoe UI" pitchFamily="34" charset="0"/>
                    </a:rPr>
                    <a:t>Gray</a:t>
                  </a:r>
                </a:p>
                <a:p>
                  <a:pPr algn="l" defTabSz="914102" fontAlgn="base">
                    <a:lnSpc>
                      <a:spcPct val="100000"/>
                    </a:lnSpc>
                    <a:spcBef>
                      <a:spcPct val="0"/>
                    </a:spcBef>
                    <a:spcAft>
                      <a:spcPct val="0"/>
                    </a:spcAft>
                  </a:pPr>
                  <a:r>
                    <a:rPr lang="en-US" sz="490">
                      <a:gradFill>
                        <a:gsLst>
                          <a:gs pos="2092">
                            <a:srgbClr val="F8F8F8"/>
                          </a:gs>
                          <a:gs pos="10042">
                            <a:srgbClr val="F8F8F8"/>
                          </a:gs>
                        </a:gsLst>
                        <a:lin ang="5400000" scaled="0"/>
                      </a:gradFill>
                      <a:ea typeface="Segoe UI" pitchFamily="34" charset="0"/>
                      <a:cs typeface="Segoe UI" pitchFamily="34" charset="0"/>
                    </a:rPr>
                    <a:t>R:</a:t>
                  </a:r>
                  <a:r>
                    <a:rPr lang="en-US" sz="490" baseline="0">
                      <a:gradFill>
                        <a:gsLst>
                          <a:gs pos="2092">
                            <a:srgbClr val="F8F8F8"/>
                          </a:gs>
                          <a:gs pos="10042">
                            <a:srgbClr val="F8F8F8"/>
                          </a:gs>
                        </a:gsLst>
                        <a:lin ang="5400000" scaled="0"/>
                      </a:gradFill>
                      <a:ea typeface="Segoe UI" pitchFamily="34" charset="0"/>
                      <a:cs typeface="Segoe UI" pitchFamily="34" charset="0"/>
                    </a:rPr>
                    <a:t>115 G:115 B:115</a:t>
                  </a:r>
                  <a:endParaRPr lang="en-US" sz="490">
                    <a:gradFill>
                      <a:gsLst>
                        <a:gs pos="2092">
                          <a:srgbClr val="F8F8F8"/>
                        </a:gs>
                        <a:gs pos="10042">
                          <a:srgbClr val="F8F8F8"/>
                        </a:gs>
                      </a:gsLst>
                      <a:lin ang="5400000" scaled="0"/>
                    </a:gradFill>
                    <a:ea typeface="Segoe UI" pitchFamily="34" charset="0"/>
                    <a:cs typeface="Segoe UI" pitchFamily="34" charset="0"/>
                  </a:endParaRPr>
                </a:p>
              </p:txBody>
            </p:sp>
          </p:grpSp>
          <p:grpSp>
            <p:nvGrpSpPr>
              <p:cNvPr id="27" name="Group 26"/>
              <p:cNvGrpSpPr/>
              <p:nvPr userDrawn="1"/>
            </p:nvGrpSpPr>
            <p:grpSpPr>
              <a:xfrm rot="5400000">
                <a:off x="10970856" y="3489620"/>
                <a:ext cx="3925458" cy="629233"/>
                <a:chOff x="3254158" y="4203959"/>
                <a:chExt cx="3925458" cy="629233"/>
              </a:xfrm>
            </p:grpSpPr>
            <p:sp>
              <p:nvSpPr>
                <p:cNvPr id="33" name="Rectangle 32"/>
                <p:cNvSpPr/>
                <p:nvPr userDrawn="1"/>
              </p:nvSpPr>
              <p:spPr bwMode="auto">
                <a:xfrm>
                  <a:off x="5395286" y="4543426"/>
                  <a:ext cx="869930" cy="289766"/>
                </a:xfrm>
                <a:prstGeom prst="rect">
                  <a:avLst/>
                </a:prstGeom>
                <a:solidFill>
                  <a:srgbClr val="FFB9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14102" rtl="0" eaLnBrk="1" fontAlgn="base" latinLnBrk="0" hangingPunct="1">
                    <a:lnSpc>
                      <a:spcPct val="100000"/>
                    </a:lnSpc>
                    <a:spcBef>
                      <a:spcPct val="0"/>
                    </a:spcBef>
                    <a:spcAft>
                      <a:spcPct val="0"/>
                    </a:spcAft>
                  </a:pPr>
                  <a:r>
                    <a:rPr lang="en-US" sz="490" b="1" kern="1200" baseline="0">
                      <a:solidFill>
                        <a:srgbClr val="000000"/>
                      </a:solidFill>
                      <a:latin typeface="+mn-lt"/>
                      <a:ea typeface="Segoe UI" pitchFamily="34" charset="0"/>
                      <a:cs typeface="Segoe UI" pitchFamily="34" charset="0"/>
                    </a:rPr>
                    <a:t>Yellow</a:t>
                  </a:r>
                </a:p>
                <a:p>
                  <a:pPr marL="0" algn="l" defTabSz="914102" rtl="0" eaLnBrk="1" fontAlgn="base" latinLnBrk="0" hangingPunct="1">
                    <a:lnSpc>
                      <a:spcPct val="100000"/>
                    </a:lnSpc>
                    <a:spcBef>
                      <a:spcPct val="0"/>
                    </a:spcBef>
                    <a:spcAft>
                      <a:spcPct val="0"/>
                    </a:spcAft>
                  </a:pPr>
                  <a:r>
                    <a:rPr lang="en-US" sz="490" kern="1200">
                      <a:solidFill>
                        <a:srgbClr val="000000"/>
                      </a:solidFill>
                      <a:latin typeface="+mn-lt"/>
                      <a:ea typeface="Segoe UI" pitchFamily="34" charset="0"/>
                      <a:cs typeface="Segoe UI" pitchFamily="34" charset="0"/>
                    </a:rPr>
                    <a:t>R:255 G:185 B:0</a:t>
                  </a:r>
                </a:p>
              </p:txBody>
            </p:sp>
            <p:sp>
              <p:nvSpPr>
                <p:cNvPr id="34" name="Rectangle 33"/>
                <p:cNvSpPr/>
                <p:nvPr userDrawn="1"/>
              </p:nvSpPr>
              <p:spPr bwMode="auto">
                <a:xfrm>
                  <a:off x="6309686" y="4543426"/>
                  <a:ext cx="869930" cy="289766"/>
                </a:xfrm>
                <a:prstGeom prst="rect">
                  <a:avLst/>
                </a:prstGeom>
                <a:solidFill>
                  <a:srgbClr val="D83B0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14102" rtl="0" eaLnBrk="1" fontAlgn="base" latinLnBrk="0" hangingPunct="1">
                    <a:lnSpc>
                      <a:spcPct val="100000"/>
                    </a:lnSpc>
                    <a:spcBef>
                      <a:spcPct val="0"/>
                    </a:spcBef>
                    <a:spcAft>
                      <a:spcPct val="0"/>
                    </a:spcAft>
                  </a:pPr>
                  <a:r>
                    <a:rPr lang="en-US" sz="490" b="1" kern="1200" baseline="0">
                      <a:gradFill>
                        <a:gsLst>
                          <a:gs pos="0">
                            <a:srgbClr val="FFFFFF"/>
                          </a:gs>
                          <a:gs pos="100000">
                            <a:srgbClr val="FFFFFF"/>
                          </a:gs>
                        </a:gsLst>
                        <a:lin ang="5400000" scaled="0"/>
                      </a:gradFill>
                      <a:latin typeface="+mn-lt"/>
                      <a:ea typeface="Segoe UI" pitchFamily="34" charset="0"/>
                      <a:cs typeface="Segoe UI" pitchFamily="34" charset="0"/>
                    </a:rPr>
                    <a:t>Orange</a:t>
                  </a:r>
                </a:p>
                <a:p>
                  <a:pPr algn="l" defTabSz="914102" fontAlgn="base">
                    <a:lnSpc>
                      <a:spcPct val="100000"/>
                    </a:lnSpc>
                    <a:spcBef>
                      <a:spcPct val="0"/>
                    </a:spcBef>
                    <a:spcAft>
                      <a:spcPct val="0"/>
                    </a:spcAft>
                  </a:pPr>
                  <a:r>
                    <a:rPr lang="en-US" sz="490">
                      <a:gradFill>
                        <a:gsLst>
                          <a:gs pos="2092">
                            <a:srgbClr val="F8F8F8"/>
                          </a:gs>
                          <a:gs pos="10042">
                            <a:srgbClr val="F8F8F8"/>
                          </a:gs>
                        </a:gsLst>
                        <a:lin ang="5400000" scaled="0"/>
                      </a:gradFill>
                      <a:ea typeface="Segoe UI" pitchFamily="34" charset="0"/>
                      <a:cs typeface="Segoe UI" pitchFamily="34" charset="0"/>
                    </a:rPr>
                    <a:t>R:</a:t>
                  </a:r>
                  <a:r>
                    <a:rPr lang="en-US" sz="490" baseline="0">
                      <a:gradFill>
                        <a:gsLst>
                          <a:gs pos="2092">
                            <a:srgbClr val="F8F8F8"/>
                          </a:gs>
                          <a:gs pos="10042">
                            <a:srgbClr val="F8F8F8"/>
                          </a:gs>
                        </a:gsLst>
                        <a:lin ang="5400000" scaled="0"/>
                      </a:gradFill>
                      <a:ea typeface="Segoe UI" pitchFamily="34" charset="0"/>
                      <a:cs typeface="Segoe UI" pitchFamily="34" charset="0"/>
                    </a:rPr>
                    <a:t>216 G:59 B:1</a:t>
                  </a:r>
                </a:p>
              </p:txBody>
            </p:sp>
            <p:sp>
              <p:nvSpPr>
                <p:cNvPr id="35" name="Rectangle 34"/>
                <p:cNvSpPr/>
                <p:nvPr userDrawn="1"/>
              </p:nvSpPr>
              <p:spPr bwMode="auto">
                <a:xfrm>
                  <a:off x="3254158" y="4203959"/>
                  <a:ext cx="869930" cy="289766"/>
                </a:xfrm>
                <a:prstGeom prst="rect">
                  <a:avLst/>
                </a:prstGeom>
                <a:solidFill>
                  <a:srgbClr val="00827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14102" rtl="0" eaLnBrk="1" fontAlgn="base" latinLnBrk="0" hangingPunct="1">
                    <a:lnSpc>
                      <a:spcPct val="100000"/>
                    </a:lnSpc>
                    <a:spcBef>
                      <a:spcPct val="0"/>
                    </a:spcBef>
                    <a:spcAft>
                      <a:spcPct val="0"/>
                    </a:spcAft>
                  </a:pPr>
                  <a:r>
                    <a:rPr lang="en-US" sz="490" b="1" kern="1200" baseline="0">
                      <a:gradFill>
                        <a:gsLst>
                          <a:gs pos="0">
                            <a:srgbClr val="FFFFFF"/>
                          </a:gs>
                          <a:gs pos="100000">
                            <a:srgbClr val="FFFFFF"/>
                          </a:gs>
                        </a:gsLst>
                        <a:lin ang="5400000" scaled="0"/>
                      </a:gradFill>
                      <a:latin typeface="+mn-lt"/>
                      <a:ea typeface="Segoe UI" pitchFamily="34" charset="0"/>
                      <a:cs typeface="Segoe UI" pitchFamily="34" charset="0"/>
                    </a:rPr>
                    <a:t>Teal</a:t>
                  </a:r>
                </a:p>
                <a:p>
                  <a:pPr algn="l" defTabSz="914102" fontAlgn="base">
                    <a:lnSpc>
                      <a:spcPct val="100000"/>
                    </a:lnSpc>
                    <a:spcBef>
                      <a:spcPct val="0"/>
                    </a:spcBef>
                    <a:spcAft>
                      <a:spcPct val="0"/>
                    </a:spcAft>
                  </a:pPr>
                  <a:r>
                    <a:rPr lang="en-US" sz="490">
                      <a:gradFill>
                        <a:gsLst>
                          <a:gs pos="2092">
                            <a:srgbClr val="F8F8F8"/>
                          </a:gs>
                          <a:gs pos="10042">
                            <a:srgbClr val="F8F8F8"/>
                          </a:gs>
                        </a:gsLst>
                        <a:lin ang="5400000" scaled="0"/>
                      </a:gradFill>
                      <a:ea typeface="Segoe UI" pitchFamily="34" charset="0"/>
                      <a:cs typeface="Segoe UI" pitchFamily="34" charset="0"/>
                    </a:rPr>
                    <a:t>R:0</a:t>
                  </a:r>
                  <a:r>
                    <a:rPr lang="en-US" sz="490" baseline="0">
                      <a:gradFill>
                        <a:gsLst>
                          <a:gs pos="2092">
                            <a:srgbClr val="F8F8F8"/>
                          </a:gs>
                          <a:gs pos="10042">
                            <a:srgbClr val="F8F8F8"/>
                          </a:gs>
                        </a:gsLst>
                        <a:lin ang="5400000" scaled="0"/>
                      </a:gradFill>
                      <a:ea typeface="Segoe UI" pitchFamily="34" charset="0"/>
                      <a:cs typeface="Segoe UI" pitchFamily="34" charset="0"/>
                    </a:rPr>
                    <a:t> G:130 B:114</a:t>
                  </a:r>
                  <a:endParaRPr lang="en-US" sz="490">
                    <a:gradFill>
                      <a:gsLst>
                        <a:gs pos="2092">
                          <a:srgbClr val="F8F8F8"/>
                        </a:gs>
                        <a:gs pos="10042">
                          <a:srgbClr val="F8F8F8"/>
                        </a:gs>
                      </a:gsLst>
                      <a:lin ang="5400000" scaled="0"/>
                    </a:gradFill>
                    <a:ea typeface="Segoe UI" pitchFamily="34" charset="0"/>
                    <a:cs typeface="Segoe UI" pitchFamily="34" charset="0"/>
                  </a:endParaRPr>
                </a:p>
              </p:txBody>
            </p:sp>
          </p:grpSp>
          <p:sp>
            <p:nvSpPr>
              <p:cNvPr id="28" name="TextBox 27"/>
              <p:cNvSpPr txBox="1"/>
              <p:nvPr userDrawn="1"/>
            </p:nvSpPr>
            <p:spPr>
              <a:xfrm rot="5400000">
                <a:off x="12987813" y="258334"/>
                <a:ext cx="843944" cy="326834"/>
              </a:xfrm>
              <a:prstGeom prst="rect">
                <a:avLst/>
              </a:prstGeom>
              <a:noFill/>
            </p:spPr>
            <p:txBody>
              <a:bodyPr wrap="none" lIns="0" tIns="91440" rIns="182880" bIns="91440" rtlCol="0">
                <a:spAutoFit/>
              </a:bodyPr>
              <a:lstStyle/>
              <a:p>
                <a:pPr>
                  <a:lnSpc>
                    <a:spcPct val="90000"/>
                  </a:lnSpc>
                  <a:spcAft>
                    <a:spcPts val="588"/>
                  </a:spcAft>
                </a:pPr>
                <a:r>
                  <a:rPr lang="en-US" sz="980">
                    <a:gradFill>
                      <a:gsLst>
                        <a:gs pos="2917">
                          <a:schemeClr val="tx1"/>
                        </a:gs>
                        <a:gs pos="30000">
                          <a:schemeClr val="tx1"/>
                        </a:gs>
                      </a:gsLst>
                      <a:lin ang="5400000" scaled="0"/>
                    </a:gradFill>
                  </a:rPr>
                  <a:t>Main colors</a:t>
                </a:r>
              </a:p>
            </p:txBody>
          </p:sp>
          <p:sp>
            <p:nvSpPr>
              <p:cNvPr id="32" name="TextBox 31"/>
              <p:cNvSpPr txBox="1"/>
              <p:nvPr userDrawn="1"/>
            </p:nvSpPr>
            <p:spPr>
              <a:xfrm rot="5400000">
                <a:off x="11746691" y="4228746"/>
                <a:ext cx="2647253" cy="326834"/>
              </a:xfrm>
              <a:prstGeom prst="rect">
                <a:avLst/>
              </a:prstGeom>
              <a:noFill/>
            </p:spPr>
            <p:txBody>
              <a:bodyPr wrap="none" lIns="0" tIns="91440" rIns="182880" bIns="91440" rtlCol="0">
                <a:spAutoFit/>
              </a:bodyPr>
              <a:lstStyle/>
              <a:p>
                <a:pPr>
                  <a:lnSpc>
                    <a:spcPct val="90000"/>
                  </a:lnSpc>
                  <a:spcAft>
                    <a:spcPts val="588"/>
                  </a:spcAft>
                </a:pPr>
                <a:r>
                  <a:rPr lang="en-US" sz="980">
                    <a:gradFill>
                      <a:gsLst>
                        <a:gs pos="2917">
                          <a:schemeClr val="tx1"/>
                        </a:gs>
                        <a:gs pos="30000">
                          <a:schemeClr val="tx1"/>
                        </a:gs>
                      </a:gsLst>
                      <a:lin ang="5400000" scaled="0"/>
                    </a:gradFill>
                  </a:rPr>
                  <a:t>Secondary colors (use only when</a:t>
                </a:r>
                <a:r>
                  <a:rPr lang="en-US" sz="980" baseline="0">
                    <a:gradFill>
                      <a:gsLst>
                        <a:gs pos="2917">
                          <a:schemeClr val="tx1"/>
                        </a:gs>
                        <a:gs pos="30000">
                          <a:schemeClr val="tx1"/>
                        </a:gs>
                      </a:gsLst>
                      <a:lin ang="5400000" scaled="0"/>
                    </a:gradFill>
                  </a:rPr>
                  <a:t> necessary)</a:t>
                </a:r>
                <a:endParaRPr lang="en-US" sz="980">
                  <a:gradFill>
                    <a:gsLst>
                      <a:gs pos="2917">
                        <a:schemeClr val="tx1"/>
                      </a:gs>
                      <a:gs pos="30000">
                        <a:schemeClr val="tx1"/>
                      </a:gs>
                    </a:gsLst>
                    <a:lin ang="5400000" scaled="0"/>
                  </a:gradFill>
                </a:endParaRPr>
              </a:p>
            </p:txBody>
          </p:sp>
        </p:grpSp>
        <p:sp>
          <p:nvSpPr>
            <p:cNvPr id="19" name="Rectangle 18"/>
            <p:cNvSpPr/>
            <p:nvPr userDrawn="1"/>
          </p:nvSpPr>
          <p:spPr bwMode="auto">
            <a:xfrm rot="5400000">
              <a:off x="12328885" y="3356233"/>
              <a:ext cx="869930" cy="289766"/>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14102" fontAlgn="base">
                <a:lnSpc>
                  <a:spcPct val="100000"/>
                </a:lnSpc>
                <a:spcBef>
                  <a:spcPct val="0"/>
                </a:spcBef>
                <a:spcAft>
                  <a:spcPct val="0"/>
                </a:spcAft>
              </a:pPr>
              <a:r>
                <a:rPr lang="en-US" sz="490" b="1" kern="1200" baseline="0">
                  <a:gradFill>
                    <a:gsLst>
                      <a:gs pos="7965">
                        <a:srgbClr val="000000"/>
                      </a:gs>
                      <a:gs pos="28319">
                        <a:srgbClr val="000000"/>
                      </a:gs>
                    </a:gsLst>
                    <a:lin ang="5400000" scaled="0"/>
                  </a:gradFill>
                  <a:latin typeface="+mn-lt"/>
                  <a:ea typeface="Segoe UI" pitchFamily="34" charset="0"/>
                  <a:cs typeface="Segoe UI" pitchFamily="34" charset="0"/>
                </a:rPr>
                <a:t>Cyan</a:t>
              </a:r>
            </a:p>
            <a:p>
              <a:pPr algn="l" defTabSz="914102" fontAlgn="base">
                <a:lnSpc>
                  <a:spcPct val="100000"/>
                </a:lnSpc>
                <a:spcBef>
                  <a:spcPct val="0"/>
                </a:spcBef>
                <a:spcAft>
                  <a:spcPct val="0"/>
                </a:spcAft>
              </a:pPr>
              <a:r>
                <a:rPr lang="en-US" sz="490">
                  <a:gradFill>
                    <a:gsLst>
                      <a:gs pos="7965">
                        <a:srgbClr val="000000"/>
                      </a:gs>
                      <a:gs pos="28319">
                        <a:srgbClr val="000000"/>
                      </a:gs>
                    </a:gsLst>
                    <a:lin ang="5400000" scaled="0"/>
                  </a:gradFill>
                  <a:ea typeface="Segoe UI" pitchFamily="34" charset="0"/>
                  <a:cs typeface="Segoe UI" pitchFamily="34" charset="0"/>
                </a:rPr>
                <a:t>R:</a:t>
              </a:r>
              <a:r>
                <a:rPr lang="en-US" sz="490" baseline="0">
                  <a:gradFill>
                    <a:gsLst>
                      <a:gs pos="7965">
                        <a:srgbClr val="000000"/>
                      </a:gs>
                      <a:gs pos="28319">
                        <a:srgbClr val="000000"/>
                      </a:gs>
                    </a:gsLst>
                    <a:lin ang="5400000" scaled="0"/>
                  </a:gradFill>
                  <a:ea typeface="Segoe UI" pitchFamily="34" charset="0"/>
                  <a:cs typeface="Segoe UI" pitchFamily="34" charset="0"/>
                </a:rPr>
                <a:t>0 G:188 B:242</a:t>
              </a:r>
              <a:endParaRPr lang="en-US" sz="490">
                <a:gradFill>
                  <a:gsLst>
                    <a:gs pos="7965">
                      <a:srgbClr val="000000"/>
                    </a:gs>
                    <a:gs pos="28319">
                      <a:srgbClr val="000000"/>
                    </a:gs>
                  </a:gsLst>
                  <a:lin ang="5400000" scaled="0"/>
                </a:gradFill>
                <a:ea typeface="Segoe UI" pitchFamily="34" charset="0"/>
                <a:cs typeface="Segoe UI" pitchFamily="34" charset="0"/>
              </a:endParaRPr>
            </a:p>
          </p:txBody>
        </p:sp>
      </p:grpSp>
      <p:grpSp>
        <p:nvGrpSpPr>
          <p:cNvPr id="7" name="Group 6">
            <a:extLst>
              <a:ext uri="{FF2B5EF4-FFF2-40B4-BE49-F238E27FC236}">
                <a16:creationId xmlns:a16="http://schemas.microsoft.com/office/drawing/2014/main" id="{51AC467E-40BB-4167-B886-3BE80F4C6BFF}"/>
              </a:ext>
            </a:extLst>
          </p:cNvPr>
          <p:cNvGrpSpPr/>
          <p:nvPr userDrawn="1"/>
        </p:nvGrpSpPr>
        <p:grpSpPr>
          <a:xfrm>
            <a:off x="1" y="6150820"/>
            <a:ext cx="13541654" cy="904863"/>
            <a:chOff x="1" y="6150820"/>
            <a:chExt cx="13541654" cy="904863"/>
          </a:xfrm>
        </p:grpSpPr>
        <p:pic>
          <p:nvPicPr>
            <p:cNvPr id="6" name="Picture 5">
              <a:extLst>
                <a:ext uri="{FF2B5EF4-FFF2-40B4-BE49-F238E27FC236}">
                  <a16:creationId xmlns:a16="http://schemas.microsoft.com/office/drawing/2014/main" id="{06122FB3-2713-493C-AB08-276B6613B152}"/>
                </a:ext>
              </a:extLst>
            </p:cNvPr>
            <p:cNvPicPr>
              <a:picLocks noChangeAspect="1"/>
            </p:cNvPicPr>
            <p:nvPr userDrawn="1"/>
          </p:nvPicPr>
          <p:blipFill>
            <a:blip r:embed="rId10"/>
            <a:stretch>
              <a:fillRect/>
            </a:stretch>
          </p:blipFill>
          <p:spPr>
            <a:xfrm>
              <a:off x="1" y="6272117"/>
              <a:ext cx="12192000" cy="590550"/>
            </a:xfrm>
            <a:prstGeom prst="rect">
              <a:avLst/>
            </a:prstGeom>
          </p:spPr>
        </p:pic>
        <p:sp>
          <p:nvSpPr>
            <p:cNvPr id="21" name="TextBox 20">
              <a:extLst>
                <a:ext uri="{FF2B5EF4-FFF2-40B4-BE49-F238E27FC236}">
                  <a16:creationId xmlns:a16="http://schemas.microsoft.com/office/drawing/2014/main" id="{6F9C8AD2-E3AF-433C-91E6-F177F22D3A0D}"/>
                </a:ext>
              </a:extLst>
            </p:cNvPr>
            <p:cNvSpPr txBox="1"/>
            <p:nvPr userDrawn="1"/>
          </p:nvSpPr>
          <p:spPr>
            <a:xfrm>
              <a:off x="9412715" y="6150820"/>
              <a:ext cx="4128940" cy="904863"/>
            </a:xfrm>
            <a:prstGeom prst="rect">
              <a:avLst/>
            </a:prstGeom>
            <a:noFill/>
            <a:effectLst>
              <a:outerShdw sx="1000" sy="1000" algn="ctr" rotWithShape="0">
                <a:schemeClr val="bg1"/>
              </a:outerShdw>
            </a:effectLst>
          </p:spPr>
          <p:txBody>
            <a:bodyPr wrap="square" lIns="182880" tIns="146304" rIns="182880" bIns="146304" rtlCol="0">
              <a:spAutoFit/>
            </a:bodyPr>
            <a:lstStyle/>
            <a:p>
              <a:pPr>
                <a:lnSpc>
                  <a:spcPct val="90000"/>
                </a:lnSpc>
                <a:spcAft>
                  <a:spcPts val="600"/>
                </a:spcAft>
              </a:pPr>
              <a:r>
                <a:rPr lang="en-US" sz="4400" dirty="0">
                  <a:solidFill>
                    <a:srgbClr val="F8F8F8"/>
                  </a:solidFill>
                  <a:effectLst/>
                  <a:latin typeface="+mn-lt"/>
                </a:rPr>
                <a:t>.NET Conf</a:t>
              </a:r>
              <a:endParaRPr lang="en-US" sz="4400" dirty="0">
                <a:solidFill>
                  <a:srgbClr val="F8F8F8"/>
                </a:solidFill>
                <a:effectLst/>
              </a:endParaRPr>
            </a:p>
          </p:txBody>
        </p:sp>
      </p:grpSp>
    </p:spTree>
    <p:extLst>
      <p:ext uri="{BB962C8B-B14F-4D97-AF65-F5344CB8AC3E}">
        <p14:creationId xmlns:p14="http://schemas.microsoft.com/office/powerpoint/2010/main" val="372471416"/>
      </p:ext>
    </p:extLst>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Lst>
  <p:transition>
    <p:fade/>
  </p:transition>
  <p:txStyles>
    <p:titleStyle>
      <a:lvl1pPr algn="l" defTabSz="914367" rtl="0" eaLnBrk="1" latinLnBrk="0" hangingPunct="1">
        <a:lnSpc>
          <a:spcPct val="90000"/>
        </a:lnSpc>
        <a:spcBef>
          <a:spcPct val="0"/>
        </a:spcBef>
        <a:buNone/>
        <a:defRPr lang="en-US" sz="4705"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36145" marR="0" indent="-336145" algn="l" defTabSz="914367" rtl="0" eaLnBrk="1" fontAlgn="auto" latinLnBrk="0" hangingPunct="1">
        <a:lnSpc>
          <a:spcPct val="90000"/>
        </a:lnSpc>
        <a:spcBef>
          <a:spcPct val="20000"/>
        </a:spcBef>
        <a:spcAft>
          <a:spcPts val="0"/>
        </a:spcAft>
        <a:buClrTx/>
        <a:buSzPct val="90000"/>
        <a:buFont typeface="Arial" pitchFamily="34" charset="0"/>
        <a:buChar char="•"/>
        <a:tabLst/>
        <a:defRPr sz="3921" kern="1200" spc="0" baseline="0">
          <a:gradFill>
            <a:gsLst>
              <a:gs pos="1250">
                <a:schemeClr val="tx1"/>
              </a:gs>
              <a:gs pos="100000">
                <a:schemeClr val="tx1"/>
              </a:gs>
            </a:gsLst>
            <a:lin ang="5400000" scaled="0"/>
          </a:gradFill>
          <a:latin typeface="+mj-lt"/>
          <a:ea typeface="+mn-ea"/>
          <a:cs typeface="+mn-cs"/>
        </a:defRPr>
      </a:lvl1pPr>
      <a:lvl2pPr marL="572691" marR="0" indent="-236546" algn="l" defTabSz="914367" rtl="0" eaLnBrk="1" fontAlgn="auto" latinLnBrk="0" hangingPunct="1">
        <a:lnSpc>
          <a:spcPct val="90000"/>
        </a:lnSpc>
        <a:spcBef>
          <a:spcPct val="20000"/>
        </a:spcBef>
        <a:spcAft>
          <a:spcPts val="0"/>
        </a:spcAft>
        <a:buClrTx/>
        <a:buSzPct val="90000"/>
        <a:buFont typeface="Arial" pitchFamily="34" charset="0"/>
        <a:buChar char="•"/>
        <a:tabLst/>
        <a:defRPr sz="2353" kern="1200" spc="0" baseline="0">
          <a:gradFill>
            <a:gsLst>
              <a:gs pos="1250">
                <a:schemeClr val="tx1"/>
              </a:gs>
              <a:gs pos="100000">
                <a:schemeClr val="tx1"/>
              </a:gs>
            </a:gsLst>
            <a:lin ang="5400000" scaled="0"/>
          </a:gradFill>
          <a:latin typeface="+mn-lt"/>
          <a:ea typeface="+mn-ea"/>
          <a:cs typeface="+mn-cs"/>
        </a:defRPr>
      </a:lvl2pPr>
      <a:lvl3pPr marL="784338"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961" kern="1200" spc="0" baseline="0">
          <a:gradFill>
            <a:gsLst>
              <a:gs pos="1250">
                <a:schemeClr val="tx1"/>
              </a:gs>
              <a:gs pos="100000">
                <a:schemeClr val="tx1"/>
              </a:gs>
            </a:gsLst>
            <a:lin ang="5400000" scaled="0"/>
          </a:gradFill>
          <a:latin typeface="+mn-lt"/>
          <a:ea typeface="+mn-ea"/>
          <a:cs typeface="+mn-cs"/>
        </a:defRPr>
      </a:lvl3pPr>
      <a:lvl4pPr marL="1008435"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765" kern="1200" spc="0" baseline="0">
          <a:gradFill>
            <a:gsLst>
              <a:gs pos="1250">
                <a:schemeClr val="tx1"/>
              </a:gs>
              <a:gs pos="100000">
                <a:schemeClr val="tx1"/>
              </a:gs>
            </a:gsLst>
            <a:lin ang="5400000" scaled="0"/>
          </a:gradFill>
          <a:latin typeface="+mn-lt"/>
          <a:ea typeface="+mn-ea"/>
          <a:cs typeface="+mn-cs"/>
        </a:defRPr>
      </a:lvl4pPr>
      <a:lvl5pPr marL="1232531"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765" kern="1200" spc="0" baseline="0">
          <a:gradFill>
            <a:gsLst>
              <a:gs pos="1250">
                <a:schemeClr val="tx1"/>
              </a:gs>
              <a:gs pos="100000">
                <a:schemeClr val="tx1"/>
              </a:gs>
            </a:gsLst>
            <a:lin ang="5400000" scaled="0"/>
          </a:gra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9240" y="289511"/>
            <a:ext cx="11655840" cy="899665"/>
          </a:xfrm>
          <a:prstGeom prst="rect">
            <a:avLst/>
          </a:prstGeom>
        </p:spPr>
        <p:txBody>
          <a:bodyPr vert="horz" wrap="square" lIns="146304" tIns="91440" rIns="146304" bIns="91440" rtlCol="0" anchor="t">
            <a:noAutofit/>
          </a:bodyPr>
          <a:lstStyle/>
          <a:p>
            <a:r>
              <a:rPr lang="en-US"/>
              <a:t>Click to edit Master title style</a:t>
            </a:r>
            <a:endParaRPr lang="en-US" dirty="0"/>
          </a:p>
        </p:txBody>
      </p:sp>
      <p:sp>
        <p:nvSpPr>
          <p:cNvPr id="4" name="Text Placeholder 3"/>
          <p:cNvSpPr>
            <a:spLocks noGrp="1"/>
          </p:cNvSpPr>
          <p:nvPr>
            <p:ph type="body" idx="1"/>
          </p:nvPr>
        </p:nvSpPr>
        <p:spPr>
          <a:xfrm>
            <a:off x="269241" y="1189178"/>
            <a:ext cx="11653521" cy="2263268"/>
          </a:xfrm>
          <a:prstGeom prst="rect">
            <a:avLst/>
          </a:prstGeom>
        </p:spPr>
        <p:txBody>
          <a:bodyPr vert="horz" wrap="square" lIns="146304" tIns="91440" rIns="146304" bIns="9144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5" name="Picture 4"/>
          <p:cNvPicPr>
            <a:picLocks noChangeAspect="1"/>
          </p:cNvPicPr>
          <p:nvPr/>
        </p:nvPicPr>
        <p:blipFill>
          <a:blip r:embed="rId19" cstate="screen">
            <a:extLst>
              <a:ext uri="{28A0092B-C50C-407E-A947-70E740481C1C}">
                <a14:useLocalDpi xmlns:a14="http://schemas.microsoft.com/office/drawing/2010/main"/>
              </a:ext>
            </a:extLst>
          </a:blip>
          <a:stretch>
            <a:fillRect/>
          </a:stretch>
        </p:blipFill>
        <p:spPr>
          <a:xfrm rot="5400000">
            <a:off x="9187079" y="3012391"/>
            <a:ext cx="6858623" cy="833218"/>
          </a:xfrm>
          <a:prstGeom prst="rect">
            <a:avLst/>
          </a:prstGeom>
        </p:spPr>
      </p:pic>
    </p:spTree>
    <p:extLst>
      <p:ext uri="{BB962C8B-B14F-4D97-AF65-F5344CB8AC3E}">
        <p14:creationId xmlns:p14="http://schemas.microsoft.com/office/powerpoint/2010/main" val="3298413172"/>
      </p:ext>
    </p:extLst>
  </p:cSld>
  <p:clrMap bg1="lt1" tx1="dk1" bg2="lt2" tx2="dk2" accent1="accent1" accent2="accent2" accent3="accent3" accent4="accent4" accent5="accent5" accent6="accent6" hlink="hlink" folHlink="folHlink"/>
  <p:sldLayoutIdLst>
    <p:sldLayoutId id="2147483713" r:id="rId1"/>
    <p:sldLayoutId id="2147483714" r:id="rId2"/>
    <p:sldLayoutId id="2147483715" r:id="rId3"/>
    <p:sldLayoutId id="2147483716" r:id="rId4"/>
    <p:sldLayoutId id="2147483717" r:id="rId5"/>
    <p:sldLayoutId id="2147483718" r:id="rId6"/>
    <p:sldLayoutId id="2147483719" r:id="rId7"/>
    <p:sldLayoutId id="2147483720" r:id="rId8"/>
    <p:sldLayoutId id="2147483721" r:id="rId9"/>
    <p:sldLayoutId id="2147483722" r:id="rId10"/>
    <p:sldLayoutId id="2147483723" r:id="rId11"/>
    <p:sldLayoutId id="2147483724" r:id="rId12"/>
    <p:sldLayoutId id="2147483725" r:id="rId13"/>
    <p:sldLayoutId id="2147483726" r:id="rId14"/>
    <p:sldLayoutId id="2147483727" r:id="rId15"/>
    <p:sldLayoutId id="2147483728" r:id="rId16"/>
    <p:sldLayoutId id="2147483729" r:id="rId17"/>
  </p:sldLayoutIdLst>
  <p:transition>
    <p:fade/>
  </p:transition>
  <p:txStyles>
    <p:titleStyle>
      <a:lvl1pPr algn="l" defTabSz="914367" rtl="0" eaLnBrk="1" latinLnBrk="0" hangingPunct="1">
        <a:lnSpc>
          <a:spcPct val="90000"/>
        </a:lnSpc>
        <a:spcBef>
          <a:spcPct val="0"/>
        </a:spcBef>
        <a:buNone/>
        <a:defRPr lang="en-US" sz="4705"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224097" marR="0"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3529" kern="1200" spc="0" baseline="0">
          <a:gradFill>
            <a:gsLst>
              <a:gs pos="1250">
                <a:schemeClr val="tx1"/>
              </a:gs>
              <a:gs pos="100000">
                <a:schemeClr val="tx1"/>
              </a:gs>
            </a:gsLst>
            <a:lin ang="5400000" scaled="0"/>
          </a:gradFill>
          <a:latin typeface="+mj-lt"/>
          <a:ea typeface="+mn-ea"/>
          <a:cs typeface="+mn-cs"/>
        </a:defRPr>
      </a:lvl1pPr>
      <a:lvl2pPr marL="448193" marR="0"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745" kern="1200" spc="0" baseline="0">
          <a:gradFill>
            <a:gsLst>
              <a:gs pos="1250">
                <a:schemeClr val="tx1"/>
              </a:gs>
              <a:gs pos="100000">
                <a:schemeClr val="tx1"/>
              </a:gs>
            </a:gsLst>
            <a:lin ang="5400000" scaled="0"/>
          </a:gradFill>
          <a:latin typeface="+mn-lt"/>
          <a:ea typeface="+mn-ea"/>
          <a:cs typeface="+mn-cs"/>
        </a:defRPr>
      </a:lvl2pPr>
      <a:lvl3pPr marL="672290" marR="0"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353" kern="1200" spc="0" baseline="0">
          <a:gradFill>
            <a:gsLst>
              <a:gs pos="1250">
                <a:schemeClr val="tx1"/>
              </a:gs>
              <a:gs pos="100000">
                <a:schemeClr val="tx1"/>
              </a:gs>
            </a:gsLst>
            <a:lin ang="5400000" scaled="0"/>
          </a:gradFill>
          <a:latin typeface="+mn-lt"/>
          <a:ea typeface="+mn-ea"/>
          <a:cs typeface="+mn-cs"/>
        </a:defRPr>
      </a:lvl3pPr>
      <a:lvl4pPr marL="896386" marR="0"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157" kern="1200" spc="0" baseline="0">
          <a:gradFill>
            <a:gsLst>
              <a:gs pos="1250">
                <a:schemeClr val="tx1"/>
              </a:gs>
              <a:gs pos="100000">
                <a:schemeClr val="tx1"/>
              </a:gs>
            </a:gsLst>
            <a:lin ang="5400000" scaled="0"/>
          </a:gradFill>
          <a:latin typeface="+mn-lt"/>
          <a:ea typeface="+mn-ea"/>
          <a:cs typeface="+mn-cs"/>
        </a:defRPr>
      </a:lvl4pPr>
      <a:lvl5pPr marL="1120483" marR="0"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157" kern="1200" spc="0" baseline="0">
          <a:gradFill>
            <a:gsLst>
              <a:gs pos="1250">
                <a:schemeClr val="tx1"/>
              </a:gs>
              <a:gs pos="100000">
                <a:schemeClr val="tx1"/>
              </a:gs>
            </a:gsLst>
            <a:lin ang="5400000" scaled="0"/>
          </a:gra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7.xml"/><Relationship Id="rId1" Type="http://schemas.openxmlformats.org/officeDocument/2006/relationships/slideLayout" Target="../slideLayouts/slideLayout11.xml"/><Relationship Id="rId4" Type="http://schemas.openxmlformats.org/officeDocument/2006/relationships/image" Target="../media/image35.png"/></Relationships>
</file>

<file path=ppt/slides/_rels/slide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5.xml"/><Relationship Id="rId4" Type="http://schemas.openxmlformats.org/officeDocument/2006/relationships/image" Target="../media/image15.png"/></Relationships>
</file>

<file path=ppt/slides/_rels/slide2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8.xml"/><Relationship Id="rId1" Type="http://schemas.openxmlformats.org/officeDocument/2006/relationships/slideLayout" Target="../slideLayouts/slideLayout13.xml"/><Relationship Id="rId4" Type="http://schemas.openxmlformats.org/officeDocument/2006/relationships/hyperlink" Target="https://dot.net/architecture" TargetMode="Externa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3" Type="http://schemas.openxmlformats.org/officeDocument/2006/relationships/image" Target="../media/image38.tiff"/><Relationship Id="rId2" Type="http://schemas.openxmlformats.org/officeDocument/2006/relationships/image" Target="../media/image37.tif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0.tiff"/><Relationship Id="rId2" Type="http://schemas.openxmlformats.org/officeDocument/2006/relationships/image" Target="../media/image39.tiff"/><Relationship Id="rId1" Type="http://schemas.openxmlformats.org/officeDocument/2006/relationships/slideLayout" Target="../slideLayouts/slideLayout2.xml"/><Relationship Id="rId4" Type="http://schemas.openxmlformats.org/officeDocument/2006/relationships/image" Target="../media/image41.tiff"/></Relationships>
</file>

<file path=ppt/slides/_rels/slide25.xml.rels><?xml version="1.0" encoding="UTF-8" standalone="yes"?>
<Relationships xmlns="http://schemas.openxmlformats.org/package/2006/relationships"><Relationship Id="rId3" Type="http://schemas.openxmlformats.org/officeDocument/2006/relationships/image" Target="../media/image43.tiff"/><Relationship Id="rId2" Type="http://schemas.openxmlformats.org/officeDocument/2006/relationships/image" Target="../media/image42.tif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11.xml"/><Relationship Id="rId5" Type="http://schemas.openxmlformats.org/officeDocument/2006/relationships/image" Target="../media/image17.png"/><Relationship Id="rId4" Type="http://schemas.openxmlformats.org/officeDocument/2006/relationships/chart" Target="../charts/chart1.xml"/></Relationships>
</file>

<file path=ppt/slides/_rels/slide30.xml.rels><?xml version="1.0" encoding="UTF-8" standalone="yes"?>
<Relationships xmlns="http://schemas.openxmlformats.org/package/2006/relationships"><Relationship Id="rId2" Type="http://schemas.openxmlformats.org/officeDocument/2006/relationships/image" Target="../media/image45.gif"/><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46.tiff"/><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8" Type="http://schemas.openxmlformats.org/officeDocument/2006/relationships/image" Target="../media/image52.tiff"/><Relationship Id="rId3" Type="http://schemas.openxmlformats.org/officeDocument/2006/relationships/image" Target="../media/image47.png"/><Relationship Id="rId7" Type="http://schemas.openxmlformats.org/officeDocument/2006/relationships/image" Target="../media/image51.png"/><Relationship Id="rId2" Type="http://schemas.openxmlformats.org/officeDocument/2006/relationships/notesSlide" Target="../notesSlides/notesSlide24.xml"/><Relationship Id="rId1" Type="http://schemas.openxmlformats.org/officeDocument/2006/relationships/slideLayout" Target="../slideLayouts/slideLayout11.xml"/><Relationship Id="rId6" Type="http://schemas.openxmlformats.org/officeDocument/2006/relationships/image" Target="../media/image50.png"/><Relationship Id="rId5" Type="http://schemas.openxmlformats.org/officeDocument/2006/relationships/image" Target="../media/image49.tiff"/><Relationship Id="rId4" Type="http://schemas.openxmlformats.org/officeDocument/2006/relationships/image" Target="../media/image48.png"/></Relationships>
</file>

<file path=ppt/slides/_rels/slide35.xml.rels><?xml version="1.0" encoding="UTF-8" standalone="yes"?>
<Relationships xmlns="http://schemas.openxmlformats.org/package/2006/relationships"><Relationship Id="rId3" Type="http://schemas.openxmlformats.org/officeDocument/2006/relationships/image" Target="../media/image52.tiff"/><Relationship Id="rId2" Type="http://schemas.openxmlformats.org/officeDocument/2006/relationships/notesSlide" Target="../notesSlides/notesSlide25.xml"/><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8.png"/><Relationship Id="rId7" Type="http://schemas.openxmlformats.org/officeDocument/2006/relationships/image" Target="../media/image21.png"/><Relationship Id="rId2" Type="http://schemas.openxmlformats.org/officeDocument/2006/relationships/notesSlide" Target="../notesSlides/notesSlide4.xml"/><Relationship Id="rId1" Type="http://schemas.openxmlformats.org/officeDocument/2006/relationships/slideLayout" Target="../slideLayouts/slideLayout5.xml"/><Relationship Id="rId6" Type="http://schemas.openxmlformats.org/officeDocument/2006/relationships/image" Target="../media/image20.png"/><Relationship Id="rId5" Type="http://schemas.openxmlformats.org/officeDocument/2006/relationships/image" Target="../media/image19.png"/><Relationship Id="rId4" Type="http://schemas.microsoft.com/office/2007/relationships/hdphoto" Target="../media/hdphoto1.wdp"/><Relationship Id="rId9" Type="http://schemas.openxmlformats.org/officeDocument/2006/relationships/image" Target="../media/image23.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3" Type="http://schemas.openxmlformats.org/officeDocument/2006/relationships/hyperlink" Target="http://www.dot.net/core" TargetMode="External"/><Relationship Id="rId2" Type="http://schemas.openxmlformats.org/officeDocument/2006/relationships/notesSlide" Target="../notesSlides/notesSlide28.xml"/><Relationship Id="rId1" Type="http://schemas.openxmlformats.org/officeDocument/2006/relationships/slideLayout" Target="../slideLayouts/slideLayout12.xml"/><Relationship Id="rId4" Type="http://schemas.openxmlformats.org/officeDocument/2006/relationships/hyperlink" Target="http://www.visualstudio.com/" TargetMode="Externa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0.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9.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hyperlink" Target="https://github.com/Microsoft/dotnet-apiport/blob/master/docs/VSExtension/README.md" TargetMode="External"/><Relationship Id="rId2" Type="http://schemas.openxmlformats.org/officeDocument/2006/relationships/hyperlink" Target="https://blogs.msdn.microsoft.com/dotnet/2017/08/14/announcing-net-standard-2-0/" TargetMode="External"/><Relationship Id="rId1" Type="http://schemas.openxmlformats.org/officeDocument/2006/relationships/slideLayout" Target="../slideLayouts/slideLayout2.xml"/><Relationship Id="rId4" Type="http://schemas.openxmlformats.org/officeDocument/2006/relationships/hyperlink" Target="https://docs.microsoft.com/en-us/azure/application-insights/app-insights-snapshot-debugger#configure-snapshot-collection-for-aspnet-core-20-applications" TargetMode="External"/></Relationships>
</file>

<file path=ppt/slides/_rels/slide49.xml.rels><?xml version="1.0" encoding="UTF-8" standalone="yes"?>
<Relationships xmlns="http://schemas.openxmlformats.org/package/2006/relationships"><Relationship Id="rId3" Type="http://schemas.openxmlformats.org/officeDocument/2006/relationships/hyperlink" Target="https://github.com/dotnet/roslyn/blob/features/NullableReferenceTypes/docs/features/NullableReferenceTypes/README.md" TargetMode="External"/><Relationship Id="rId2" Type="http://schemas.openxmlformats.org/officeDocument/2006/relationships/hyperlink" Target="https://docs.microsoft.com/en-us/visualstudio/debugger/debug-live-azure-applications" TargetMode="External"/><Relationship Id="rId1" Type="http://schemas.openxmlformats.org/officeDocument/2006/relationships/slideLayout" Target="../slideLayouts/slideLayout2.xml"/><Relationship Id="rId4" Type="http://schemas.openxmlformats.org/officeDocument/2006/relationships/hyperlink" Target="https://github.com/dotnet/csharplang/issues/790"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5.xml"/><Relationship Id="rId1" Type="http://schemas.openxmlformats.org/officeDocument/2006/relationships/slideLayout" Target="../slideLayouts/slideLayout33.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5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2.xml"/><Relationship Id="rId1" Type="http://schemas.openxmlformats.org/officeDocument/2006/relationships/slideLayout" Target="../slideLayouts/slideLayout17.xml"/><Relationship Id="rId4" Type="http://schemas.openxmlformats.org/officeDocument/2006/relationships/hyperlink" Target="http://www.dotnetconf.net/"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28.png"/><Relationship Id="rId7" Type="http://schemas.microsoft.com/office/2007/relationships/hdphoto" Target="../media/hdphoto2.wdp"/><Relationship Id="rId2" Type="http://schemas.openxmlformats.org/officeDocument/2006/relationships/notesSlide" Target="../notesSlides/notesSlide6.xml"/><Relationship Id="rId1" Type="http://schemas.openxmlformats.org/officeDocument/2006/relationships/slideLayout" Target="../slideLayouts/slideLayout11.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6E3382"/>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91E340D-E4F5-43F6-B9CB-F9B75FA8274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750227"/>
            <a:ext cx="12193160" cy="3518745"/>
          </a:xfrm>
          <a:prstGeom prst="rect">
            <a:avLst/>
          </a:prstGeom>
        </p:spPr>
      </p:pic>
      <p:pic>
        <p:nvPicPr>
          <p:cNvPr id="7" name="Picture 6">
            <a:extLst>
              <a:ext uri="{FF2B5EF4-FFF2-40B4-BE49-F238E27FC236}">
                <a16:creationId xmlns:a16="http://schemas.microsoft.com/office/drawing/2014/main" id="{6F1C0FB0-4C94-4FAB-9C64-1B93E8C5E2F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0800000">
            <a:off x="-1160" y="5098627"/>
            <a:ext cx="12193160" cy="3518745"/>
          </a:xfrm>
          <a:prstGeom prst="rect">
            <a:avLst/>
          </a:prstGeom>
        </p:spPr>
      </p:pic>
      <p:sp>
        <p:nvSpPr>
          <p:cNvPr id="2" name="Title 1">
            <a:extLst>
              <a:ext uri="{FF2B5EF4-FFF2-40B4-BE49-F238E27FC236}">
                <a16:creationId xmlns:a16="http://schemas.microsoft.com/office/drawing/2014/main" id="{7DF6E106-D1CC-47CA-8569-84F2DB6A7E68}"/>
              </a:ext>
            </a:extLst>
          </p:cNvPr>
          <p:cNvSpPr>
            <a:spLocks noGrp="1"/>
          </p:cNvSpPr>
          <p:nvPr>
            <p:ph type="title"/>
          </p:nvPr>
        </p:nvSpPr>
        <p:spPr>
          <a:xfrm>
            <a:off x="7897092" y="5462650"/>
            <a:ext cx="4294908" cy="724705"/>
          </a:xfrm>
        </p:spPr>
        <p:txBody>
          <a:bodyPr/>
          <a:lstStyle/>
          <a:p>
            <a:r>
              <a:rPr lang="en-US" sz="2800" dirty="0">
                <a:solidFill>
                  <a:schemeClr val="bg1">
                    <a:lumMod val="95000"/>
                  </a:schemeClr>
                </a:solidFill>
              </a:rPr>
              <a:t> Learn. Imagine. Build.</a:t>
            </a:r>
            <a:br>
              <a:rPr lang="en-US" dirty="0">
                <a:solidFill>
                  <a:schemeClr val="bg1">
                    <a:lumMod val="95000"/>
                  </a:schemeClr>
                </a:solidFill>
              </a:rPr>
            </a:br>
            <a:r>
              <a:rPr lang="en-US" sz="7200" dirty="0">
                <a:solidFill>
                  <a:schemeClr val="bg1"/>
                </a:solidFill>
                <a:latin typeface="+mn-lt"/>
              </a:rPr>
              <a:t>.NET Conf</a:t>
            </a:r>
            <a:br>
              <a:rPr lang="en-US" dirty="0">
                <a:solidFill>
                  <a:schemeClr val="bg1"/>
                </a:solidFill>
                <a:latin typeface="+mn-lt"/>
              </a:rPr>
            </a:br>
            <a:br>
              <a:rPr lang="en-US" dirty="0">
                <a:solidFill>
                  <a:schemeClr val="bg1"/>
                </a:solidFill>
              </a:rPr>
            </a:br>
            <a:endParaRPr lang="en-US" dirty="0">
              <a:solidFill>
                <a:schemeClr val="bg1"/>
              </a:solidFill>
            </a:endParaRPr>
          </a:p>
        </p:txBody>
      </p:sp>
      <p:sp>
        <p:nvSpPr>
          <p:cNvPr id="3" name="TextBox 2">
            <a:extLst>
              <a:ext uri="{FF2B5EF4-FFF2-40B4-BE49-F238E27FC236}">
                <a16:creationId xmlns:a16="http://schemas.microsoft.com/office/drawing/2014/main" id="{5E058538-92E4-4599-A7E3-7B6D8A353732}"/>
              </a:ext>
            </a:extLst>
          </p:cNvPr>
          <p:cNvSpPr txBox="1"/>
          <p:nvPr/>
        </p:nvSpPr>
        <p:spPr>
          <a:xfrm>
            <a:off x="380011" y="2087126"/>
            <a:ext cx="10390909" cy="904863"/>
          </a:xfrm>
          <a:prstGeom prst="rect">
            <a:avLst/>
          </a:prstGeom>
          <a:noFill/>
        </p:spPr>
        <p:txBody>
          <a:bodyPr wrap="square" lIns="182880" tIns="146304" rIns="182880" bIns="146304" rtlCol="0">
            <a:spAutoFit/>
          </a:bodyPr>
          <a:lstStyle/>
          <a:p>
            <a:pPr>
              <a:lnSpc>
                <a:spcPct val="90000"/>
              </a:lnSpc>
              <a:spcAft>
                <a:spcPts val="600"/>
              </a:spcAft>
            </a:pPr>
            <a:r>
              <a:rPr lang="en-US" sz="4400" dirty="0">
                <a:solidFill>
                  <a:schemeClr val="bg1"/>
                </a:solidFill>
              </a:rPr>
              <a:t>.NET Conf Keynote: .NET Everywhere!</a:t>
            </a:r>
          </a:p>
        </p:txBody>
      </p:sp>
      <p:sp>
        <p:nvSpPr>
          <p:cNvPr id="4" name="TextBox 3">
            <a:extLst>
              <a:ext uri="{FF2B5EF4-FFF2-40B4-BE49-F238E27FC236}">
                <a16:creationId xmlns:a16="http://schemas.microsoft.com/office/drawing/2014/main" id="{D04B2266-E97B-470D-97CF-784B6D847E77}"/>
              </a:ext>
            </a:extLst>
          </p:cNvPr>
          <p:cNvSpPr txBox="1"/>
          <p:nvPr/>
        </p:nvSpPr>
        <p:spPr>
          <a:xfrm>
            <a:off x="380011" y="3757475"/>
            <a:ext cx="10716614" cy="1446550"/>
          </a:xfrm>
          <a:prstGeom prst="rect">
            <a:avLst/>
          </a:prstGeom>
          <a:noFill/>
        </p:spPr>
        <p:txBody>
          <a:bodyPr wrap="square" lIns="182880" tIns="146304" rIns="182880" bIns="146304" rtlCol="0">
            <a:spAutoFit/>
          </a:bodyPr>
          <a:lstStyle/>
          <a:p>
            <a:pPr>
              <a:lnSpc>
                <a:spcPct val="90000"/>
              </a:lnSpc>
              <a:spcAft>
                <a:spcPts val="600"/>
              </a:spcAft>
            </a:pPr>
            <a:r>
              <a:rPr lang="en-US" sz="2400" dirty="0">
                <a:solidFill>
                  <a:schemeClr val="bg1"/>
                </a:solidFill>
              </a:rPr>
              <a:t>Scott Hunter</a:t>
            </a:r>
            <a:r>
              <a:rPr lang="en-US" sz="2400" dirty="0">
                <a:solidFill>
                  <a:schemeClr val="bg1"/>
                </a:solidFill>
                <a:latin typeface="+mj-lt"/>
              </a:rPr>
              <a:t>, Director PM .NET, @</a:t>
            </a:r>
            <a:r>
              <a:rPr lang="en-US" sz="2400" dirty="0" err="1">
                <a:solidFill>
                  <a:schemeClr val="bg1"/>
                </a:solidFill>
                <a:latin typeface="+mj-lt"/>
              </a:rPr>
              <a:t>coolcsh</a:t>
            </a:r>
            <a:endParaRPr lang="en-US" sz="2400" dirty="0">
              <a:solidFill>
                <a:schemeClr val="bg1"/>
              </a:solidFill>
              <a:latin typeface="+mj-lt"/>
            </a:endParaRPr>
          </a:p>
          <a:p>
            <a:pPr>
              <a:lnSpc>
                <a:spcPct val="90000"/>
              </a:lnSpc>
              <a:spcAft>
                <a:spcPts val="600"/>
              </a:spcAft>
            </a:pPr>
            <a:r>
              <a:rPr lang="en-US" sz="2400" dirty="0">
                <a:solidFill>
                  <a:schemeClr val="bg1"/>
                </a:solidFill>
              </a:rPr>
              <a:t>Miguel de Icaza</a:t>
            </a:r>
            <a:r>
              <a:rPr lang="en-US" sz="2400" dirty="0">
                <a:solidFill>
                  <a:schemeClr val="bg1"/>
                </a:solidFill>
                <a:latin typeface="+mj-lt"/>
              </a:rPr>
              <a:t>, Distinguished Engineer Mobile, @</a:t>
            </a:r>
            <a:r>
              <a:rPr lang="en-US" sz="2400" dirty="0" err="1">
                <a:solidFill>
                  <a:schemeClr val="bg1"/>
                </a:solidFill>
                <a:latin typeface="+mj-lt"/>
              </a:rPr>
              <a:t>migueldeicaza</a:t>
            </a:r>
            <a:endParaRPr lang="en-US" sz="2400" dirty="0">
              <a:solidFill>
                <a:schemeClr val="bg1"/>
              </a:solidFill>
              <a:latin typeface="+mj-lt"/>
            </a:endParaRPr>
          </a:p>
          <a:p>
            <a:pPr>
              <a:lnSpc>
                <a:spcPct val="90000"/>
              </a:lnSpc>
              <a:spcAft>
                <a:spcPts val="600"/>
              </a:spcAft>
            </a:pPr>
            <a:r>
              <a:rPr lang="en-US" sz="2400" dirty="0">
                <a:solidFill>
                  <a:schemeClr val="bg1"/>
                </a:solidFill>
              </a:rPr>
              <a:t>Mads Torgersen</a:t>
            </a:r>
            <a:r>
              <a:rPr lang="en-US" sz="2400" dirty="0">
                <a:solidFill>
                  <a:schemeClr val="bg1"/>
                </a:solidFill>
                <a:latin typeface="+mj-lt"/>
              </a:rPr>
              <a:t>, C# Language Designer, @</a:t>
            </a:r>
            <a:r>
              <a:rPr lang="en-US" sz="2400" dirty="0" err="1">
                <a:solidFill>
                  <a:schemeClr val="bg1"/>
                </a:solidFill>
                <a:latin typeface="+mj-lt"/>
              </a:rPr>
              <a:t>madstorgersen</a:t>
            </a:r>
            <a:endParaRPr lang="en-US" sz="2400" dirty="0">
              <a:solidFill>
                <a:schemeClr val="bg1"/>
              </a:solidFill>
              <a:latin typeface="+mj-lt"/>
            </a:endParaRPr>
          </a:p>
        </p:txBody>
      </p:sp>
    </p:spTree>
    <p:extLst>
      <p:ext uri="{BB962C8B-B14F-4D97-AF65-F5344CB8AC3E}">
        <p14:creationId xmlns:p14="http://schemas.microsoft.com/office/powerpoint/2010/main" val="111782835"/>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69240" y="616821"/>
            <a:ext cx="9859116" cy="2890920"/>
          </a:xfrm>
        </p:spPr>
        <p:txBody>
          <a:bodyPr/>
          <a:lstStyle/>
          <a:p>
            <a:r>
              <a:rPr lang="en-US" sz="6470" dirty="0"/>
              <a:t>Demo</a:t>
            </a:r>
            <a:br>
              <a:rPr lang="en-US" sz="6470" dirty="0"/>
            </a:br>
            <a:br>
              <a:rPr lang="en-US" sz="6470" dirty="0"/>
            </a:br>
            <a:r>
              <a:rPr lang="en-US" sz="6600" dirty="0"/>
              <a:t>.NET Standard 2.0</a:t>
            </a:r>
            <a:endParaRPr lang="en-US" sz="6470" dirty="0"/>
          </a:p>
        </p:txBody>
      </p:sp>
      <p:sp>
        <p:nvSpPr>
          <p:cNvPr id="4" name="Text Placeholder 6">
            <a:extLst>
              <a:ext uri="{FF2B5EF4-FFF2-40B4-BE49-F238E27FC236}">
                <a16:creationId xmlns:a16="http://schemas.microsoft.com/office/drawing/2014/main" id="{1B1DDCA2-8663-453B-A9CC-5A95A82D860B}"/>
              </a:ext>
            </a:extLst>
          </p:cNvPr>
          <p:cNvSpPr>
            <a:spLocks noGrp="1"/>
          </p:cNvSpPr>
          <p:nvPr>
            <p:ph type="body" sz="quarter" idx="12"/>
          </p:nvPr>
        </p:nvSpPr>
        <p:spPr>
          <a:xfrm>
            <a:off x="269240" y="4403820"/>
            <a:ext cx="9860674" cy="729943"/>
          </a:xfrm>
        </p:spPr>
        <p:txBody>
          <a:bodyPr/>
          <a:lstStyle/>
          <a:p>
            <a:r>
              <a:rPr lang="en-US" dirty="0"/>
              <a:t>Scott Hunter</a:t>
            </a:r>
          </a:p>
        </p:txBody>
      </p:sp>
    </p:spTree>
    <p:extLst>
      <p:ext uri="{BB962C8B-B14F-4D97-AF65-F5344CB8AC3E}">
        <p14:creationId xmlns:p14="http://schemas.microsoft.com/office/powerpoint/2010/main" val="10249521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8147CA4-634A-447F-8FA4-95C6D1EE6DDE}"/>
              </a:ext>
            </a:extLst>
          </p:cNvPr>
          <p:cNvSpPr>
            <a:spLocks noGrp="1"/>
          </p:cNvSpPr>
          <p:nvPr>
            <p:ph type="body" sz="quarter" idx="10"/>
          </p:nvPr>
        </p:nvSpPr>
        <p:spPr>
          <a:xfrm>
            <a:off x="269239" y="1189177"/>
            <a:ext cx="11653523" cy="2718821"/>
          </a:xfrm>
        </p:spPr>
        <p:txBody>
          <a:bodyPr/>
          <a:lstStyle/>
          <a:p>
            <a:r>
              <a:rPr lang="en-US" dirty="0"/>
              <a:t>Supports multiple SDK’s</a:t>
            </a:r>
          </a:p>
          <a:p>
            <a:r>
              <a:rPr lang="en-US" dirty="0"/>
              <a:t>All the templates in Visual Studio included</a:t>
            </a:r>
          </a:p>
          <a:p>
            <a:r>
              <a:rPr lang="en-US" dirty="0"/>
              <a:t>C#, F# and VB </a:t>
            </a:r>
          </a:p>
          <a:p>
            <a:r>
              <a:rPr lang="en-US" dirty="0"/>
              <a:t>New commands for Solutions, Project </a:t>
            </a:r>
            <a:r>
              <a:rPr lang="en-US"/>
              <a:t>to Project, …</a:t>
            </a:r>
            <a:endParaRPr lang="en-US" dirty="0"/>
          </a:p>
        </p:txBody>
      </p:sp>
      <p:sp>
        <p:nvSpPr>
          <p:cNvPr id="2" name="Title 1">
            <a:extLst>
              <a:ext uri="{FF2B5EF4-FFF2-40B4-BE49-F238E27FC236}">
                <a16:creationId xmlns:a16="http://schemas.microsoft.com/office/drawing/2014/main" id="{EC6A749A-2A99-4DB1-8566-47BDD4370A88}"/>
              </a:ext>
            </a:extLst>
          </p:cNvPr>
          <p:cNvSpPr>
            <a:spLocks noGrp="1"/>
          </p:cNvSpPr>
          <p:nvPr>
            <p:ph type="title"/>
          </p:nvPr>
        </p:nvSpPr>
        <p:spPr/>
        <p:txBody>
          <a:bodyPr/>
          <a:lstStyle/>
          <a:p>
            <a:r>
              <a:rPr lang="en-US" dirty="0"/>
              <a:t>.NET Core CLI</a:t>
            </a:r>
          </a:p>
        </p:txBody>
      </p:sp>
      <p:pic>
        <p:nvPicPr>
          <p:cNvPr id="5" name="Picture 4">
            <a:extLst>
              <a:ext uri="{FF2B5EF4-FFF2-40B4-BE49-F238E27FC236}">
                <a16:creationId xmlns:a16="http://schemas.microsoft.com/office/drawing/2014/main" id="{030B7076-221A-4F32-9867-19554E5EB0F9}"/>
              </a:ext>
            </a:extLst>
          </p:cNvPr>
          <p:cNvPicPr>
            <a:picLocks noChangeAspect="1"/>
          </p:cNvPicPr>
          <p:nvPr/>
        </p:nvPicPr>
        <p:blipFill>
          <a:blip r:embed="rId3"/>
          <a:stretch>
            <a:fillRect/>
          </a:stretch>
        </p:blipFill>
        <p:spPr>
          <a:xfrm>
            <a:off x="9465312" y="185737"/>
            <a:ext cx="2457450" cy="866775"/>
          </a:xfrm>
          <a:prstGeom prst="rect">
            <a:avLst/>
          </a:prstGeom>
        </p:spPr>
      </p:pic>
    </p:spTree>
    <p:extLst>
      <p:ext uri="{BB962C8B-B14F-4D97-AF65-F5344CB8AC3E}">
        <p14:creationId xmlns:p14="http://schemas.microsoft.com/office/powerpoint/2010/main" val="3275314779"/>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69240" y="616821"/>
            <a:ext cx="9859116" cy="2890920"/>
          </a:xfrm>
        </p:spPr>
        <p:txBody>
          <a:bodyPr/>
          <a:lstStyle/>
          <a:p>
            <a:r>
              <a:rPr lang="en-US" sz="6470" dirty="0"/>
              <a:t>Demo</a:t>
            </a:r>
            <a:br>
              <a:rPr lang="en-US" sz="6470" dirty="0"/>
            </a:br>
            <a:br>
              <a:rPr lang="en-US" sz="6470" dirty="0"/>
            </a:br>
            <a:r>
              <a:rPr lang="en-US" sz="6600" dirty="0"/>
              <a:t>.NET Core CLI</a:t>
            </a:r>
            <a:endParaRPr lang="en-US" sz="6470" dirty="0"/>
          </a:p>
        </p:txBody>
      </p:sp>
      <p:sp>
        <p:nvSpPr>
          <p:cNvPr id="4" name="Text Placeholder 6">
            <a:extLst>
              <a:ext uri="{FF2B5EF4-FFF2-40B4-BE49-F238E27FC236}">
                <a16:creationId xmlns:a16="http://schemas.microsoft.com/office/drawing/2014/main" id="{BC138DA6-1C3C-4F45-A5A1-364EE1E7EDB9}"/>
              </a:ext>
            </a:extLst>
          </p:cNvPr>
          <p:cNvSpPr>
            <a:spLocks noGrp="1"/>
          </p:cNvSpPr>
          <p:nvPr>
            <p:ph type="body" sz="quarter" idx="12"/>
          </p:nvPr>
        </p:nvSpPr>
        <p:spPr>
          <a:xfrm>
            <a:off x="269240" y="4403820"/>
            <a:ext cx="9860674" cy="729943"/>
          </a:xfrm>
        </p:spPr>
        <p:txBody>
          <a:bodyPr/>
          <a:lstStyle/>
          <a:p>
            <a:r>
              <a:rPr lang="en-US" dirty="0"/>
              <a:t>Scott Hunter</a:t>
            </a:r>
          </a:p>
        </p:txBody>
      </p:sp>
    </p:spTree>
    <p:extLst>
      <p:ext uri="{BB962C8B-B14F-4D97-AF65-F5344CB8AC3E}">
        <p14:creationId xmlns:p14="http://schemas.microsoft.com/office/powerpoint/2010/main" val="951617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8147CA4-634A-447F-8FA4-95C6D1EE6DDE}"/>
              </a:ext>
            </a:extLst>
          </p:cNvPr>
          <p:cNvSpPr>
            <a:spLocks noGrp="1"/>
          </p:cNvSpPr>
          <p:nvPr>
            <p:ph type="body" sz="quarter" idx="10"/>
          </p:nvPr>
        </p:nvSpPr>
        <p:spPr>
          <a:xfrm>
            <a:off x="269239" y="1189177"/>
            <a:ext cx="11653523" cy="4046236"/>
          </a:xfrm>
        </p:spPr>
        <p:txBody>
          <a:bodyPr/>
          <a:lstStyle/>
          <a:p>
            <a:r>
              <a:rPr lang="en-US" dirty="0"/>
              <a:t>More APIs</a:t>
            </a:r>
          </a:p>
          <a:p>
            <a:r>
              <a:rPr lang="en-US" dirty="0"/>
              <a:t>More project templates</a:t>
            </a:r>
          </a:p>
          <a:p>
            <a:r>
              <a:rPr lang="en-US" dirty="0"/>
              <a:t>More distros</a:t>
            </a:r>
          </a:p>
          <a:p>
            <a:r>
              <a:rPr lang="en-US" dirty="0"/>
              <a:t>Simplified packaging</a:t>
            </a:r>
          </a:p>
          <a:p>
            <a:r>
              <a:rPr lang="en-US" dirty="0"/>
              <a:t>New and improved tooling in Visual Studio 2017</a:t>
            </a:r>
          </a:p>
          <a:p>
            <a:r>
              <a:rPr lang="en-US" dirty="0"/>
              <a:t>Visual Studio for Mac support</a:t>
            </a:r>
          </a:p>
        </p:txBody>
      </p:sp>
      <p:sp>
        <p:nvSpPr>
          <p:cNvPr id="2" name="Title 1">
            <a:extLst>
              <a:ext uri="{FF2B5EF4-FFF2-40B4-BE49-F238E27FC236}">
                <a16:creationId xmlns:a16="http://schemas.microsoft.com/office/drawing/2014/main" id="{EC6A749A-2A99-4DB1-8566-47BDD4370A88}"/>
              </a:ext>
            </a:extLst>
          </p:cNvPr>
          <p:cNvSpPr>
            <a:spLocks noGrp="1"/>
          </p:cNvSpPr>
          <p:nvPr>
            <p:ph type="title"/>
          </p:nvPr>
        </p:nvSpPr>
        <p:spPr/>
        <p:txBody>
          <a:bodyPr/>
          <a:lstStyle/>
          <a:p>
            <a:r>
              <a:rPr lang="en-US" dirty="0"/>
              <a:t>.NET Core 2.0</a:t>
            </a:r>
          </a:p>
        </p:txBody>
      </p:sp>
    </p:spTree>
    <p:extLst>
      <p:ext uri="{BB962C8B-B14F-4D97-AF65-F5344CB8AC3E}">
        <p14:creationId xmlns:p14="http://schemas.microsoft.com/office/powerpoint/2010/main" val="2879803634"/>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959A8C3-E396-451C-B201-B2E88BF93ACC}"/>
              </a:ext>
            </a:extLst>
          </p:cNvPr>
          <p:cNvSpPr>
            <a:spLocks noGrp="1"/>
          </p:cNvSpPr>
          <p:nvPr>
            <p:ph type="body" sz="quarter" idx="10"/>
          </p:nvPr>
        </p:nvSpPr>
        <p:spPr>
          <a:xfrm>
            <a:off x="269239" y="1189177"/>
            <a:ext cx="11653523" cy="6037358"/>
          </a:xfrm>
        </p:spPr>
        <p:txBody>
          <a:bodyPr/>
          <a:lstStyle/>
          <a:p>
            <a:r>
              <a:rPr lang="en-US" dirty="0"/>
              <a:t>Faster (20% faster in Tech Empower benchmark)</a:t>
            </a:r>
          </a:p>
          <a:p>
            <a:r>
              <a:rPr lang="en-US" dirty="0"/>
              <a:t>Razor Pages </a:t>
            </a:r>
          </a:p>
          <a:p>
            <a:r>
              <a:rPr lang="en-US" dirty="0"/>
              <a:t>Razor support for C# 7.1</a:t>
            </a:r>
          </a:p>
          <a:p>
            <a:r>
              <a:rPr lang="en-US" dirty="0"/>
              <a:t>Smaller Publish (2.6MB vs 16.8 MB)</a:t>
            </a:r>
          </a:p>
          <a:p>
            <a:r>
              <a:rPr lang="en-US" dirty="0"/>
              <a:t>Azure Diagnostics &amp; Live Analytics</a:t>
            </a:r>
          </a:p>
          <a:p>
            <a:r>
              <a:rPr lang="en-US" dirty="0"/>
              <a:t>Angular and React templates</a:t>
            </a:r>
          </a:p>
          <a:p>
            <a:r>
              <a:rPr lang="en-US"/>
              <a:t>Authenticator App </a:t>
            </a:r>
            <a:r>
              <a:rPr lang="en-US" dirty="0"/>
              <a:t>support in templates</a:t>
            </a:r>
          </a:p>
          <a:p>
            <a:pPr marL="0" indent="0">
              <a:buNone/>
            </a:pPr>
            <a:endParaRPr lang="en-US" dirty="0"/>
          </a:p>
          <a:p>
            <a:endParaRPr lang="en-US" dirty="0"/>
          </a:p>
        </p:txBody>
      </p:sp>
      <p:sp>
        <p:nvSpPr>
          <p:cNvPr id="3" name="Title 2">
            <a:extLst>
              <a:ext uri="{FF2B5EF4-FFF2-40B4-BE49-F238E27FC236}">
                <a16:creationId xmlns:a16="http://schemas.microsoft.com/office/drawing/2014/main" id="{983A38E5-2C15-4535-81E2-8132DE380179}"/>
              </a:ext>
            </a:extLst>
          </p:cNvPr>
          <p:cNvSpPr>
            <a:spLocks noGrp="1"/>
          </p:cNvSpPr>
          <p:nvPr>
            <p:ph type="title"/>
          </p:nvPr>
        </p:nvSpPr>
        <p:spPr/>
        <p:txBody>
          <a:bodyPr/>
          <a:lstStyle/>
          <a:p>
            <a:r>
              <a:rPr lang="en-US"/>
              <a:t>ASP.NET Core 2.0</a:t>
            </a:r>
          </a:p>
        </p:txBody>
      </p:sp>
    </p:spTree>
    <p:extLst>
      <p:ext uri="{BB962C8B-B14F-4D97-AF65-F5344CB8AC3E}">
        <p14:creationId xmlns:p14="http://schemas.microsoft.com/office/powerpoint/2010/main" val="1084676714"/>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69240" y="616821"/>
            <a:ext cx="9859116" cy="2890920"/>
          </a:xfrm>
        </p:spPr>
        <p:txBody>
          <a:bodyPr/>
          <a:lstStyle/>
          <a:p>
            <a:r>
              <a:rPr lang="en-US" sz="6470" dirty="0"/>
              <a:t>Demo</a:t>
            </a:r>
            <a:br>
              <a:rPr lang="en-US" sz="6470" dirty="0"/>
            </a:br>
            <a:br>
              <a:rPr lang="en-US" sz="6470" dirty="0"/>
            </a:br>
            <a:r>
              <a:rPr lang="en-US" sz="6600" dirty="0"/>
              <a:t>ASP.NET Core 2.0</a:t>
            </a:r>
            <a:endParaRPr lang="en-US" sz="6470" dirty="0"/>
          </a:p>
        </p:txBody>
      </p:sp>
      <p:sp>
        <p:nvSpPr>
          <p:cNvPr id="4" name="Text Placeholder 6">
            <a:extLst>
              <a:ext uri="{FF2B5EF4-FFF2-40B4-BE49-F238E27FC236}">
                <a16:creationId xmlns:a16="http://schemas.microsoft.com/office/drawing/2014/main" id="{554826C2-277F-4235-BBEB-BD57B028DD82}"/>
              </a:ext>
            </a:extLst>
          </p:cNvPr>
          <p:cNvSpPr>
            <a:spLocks noGrp="1"/>
          </p:cNvSpPr>
          <p:nvPr>
            <p:ph type="body" sz="quarter" idx="12"/>
          </p:nvPr>
        </p:nvSpPr>
        <p:spPr>
          <a:xfrm>
            <a:off x="269240" y="4403820"/>
            <a:ext cx="9860674" cy="729943"/>
          </a:xfrm>
        </p:spPr>
        <p:txBody>
          <a:bodyPr/>
          <a:lstStyle/>
          <a:p>
            <a:r>
              <a:rPr lang="en-US" dirty="0"/>
              <a:t>Scott Hunter</a:t>
            </a:r>
          </a:p>
        </p:txBody>
      </p:sp>
    </p:spTree>
    <p:extLst>
      <p:ext uri="{BB962C8B-B14F-4D97-AF65-F5344CB8AC3E}">
        <p14:creationId xmlns:p14="http://schemas.microsoft.com/office/powerpoint/2010/main" val="4901227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41D9B32-6EE9-480A-A7A5-34172ACD8240}"/>
              </a:ext>
            </a:extLst>
          </p:cNvPr>
          <p:cNvSpPr txBox="1"/>
          <p:nvPr/>
        </p:nvSpPr>
        <p:spPr>
          <a:xfrm>
            <a:off x="1785257" y="986971"/>
            <a:ext cx="8650514" cy="3440942"/>
          </a:xfrm>
          <a:prstGeom prst="rect">
            <a:avLst/>
          </a:prstGeom>
          <a:noFill/>
        </p:spPr>
        <p:txBody>
          <a:bodyPr wrap="square" lIns="182880" tIns="146304" rIns="182880" bIns="146304" rtlCol="0">
            <a:spAutoFit/>
          </a:bodyPr>
          <a:lstStyle/>
          <a:p>
            <a:pPr algn="ctr">
              <a:lnSpc>
                <a:spcPct val="90000"/>
              </a:lnSpc>
              <a:spcAft>
                <a:spcPts val="600"/>
              </a:spcAft>
            </a:pPr>
            <a:r>
              <a:rPr lang="en-US" sz="5400" dirty="0">
                <a:solidFill>
                  <a:schemeClr val="bg1"/>
                </a:solidFill>
                <a:latin typeface="+mj-lt"/>
              </a:rPr>
              <a:t>Announcing:</a:t>
            </a:r>
          </a:p>
          <a:p>
            <a:pPr algn="ctr">
              <a:lnSpc>
                <a:spcPct val="90000"/>
              </a:lnSpc>
              <a:spcAft>
                <a:spcPts val="600"/>
              </a:spcAft>
            </a:pPr>
            <a:r>
              <a:rPr lang="en-US" sz="5400" dirty="0">
                <a:solidFill>
                  <a:schemeClr val="bg1"/>
                </a:solidFill>
              </a:rPr>
              <a:t>Windows Compatibility Pack for .NET Core</a:t>
            </a:r>
          </a:p>
          <a:p>
            <a:pPr algn="ctr">
              <a:lnSpc>
                <a:spcPct val="90000"/>
              </a:lnSpc>
              <a:spcAft>
                <a:spcPts val="600"/>
              </a:spcAft>
            </a:pPr>
            <a:endParaRPr lang="en-US" sz="5400" dirty="0">
              <a:solidFill>
                <a:schemeClr val="bg1"/>
              </a:solidFill>
              <a:latin typeface="+mj-lt"/>
            </a:endParaRPr>
          </a:p>
        </p:txBody>
      </p:sp>
    </p:spTree>
    <p:extLst>
      <p:ext uri="{BB962C8B-B14F-4D97-AF65-F5344CB8AC3E}">
        <p14:creationId xmlns:p14="http://schemas.microsoft.com/office/powerpoint/2010/main" val="1740636157"/>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1E1C210-BE3C-482F-B422-DD7E9AE8E423}"/>
              </a:ext>
            </a:extLst>
          </p:cNvPr>
          <p:cNvSpPr>
            <a:spLocks noGrp="1"/>
          </p:cNvSpPr>
          <p:nvPr>
            <p:ph type="body" sz="quarter" idx="10"/>
          </p:nvPr>
        </p:nvSpPr>
        <p:spPr>
          <a:xfrm>
            <a:off x="269239" y="1189177"/>
            <a:ext cx="11653523" cy="5003357"/>
          </a:xfrm>
        </p:spPr>
        <p:txBody>
          <a:bodyPr/>
          <a:lstStyle/>
          <a:p>
            <a:r>
              <a:rPr lang="en-US" sz="3600" dirty="0"/>
              <a:t>Microsoft.Win32.Registry</a:t>
            </a:r>
          </a:p>
          <a:p>
            <a:r>
              <a:rPr lang="en-US" sz="3600" dirty="0" err="1"/>
              <a:t>System.CodeDom</a:t>
            </a:r>
            <a:endParaRPr lang="en-US" sz="3600" dirty="0"/>
          </a:p>
          <a:p>
            <a:r>
              <a:rPr lang="en-US" sz="3600" dirty="0" err="1"/>
              <a:t>System.Configuration.ConfigurationManager</a:t>
            </a:r>
            <a:endParaRPr lang="en-US" sz="3600" dirty="0"/>
          </a:p>
          <a:p>
            <a:r>
              <a:rPr lang="en-US" sz="3600" dirty="0" err="1"/>
              <a:t>System.Drawing</a:t>
            </a:r>
            <a:r>
              <a:rPr lang="en-US" sz="3600" dirty="0"/>
              <a:t> </a:t>
            </a:r>
          </a:p>
          <a:p>
            <a:r>
              <a:rPr lang="en-US" sz="3600" dirty="0" err="1"/>
              <a:t>System.Runtime.Caching</a:t>
            </a:r>
            <a:endParaRPr lang="en-US" sz="3600" dirty="0"/>
          </a:p>
          <a:p>
            <a:r>
              <a:rPr lang="en-US" sz="3600" dirty="0"/>
              <a:t>And </a:t>
            </a:r>
            <a:r>
              <a:rPr lang="en-US" sz="3600"/>
              <a:t>many more</a:t>
            </a:r>
            <a:r>
              <a:rPr lang="en-US" sz="3600" dirty="0"/>
              <a:t>…</a:t>
            </a:r>
          </a:p>
          <a:p>
            <a:endParaRPr lang="en-US" sz="3600" dirty="0"/>
          </a:p>
          <a:p>
            <a:r>
              <a:rPr lang="en-US" dirty="0"/>
              <a:t>PREVIEW AVAILABLE SOON</a:t>
            </a:r>
          </a:p>
        </p:txBody>
      </p:sp>
      <p:sp>
        <p:nvSpPr>
          <p:cNvPr id="3" name="Title 2">
            <a:extLst>
              <a:ext uri="{FF2B5EF4-FFF2-40B4-BE49-F238E27FC236}">
                <a16:creationId xmlns:a16="http://schemas.microsoft.com/office/drawing/2014/main" id="{73310152-5D53-4C84-9786-B301FBFFA1BB}"/>
              </a:ext>
            </a:extLst>
          </p:cNvPr>
          <p:cNvSpPr>
            <a:spLocks noGrp="1"/>
          </p:cNvSpPr>
          <p:nvPr>
            <p:ph type="title"/>
          </p:nvPr>
        </p:nvSpPr>
        <p:spPr/>
        <p:txBody>
          <a:bodyPr/>
          <a:lstStyle/>
          <a:p>
            <a:r>
              <a:rPr lang="en-US" dirty="0"/>
              <a:t>Windows Compatibility Pack for .NET Core</a:t>
            </a:r>
          </a:p>
        </p:txBody>
      </p:sp>
    </p:spTree>
    <p:extLst>
      <p:ext uri="{BB962C8B-B14F-4D97-AF65-F5344CB8AC3E}">
        <p14:creationId xmlns:p14="http://schemas.microsoft.com/office/powerpoint/2010/main" val="3128579317"/>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83CEB59B-B471-49B1-B52C-96E6181CD406}"/>
              </a:ext>
            </a:extLst>
          </p:cNvPr>
          <p:cNvSpPr>
            <a:spLocks noGrp="1"/>
          </p:cNvSpPr>
          <p:nvPr>
            <p:ph type="body" sz="quarter" idx="10"/>
          </p:nvPr>
        </p:nvSpPr>
        <p:spPr>
          <a:xfrm>
            <a:off x="269239" y="1189177"/>
            <a:ext cx="11222545" cy="2055114"/>
          </a:xfrm>
        </p:spPr>
        <p:txBody>
          <a:bodyPr/>
          <a:lstStyle/>
          <a:p>
            <a:r>
              <a:rPr lang="en-US" dirty="0"/>
              <a:t>Azure Functions</a:t>
            </a:r>
          </a:p>
          <a:p>
            <a:r>
              <a:rPr lang="en-US" dirty="0"/>
              <a:t>CI/CD support for containers &amp; App Service</a:t>
            </a:r>
          </a:p>
          <a:p>
            <a:r>
              <a:rPr lang="en-US" dirty="0"/>
              <a:t>Azure Diagnostics</a:t>
            </a:r>
          </a:p>
        </p:txBody>
      </p:sp>
      <p:sp>
        <p:nvSpPr>
          <p:cNvPr id="4" name="Title 3">
            <a:extLst>
              <a:ext uri="{FF2B5EF4-FFF2-40B4-BE49-F238E27FC236}">
                <a16:creationId xmlns:a16="http://schemas.microsoft.com/office/drawing/2014/main" id="{E872E204-BA4D-45BF-BFA2-07342A21B66E}"/>
              </a:ext>
            </a:extLst>
          </p:cNvPr>
          <p:cNvSpPr>
            <a:spLocks noGrp="1"/>
          </p:cNvSpPr>
          <p:nvPr>
            <p:ph type="title"/>
          </p:nvPr>
        </p:nvSpPr>
        <p:spPr/>
        <p:txBody>
          <a:bodyPr/>
          <a:lstStyle/>
          <a:p>
            <a:r>
              <a:rPr lang="en-US" sz="4400" dirty="0"/>
              <a:t>Visual Studio 2017 and Azure</a:t>
            </a:r>
          </a:p>
        </p:txBody>
      </p:sp>
      <p:pic>
        <p:nvPicPr>
          <p:cNvPr id="3" name="Picture 2">
            <a:extLst>
              <a:ext uri="{FF2B5EF4-FFF2-40B4-BE49-F238E27FC236}">
                <a16:creationId xmlns:a16="http://schemas.microsoft.com/office/drawing/2014/main" id="{9FB55A0A-69B8-4894-8D80-E172E9E038BD}"/>
              </a:ext>
            </a:extLst>
          </p:cNvPr>
          <p:cNvPicPr>
            <a:picLocks noChangeAspect="1"/>
          </p:cNvPicPr>
          <p:nvPr/>
        </p:nvPicPr>
        <p:blipFill>
          <a:blip r:embed="rId3"/>
          <a:stretch>
            <a:fillRect/>
          </a:stretch>
        </p:blipFill>
        <p:spPr>
          <a:xfrm>
            <a:off x="6283152" y="2533879"/>
            <a:ext cx="5908848" cy="3730756"/>
          </a:xfrm>
          <a:prstGeom prst="rect">
            <a:avLst/>
          </a:prstGeom>
        </p:spPr>
      </p:pic>
    </p:spTree>
    <p:extLst>
      <p:ext uri="{BB962C8B-B14F-4D97-AF65-F5344CB8AC3E}">
        <p14:creationId xmlns:p14="http://schemas.microsoft.com/office/powerpoint/2010/main" val="3110098799"/>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Cloud and Container diagnostics</a:t>
            </a:r>
          </a:p>
        </p:txBody>
      </p:sp>
      <p:sp>
        <p:nvSpPr>
          <p:cNvPr id="3" name="Content Placeholder 2"/>
          <p:cNvSpPr>
            <a:spLocks noGrp="1"/>
          </p:cNvSpPr>
          <p:nvPr>
            <p:ph type="body" sz="quarter" idx="10"/>
          </p:nvPr>
        </p:nvSpPr>
        <p:spPr>
          <a:xfrm>
            <a:off x="135425" y="1501492"/>
            <a:ext cx="11655078" cy="4674165"/>
          </a:xfrm>
        </p:spPr>
        <p:txBody>
          <a:bodyPr/>
          <a:lstStyle/>
          <a:p>
            <a:pPr>
              <a:spcBef>
                <a:spcPts val="2353"/>
              </a:spcBef>
            </a:pPr>
            <a:r>
              <a:rPr lang="en-US" dirty="0">
                <a:gradFill>
                  <a:gsLst>
                    <a:gs pos="13072">
                      <a:schemeClr val="tx2"/>
                    </a:gs>
                    <a:gs pos="67000">
                      <a:schemeClr val="tx2"/>
                    </a:gs>
                  </a:gsLst>
                  <a:lin ang="5400000" scaled="0"/>
                </a:gradFill>
              </a:rPr>
              <a:t>Simple</a:t>
            </a:r>
          </a:p>
          <a:p>
            <a:pPr marL="0" lvl="1">
              <a:spcBef>
                <a:spcPts val="784"/>
              </a:spcBef>
            </a:pPr>
            <a:r>
              <a:rPr lang="en-US" sz="1961" dirty="0"/>
              <a:t>No modifications to your app</a:t>
            </a:r>
          </a:p>
          <a:p>
            <a:pPr marL="0" lvl="1">
              <a:spcBef>
                <a:spcPts val="784"/>
              </a:spcBef>
            </a:pPr>
            <a:r>
              <a:rPr lang="en-US" sz="1961" dirty="0"/>
              <a:t>No republishing of your app</a:t>
            </a:r>
          </a:p>
          <a:p>
            <a:pPr>
              <a:spcBef>
                <a:spcPts val="2353"/>
              </a:spcBef>
            </a:pPr>
            <a:r>
              <a:rPr lang="en-US" dirty="0">
                <a:gradFill>
                  <a:gsLst>
                    <a:gs pos="13072">
                      <a:schemeClr val="tx2"/>
                    </a:gs>
                    <a:gs pos="67000">
                      <a:schemeClr val="tx2"/>
                    </a:gs>
                  </a:gsLst>
                  <a:lin ang="5400000" scaled="0"/>
                </a:gradFill>
              </a:rPr>
              <a:t>From the Azure Portal</a:t>
            </a:r>
          </a:p>
          <a:p>
            <a:pPr marL="0" lvl="1">
              <a:spcBef>
                <a:spcPts val="784"/>
              </a:spcBef>
            </a:pPr>
            <a:r>
              <a:rPr lang="en-US" sz="1961" dirty="0"/>
              <a:t>Enable/Disable analytics and diagnostics</a:t>
            </a:r>
          </a:p>
          <a:p>
            <a:pPr marL="0" lvl="1">
              <a:spcBef>
                <a:spcPts val="784"/>
              </a:spcBef>
            </a:pPr>
            <a:r>
              <a:rPr lang="en-US" sz="1961" dirty="0"/>
              <a:t>See common crashes and performance problems including seeing code</a:t>
            </a:r>
          </a:p>
          <a:p>
            <a:pPr>
              <a:spcBef>
                <a:spcPts val="2353"/>
              </a:spcBef>
            </a:pPr>
            <a:r>
              <a:rPr lang="en-US" dirty="0">
                <a:gradFill>
                  <a:gsLst>
                    <a:gs pos="13072">
                      <a:schemeClr val="tx2"/>
                    </a:gs>
                    <a:gs pos="67000">
                      <a:schemeClr val="tx2"/>
                    </a:gs>
                  </a:gsLst>
                  <a:lin ang="5400000" scaled="0"/>
                </a:gradFill>
              </a:rPr>
              <a:t>From Visual Studio</a:t>
            </a:r>
          </a:p>
          <a:p>
            <a:pPr marL="0" lvl="1">
              <a:spcBef>
                <a:spcPts val="784"/>
              </a:spcBef>
            </a:pPr>
            <a:r>
              <a:rPr lang="en-US" sz="1961" dirty="0"/>
              <a:t>See analytics data from portal in real time</a:t>
            </a:r>
          </a:p>
          <a:p>
            <a:pPr marL="0" lvl="1">
              <a:spcBef>
                <a:spcPts val="784"/>
              </a:spcBef>
            </a:pPr>
            <a:r>
              <a:rPr lang="en-US" sz="1961" dirty="0"/>
              <a:t>Use “</a:t>
            </a:r>
            <a:r>
              <a:rPr lang="en-US" sz="1961" dirty="0">
                <a:latin typeface="Segoe UI Semibold" panose="020B0702040204020203" pitchFamily="34" charset="0"/>
                <a:cs typeface="Segoe UI Semibold" panose="020B0702040204020203" pitchFamily="34" charset="0"/>
              </a:rPr>
              <a:t>snap points</a:t>
            </a:r>
            <a:r>
              <a:rPr lang="en-US" sz="1961" dirty="0"/>
              <a:t>” to debug a running application</a:t>
            </a:r>
          </a:p>
        </p:txBody>
      </p:sp>
      <p:pic>
        <p:nvPicPr>
          <p:cNvPr id="4" name="Picture 3">
            <a:extLst>
              <a:ext uri="{FF2B5EF4-FFF2-40B4-BE49-F238E27FC236}">
                <a16:creationId xmlns:a16="http://schemas.microsoft.com/office/drawing/2014/main" id="{EC7AB816-8F54-48F9-9F7A-4DDD323ACAE5}"/>
              </a:ext>
            </a:extLst>
          </p:cNvPr>
          <p:cNvPicPr>
            <a:picLocks noChangeAspect="1"/>
          </p:cNvPicPr>
          <p:nvPr/>
        </p:nvPicPr>
        <p:blipFill>
          <a:blip r:embed="rId3"/>
          <a:stretch>
            <a:fillRect/>
          </a:stretch>
        </p:blipFill>
        <p:spPr>
          <a:xfrm>
            <a:off x="5820964" y="4591396"/>
            <a:ext cx="6320879" cy="1584261"/>
          </a:xfrm>
          <a:prstGeom prst="rect">
            <a:avLst/>
          </a:prstGeom>
        </p:spPr>
      </p:pic>
      <p:pic>
        <p:nvPicPr>
          <p:cNvPr id="6" name="Picture 5">
            <a:extLst>
              <a:ext uri="{FF2B5EF4-FFF2-40B4-BE49-F238E27FC236}">
                <a16:creationId xmlns:a16="http://schemas.microsoft.com/office/drawing/2014/main" id="{5B12C3AC-6E87-4868-BBA5-2DDD2F3A3421}"/>
              </a:ext>
            </a:extLst>
          </p:cNvPr>
          <p:cNvPicPr>
            <a:picLocks noChangeAspect="1"/>
          </p:cNvPicPr>
          <p:nvPr/>
        </p:nvPicPr>
        <p:blipFill>
          <a:blip r:embed="rId4"/>
          <a:stretch>
            <a:fillRect/>
          </a:stretch>
        </p:blipFill>
        <p:spPr>
          <a:xfrm>
            <a:off x="5800130" y="1108870"/>
            <a:ext cx="6341713" cy="2899069"/>
          </a:xfrm>
          <a:prstGeom prst="rect">
            <a:avLst/>
          </a:prstGeom>
        </p:spPr>
      </p:pic>
    </p:spTree>
    <p:extLst>
      <p:ext uri="{BB962C8B-B14F-4D97-AF65-F5344CB8AC3E}">
        <p14:creationId xmlns:p14="http://schemas.microsoft.com/office/powerpoint/2010/main" val="7755958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7" name="Rectangle 6"/>
          <p:cNvSpPr/>
          <p:nvPr/>
        </p:nvSpPr>
        <p:spPr bwMode="auto">
          <a:xfrm>
            <a:off x="269300" y="1456886"/>
            <a:ext cx="5781940" cy="3675342"/>
          </a:xfrm>
          <a:prstGeom prst="rect">
            <a:avLst/>
          </a:prstGeom>
          <a:solidFill>
            <a:schemeClr val="bg1"/>
          </a:solidFill>
          <a:ln w="3175">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latin typeface="Segoe UI Semilight"/>
              <a:ea typeface="Segoe UI" pitchFamily="34" charset="0"/>
              <a:cs typeface="Segoe UI" pitchFamily="34" charset="0"/>
            </a:endParaRPr>
          </a:p>
        </p:txBody>
      </p:sp>
      <p:sp>
        <p:nvSpPr>
          <p:cNvPr id="14" name="Rectangle 13"/>
          <p:cNvSpPr/>
          <p:nvPr/>
        </p:nvSpPr>
        <p:spPr bwMode="auto">
          <a:xfrm>
            <a:off x="6140758" y="1456886"/>
            <a:ext cx="5781940" cy="3675342"/>
          </a:xfrm>
          <a:prstGeom prst="rect">
            <a:avLst/>
          </a:prstGeom>
          <a:solidFill>
            <a:schemeClr val="bg1"/>
          </a:solidFill>
          <a:ln w="3175">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latin typeface="Segoe UI Semilight"/>
              <a:ea typeface="Segoe UI" pitchFamily="34" charset="0"/>
              <a:cs typeface="Segoe UI" pitchFamily="34" charset="0"/>
            </a:endParaRPr>
          </a:p>
        </p:txBody>
      </p:sp>
      <p:sp>
        <p:nvSpPr>
          <p:cNvPr id="2" name="Title 1"/>
          <p:cNvSpPr>
            <a:spLocks noGrp="1"/>
          </p:cNvSpPr>
          <p:nvPr>
            <p:ph type="title"/>
          </p:nvPr>
        </p:nvSpPr>
        <p:spPr/>
        <p:txBody>
          <a:bodyPr/>
          <a:lstStyle/>
          <a:p>
            <a:r>
              <a:rPr lang="en-US" dirty="0">
                <a:solidFill>
                  <a:schemeClr val="bg1"/>
                </a:solidFill>
              </a:rPr>
              <a:t>.NET is active and growing</a:t>
            </a:r>
          </a:p>
        </p:txBody>
      </p:sp>
      <p:pic>
        <p:nvPicPr>
          <p:cNvPr id="4" name="Picture 3"/>
          <p:cNvPicPr>
            <a:picLocks noChangeAspect="1"/>
          </p:cNvPicPr>
          <p:nvPr/>
        </p:nvPicPr>
        <p:blipFill>
          <a:blip r:embed="rId3"/>
          <a:stretch>
            <a:fillRect/>
          </a:stretch>
        </p:blipFill>
        <p:spPr>
          <a:xfrm>
            <a:off x="418029" y="1630556"/>
            <a:ext cx="5016434" cy="3283182"/>
          </a:xfrm>
          <a:prstGeom prst="rect">
            <a:avLst/>
          </a:prstGeom>
        </p:spPr>
      </p:pic>
      <p:sp>
        <p:nvSpPr>
          <p:cNvPr id="5" name="TextBox 4"/>
          <p:cNvSpPr txBox="1"/>
          <p:nvPr/>
        </p:nvSpPr>
        <p:spPr>
          <a:xfrm>
            <a:off x="269302" y="5132189"/>
            <a:ext cx="5439520" cy="778454"/>
          </a:xfrm>
          <a:prstGeom prst="rect">
            <a:avLst/>
          </a:prstGeom>
          <a:noFill/>
        </p:spPr>
        <p:txBody>
          <a:bodyPr wrap="square" lIns="179285" tIns="143428" rIns="179285" bIns="143428" rtlCol="0">
            <a:spAutoFit/>
          </a:bodyPr>
          <a:lstStyle/>
          <a:p>
            <a:pPr defTabSz="914314">
              <a:lnSpc>
                <a:spcPct val="90000"/>
              </a:lnSpc>
            </a:pPr>
            <a:r>
              <a:rPr lang="en-US" sz="1765" dirty="0">
                <a:solidFill>
                  <a:schemeClr val="bg1"/>
                </a:solidFill>
                <a:latin typeface="Segoe UI Semilight"/>
              </a:rPr>
              <a:t>.NET Core debuts at #3 most loved Framework on Stack Overflow Technology Survey 2017</a:t>
            </a:r>
          </a:p>
        </p:txBody>
      </p:sp>
      <p:sp>
        <p:nvSpPr>
          <p:cNvPr id="6" name="TextBox 5"/>
          <p:cNvSpPr txBox="1"/>
          <p:nvPr/>
        </p:nvSpPr>
        <p:spPr>
          <a:xfrm>
            <a:off x="269240" y="6301352"/>
            <a:ext cx="4772254" cy="455857"/>
          </a:xfrm>
          <a:prstGeom prst="rect">
            <a:avLst/>
          </a:prstGeom>
          <a:noFill/>
        </p:spPr>
        <p:txBody>
          <a:bodyPr wrap="square" lIns="179285" tIns="143428" rIns="179285" bIns="143428" rtlCol="0">
            <a:spAutoFit/>
          </a:bodyPr>
          <a:lstStyle/>
          <a:p>
            <a:pPr defTabSz="914314">
              <a:lnSpc>
                <a:spcPct val="90000"/>
              </a:lnSpc>
            </a:pPr>
            <a:r>
              <a:rPr lang="en-US" sz="1200" dirty="0">
                <a:solidFill>
                  <a:schemeClr val="bg1"/>
                </a:solidFill>
                <a:latin typeface="Segoe UI" panose="020B0502040204020203" pitchFamily="34" charset="0"/>
                <a:cs typeface="Segoe UI" panose="020B0502040204020203" pitchFamily="34" charset="0"/>
              </a:rPr>
              <a:t>Source: http://stackoverflow.com/insights/survey/2017</a:t>
            </a:r>
          </a:p>
        </p:txBody>
      </p:sp>
      <p:pic>
        <p:nvPicPr>
          <p:cNvPr id="11" name="Picture 10"/>
          <p:cNvPicPr>
            <a:picLocks noChangeAspect="1"/>
          </p:cNvPicPr>
          <p:nvPr/>
        </p:nvPicPr>
        <p:blipFill>
          <a:blip r:embed="rId4"/>
          <a:stretch>
            <a:fillRect/>
          </a:stretch>
        </p:blipFill>
        <p:spPr>
          <a:xfrm>
            <a:off x="6369663" y="1617561"/>
            <a:ext cx="5324130" cy="1771682"/>
          </a:xfrm>
          <a:prstGeom prst="rect">
            <a:avLst/>
          </a:prstGeom>
        </p:spPr>
      </p:pic>
      <p:sp>
        <p:nvSpPr>
          <p:cNvPr id="13" name="TextBox 12"/>
          <p:cNvSpPr txBox="1"/>
          <p:nvPr/>
        </p:nvSpPr>
        <p:spPr>
          <a:xfrm>
            <a:off x="6140757" y="5132189"/>
            <a:ext cx="5782005" cy="778454"/>
          </a:xfrm>
          <a:prstGeom prst="rect">
            <a:avLst/>
          </a:prstGeom>
          <a:noFill/>
        </p:spPr>
        <p:txBody>
          <a:bodyPr wrap="square" lIns="179285" tIns="143428" rIns="179285" bIns="143428" rtlCol="0">
            <a:spAutoFit/>
          </a:bodyPr>
          <a:lstStyle/>
          <a:p>
            <a:pPr defTabSz="914314">
              <a:lnSpc>
                <a:spcPct val="90000"/>
              </a:lnSpc>
            </a:pPr>
            <a:r>
              <a:rPr lang="en-US" sz="1765" dirty="0">
                <a:solidFill>
                  <a:schemeClr val="bg1"/>
                </a:solidFill>
                <a:latin typeface="Segoe UI Semilight"/>
              </a:rPr>
              <a:t>C# is #3 most popular language for desktop and web developers on Stack Overflow Technology Survey 2017</a:t>
            </a:r>
          </a:p>
        </p:txBody>
      </p:sp>
      <p:grpSp>
        <p:nvGrpSpPr>
          <p:cNvPr id="15" name="Group 14"/>
          <p:cNvGrpSpPr>
            <a:grpSpLocks noChangeAspect="1"/>
          </p:cNvGrpSpPr>
          <p:nvPr/>
        </p:nvGrpSpPr>
        <p:grpSpPr>
          <a:xfrm>
            <a:off x="1290151" y="3137049"/>
            <a:ext cx="221510" cy="222293"/>
            <a:chOff x="6181726" y="255588"/>
            <a:chExt cx="449263" cy="450850"/>
          </a:xfrm>
        </p:grpSpPr>
        <p:sp>
          <p:nvSpPr>
            <p:cNvPr id="16" name="Line 23"/>
            <p:cNvSpPr>
              <a:spLocks noChangeShapeType="1"/>
            </p:cNvSpPr>
            <p:nvPr/>
          </p:nvSpPr>
          <p:spPr bwMode="auto">
            <a:xfrm>
              <a:off x="6291264" y="481013"/>
              <a:ext cx="214313" cy="0"/>
            </a:xfrm>
            <a:prstGeom prst="line">
              <a:avLst/>
            </a:prstGeom>
            <a:noFill/>
            <a:ln w="12700" cap="flat">
              <a:solidFill>
                <a:schemeClr val="tx2"/>
              </a:solidFill>
              <a:prstDash val="solid"/>
              <a:miter lim="800000"/>
              <a:headEnd/>
              <a:tailEnd/>
            </a:ln>
            <a:extLst>
              <a:ext uri="{909E8E84-426E-40DD-AFC4-6F175D3DCCD1}">
                <a14:hiddenFill xmlns:a14="http://schemas.microsoft.com/office/drawing/2010/main">
                  <a:noFill/>
                </a14:hiddenFill>
              </a:ext>
            </a:extLst>
          </p:spPr>
          <p:txBody>
            <a:bodyPr vert="horz" wrap="square" lIns="87857" tIns="43929" rIns="87857" bIns="43929" numCol="1" anchor="t" anchorCtr="0" compatLnSpc="1">
              <a:prstTxWarp prst="textNoShape">
                <a:avLst/>
              </a:prstTxWarp>
            </a:bodyPr>
            <a:lstStyle/>
            <a:p>
              <a:pPr defTabSz="914314"/>
              <a:endParaRPr lang="en-US" sz="1729">
                <a:solidFill>
                  <a:srgbClr val="505050"/>
                </a:solidFill>
                <a:latin typeface="Segoe UI Semilight"/>
              </a:endParaRPr>
            </a:p>
          </p:txBody>
        </p:sp>
        <p:sp>
          <p:nvSpPr>
            <p:cNvPr id="17" name="Freeform 24"/>
            <p:cNvSpPr>
              <a:spLocks/>
            </p:cNvSpPr>
            <p:nvPr/>
          </p:nvSpPr>
          <p:spPr bwMode="auto">
            <a:xfrm>
              <a:off x="6402389" y="371476"/>
              <a:ext cx="109538" cy="219075"/>
            </a:xfrm>
            <a:custGeom>
              <a:avLst/>
              <a:gdLst>
                <a:gd name="T0" fmla="*/ 0 w 69"/>
                <a:gd name="T1" fmla="*/ 0 h 138"/>
                <a:gd name="T2" fmla="*/ 69 w 69"/>
                <a:gd name="T3" fmla="*/ 69 h 138"/>
                <a:gd name="T4" fmla="*/ 0 w 69"/>
                <a:gd name="T5" fmla="*/ 138 h 138"/>
              </a:gdLst>
              <a:ahLst/>
              <a:cxnLst>
                <a:cxn ang="0">
                  <a:pos x="T0" y="T1"/>
                </a:cxn>
                <a:cxn ang="0">
                  <a:pos x="T2" y="T3"/>
                </a:cxn>
                <a:cxn ang="0">
                  <a:pos x="T4" y="T5"/>
                </a:cxn>
              </a:cxnLst>
              <a:rect l="0" t="0" r="r" b="b"/>
              <a:pathLst>
                <a:path w="69" h="138">
                  <a:moveTo>
                    <a:pt x="0" y="0"/>
                  </a:moveTo>
                  <a:lnTo>
                    <a:pt x="69" y="69"/>
                  </a:lnTo>
                  <a:lnTo>
                    <a:pt x="0" y="138"/>
                  </a:lnTo>
                </a:path>
              </a:pathLst>
            </a:custGeom>
            <a:noFill/>
            <a:ln w="12700" cap="flat">
              <a:solidFill>
                <a:schemeClr val="tx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7857" tIns="43929" rIns="87857" bIns="43929" numCol="1" anchor="t" anchorCtr="0" compatLnSpc="1">
              <a:prstTxWarp prst="textNoShape">
                <a:avLst/>
              </a:prstTxWarp>
            </a:bodyPr>
            <a:lstStyle/>
            <a:p>
              <a:pPr defTabSz="914314"/>
              <a:endParaRPr lang="en-US" sz="1729">
                <a:solidFill>
                  <a:srgbClr val="505050"/>
                </a:solidFill>
                <a:latin typeface="Segoe UI Semilight"/>
              </a:endParaRPr>
            </a:p>
          </p:txBody>
        </p:sp>
        <p:sp>
          <p:nvSpPr>
            <p:cNvPr id="18" name="Oval 25"/>
            <p:cNvSpPr>
              <a:spLocks noChangeArrowheads="1"/>
            </p:cNvSpPr>
            <p:nvPr/>
          </p:nvSpPr>
          <p:spPr bwMode="auto">
            <a:xfrm>
              <a:off x="6181726" y="255588"/>
              <a:ext cx="449263" cy="450850"/>
            </a:xfrm>
            <a:prstGeom prst="ellipse">
              <a:avLst/>
            </a:prstGeom>
            <a:noFill/>
            <a:ln w="12700" cap="flat">
              <a:solidFill>
                <a:schemeClr val="tx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7857" tIns="43929" rIns="87857" bIns="43929" numCol="1" anchor="t" anchorCtr="0" compatLnSpc="1">
              <a:prstTxWarp prst="textNoShape">
                <a:avLst/>
              </a:prstTxWarp>
            </a:bodyPr>
            <a:lstStyle/>
            <a:p>
              <a:pPr defTabSz="914314"/>
              <a:endParaRPr lang="en-US" sz="1729">
                <a:solidFill>
                  <a:srgbClr val="505050"/>
                </a:solidFill>
                <a:latin typeface="Segoe UI Semilight"/>
              </a:endParaRPr>
            </a:p>
          </p:txBody>
        </p:sp>
      </p:grpSp>
      <p:grpSp>
        <p:nvGrpSpPr>
          <p:cNvPr id="19" name="Group 18"/>
          <p:cNvGrpSpPr>
            <a:grpSpLocks noChangeAspect="1"/>
          </p:cNvGrpSpPr>
          <p:nvPr/>
        </p:nvGrpSpPr>
        <p:grpSpPr>
          <a:xfrm>
            <a:off x="7685642" y="3147213"/>
            <a:ext cx="221510" cy="222293"/>
            <a:chOff x="6181726" y="255588"/>
            <a:chExt cx="449263" cy="450850"/>
          </a:xfrm>
        </p:grpSpPr>
        <p:sp>
          <p:nvSpPr>
            <p:cNvPr id="20" name="Line 23"/>
            <p:cNvSpPr>
              <a:spLocks noChangeShapeType="1"/>
            </p:cNvSpPr>
            <p:nvPr/>
          </p:nvSpPr>
          <p:spPr bwMode="auto">
            <a:xfrm>
              <a:off x="6291264" y="481013"/>
              <a:ext cx="214313" cy="0"/>
            </a:xfrm>
            <a:prstGeom prst="line">
              <a:avLst/>
            </a:prstGeom>
            <a:noFill/>
            <a:ln w="12700" cap="flat">
              <a:solidFill>
                <a:schemeClr val="tx2"/>
              </a:solidFill>
              <a:prstDash val="solid"/>
              <a:miter lim="800000"/>
              <a:headEnd/>
              <a:tailEnd/>
            </a:ln>
            <a:extLst>
              <a:ext uri="{909E8E84-426E-40DD-AFC4-6F175D3DCCD1}">
                <a14:hiddenFill xmlns:a14="http://schemas.microsoft.com/office/drawing/2010/main">
                  <a:noFill/>
                </a14:hiddenFill>
              </a:ext>
            </a:extLst>
          </p:spPr>
          <p:txBody>
            <a:bodyPr vert="horz" wrap="square" lIns="87857" tIns="43929" rIns="87857" bIns="43929" numCol="1" anchor="t" anchorCtr="0" compatLnSpc="1">
              <a:prstTxWarp prst="textNoShape">
                <a:avLst/>
              </a:prstTxWarp>
            </a:bodyPr>
            <a:lstStyle/>
            <a:p>
              <a:pPr defTabSz="914314"/>
              <a:endParaRPr lang="en-US" sz="1729">
                <a:solidFill>
                  <a:srgbClr val="505050"/>
                </a:solidFill>
                <a:latin typeface="Segoe UI Semilight"/>
              </a:endParaRPr>
            </a:p>
          </p:txBody>
        </p:sp>
        <p:sp>
          <p:nvSpPr>
            <p:cNvPr id="21" name="Freeform 24"/>
            <p:cNvSpPr>
              <a:spLocks/>
            </p:cNvSpPr>
            <p:nvPr/>
          </p:nvSpPr>
          <p:spPr bwMode="auto">
            <a:xfrm>
              <a:off x="6402389" y="371476"/>
              <a:ext cx="109538" cy="219075"/>
            </a:xfrm>
            <a:custGeom>
              <a:avLst/>
              <a:gdLst>
                <a:gd name="T0" fmla="*/ 0 w 69"/>
                <a:gd name="T1" fmla="*/ 0 h 138"/>
                <a:gd name="T2" fmla="*/ 69 w 69"/>
                <a:gd name="T3" fmla="*/ 69 h 138"/>
                <a:gd name="T4" fmla="*/ 0 w 69"/>
                <a:gd name="T5" fmla="*/ 138 h 138"/>
              </a:gdLst>
              <a:ahLst/>
              <a:cxnLst>
                <a:cxn ang="0">
                  <a:pos x="T0" y="T1"/>
                </a:cxn>
                <a:cxn ang="0">
                  <a:pos x="T2" y="T3"/>
                </a:cxn>
                <a:cxn ang="0">
                  <a:pos x="T4" y="T5"/>
                </a:cxn>
              </a:cxnLst>
              <a:rect l="0" t="0" r="r" b="b"/>
              <a:pathLst>
                <a:path w="69" h="138">
                  <a:moveTo>
                    <a:pt x="0" y="0"/>
                  </a:moveTo>
                  <a:lnTo>
                    <a:pt x="69" y="69"/>
                  </a:lnTo>
                  <a:lnTo>
                    <a:pt x="0" y="138"/>
                  </a:lnTo>
                </a:path>
              </a:pathLst>
            </a:custGeom>
            <a:noFill/>
            <a:ln w="12700" cap="flat">
              <a:solidFill>
                <a:schemeClr val="tx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7857" tIns="43929" rIns="87857" bIns="43929" numCol="1" anchor="t" anchorCtr="0" compatLnSpc="1">
              <a:prstTxWarp prst="textNoShape">
                <a:avLst/>
              </a:prstTxWarp>
            </a:bodyPr>
            <a:lstStyle/>
            <a:p>
              <a:pPr defTabSz="914314"/>
              <a:endParaRPr lang="en-US" sz="1729">
                <a:solidFill>
                  <a:srgbClr val="505050"/>
                </a:solidFill>
                <a:latin typeface="Segoe UI Semilight"/>
              </a:endParaRPr>
            </a:p>
          </p:txBody>
        </p:sp>
        <p:sp>
          <p:nvSpPr>
            <p:cNvPr id="22" name="Oval 25"/>
            <p:cNvSpPr>
              <a:spLocks noChangeArrowheads="1"/>
            </p:cNvSpPr>
            <p:nvPr/>
          </p:nvSpPr>
          <p:spPr bwMode="auto">
            <a:xfrm>
              <a:off x="6181726" y="255588"/>
              <a:ext cx="449263" cy="450850"/>
            </a:xfrm>
            <a:prstGeom prst="ellipse">
              <a:avLst/>
            </a:prstGeom>
            <a:noFill/>
            <a:ln w="12700" cap="flat">
              <a:solidFill>
                <a:schemeClr val="tx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7857" tIns="43929" rIns="87857" bIns="43929" numCol="1" anchor="t" anchorCtr="0" compatLnSpc="1">
              <a:prstTxWarp prst="textNoShape">
                <a:avLst/>
              </a:prstTxWarp>
            </a:bodyPr>
            <a:lstStyle/>
            <a:p>
              <a:pPr defTabSz="914314"/>
              <a:endParaRPr lang="en-US" sz="1729">
                <a:solidFill>
                  <a:srgbClr val="505050"/>
                </a:solidFill>
                <a:latin typeface="Segoe UI Semilight"/>
              </a:endParaRPr>
            </a:p>
          </p:txBody>
        </p:sp>
      </p:grpSp>
    </p:spTree>
    <p:extLst>
      <p:ext uri="{BB962C8B-B14F-4D97-AF65-F5344CB8AC3E}">
        <p14:creationId xmlns:p14="http://schemas.microsoft.com/office/powerpoint/2010/main" val="37899189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0" y="0"/>
            <a:ext cx="6220884" cy="6857027"/>
          </a:xfrm>
          <a:prstGeom prst="rect">
            <a:avLst/>
          </a:prstGeom>
        </p:spPr>
      </p:pic>
      <p:sp>
        <p:nvSpPr>
          <p:cNvPr id="3" name="Content Placeholder 2">
            <a:extLst>
              <a:ext uri="{FF2B5EF4-FFF2-40B4-BE49-F238E27FC236}">
                <a16:creationId xmlns:a16="http://schemas.microsoft.com/office/drawing/2014/main" id="{29EDFDDF-78C2-4D7B-9D6A-D34FBFE5AE08}"/>
              </a:ext>
            </a:extLst>
          </p:cNvPr>
          <p:cNvSpPr txBox="1">
            <a:spLocks/>
          </p:cNvSpPr>
          <p:nvPr/>
        </p:nvSpPr>
        <p:spPr>
          <a:xfrm>
            <a:off x="6462584" y="222422"/>
            <a:ext cx="5729416" cy="5258387"/>
          </a:xfrm>
          <a:prstGeom prst="rect">
            <a:avLst/>
          </a:prstGeom>
        </p:spPr>
        <p:txBody>
          <a:bodyPr/>
          <a:lstStyle>
            <a:lvl1pPr marL="336145" marR="0" indent="-336145" algn="l" defTabSz="914367" rtl="0" eaLnBrk="1" fontAlgn="auto" latinLnBrk="0" hangingPunct="1">
              <a:lnSpc>
                <a:spcPct val="90000"/>
              </a:lnSpc>
              <a:spcBef>
                <a:spcPct val="20000"/>
              </a:spcBef>
              <a:spcAft>
                <a:spcPts val="0"/>
              </a:spcAft>
              <a:buClrTx/>
              <a:buSzPct val="90000"/>
              <a:buFont typeface="Arial" pitchFamily="34" charset="0"/>
              <a:buChar char="•"/>
              <a:tabLst/>
              <a:defRPr sz="3921" kern="1200" spc="0" baseline="0">
                <a:gradFill>
                  <a:gsLst>
                    <a:gs pos="1250">
                      <a:schemeClr val="tx1"/>
                    </a:gs>
                    <a:gs pos="100000">
                      <a:schemeClr val="tx1"/>
                    </a:gs>
                  </a:gsLst>
                  <a:lin ang="5400000" scaled="0"/>
                </a:gradFill>
                <a:latin typeface="+mj-lt"/>
                <a:ea typeface="+mn-ea"/>
                <a:cs typeface="+mn-cs"/>
              </a:defRPr>
            </a:lvl1pPr>
            <a:lvl2pPr marL="572691" marR="0" indent="-236546" algn="l" defTabSz="914367" rtl="0" eaLnBrk="1" fontAlgn="auto" latinLnBrk="0" hangingPunct="1">
              <a:lnSpc>
                <a:spcPct val="90000"/>
              </a:lnSpc>
              <a:spcBef>
                <a:spcPct val="20000"/>
              </a:spcBef>
              <a:spcAft>
                <a:spcPts val="0"/>
              </a:spcAft>
              <a:buClrTx/>
              <a:buSzPct val="90000"/>
              <a:buFont typeface="Arial" pitchFamily="34" charset="0"/>
              <a:buChar char="•"/>
              <a:tabLst/>
              <a:defRPr sz="2353" kern="1200" spc="0" baseline="0">
                <a:gradFill>
                  <a:gsLst>
                    <a:gs pos="1250">
                      <a:schemeClr val="tx1"/>
                    </a:gs>
                    <a:gs pos="100000">
                      <a:schemeClr val="tx1"/>
                    </a:gs>
                  </a:gsLst>
                  <a:lin ang="5400000" scaled="0"/>
                </a:gradFill>
                <a:latin typeface="+mn-lt"/>
                <a:ea typeface="+mn-ea"/>
                <a:cs typeface="+mn-cs"/>
              </a:defRPr>
            </a:lvl2pPr>
            <a:lvl3pPr marL="784338"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961" kern="1200" spc="0" baseline="0">
                <a:gradFill>
                  <a:gsLst>
                    <a:gs pos="1250">
                      <a:schemeClr val="tx1"/>
                    </a:gs>
                    <a:gs pos="100000">
                      <a:schemeClr val="tx1"/>
                    </a:gs>
                  </a:gsLst>
                  <a:lin ang="5400000" scaled="0"/>
                </a:gradFill>
                <a:latin typeface="+mn-lt"/>
                <a:ea typeface="+mn-ea"/>
                <a:cs typeface="+mn-cs"/>
              </a:defRPr>
            </a:lvl3pPr>
            <a:lvl4pPr marL="1008435"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765" kern="1200" spc="0" baseline="0">
                <a:gradFill>
                  <a:gsLst>
                    <a:gs pos="1250">
                      <a:schemeClr val="tx1"/>
                    </a:gs>
                    <a:gs pos="100000">
                      <a:schemeClr val="tx1"/>
                    </a:gs>
                  </a:gsLst>
                  <a:lin ang="5400000" scaled="0"/>
                </a:gradFill>
                <a:latin typeface="+mn-lt"/>
                <a:ea typeface="+mn-ea"/>
                <a:cs typeface="+mn-cs"/>
              </a:defRPr>
            </a:lvl4pPr>
            <a:lvl5pPr marL="1232531"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765" kern="1200" spc="0" baseline="0">
                <a:gradFill>
                  <a:gsLst>
                    <a:gs pos="1250">
                      <a:schemeClr val="tx1"/>
                    </a:gs>
                    <a:gs pos="100000">
                      <a:schemeClr val="tx1"/>
                    </a:gs>
                  </a:gsLst>
                  <a:lin ang="5400000" scaled="0"/>
                </a:gra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marL="0" indent="0">
              <a:spcBef>
                <a:spcPts val="3529"/>
              </a:spcBef>
              <a:buNone/>
            </a:pPr>
            <a:r>
              <a:rPr lang="en-US" sz="3600" dirty="0">
                <a:latin typeface="+mn-lt"/>
              </a:rPr>
              <a:t>.NET architecture guides</a:t>
            </a:r>
          </a:p>
          <a:p>
            <a:pPr marL="0" indent="0">
              <a:spcBef>
                <a:spcPts val="3529"/>
              </a:spcBef>
              <a:buNone/>
            </a:pPr>
            <a:r>
              <a:rPr lang="en-US" sz="3600" dirty="0">
                <a:latin typeface="+mn-lt"/>
              </a:rPr>
              <a:t>Available </a:t>
            </a:r>
            <a:r>
              <a:rPr lang="en-US" sz="3600" dirty="0">
                <a:latin typeface="+mn-lt"/>
                <a:cs typeface="Segoe UI Semibold" panose="020B0702040204020203" pitchFamily="34" charset="0"/>
              </a:rPr>
              <a:t>now</a:t>
            </a:r>
            <a:r>
              <a:rPr lang="en-US" sz="3600" dirty="0">
                <a:latin typeface="+mn-lt"/>
              </a:rPr>
              <a:t> at: </a:t>
            </a:r>
            <a:r>
              <a:rPr lang="en-US" sz="3200" dirty="0">
                <a:latin typeface="+mn-lt"/>
                <a:hlinkClick r:id="rId4"/>
              </a:rPr>
              <a:t>https://dot.net/architecture</a:t>
            </a:r>
            <a:r>
              <a:rPr lang="en-US" sz="3200" dirty="0">
                <a:latin typeface="+mn-lt"/>
              </a:rPr>
              <a:t> </a:t>
            </a:r>
            <a:endParaRPr lang="en-US" sz="3600" dirty="0">
              <a:latin typeface="+mn-lt"/>
            </a:endParaRPr>
          </a:p>
          <a:p>
            <a:pPr>
              <a:spcBef>
                <a:spcPts val="5294"/>
              </a:spcBef>
            </a:pPr>
            <a:r>
              <a:rPr lang="en-US" sz="2800" dirty="0"/>
              <a:t>eBooks &amp; samples: Web, Containers, mobile</a:t>
            </a:r>
          </a:p>
          <a:p>
            <a:pPr>
              <a:spcBef>
                <a:spcPts val="2353"/>
              </a:spcBef>
            </a:pPr>
            <a:r>
              <a:rPr lang="en-US" sz="2800" dirty="0"/>
              <a:t>Patterns: Health checks, queueing</a:t>
            </a:r>
          </a:p>
          <a:p>
            <a:pPr>
              <a:spcBef>
                <a:spcPts val="2353"/>
              </a:spcBef>
            </a:pPr>
            <a:r>
              <a:rPr lang="en-US" sz="2800" dirty="0"/>
              <a:t>More books and patterns coming…</a:t>
            </a:r>
          </a:p>
        </p:txBody>
      </p:sp>
    </p:spTree>
    <p:extLst>
      <p:ext uri="{BB962C8B-B14F-4D97-AF65-F5344CB8AC3E}">
        <p14:creationId xmlns:p14="http://schemas.microsoft.com/office/powerpoint/2010/main" val="17243861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69240" y="616821"/>
            <a:ext cx="9859116" cy="4701095"/>
          </a:xfrm>
        </p:spPr>
        <p:txBody>
          <a:bodyPr/>
          <a:lstStyle/>
          <a:p>
            <a:r>
              <a:rPr lang="en-US" sz="6470" dirty="0"/>
              <a:t>Demo</a:t>
            </a:r>
            <a:br>
              <a:rPr lang="en-US" sz="6470" dirty="0"/>
            </a:br>
            <a:br>
              <a:rPr lang="en-US" sz="6470" dirty="0"/>
            </a:br>
            <a:r>
              <a:rPr lang="en-US" sz="6600" dirty="0"/>
              <a:t>Azure Diagnostics</a:t>
            </a:r>
            <a:br>
              <a:rPr lang="en-US" sz="6600" dirty="0"/>
            </a:br>
            <a:r>
              <a:rPr lang="en-US" sz="6000" dirty="0"/>
              <a:t>CI/CD</a:t>
            </a:r>
            <a:br>
              <a:rPr lang="en-US" sz="6000" dirty="0"/>
            </a:br>
            <a:endParaRPr lang="en-US" sz="6470" dirty="0"/>
          </a:p>
        </p:txBody>
      </p:sp>
      <p:sp>
        <p:nvSpPr>
          <p:cNvPr id="4" name="Text Placeholder 6">
            <a:extLst>
              <a:ext uri="{FF2B5EF4-FFF2-40B4-BE49-F238E27FC236}">
                <a16:creationId xmlns:a16="http://schemas.microsoft.com/office/drawing/2014/main" id="{8B153B2D-7F16-4AA0-A0FA-CBB374A40E46}"/>
              </a:ext>
            </a:extLst>
          </p:cNvPr>
          <p:cNvSpPr>
            <a:spLocks noGrp="1"/>
          </p:cNvSpPr>
          <p:nvPr>
            <p:ph type="body" sz="quarter" idx="12"/>
          </p:nvPr>
        </p:nvSpPr>
        <p:spPr>
          <a:xfrm>
            <a:off x="269240" y="4403820"/>
            <a:ext cx="9860674" cy="729943"/>
          </a:xfrm>
        </p:spPr>
        <p:txBody>
          <a:bodyPr/>
          <a:lstStyle/>
          <a:p>
            <a:r>
              <a:rPr lang="en-US" dirty="0"/>
              <a:t>Scott Hunter</a:t>
            </a:r>
          </a:p>
        </p:txBody>
      </p:sp>
    </p:spTree>
    <p:extLst>
      <p:ext uri="{BB962C8B-B14F-4D97-AF65-F5344CB8AC3E}">
        <p14:creationId xmlns:p14="http://schemas.microsoft.com/office/powerpoint/2010/main" val="3100822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5CB3332-051B-45ED-8278-30767BF9DE7B}"/>
              </a:ext>
            </a:extLst>
          </p:cNvPr>
          <p:cNvSpPr>
            <a:spLocks noGrp="1"/>
          </p:cNvSpPr>
          <p:nvPr>
            <p:ph type="title"/>
          </p:nvPr>
        </p:nvSpPr>
        <p:spPr/>
        <p:txBody>
          <a:bodyPr/>
          <a:lstStyle/>
          <a:p>
            <a:r>
              <a:rPr lang="en-US" dirty="0"/>
              <a:t>Mobile .NET</a:t>
            </a:r>
          </a:p>
        </p:txBody>
      </p:sp>
      <p:sp>
        <p:nvSpPr>
          <p:cNvPr id="4" name="Text Placeholder 3"/>
          <p:cNvSpPr>
            <a:spLocks noGrp="1"/>
          </p:cNvSpPr>
          <p:nvPr>
            <p:ph type="body" sz="quarter" idx="12"/>
          </p:nvPr>
        </p:nvSpPr>
        <p:spPr/>
        <p:txBody>
          <a:bodyPr/>
          <a:lstStyle/>
          <a:p>
            <a:r>
              <a:rPr lang="en-US" dirty="0"/>
              <a:t>Miguel de </a:t>
            </a:r>
            <a:r>
              <a:rPr lang="en-US" dirty="0" err="1"/>
              <a:t>Icaza</a:t>
            </a:r>
            <a:endParaRPr lang="en-US" dirty="0"/>
          </a:p>
        </p:txBody>
      </p:sp>
    </p:spTree>
    <p:extLst>
      <p:ext uri="{BB962C8B-B14F-4D97-AF65-F5344CB8AC3E}">
        <p14:creationId xmlns:p14="http://schemas.microsoft.com/office/powerpoint/2010/main" val="1185079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A75EF10-3C43-42B4-B606-074092E15935}"/>
              </a:ext>
            </a:extLst>
          </p:cNvPr>
          <p:cNvSpPr>
            <a:spLocks noGrp="1"/>
          </p:cNvSpPr>
          <p:nvPr>
            <p:ph type="body" sz="quarter" idx="10"/>
          </p:nvPr>
        </p:nvSpPr>
        <p:spPr>
          <a:xfrm>
            <a:off x="269239" y="1189177"/>
            <a:ext cx="11653523" cy="4309641"/>
          </a:xfrm>
        </p:spPr>
        <p:txBody>
          <a:bodyPr/>
          <a:lstStyle/>
          <a:p>
            <a:r>
              <a:rPr lang="en-US" sz="3600" dirty="0"/>
              <a:t>Mobile Operating System Update Season</a:t>
            </a:r>
          </a:p>
          <a:p>
            <a:pPr lvl="1"/>
            <a:endParaRPr lang="en-US" sz="2032" dirty="0"/>
          </a:p>
          <a:p>
            <a:r>
              <a:rPr lang="en-US" sz="3600" dirty="0"/>
              <a:t>                    Oreo</a:t>
            </a:r>
          </a:p>
          <a:p>
            <a:pPr lvl="1"/>
            <a:r>
              <a:rPr lang="en-US" sz="2032" dirty="0"/>
              <a:t>Multi-display, text sizing, </a:t>
            </a:r>
            <a:r>
              <a:rPr lang="en-US" sz="2032" dirty="0" err="1"/>
              <a:t>PiP</a:t>
            </a:r>
            <a:r>
              <a:rPr lang="en-US" sz="2032" dirty="0"/>
              <a:t>, </a:t>
            </a:r>
          </a:p>
          <a:p>
            <a:pPr lvl="1"/>
            <a:endParaRPr lang="en-US" sz="2032" dirty="0"/>
          </a:p>
          <a:p>
            <a:r>
              <a:rPr lang="en-US" sz="3600" dirty="0"/>
              <a:t>Fresh Apple Support </a:t>
            </a:r>
          </a:p>
          <a:p>
            <a:pPr lvl="1"/>
            <a:r>
              <a:rPr lang="en-US" sz="2032" dirty="0"/>
              <a:t>iOS 11, </a:t>
            </a:r>
            <a:r>
              <a:rPr lang="en-US" sz="2032" dirty="0" err="1"/>
              <a:t>tvOS</a:t>
            </a:r>
            <a:r>
              <a:rPr lang="en-US" sz="2032" dirty="0"/>
              <a:t> 11, </a:t>
            </a:r>
            <a:r>
              <a:rPr lang="en-US" sz="2032" dirty="0" err="1"/>
              <a:t>watchOS</a:t>
            </a:r>
            <a:r>
              <a:rPr lang="en-US" sz="2032" dirty="0"/>
              <a:t> 4</a:t>
            </a:r>
          </a:p>
          <a:p>
            <a:pPr lvl="1"/>
            <a:r>
              <a:rPr lang="en-US" sz="2032" dirty="0" err="1"/>
              <a:t>CoreML</a:t>
            </a:r>
            <a:r>
              <a:rPr lang="en-US" sz="2032" dirty="0"/>
              <a:t> rolling out </a:t>
            </a:r>
            <a:r>
              <a:rPr lang="mr-IN" sz="2032" dirty="0"/>
              <a:t>–</a:t>
            </a:r>
            <a:r>
              <a:rPr lang="en-US" sz="2032" dirty="0"/>
              <a:t> </a:t>
            </a:r>
            <a:r>
              <a:rPr lang="en-US" sz="2032" dirty="0" err="1"/>
              <a:t>SeeingAI</a:t>
            </a:r>
            <a:r>
              <a:rPr lang="en-US" sz="2032" dirty="0"/>
              <a:t> using it now</a:t>
            </a:r>
          </a:p>
          <a:p>
            <a:pPr lvl="1"/>
            <a:r>
              <a:rPr lang="en-US" sz="2032" dirty="0" err="1"/>
              <a:t>ARKit</a:t>
            </a:r>
            <a:endParaRPr lang="en-US" sz="2032" dirty="0"/>
          </a:p>
          <a:p>
            <a:pPr lvl="1"/>
            <a:r>
              <a:rPr lang="en-US" sz="2032" dirty="0"/>
              <a:t>Vision</a:t>
            </a:r>
          </a:p>
        </p:txBody>
      </p:sp>
      <p:sp>
        <p:nvSpPr>
          <p:cNvPr id="3" name="Title 2">
            <a:extLst>
              <a:ext uri="{FF2B5EF4-FFF2-40B4-BE49-F238E27FC236}">
                <a16:creationId xmlns:a16="http://schemas.microsoft.com/office/drawing/2014/main" id="{45CB3332-051B-45ED-8278-30767BF9DE7B}"/>
              </a:ext>
            </a:extLst>
          </p:cNvPr>
          <p:cNvSpPr>
            <a:spLocks noGrp="1"/>
          </p:cNvSpPr>
          <p:nvPr>
            <p:ph type="title"/>
          </p:nvPr>
        </p:nvSpPr>
        <p:spPr/>
        <p:txBody>
          <a:bodyPr/>
          <a:lstStyle/>
          <a:p>
            <a:r>
              <a:rPr lang="en-US" dirty="0"/>
              <a:t>Google and Apple</a:t>
            </a:r>
          </a:p>
        </p:txBody>
      </p:sp>
      <p:pic>
        <p:nvPicPr>
          <p:cNvPr id="5" name="Picture 4"/>
          <p:cNvPicPr>
            <a:picLocks noChangeAspect="1"/>
          </p:cNvPicPr>
          <p:nvPr/>
        </p:nvPicPr>
        <p:blipFill>
          <a:blip r:embed="rId2"/>
          <a:stretch>
            <a:fillRect/>
          </a:stretch>
        </p:blipFill>
        <p:spPr>
          <a:xfrm>
            <a:off x="772608" y="2165300"/>
            <a:ext cx="2443929" cy="535241"/>
          </a:xfrm>
          <a:prstGeom prst="rect">
            <a:avLst/>
          </a:prstGeom>
        </p:spPr>
      </p:pic>
      <p:pic>
        <p:nvPicPr>
          <p:cNvPr id="6" name="Picture 5"/>
          <p:cNvPicPr>
            <a:picLocks noChangeAspect="1"/>
          </p:cNvPicPr>
          <p:nvPr/>
        </p:nvPicPr>
        <p:blipFill>
          <a:blip r:embed="rId3"/>
          <a:stretch>
            <a:fillRect/>
          </a:stretch>
        </p:blipFill>
        <p:spPr>
          <a:xfrm>
            <a:off x="6657041" y="3304756"/>
            <a:ext cx="1062915" cy="1062915"/>
          </a:xfrm>
          <a:prstGeom prst="rect">
            <a:avLst/>
          </a:prstGeom>
        </p:spPr>
      </p:pic>
    </p:spTree>
    <p:extLst>
      <p:ext uri="{BB962C8B-B14F-4D97-AF65-F5344CB8AC3E}">
        <p14:creationId xmlns:p14="http://schemas.microsoft.com/office/powerpoint/2010/main" val="1738422210"/>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266921" y="1923958"/>
            <a:ext cx="2356294" cy="4254420"/>
          </a:xfrm>
          <a:prstGeom prst="rect">
            <a:avLst/>
          </a:prstGeom>
        </p:spPr>
      </p:pic>
      <p:sp>
        <p:nvSpPr>
          <p:cNvPr id="2" name="Text Placeholder 1"/>
          <p:cNvSpPr>
            <a:spLocks noGrp="1"/>
          </p:cNvSpPr>
          <p:nvPr>
            <p:ph type="body" sz="quarter" idx="10"/>
          </p:nvPr>
        </p:nvSpPr>
        <p:spPr>
          <a:xfrm>
            <a:off x="269239" y="1189177"/>
            <a:ext cx="11653523" cy="727700"/>
          </a:xfrm>
        </p:spPr>
        <p:txBody>
          <a:bodyPr/>
          <a:lstStyle/>
          <a:p>
            <a:r>
              <a:rPr lang="en-US" dirty="0"/>
              <a:t>Think “</a:t>
            </a:r>
            <a:r>
              <a:rPr lang="en-US" dirty="0" err="1"/>
              <a:t>Xamarin.Forms</a:t>
            </a:r>
            <a:r>
              <a:rPr lang="en-US" dirty="0"/>
              <a:t> for 3D”</a:t>
            </a:r>
          </a:p>
        </p:txBody>
      </p:sp>
      <p:sp>
        <p:nvSpPr>
          <p:cNvPr id="3" name="Title 2"/>
          <p:cNvSpPr>
            <a:spLocks noGrp="1"/>
          </p:cNvSpPr>
          <p:nvPr>
            <p:ph type="title"/>
          </p:nvPr>
        </p:nvSpPr>
        <p:spPr/>
        <p:txBody>
          <a:bodyPr/>
          <a:lstStyle/>
          <a:p>
            <a:r>
              <a:rPr lang="en-US" dirty="0" err="1"/>
              <a:t>UrhoSharp</a:t>
            </a:r>
            <a:r>
              <a:rPr lang="en-US" dirty="0"/>
              <a:t> </a:t>
            </a:r>
            <a:r>
              <a:rPr lang="mr-IN"/>
              <a:t>–</a:t>
            </a:r>
            <a:r>
              <a:rPr lang="en-US"/>
              <a:t> Easy </a:t>
            </a:r>
            <a:r>
              <a:rPr lang="en-US" dirty="0"/>
              <a:t>3D</a:t>
            </a:r>
            <a:r>
              <a:rPr lang="en-US"/>
              <a:t>, VR and AR</a:t>
            </a:r>
            <a:endParaRPr lang="en-US" dirty="0"/>
          </a:p>
        </p:txBody>
      </p:sp>
      <p:pic>
        <p:nvPicPr>
          <p:cNvPr id="5" name="Picture 4"/>
          <p:cNvPicPr>
            <a:picLocks noChangeAspect="1"/>
          </p:cNvPicPr>
          <p:nvPr/>
        </p:nvPicPr>
        <p:blipFill>
          <a:blip r:embed="rId3"/>
          <a:stretch>
            <a:fillRect/>
          </a:stretch>
        </p:blipFill>
        <p:spPr>
          <a:xfrm>
            <a:off x="3348972" y="1907128"/>
            <a:ext cx="2379234" cy="4236992"/>
          </a:xfrm>
          <a:prstGeom prst="rect">
            <a:avLst/>
          </a:prstGeom>
        </p:spPr>
      </p:pic>
      <p:pic>
        <p:nvPicPr>
          <p:cNvPr id="8" name="Picture 7"/>
          <p:cNvPicPr>
            <a:picLocks noChangeAspect="1"/>
          </p:cNvPicPr>
          <p:nvPr/>
        </p:nvPicPr>
        <p:blipFill>
          <a:blip r:embed="rId4"/>
          <a:stretch>
            <a:fillRect/>
          </a:stretch>
        </p:blipFill>
        <p:spPr>
          <a:xfrm>
            <a:off x="6457926" y="1916877"/>
            <a:ext cx="4660006" cy="4213422"/>
          </a:xfrm>
          <a:prstGeom prst="rect">
            <a:avLst/>
          </a:prstGeom>
        </p:spPr>
      </p:pic>
    </p:spTree>
    <p:extLst>
      <p:ext uri="{BB962C8B-B14F-4D97-AF65-F5344CB8AC3E}">
        <p14:creationId xmlns:p14="http://schemas.microsoft.com/office/powerpoint/2010/main" val="602919592"/>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endParaRPr lang="en-US"/>
          </a:p>
        </p:txBody>
      </p:sp>
      <p:sp>
        <p:nvSpPr>
          <p:cNvPr id="3" name="Title 2"/>
          <p:cNvSpPr>
            <a:spLocks noGrp="1"/>
          </p:cNvSpPr>
          <p:nvPr>
            <p:ph type="title"/>
          </p:nvPr>
        </p:nvSpPr>
        <p:spPr/>
        <p:txBody>
          <a:bodyPr/>
          <a:lstStyle/>
          <a:p>
            <a:r>
              <a:rPr lang="en-US" dirty="0"/>
              <a:t>AR for Android, iOS and HoloLens</a:t>
            </a:r>
            <a:endParaRPr lang="en-US"/>
          </a:p>
        </p:txBody>
      </p:sp>
      <p:pic>
        <p:nvPicPr>
          <p:cNvPr id="4" name="Picture 3"/>
          <p:cNvPicPr>
            <a:picLocks noChangeAspect="1"/>
          </p:cNvPicPr>
          <p:nvPr/>
        </p:nvPicPr>
        <p:blipFill>
          <a:blip r:embed="rId2"/>
          <a:stretch>
            <a:fillRect/>
          </a:stretch>
        </p:blipFill>
        <p:spPr>
          <a:xfrm>
            <a:off x="266921" y="1189176"/>
            <a:ext cx="5588687" cy="4191515"/>
          </a:xfrm>
          <a:prstGeom prst="rect">
            <a:avLst/>
          </a:prstGeom>
        </p:spPr>
      </p:pic>
      <p:pic>
        <p:nvPicPr>
          <p:cNvPr id="5" name="Picture 4"/>
          <p:cNvPicPr>
            <a:picLocks noChangeAspect="1"/>
          </p:cNvPicPr>
          <p:nvPr/>
        </p:nvPicPr>
        <p:blipFill>
          <a:blip r:embed="rId3"/>
          <a:stretch>
            <a:fillRect/>
          </a:stretch>
        </p:blipFill>
        <p:spPr>
          <a:xfrm>
            <a:off x="6264877" y="1189176"/>
            <a:ext cx="5657886" cy="4243415"/>
          </a:xfrm>
          <a:prstGeom prst="rect">
            <a:avLst/>
          </a:prstGeom>
        </p:spPr>
      </p:pic>
    </p:spTree>
    <p:extLst>
      <p:ext uri="{BB962C8B-B14F-4D97-AF65-F5344CB8AC3E}">
        <p14:creationId xmlns:p14="http://schemas.microsoft.com/office/powerpoint/2010/main" val="1604683046"/>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Visual Studio for Mac</a:t>
            </a:r>
          </a:p>
        </p:txBody>
      </p:sp>
      <p:sp>
        <p:nvSpPr>
          <p:cNvPr id="6" name="Text Placeholder 5"/>
          <p:cNvSpPr>
            <a:spLocks noGrp="1"/>
          </p:cNvSpPr>
          <p:nvPr>
            <p:ph type="body" sz="quarter" idx="10"/>
          </p:nvPr>
        </p:nvSpPr>
        <p:spPr>
          <a:xfrm>
            <a:off x="627869" y="1367246"/>
            <a:ext cx="4930283" cy="4710200"/>
          </a:xfrm>
        </p:spPr>
        <p:txBody>
          <a:bodyPr/>
          <a:lstStyle/>
          <a:p>
            <a:r>
              <a:rPr lang="en-US" dirty="0"/>
              <a:t>.NET Centric</a:t>
            </a:r>
          </a:p>
          <a:p>
            <a:pPr lvl="1"/>
            <a:r>
              <a:rPr lang="en-US" dirty="0"/>
              <a:t>Focused on .NET Developers</a:t>
            </a:r>
          </a:p>
          <a:p>
            <a:pPr lvl="1"/>
            <a:endParaRPr lang="en-US" dirty="0"/>
          </a:p>
          <a:p>
            <a:r>
              <a:rPr lang="en-US" dirty="0"/>
              <a:t>Languages</a:t>
            </a:r>
          </a:p>
          <a:p>
            <a:pPr lvl="1"/>
            <a:r>
              <a:rPr lang="en-US" dirty="0"/>
              <a:t>C# 7.1</a:t>
            </a:r>
          </a:p>
          <a:p>
            <a:pPr lvl="1"/>
            <a:r>
              <a:rPr lang="en-US" dirty="0"/>
              <a:t>F# 4.1</a:t>
            </a:r>
          </a:p>
          <a:p>
            <a:pPr lvl="1"/>
            <a:endParaRPr lang="en-US" dirty="0"/>
          </a:p>
          <a:p>
            <a:r>
              <a:rPr lang="en-US" dirty="0"/>
              <a:t>Azure</a:t>
            </a:r>
          </a:p>
          <a:p>
            <a:pPr lvl="1"/>
            <a:r>
              <a:rPr lang="en-US" dirty="0"/>
              <a:t>Connected Services</a:t>
            </a:r>
          </a:p>
          <a:p>
            <a:pPr lvl="1"/>
            <a:r>
              <a:rPr lang="en-US" dirty="0"/>
              <a:t>Easy Deployment</a:t>
            </a:r>
          </a:p>
          <a:p>
            <a:pPr lvl="1"/>
            <a:r>
              <a:rPr lang="en-US" dirty="0" err="1"/>
              <a:t>Backends</a:t>
            </a:r>
            <a:r>
              <a:rPr lang="en-US" dirty="0"/>
              <a:t> for your mobile apps</a:t>
            </a:r>
          </a:p>
        </p:txBody>
      </p:sp>
      <p:sp>
        <p:nvSpPr>
          <p:cNvPr id="4" name="Text Placeholder 5"/>
          <p:cNvSpPr txBox="1">
            <a:spLocks/>
          </p:cNvSpPr>
          <p:nvPr/>
        </p:nvSpPr>
        <p:spPr>
          <a:xfrm>
            <a:off x="6544208" y="1279135"/>
            <a:ext cx="4930283" cy="4797683"/>
          </a:xfrm>
          <a:prstGeom prst="rect">
            <a:avLst/>
          </a:prstGeom>
        </p:spPr>
        <p:txBody>
          <a:bodyPr vert="horz" wrap="square" lIns="143428" tIns="89642" rIns="143428" bIns="89642" rtlCol="0">
            <a:sp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4000" kern="1200" spc="0" baseline="0">
                <a:gradFill>
                  <a:gsLst>
                    <a:gs pos="1250">
                      <a:schemeClr val="tx2"/>
                    </a:gs>
                    <a:gs pos="99000">
                      <a:schemeClr val="tx2"/>
                    </a:gs>
                  </a:gsLst>
                  <a:lin ang="5400000" scaled="0"/>
                </a:gradFill>
                <a:latin typeface="+mj-lt"/>
                <a:ea typeface="+mn-ea"/>
                <a:cs typeface="+mn-cs"/>
              </a:defRPr>
            </a:lvl1pPr>
            <a:lvl2pPr marL="0" marR="0" indent="0" algn="l" defTabSz="932742" rtl="0" eaLnBrk="1" fontAlgn="auto" latinLnBrk="0" hangingPunct="1">
              <a:lnSpc>
                <a:spcPct val="90000"/>
              </a:lnSpc>
              <a:spcBef>
                <a:spcPct val="20000"/>
              </a:spcBef>
              <a:spcAft>
                <a:spcPts val="0"/>
              </a:spcAft>
              <a:buClrTx/>
              <a:buSzPct val="90000"/>
              <a:buFontTx/>
              <a:buNone/>
              <a:tabLst/>
              <a:defRPr sz="2000" kern="1200" spc="0" baseline="0">
                <a:gradFill>
                  <a:gsLst>
                    <a:gs pos="1250">
                      <a:schemeClr val="tx1"/>
                    </a:gs>
                    <a:gs pos="100000">
                      <a:schemeClr val="tx1"/>
                    </a:gs>
                  </a:gsLst>
                  <a:lin ang="5400000" scaled="0"/>
                </a:gradFill>
                <a:latin typeface="+mn-lt"/>
                <a:ea typeface="+mn-ea"/>
                <a:cs typeface="+mn-cs"/>
              </a:defRPr>
            </a:lvl2pPr>
            <a:lvl3pPr marL="2286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3pPr>
            <a:lvl4pPr marL="4572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4pPr>
            <a:lvl5pPr marL="6858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a:t>.NET Core 2.0</a:t>
            </a:r>
          </a:p>
          <a:p>
            <a:pPr lvl="1"/>
            <a:r>
              <a:rPr lang="en-US" dirty="0"/>
              <a:t>Console</a:t>
            </a:r>
          </a:p>
          <a:p>
            <a:pPr lvl="1"/>
            <a:r>
              <a:rPr lang="en-US" dirty="0"/>
              <a:t>ASP.NET Core Web Apps</a:t>
            </a:r>
          </a:p>
          <a:p>
            <a:pPr lvl="1"/>
            <a:r>
              <a:rPr lang="en-US" dirty="0"/>
              <a:t>ASP.NET Core Web API</a:t>
            </a:r>
          </a:p>
          <a:p>
            <a:pPr lvl="1"/>
            <a:endParaRPr lang="en-US" dirty="0"/>
          </a:p>
          <a:p>
            <a:r>
              <a:rPr lang="en-US" dirty="0"/>
              <a:t>Unity </a:t>
            </a:r>
          </a:p>
          <a:p>
            <a:pPr lvl="1"/>
            <a:r>
              <a:rPr lang="en-US" dirty="0"/>
              <a:t>Develop and Debug Unity Game Code</a:t>
            </a:r>
          </a:p>
          <a:p>
            <a:pPr lvl="1"/>
            <a:endParaRPr lang="en-US" dirty="0"/>
          </a:p>
          <a:p>
            <a:r>
              <a:rPr lang="en-US" dirty="0" err="1"/>
              <a:t>Xamarin</a:t>
            </a:r>
            <a:endParaRPr lang="en-US" dirty="0"/>
          </a:p>
          <a:p>
            <a:pPr lvl="1"/>
            <a:r>
              <a:rPr lang="en-US" dirty="0"/>
              <a:t>Mobile: Android, iOS, </a:t>
            </a:r>
            <a:r>
              <a:rPr lang="en-US" dirty="0" err="1"/>
              <a:t>watchOS</a:t>
            </a:r>
            <a:endParaRPr lang="en-US" dirty="0"/>
          </a:p>
          <a:p>
            <a:pPr lvl="1"/>
            <a:r>
              <a:rPr lang="en-US" dirty="0" err="1"/>
              <a:t>macOS</a:t>
            </a:r>
            <a:r>
              <a:rPr lang="en-US" dirty="0"/>
              <a:t>, </a:t>
            </a:r>
            <a:r>
              <a:rPr lang="en-US" dirty="0" err="1"/>
              <a:t>tvOS</a:t>
            </a:r>
            <a:endParaRPr lang="en-US" dirty="0"/>
          </a:p>
        </p:txBody>
      </p:sp>
    </p:spTree>
    <p:extLst>
      <p:ext uri="{BB962C8B-B14F-4D97-AF65-F5344CB8AC3E}">
        <p14:creationId xmlns:p14="http://schemas.microsoft.com/office/powerpoint/2010/main" val="8365428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69240" y="616821"/>
            <a:ext cx="9859116" cy="3786999"/>
          </a:xfrm>
        </p:spPr>
        <p:txBody>
          <a:bodyPr/>
          <a:lstStyle/>
          <a:p>
            <a:r>
              <a:rPr lang="en-US" sz="6470" dirty="0"/>
              <a:t>Demo</a:t>
            </a:r>
            <a:br>
              <a:rPr lang="en-US" sz="6470" dirty="0"/>
            </a:br>
            <a:br>
              <a:rPr lang="en-US" sz="6470" dirty="0"/>
            </a:br>
            <a:r>
              <a:rPr lang="en-US" sz="6470" dirty="0"/>
              <a:t>Visual Studio for Mac</a:t>
            </a:r>
            <a:br>
              <a:rPr lang="en-US" sz="6470" dirty="0"/>
            </a:br>
            <a:endParaRPr lang="en-US" sz="6470" dirty="0"/>
          </a:p>
        </p:txBody>
      </p:sp>
      <p:sp>
        <p:nvSpPr>
          <p:cNvPr id="7" name="Text Placeholder 6"/>
          <p:cNvSpPr>
            <a:spLocks noGrp="1"/>
          </p:cNvSpPr>
          <p:nvPr>
            <p:ph type="body" sz="quarter" idx="12"/>
          </p:nvPr>
        </p:nvSpPr>
        <p:spPr>
          <a:xfrm>
            <a:off x="269240" y="4403820"/>
            <a:ext cx="9860674" cy="729943"/>
          </a:xfrm>
        </p:spPr>
        <p:txBody>
          <a:bodyPr/>
          <a:lstStyle/>
          <a:p>
            <a:r>
              <a:rPr lang="en-US" dirty="0"/>
              <a:t>Miguel de Icaza </a:t>
            </a:r>
          </a:p>
        </p:txBody>
      </p:sp>
    </p:spTree>
    <p:extLst>
      <p:ext uri="{BB962C8B-B14F-4D97-AF65-F5344CB8AC3E}">
        <p14:creationId xmlns:p14="http://schemas.microsoft.com/office/powerpoint/2010/main" val="42918889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Xamarin + </a:t>
            </a:r>
            <a:r>
              <a:rPr lang="en-US" dirty="0" err="1"/>
              <a:t>Xamarin.Forms</a:t>
            </a:r>
            <a:endParaRPr lang="en-US" dirty="0"/>
          </a:p>
        </p:txBody>
      </p:sp>
      <p:sp>
        <p:nvSpPr>
          <p:cNvPr id="3" name="Text Placeholder 2"/>
          <p:cNvSpPr>
            <a:spLocks noGrp="1"/>
          </p:cNvSpPr>
          <p:nvPr>
            <p:ph type="body" sz="quarter" idx="10"/>
          </p:nvPr>
        </p:nvSpPr>
        <p:spPr>
          <a:xfrm>
            <a:off x="642749" y="5221850"/>
            <a:ext cx="5378548" cy="568251"/>
          </a:xfrm>
        </p:spPr>
        <p:txBody>
          <a:bodyPr/>
          <a:lstStyle/>
          <a:p>
            <a:r>
              <a:rPr lang="en-US" sz="2745" dirty="0">
                <a:solidFill>
                  <a:schemeClr val="tx1"/>
                </a:solidFill>
                <a:latin typeface="+mn-lt"/>
              </a:rPr>
              <a:t>Traditional Xamarin Approach</a:t>
            </a:r>
          </a:p>
        </p:txBody>
      </p:sp>
      <p:sp>
        <p:nvSpPr>
          <p:cNvPr id="4" name="Text Placeholder 3"/>
          <p:cNvSpPr>
            <a:spLocks noGrp="1"/>
          </p:cNvSpPr>
          <p:nvPr>
            <p:ph type="body" sz="quarter" idx="11"/>
          </p:nvPr>
        </p:nvSpPr>
        <p:spPr>
          <a:xfrm>
            <a:off x="6394809" y="5221850"/>
            <a:ext cx="5378548" cy="564835"/>
          </a:xfrm>
        </p:spPr>
        <p:txBody>
          <a:bodyPr/>
          <a:lstStyle/>
          <a:p>
            <a:r>
              <a:rPr lang="en-US" sz="2745" dirty="0">
                <a:solidFill>
                  <a:schemeClr val="tx1"/>
                </a:solidFill>
                <a:latin typeface="+mn-lt"/>
              </a:rPr>
              <a:t>With </a:t>
            </a:r>
            <a:r>
              <a:rPr lang="en-US" sz="2745" dirty="0" err="1">
                <a:solidFill>
                  <a:schemeClr val="tx1"/>
                </a:solidFill>
                <a:latin typeface="+mn-lt"/>
              </a:rPr>
              <a:t>Xamarin.Forms</a:t>
            </a:r>
            <a:endParaRPr lang="en-US" sz="2745" dirty="0">
              <a:solidFill>
                <a:schemeClr val="tx1"/>
              </a:solidFill>
              <a:latin typeface="+mn-lt"/>
            </a:endParaRPr>
          </a:p>
        </p:txBody>
      </p:sp>
      <p:pic>
        <p:nvPicPr>
          <p:cNvPr id="5" name="Picture 4" descr="unique.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2153" y="2084363"/>
            <a:ext cx="4482124" cy="2985827"/>
          </a:xfrm>
          <a:prstGeom prst="rect">
            <a:avLst/>
          </a:prstGeom>
        </p:spPr>
      </p:pic>
      <p:sp>
        <p:nvSpPr>
          <p:cNvPr id="9" name="Rectangle 8"/>
          <p:cNvSpPr/>
          <p:nvPr/>
        </p:nvSpPr>
        <p:spPr bwMode="auto">
          <a:xfrm>
            <a:off x="792153" y="3354298"/>
            <a:ext cx="4482124" cy="1708838"/>
          </a:xfrm>
          <a:prstGeom prst="rect">
            <a:avLst/>
          </a:prstGeom>
          <a:noFill/>
          <a:ln w="19050" cmpd="sng">
            <a:solidFill>
              <a:schemeClr val="tx1"/>
            </a:solidFill>
            <a:prstDash val="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720" rIns="0" bIns="45720" numCol="1" rtlCol="0" anchor="ctr" anchorCtr="0" compatLnSpc="1">
            <a:prstTxWarp prst="textNoShape">
              <a:avLst/>
            </a:prstTxWarp>
          </a:bodyPr>
          <a:lstStyle/>
          <a:p>
            <a:pPr algn="ctr" defTabSz="914102" fontAlgn="base">
              <a:spcBef>
                <a:spcPct val="0"/>
              </a:spcBef>
              <a:spcAft>
                <a:spcPct val="0"/>
              </a:spcAft>
            </a:pPr>
            <a:endParaRPr lang="en-US" sz="1961" dirty="0">
              <a:gradFill>
                <a:gsLst>
                  <a:gs pos="0">
                    <a:srgbClr val="FFFFFF"/>
                  </a:gs>
                  <a:gs pos="100000">
                    <a:srgbClr val="FFFFFF"/>
                  </a:gs>
                </a:gsLst>
                <a:lin ang="5400000" scaled="0"/>
              </a:gradFill>
            </a:endParaRPr>
          </a:p>
        </p:txBody>
      </p:sp>
      <p:grpSp>
        <p:nvGrpSpPr>
          <p:cNvPr id="11" name="Group 10"/>
          <p:cNvGrpSpPr/>
          <p:nvPr/>
        </p:nvGrpSpPr>
        <p:grpSpPr>
          <a:xfrm>
            <a:off x="6544214" y="2092618"/>
            <a:ext cx="4482121" cy="2985826"/>
            <a:chOff x="6369808" y="2264345"/>
            <a:chExt cx="5639782" cy="3757017"/>
          </a:xfrm>
        </p:grpSpPr>
        <p:pic>
          <p:nvPicPr>
            <p:cNvPr id="12" name="Picture 11" descr="unique.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69808" y="2264345"/>
              <a:ext cx="5639782" cy="3757017"/>
            </a:xfrm>
            <a:prstGeom prst="rect">
              <a:avLst/>
            </a:prstGeom>
          </p:spPr>
        </p:pic>
        <p:sp>
          <p:nvSpPr>
            <p:cNvPr id="13" name="Rectangle 12"/>
            <p:cNvSpPr/>
            <p:nvPr/>
          </p:nvSpPr>
          <p:spPr>
            <a:xfrm>
              <a:off x="6369808" y="3121503"/>
              <a:ext cx="5639782" cy="674171"/>
            </a:xfrm>
            <a:prstGeom prst="rect">
              <a:avLst/>
            </a:prstGeom>
            <a:solidFill>
              <a:srgbClr val="216BA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666" dirty="0">
                  <a:latin typeface="Helvetica Light"/>
                  <a:cs typeface="Helvetica Light"/>
                </a:rPr>
                <a:t>Shared UI Code</a:t>
              </a:r>
            </a:p>
          </p:txBody>
        </p:sp>
        <p:sp>
          <p:nvSpPr>
            <p:cNvPr id="14" name="Rectangle 13"/>
            <p:cNvSpPr/>
            <p:nvPr/>
          </p:nvSpPr>
          <p:spPr>
            <a:xfrm>
              <a:off x="6369808" y="3029152"/>
              <a:ext cx="5639782" cy="92352"/>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5" name="Rectangle 14"/>
            <p:cNvSpPr/>
            <p:nvPr/>
          </p:nvSpPr>
          <p:spPr bwMode="auto">
            <a:xfrm>
              <a:off x="6369808" y="3878262"/>
              <a:ext cx="5638953" cy="2143100"/>
            </a:xfrm>
            <a:prstGeom prst="rect">
              <a:avLst/>
            </a:prstGeom>
            <a:noFill/>
            <a:ln w="19050" cmpd="sng">
              <a:solidFill>
                <a:schemeClr val="tx1"/>
              </a:solidFill>
              <a:prstDash val="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720" rIns="0" bIns="45720" numCol="1" rtlCol="0" anchor="ctr" anchorCtr="0" compatLnSpc="1">
              <a:prstTxWarp prst="textNoShape">
                <a:avLst/>
              </a:prstTxWarp>
            </a:bodyPr>
            <a:lstStyle/>
            <a:p>
              <a:pPr algn="ctr" defTabSz="914102" fontAlgn="base">
                <a:spcBef>
                  <a:spcPct val="0"/>
                </a:spcBef>
                <a:spcAft>
                  <a:spcPct val="0"/>
                </a:spcAft>
              </a:pPr>
              <a:endParaRPr lang="en-US" sz="1961" dirty="0">
                <a:gradFill>
                  <a:gsLst>
                    <a:gs pos="0">
                      <a:srgbClr val="FFFFFF"/>
                    </a:gs>
                    <a:gs pos="100000">
                      <a:srgbClr val="FFFFFF"/>
                    </a:gs>
                  </a:gsLst>
                  <a:lin ang="5400000" scaled="0"/>
                </a:gradFill>
              </a:endParaRPr>
            </a:p>
          </p:txBody>
        </p:sp>
      </p:grpSp>
      <p:sp>
        <p:nvSpPr>
          <p:cNvPr id="6" name="Smiley Face 5"/>
          <p:cNvSpPr/>
          <p:nvPr/>
        </p:nvSpPr>
        <p:spPr bwMode="auto">
          <a:xfrm>
            <a:off x="2638383" y="1189176"/>
            <a:ext cx="761310" cy="755629"/>
          </a:xfrm>
          <a:prstGeom prst="smileyFace">
            <a:avLst/>
          </a:prstGeom>
          <a:solidFill>
            <a:srgbClr val="FFC000"/>
          </a:solidFill>
          <a:ln>
            <a:solidFill>
              <a:srgbClr val="CE9C1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6" name="Smiley Face 15"/>
          <p:cNvSpPr/>
          <p:nvPr/>
        </p:nvSpPr>
        <p:spPr bwMode="auto">
          <a:xfrm>
            <a:off x="8361651" y="1225873"/>
            <a:ext cx="761310" cy="755629"/>
          </a:xfrm>
          <a:prstGeom prst="smileyFace">
            <a:avLst/>
          </a:prstGeom>
          <a:solidFill>
            <a:srgbClr val="FFC000"/>
          </a:solidFill>
          <a:ln>
            <a:solidFill>
              <a:srgbClr val="CE9C1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45600977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69239" y="1189177"/>
            <a:ext cx="11655841" cy="5639364"/>
          </a:xfrm>
        </p:spPr>
        <p:txBody>
          <a:bodyPr/>
          <a:lstStyle/>
          <a:p>
            <a:r>
              <a:rPr lang="en-US" dirty="0"/>
              <a:t>This Fall</a:t>
            </a:r>
          </a:p>
          <a:p>
            <a:pPr lvl="1"/>
            <a:r>
              <a:rPr lang="en-US" dirty="0"/>
              <a:t>Quality, polish</a:t>
            </a:r>
          </a:p>
          <a:p>
            <a:pPr lvl="1"/>
            <a:r>
              <a:rPr lang="en-US" dirty="0"/>
              <a:t>Performance: Fast Renderers on Android and Layout Compression</a:t>
            </a:r>
          </a:p>
          <a:p>
            <a:pPr lvl="1"/>
            <a:r>
              <a:rPr lang="en-US" dirty="0"/>
              <a:t>Left-to-Right, Right-to-Left</a:t>
            </a:r>
          </a:p>
          <a:p>
            <a:pPr lvl="1"/>
            <a:r>
              <a:rPr lang="en-US" dirty="0"/>
              <a:t>Accessibility</a:t>
            </a:r>
          </a:p>
          <a:p>
            <a:pPr lvl="1"/>
            <a:r>
              <a:rPr lang="en-US" dirty="0"/>
              <a:t>Migration to .NET Standard </a:t>
            </a:r>
          </a:p>
          <a:p>
            <a:pPr lvl="1"/>
            <a:endParaRPr lang="en-US" dirty="0"/>
          </a:p>
          <a:p>
            <a:r>
              <a:rPr lang="en-US" dirty="0"/>
              <a:t>The Forms Trilogy</a:t>
            </a:r>
          </a:p>
          <a:p>
            <a:pPr lvl="1"/>
            <a:r>
              <a:rPr lang="en-US" dirty="0"/>
              <a:t>Android</a:t>
            </a:r>
          </a:p>
          <a:p>
            <a:pPr lvl="1"/>
            <a:r>
              <a:rPr lang="en-US" dirty="0"/>
              <a:t>iOS</a:t>
            </a:r>
          </a:p>
          <a:p>
            <a:pPr lvl="1"/>
            <a:r>
              <a:rPr lang="en-US" dirty="0"/>
              <a:t>UWP</a:t>
            </a:r>
          </a:p>
          <a:p>
            <a:endParaRPr lang="en-US" dirty="0"/>
          </a:p>
        </p:txBody>
      </p:sp>
      <p:sp>
        <p:nvSpPr>
          <p:cNvPr id="3" name="Title 2"/>
          <p:cNvSpPr>
            <a:spLocks noGrp="1"/>
          </p:cNvSpPr>
          <p:nvPr>
            <p:ph type="title"/>
          </p:nvPr>
        </p:nvSpPr>
        <p:spPr/>
        <p:txBody>
          <a:bodyPr/>
          <a:lstStyle/>
          <a:p>
            <a:r>
              <a:rPr lang="en-US" dirty="0"/>
              <a:t>Forms</a:t>
            </a:r>
          </a:p>
        </p:txBody>
      </p:sp>
    </p:spTree>
    <p:extLst>
      <p:ext uri="{BB962C8B-B14F-4D97-AF65-F5344CB8AC3E}">
        <p14:creationId xmlns:p14="http://schemas.microsoft.com/office/powerpoint/2010/main" val="1873011619"/>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56" name="Title 1"/>
          <p:cNvSpPr txBox="1">
            <a:spLocks/>
          </p:cNvSpPr>
          <p:nvPr/>
        </p:nvSpPr>
        <p:spPr>
          <a:xfrm>
            <a:off x="459027" y="133676"/>
            <a:ext cx="11287230" cy="1097205"/>
          </a:xfrm>
          <a:prstGeom prst="rect">
            <a:avLst/>
          </a:prstGeom>
        </p:spPr>
        <p:txBody>
          <a:bodyPr lIns="146097" tIns="9131" rIns="146097" bIns="9131" anchor="b" anchorCtr="0"/>
          <a:lstStyle>
            <a:lvl1pPr marL="0" indent="0" algn="l" defTabSz="914367" rtl="0" eaLnBrk="1" latinLnBrk="0" hangingPunct="1">
              <a:lnSpc>
                <a:spcPct val="90000"/>
              </a:lnSpc>
              <a:spcBef>
                <a:spcPts val="0"/>
              </a:spcBef>
              <a:buNone/>
              <a:defRPr lang="en-US" sz="6000" b="0" kern="1200" cap="none" spc="-100" baseline="0">
                <a:ln w="3175">
                  <a:noFill/>
                </a:ln>
                <a:solidFill>
                  <a:schemeClr val="bg1"/>
                </a:solidFill>
                <a:effectLst/>
                <a:latin typeface="+mj-lt"/>
                <a:ea typeface="+mn-ea"/>
                <a:cs typeface="Segoe UI" pitchFamily="34" charset="0"/>
              </a:defRPr>
            </a:lvl1pPr>
          </a:lstStyle>
          <a:p>
            <a:pPr defTabSz="913100">
              <a:defRPr/>
            </a:pPr>
            <a:r>
              <a:rPr lang="en-US" sz="5294" dirty="0">
                <a:gradFill>
                  <a:gsLst>
                    <a:gs pos="0">
                      <a:srgbClr val="FFFFFF"/>
                    </a:gs>
                    <a:gs pos="100000">
                      <a:srgbClr val="FFFFFF"/>
                    </a:gs>
                  </a:gsLst>
                  <a:lin ang="5400000" scaled="1"/>
                </a:gradFill>
                <a:latin typeface="Segoe UI Light"/>
              </a:rPr>
              <a:t>Community Momentum</a:t>
            </a:r>
          </a:p>
        </p:txBody>
      </p:sp>
      <p:sp>
        <p:nvSpPr>
          <p:cNvPr id="34" name="Title 4"/>
          <p:cNvSpPr txBox="1">
            <a:spLocks/>
          </p:cNvSpPr>
          <p:nvPr/>
        </p:nvSpPr>
        <p:spPr>
          <a:xfrm>
            <a:off x="7567361" y="1323632"/>
            <a:ext cx="2457615" cy="793387"/>
          </a:xfrm>
          <a:prstGeom prst="rect">
            <a:avLst/>
          </a:prstGeom>
        </p:spPr>
        <p:txBody>
          <a:bodyPr vert="horz" wrap="square" lIns="143428" tIns="89642" rIns="143428" bIns="89642" rtlCol="0" anchor="ctr">
            <a:noAutofit/>
          </a:bodyPr>
          <a:lstStyle>
            <a:lvl1pPr algn="l" defTabSz="931557" rtl="0" eaLnBrk="1" latinLnBrk="0" hangingPunct="1">
              <a:lnSpc>
                <a:spcPct val="90000"/>
              </a:lnSpc>
              <a:spcBef>
                <a:spcPct val="0"/>
              </a:spcBef>
              <a:buNone/>
              <a:defRPr lang="en-US" sz="4793"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defTabSz="913205">
              <a:lnSpc>
                <a:spcPct val="150000"/>
              </a:lnSpc>
              <a:defRPr/>
            </a:pPr>
            <a:r>
              <a:rPr lang="en-US" sz="2157" spc="-100" dirty="0">
                <a:solidFill>
                  <a:srgbClr val="FFFFFF"/>
                </a:solidFill>
                <a:latin typeface="Segoe UI Semibold" panose="020B0702040204020203" pitchFamily="34" charset="0"/>
                <a:cs typeface="Segoe UI Semibold" panose="020B0702040204020203" pitchFamily="34" charset="0"/>
              </a:rPr>
              <a:t>Modern Relevance</a:t>
            </a:r>
            <a:endParaRPr lang="en-US" sz="2157" spc="-100" dirty="0">
              <a:solidFill>
                <a:srgbClr val="FFFFFF"/>
              </a:solidFill>
              <a:latin typeface="Segoe UI Semilight" panose="020B0402040204020203" pitchFamily="34" charset="0"/>
              <a:cs typeface="Segoe UI Semilight" panose="020B0402040204020203" pitchFamily="34" charset="0"/>
            </a:endParaRPr>
          </a:p>
        </p:txBody>
      </p:sp>
      <p:sp>
        <p:nvSpPr>
          <p:cNvPr id="37" name="Rectangle 36"/>
          <p:cNvSpPr/>
          <p:nvPr/>
        </p:nvSpPr>
        <p:spPr>
          <a:xfrm>
            <a:off x="6661483" y="5091755"/>
            <a:ext cx="4706230" cy="814661"/>
          </a:xfrm>
          <a:prstGeom prst="rect">
            <a:avLst/>
          </a:prstGeom>
        </p:spPr>
        <p:txBody>
          <a:bodyPr wrap="square">
            <a:spAutoFit/>
          </a:bodyPr>
          <a:lstStyle/>
          <a:p>
            <a:pPr algn="ctr" defTabSz="913239">
              <a:defRPr/>
            </a:pPr>
            <a:r>
              <a:rPr lang="en-US" sz="2353" dirty="0">
                <a:solidFill>
                  <a:prstClr val="white"/>
                </a:solidFill>
                <a:latin typeface="Calibri" panose="020F0502020204030204"/>
              </a:rPr>
              <a:t>Most popular Microsoft technology in Hacker News and </a:t>
            </a:r>
            <a:r>
              <a:rPr lang="en-US" sz="2353" dirty="0" err="1">
                <a:solidFill>
                  <a:prstClr val="white"/>
                </a:solidFill>
                <a:latin typeface="Calibri" panose="020F0502020204030204"/>
              </a:rPr>
              <a:t>Reddit</a:t>
            </a:r>
            <a:endParaRPr lang="en-US" sz="2353" dirty="0">
              <a:solidFill>
                <a:prstClr val="white"/>
              </a:solidFill>
              <a:latin typeface="Calibri" panose="020F0502020204030204"/>
            </a:endParaRPr>
          </a:p>
        </p:txBody>
      </p:sp>
      <p:sp>
        <p:nvSpPr>
          <p:cNvPr id="38" name="Title 4"/>
          <p:cNvSpPr txBox="1">
            <a:spLocks/>
          </p:cNvSpPr>
          <p:nvPr/>
        </p:nvSpPr>
        <p:spPr>
          <a:xfrm>
            <a:off x="2348958" y="1323632"/>
            <a:ext cx="1546281" cy="793387"/>
          </a:xfrm>
          <a:prstGeom prst="rect">
            <a:avLst/>
          </a:prstGeom>
        </p:spPr>
        <p:txBody>
          <a:bodyPr vert="horz" wrap="square" lIns="143428" tIns="89642" rIns="143428" bIns="89642" rtlCol="0" anchor="ctr">
            <a:noAutofit/>
          </a:bodyPr>
          <a:lstStyle>
            <a:lvl1pPr algn="l" defTabSz="931557" rtl="0" eaLnBrk="1" latinLnBrk="0" hangingPunct="1">
              <a:lnSpc>
                <a:spcPct val="90000"/>
              </a:lnSpc>
              <a:spcBef>
                <a:spcPct val="0"/>
              </a:spcBef>
              <a:buNone/>
              <a:defRPr lang="en-US" sz="4793"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defTabSz="913205">
              <a:lnSpc>
                <a:spcPct val="150000"/>
              </a:lnSpc>
              <a:defRPr/>
            </a:pPr>
            <a:r>
              <a:rPr lang="en-US" sz="2157" spc="-100" dirty="0">
                <a:solidFill>
                  <a:srgbClr val="FFFFFF"/>
                </a:solidFill>
                <a:latin typeface="Segoe UI Semibold" panose="020B0702040204020203" pitchFamily="34" charset="0"/>
                <a:cs typeface="Segoe UI Semibold" panose="020B0702040204020203" pitchFamily="34" charset="0"/>
              </a:rPr>
              <a:t>Job market</a:t>
            </a:r>
            <a:endParaRPr lang="en-US" sz="2157" spc="-100" dirty="0">
              <a:solidFill>
                <a:srgbClr val="FFFFFF"/>
              </a:solidFill>
              <a:latin typeface="Segoe UI Semilight" panose="020B0402040204020203" pitchFamily="34" charset="0"/>
              <a:cs typeface="Segoe UI Semilight" panose="020B0402040204020203" pitchFamily="34" charset="0"/>
            </a:endParaRPr>
          </a:p>
        </p:txBody>
      </p:sp>
      <p:pic>
        <p:nvPicPr>
          <p:cNvPr id="40" name="Picture 39"/>
          <p:cNvPicPr>
            <a:picLocks noChangeAspect="1"/>
          </p:cNvPicPr>
          <p:nvPr/>
        </p:nvPicPr>
        <p:blipFill>
          <a:blip r:embed="rId3"/>
          <a:stretch>
            <a:fillRect/>
          </a:stretch>
        </p:blipFill>
        <p:spPr>
          <a:xfrm>
            <a:off x="529607" y="2089677"/>
            <a:ext cx="5184981" cy="2723180"/>
          </a:xfrm>
          <a:prstGeom prst="rect">
            <a:avLst/>
          </a:prstGeom>
        </p:spPr>
      </p:pic>
      <p:sp>
        <p:nvSpPr>
          <p:cNvPr id="41" name="Rectangle 40"/>
          <p:cNvSpPr/>
          <p:nvPr/>
        </p:nvSpPr>
        <p:spPr>
          <a:xfrm>
            <a:off x="922134" y="5046496"/>
            <a:ext cx="4399925" cy="816506"/>
          </a:xfrm>
          <a:prstGeom prst="rect">
            <a:avLst/>
          </a:prstGeom>
        </p:spPr>
        <p:txBody>
          <a:bodyPr wrap="square">
            <a:spAutoFit/>
          </a:bodyPr>
          <a:lstStyle/>
          <a:p>
            <a:pPr algn="ctr" defTabSz="913239">
              <a:defRPr/>
            </a:pPr>
            <a:r>
              <a:rPr lang="en-US" sz="2353" dirty="0">
                <a:solidFill>
                  <a:prstClr val="white"/>
                </a:solidFill>
                <a:latin typeface="Calibri" panose="020F0502020204030204"/>
              </a:rPr>
              <a:t>#2 demanded primary technology</a:t>
            </a:r>
          </a:p>
          <a:p>
            <a:pPr algn="ctr" defTabSz="913239">
              <a:defRPr/>
            </a:pPr>
            <a:r>
              <a:rPr lang="en-US" sz="2353" dirty="0">
                <a:solidFill>
                  <a:prstClr val="white"/>
                </a:solidFill>
                <a:latin typeface="Calibri" panose="020F0502020204030204"/>
              </a:rPr>
              <a:t>(LinkedIn)</a:t>
            </a:r>
          </a:p>
        </p:txBody>
      </p:sp>
      <p:graphicFrame>
        <p:nvGraphicFramePr>
          <p:cNvPr id="19" name="Chart 18"/>
          <p:cNvGraphicFramePr>
            <a:graphicFrameLocks/>
          </p:cNvGraphicFramePr>
          <p:nvPr>
            <p:extLst/>
          </p:nvPr>
        </p:nvGraphicFramePr>
        <p:xfrm>
          <a:off x="6309435" y="2089677"/>
          <a:ext cx="5178444" cy="2723179"/>
        </p:xfrm>
        <a:graphic>
          <a:graphicData uri="http://schemas.openxmlformats.org/drawingml/2006/chart">
            <c:chart xmlns:c="http://schemas.openxmlformats.org/drawingml/2006/chart" xmlns:r="http://schemas.openxmlformats.org/officeDocument/2006/relationships" r:id="rId4"/>
          </a:graphicData>
        </a:graphic>
      </p:graphicFrame>
      <p:sp>
        <p:nvSpPr>
          <p:cNvPr id="20" name="Rectangle 19"/>
          <p:cNvSpPr/>
          <p:nvPr/>
        </p:nvSpPr>
        <p:spPr bwMode="auto">
          <a:xfrm>
            <a:off x="8116875" y="2748984"/>
            <a:ext cx="1057680" cy="551025"/>
          </a:xfrm>
          <a:prstGeom prst="rect">
            <a:avLst/>
          </a:prstGeom>
          <a:solidFill>
            <a:srgbClr val="282828">
              <a:alpha val="4902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ctr" anchorCtr="0" forceAA="0" compatLnSpc="1">
            <a:prstTxWarp prst="textNoShape">
              <a:avLst/>
            </a:prstTxWarp>
            <a:noAutofit/>
          </a:bodyPr>
          <a:lstStyle/>
          <a:p>
            <a:pPr algn="ctr" defTabSz="914102" fontAlgn="base">
              <a:lnSpc>
                <a:spcPct val="90000"/>
              </a:lnSpc>
              <a:spcBef>
                <a:spcPct val="0"/>
              </a:spcBef>
              <a:spcAft>
                <a:spcPct val="0"/>
              </a:spcAft>
              <a:defRPr/>
            </a:pPr>
            <a:r>
              <a:rPr lang="en-US" sz="1176" dirty="0">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rPr>
              <a:t>.NET OSS</a:t>
            </a:r>
          </a:p>
        </p:txBody>
      </p:sp>
      <p:sp>
        <p:nvSpPr>
          <p:cNvPr id="21" name="Down Arrow 20"/>
          <p:cNvSpPr/>
          <p:nvPr/>
        </p:nvSpPr>
        <p:spPr bwMode="auto">
          <a:xfrm rot="19041140">
            <a:off x="9032530" y="3241851"/>
            <a:ext cx="499996" cy="248117"/>
          </a:xfrm>
          <a:prstGeom prst="downArrow">
            <a:avLst/>
          </a:prstGeom>
          <a:solidFill>
            <a:srgbClr val="282828">
              <a:alpha val="4902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ctr" anchorCtr="0" forceAA="0" compatLnSpc="1">
            <a:prstTxWarp prst="textNoShape">
              <a:avLst/>
            </a:prstTxWarp>
            <a:noAutofit/>
          </a:bodyPr>
          <a:lstStyle/>
          <a:p>
            <a:pPr algn="ctr" defTabSz="914102" fontAlgn="base">
              <a:lnSpc>
                <a:spcPct val="90000"/>
              </a:lnSpc>
              <a:spcBef>
                <a:spcPct val="0"/>
              </a:spcBef>
              <a:spcAft>
                <a:spcPct val="0"/>
              </a:spcAft>
              <a:defRPr/>
            </a:pPr>
            <a:endParaRPr lang="en-US" sz="1176" dirty="0" err="1">
              <a:gradFill>
                <a:gsLst>
                  <a:gs pos="0">
                    <a:srgbClr val="FFFFFF"/>
                  </a:gs>
                  <a:gs pos="100000">
                    <a:srgbClr val="FFFFFF"/>
                  </a:gs>
                </a:gsLst>
                <a:lin ang="5400000" scaled="0"/>
              </a:gradFill>
              <a:latin typeface="Segoe UI Semibold" panose="020B0702040204020203" pitchFamily="34" charset="0"/>
              <a:ea typeface="Segoe UI" pitchFamily="34" charset="0"/>
              <a:cs typeface="Segoe UI Semibold" panose="020B0702040204020203" pitchFamily="34" charset="0"/>
            </a:endParaRPr>
          </a:p>
        </p:txBody>
      </p:sp>
      <p:pic>
        <p:nvPicPr>
          <p:cNvPr id="2" name="Picture 1"/>
          <p:cNvPicPr>
            <a:picLocks noChangeAspect="1"/>
          </p:cNvPicPr>
          <p:nvPr/>
        </p:nvPicPr>
        <p:blipFill>
          <a:blip r:embed="rId5"/>
          <a:stretch>
            <a:fillRect/>
          </a:stretch>
        </p:blipFill>
        <p:spPr>
          <a:xfrm>
            <a:off x="548845" y="2087954"/>
            <a:ext cx="5182456" cy="2726625"/>
          </a:xfrm>
          <a:prstGeom prst="rect">
            <a:avLst/>
          </a:prstGeom>
        </p:spPr>
      </p:pic>
    </p:spTree>
    <p:extLst>
      <p:ext uri="{BB962C8B-B14F-4D97-AF65-F5344CB8AC3E}">
        <p14:creationId xmlns:p14="http://schemas.microsoft.com/office/powerpoint/2010/main" val="31190187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69239" y="1189177"/>
            <a:ext cx="11653523" cy="4046236"/>
          </a:xfrm>
        </p:spPr>
        <p:txBody>
          <a:bodyPr/>
          <a:lstStyle/>
          <a:p>
            <a:r>
              <a:rPr lang="en-US" dirty="0"/>
              <a:t>Linux</a:t>
            </a:r>
          </a:p>
          <a:p>
            <a:r>
              <a:rPr lang="en-US" dirty="0" err="1"/>
              <a:t>macOS</a:t>
            </a:r>
            <a:endParaRPr lang="en-US" dirty="0"/>
          </a:p>
          <a:p>
            <a:r>
              <a:rPr lang="en-US" dirty="0"/>
              <a:t>WPF</a:t>
            </a:r>
          </a:p>
          <a:p>
            <a:endParaRPr lang="en-US" dirty="0"/>
          </a:p>
          <a:p>
            <a:r>
              <a:rPr lang="en-US" dirty="0" err="1"/>
              <a:t>Tizen</a:t>
            </a:r>
            <a:r>
              <a:rPr lang="en-US" dirty="0"/>
              <a:t> </a:t>
            </a:r>
          </a:p>
          <a:p>
            <a:r>
              <a:rPr lang="en-US" dirty="0"/>
              <a:t>Unity</a:t>
            </a:r>
          </a:p>
        </p:txBody>
      </p:sp>
      <p:sp>
        <p:nvSpPr>
          <p:cNvPr id="3" name="Title 2"/>
          <p:cNvSpPr>
            <a:spLocks noGrp="1"/>
          </p:cNvSpPr>
          <p:nvPr>
            <p:ph type="title"/>
          </p:nvPr>
        </p:nvSpPr>
        <p:spPr/>
        <p:txBody>
          <a:bodyPr/>
          <a:lstStyle/>
          <a:p>
            <a:r>
              <a:rPr lang="en-US" dirty="0"/>
              <a:t>The Prequels are Here</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17607" y="1189176"/>
            <a:ext cx="5805156" cy="2789700"/>
          </a:xfrm>
          <a:prstGeom prst="rect">
            <a:avLst/>
          </a:prstGeom>
        </p:spPr>
      </p:pic>
    </p:spTree>
    <p:extLst>
      <p:ext uri="{BB962C8B-B14F-4D97-AF65-F5344CB8AC3E}">
        <p14:creationId xmlns:p14="http://schemas.microsoft.com/office/powerpoint/2010/main" val="1692383264"/>
      </p:ext>
    </p:extLst>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69239" y="1189177"/>
            <a:ext cx="11653523" cy="1566583"/>
          </a:xfrm>
        </p:spPr>
        <p:txBody>
          <a:bodyPr/>
          <a:lstStyle/>
          <a:p>
            <a:r>
              <a:rPr lang="en-US" sz="2400" dirty="0"/>
              <a:t>Add some Forms code to your existing .NET app:</a:t>
            </a:r>
          </a:p>
          <a:p>
            <a:pPr lvl="1"/>
            <a:r>
              <a:rPr lang="en-US" sz="1400" dirty="0"/>
              <a:t>Mac, WPF, UWP, Linux, Android or iOS app</a:t>
            </a:r>
          </a:p>
          <a:p>
            <a:r>
              <a:rPr lang="en-US" sz="2400" dirty="0"/>
              <a:t>One screen, many screens or your whole app</a:t>
            </a:r>
          </a:p>
          <a:p>
            <a:endParaRPr lang="en-US" sz="2400" dirty="0"/>
          </a:p>
        </p:txBody>
      </p:sp>
      <p:sp>
        <p:nvSpPr>
          <p:cNvPr id="3" name="Title 2"/>
          <p:cNvSpPr>
            <a:spLocks noGrp="1"/>
          </p:cNvSpPr>
          <p:nvPr>
            <p:ph type="title"/>
          </p:nvPr>
        </p:nvSpPr>
        <p:spPr/>
        <p:txBody>
          <a:bodyPr/>
          <a:lstStyle/>
          <a:p>
            <a:r>
              <a:rPr lang="en-US" dirty="0"/>
              <a:t>Forms Embedding</a:t>
            </a:r>
          </a:p>
        </p:txBody>
      </p:sp>
      <p:pic>
        <p:nvPicPr>
          <p:cNvPr id="4" name="Picture 3" descr="unique.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52498" y="2755760"/>
            <a:ext cx="4482124" cy="2985827"/>
          </a:xfrm>
          <a:prstGeom prst="rect">
            <a:avLst/>
          </a:prstGeom>
        </p:spPr>
      </p:pic>
      <p:sp>
        <p:nvSpPr>
          <p:cNvPr id="5" name="Right Triangle 4"/>
          <p:cNvSpPr/>
          <p:nvPr/>
        </p:nvSpPr>
        <p:spPr bwMode="auto">
          <a:xfrm>
            <a:off x="10378810" y="3267355"/>
            <a:ext cx="1455811" cy="699247"/>
          </a:xfrm>
          <a:prstGeom prst="rtTriangle">
            <a:avLst/>
          </a:prstGeom>
          <a:solidFill>
            <a:srgbClr val="863DA0">
              <a:alpha val="5568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6" name="Right Triangle 5"/>
          <p:cNvSpPr/>
          <p:nvPr/>
        </p:nvSpPr>
        <p:spPr bwMode="auto">
          <a:xfrm>
            <a:off x="7381367" y="3267355"/>
            <a:ext cx="1455811" cy="699247"/>
          </a:xfrm>
          <a:prstGeom prst="rtTriangle">
            <a:avLst/>
          </a:prstGeom>
          <a:solidFill>
            <a:srgbClr val="863DA0">
              <a:alpha val="5568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7" name="Right Triangle 6"/>
          <p:cNvSpPr/>
          <p:nvPr/>
        </p:nvSpPr>
        <p:spPr bwMode="auto">
          <a:xfrm>
            <a:off x="8865654" y="3267354"/>
            <a:ext cx="1455811" cy="699247"/>
          </a:xfrm>
          <a:prstGeom prst="rtTriangle">
            <a:avLst/>
          </a:prstGeom>
          <a:solidFill>
            <a:srgbClr val="863DA0">
              <a:alpha val="5568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8" name="Picture 7" descr="unique.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6921" y="2755761"/>
            <a:ext cx="4482124" cy="2985827"/>
          </a:xfrm>
          <a:prstGeom prst="rect">
            <a:avLst/>
          </a:prstGeom>
        </p:spPr>
      </p:pic>
      <p:sp>
        <p:nvSpPr>
          <p:cNvPr id="9" name="Right Triangle 8"/>
          <p:cNvSpPr/>
          <p:nvPr/>
        </p:nvSpPr>
        <p:spPr bwMode="auto">
          <a:xfrm>
            <a:off x="5322866" y="3267353"/>
            <a:ext cx="1455811" cy="699247"/>
          </a:xfrm>
          <a:prstGeom prst="rtTriangle">
            <a:avLst/>
          </a:prstGeom>
          <a:solidFill>
            <a:srgbClr val="863DA0">
              <a:alpha val="5568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0" name="TextBox 9"/>
          <p:cNvSpPr txBox="1"/>
          <p:nvPr/>
        </p:nvSpPr>
        <p:spPr>
          <a:xfrm>
            <a:off x="4807706" y="4173369"/>
            <a:ext cx="2486130" cy="1037207"/>
          </a:xfrm>
          <a:prstGeom prst="rect">
            <a:avLst/>
          </a:prstGeom>
          <a:noFill/>
        </p:spPr>
        <p:txBody>
          <a:bodyPr wrap="none" lIns="182880" tIns="146304" rIns="182880" bIns="146304" rtlCol="0">
            <a:spAutoFit/>
          </a:bodyPr>
          <a:lstStyle/>
          <a:p>
            <a:pPr>
              <a:lnSpc>
                <a:spcPct val="90000"/>
              </a:lnSpc>
              <a:spcAft>
                <a:spcPts val="600"/>
              </a:spcAft>
            </a:pPr>
            <a:r>
              <a:rPr lang="en-US" sz="2400" dirty="0">
                <a:gradFill>
                  <a:gsLst>
                    <a:gs pos="2917">
                      <a:schemeClr val="tx1"/>
                    </a:gs>
                    <a:gs pos="30000">
                      <a:schemeClr val="tx1"/>
                    </a:gs>
                  </a:gsLst>
                  <a:lin ang="5400000" scaled="0"/>
                </a:gradFill>
              </a:rPr>
              <a:t>New </a:t>
            </a:r>
          </a:p>
          <a:p>
            <a:pPr>
              <a:lnSpc>
                <a:spcPct val="90000"/>
              </a:lnSpc>
              <a:spcAft>
                <a:spcPts val="600"/>
              </a:spcAft>
            </a:pPr>
            <a:r>
              <a:rPr lang="en-US" sz="2400" dirty="0">
                <a:gradFill>
                  <a:gsLst>
                    <a:gs pos="2917">
                      <a:schemeClr val="tx1"/>
                    </a:gs>
                    <a:gs pos="30000">
                      <a:schemeClr val="tx1"/>
                    </a:gs>
                  </a:gsLst>
                  <a:lin ang="5400000" scaled="0"/>
                </a:gradFill>
              </a:rPr>
              <a:t>Shared UI Code</a:t>
            </a:r>
          </a:p>
        </p:txBody>
      </p:sp>
    </p:spTree>
    <p:extLst>
      <p:ext uri="{BB962C8B-B14F-4D97-AF65-F5344CB8AC3E}">
        <p14:creationId xmlns:p14="http://schemas.microsoft.com/office/powerpoint/2010/main" val="2025916319"/>
      </p:ext>
    </p:extLst>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.NET Everywhere</a:t>
            </a:r>
          </a:p>
        </p:txBody>
      </p:sp>
      <p:sp>
        <p:nvSpPr>
          <p:cNvPr id="3" name="Text Placeholder 2"/>
          <p:cNvSpPr>
            <a:spLocks noGrp="1"/>
          </p:cNvSpPr>
          <p:nvPr>
            <p:ph type="body" sz="quarter" idx="10"/>
          </p:nvPr>
        </p:nvSpPr>
        <p:spPr>
          <a:xfrm>
            <a:off x="270130" y="1188281"/>
            <a:ext cx="11653425" cy="2670603"/>
          </a:xfrm>
        </p:spPr>
        <p:txBody>
          <a:bodyPr/>
          <a:lstStyle/>
          <a:p>
            <a:pPr>
              <a:lnSpc>
                <a:spcPct val="100000"/>
              </a:lnSpc>
            </a:pPr>
            <a:r>
              <a:rPr lang="en-US" dirty="0"/>
              <a:t>There are existing codebases</a:t>
            </a:r>
          </a:p>
          <a:p>
            <a:pPr lvl="1">
              <a:lnSpc>
                <a:spcPct val="100000"/>
              </a:lnSpc>
            </a:pPr>
            <a:r>
              <a:rPr lang="en-US" dirty="0" err="1"/>
              <a:t>ObjC</a:t>
            </a:r>
            <a:r>
              <a:rPr lang="en-US" dirty="0"/>
              <a:t>, Java, Swift, C++.</a:t>
            </a:r>
          </a:p>
          <a:p>
            <a:pPr>
              <a:lnSpc>
                <a:spcPct val="100000"/>
              </a:lnSpc>
            </a:pPr>
            <a:endParaRPr lang="en-US" dirty="0"/>
          </a:p>
          <a:p>
            <a:pPr>
              <a:lnSpc>
                <a:spcPct val="100000"/>
              </a:lnSpc>
            </a:pPr>
            <a:r>
              <a:rPr lang="en-US" dirty="0"/>
              <a:t>How could we bring joy to those communities?</a:t>
            </a:r>
          </a:p>
        </p:txBody>
      </p:sp>
    </p:spTree>
    <p:extLst>
      <p:ext uri="{BB962C8B-B14F-4D97-AF65-F5344CB8AC3E}">
        <p14:creationId xmlns:p14="http://schemas.microsoft.com/office/powerpoint/2010/main" val="9203647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2"/>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398405" y="1456166"/>
            <a:ext cx="11493455" cy="1824915"/>
          </a:xfrm>
          <a:prstGeom prst="rect">
            <a:avLst/>
          </a:prstGeom>
        </p:spPr>
      </p:pic>
    </p:spTree>
    <p:extLst>
      <p:ext uri="{BB962C8B-B14F-4D97-AF65-F5344CB8AC3E}">
        <p14:creationId xmlns:p14="http://schemas.microsoft.com/office/powerpoint/2010/main" val="3996325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Turns any .NET library into a native library</a:t>
            </a:r>
          </a:p>
        </p:txBody>
      </p:sp>
      <p:sp>
        <p:nvSpPr>
          <p:cNvPr id="24" name="Rectangle 23"/>
          <p:cNvSpPr/>
          <p:nvPr/>
        </p:nvSpPr>
        <p:spPr bwMode="auto">
          <a:xfrm>
            <a:off x="2289420" y="5405677"/>
            <a:ext cx="7567657" cy="801485"/>
          </a:xfrm>
          <a:prstGeom prst="rect">
            <a:avLst/>
          </a:prstGeom>
          <a:solidFill>
            <a:srgbClr val="505050">
              <a:alpha val="49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89592" tIns="89592" rIns="33601" bIns="89630" rtlCol="0" anchor="ctr" anchorCtr="0"/>
          <a:lstStyle/>
          <a:p>
            <a:pPr algn="ctr" defTabSz="913684" fontAlgn="base">
              <a:spcBef>
                <a:spcPct val="0"/>
              </a:spcBef>
              <a:spcAft>
                <a:spcPct val="0"/>
              </a:spcAft>
              <a:defRPr/>
            </a:pPr>
            <a:r>
              <a:rPr lang="en-US" sz="4312" dirty="0">
                <a:solidFill>
                  <a:srgbClr val="FFFFFF"/>
                </a:solidFill>
                <a:latin typeface="Segoe UI Light"/>
              </a:rPr>
              <a:t>Shared C#/.NET Logic</a:t>
            </a:r>
          </a:p>
        </p:txBody>
      </p:sp>
      <p:grpSp>
        <p:nvGrpSpPr>
          <p:cNvPr id="15" name="Group 14"/>
          <p:cNvGrpSpPr/>
          <p:nvPr/>
        </p:nvGrpSpPr>
        <p:grpSpPr>
          <a:xfrm>
            <a:off x="2289421" y="2003776"/>
            <a:ext cx="7451986" cy="1763714"/>
            <a:chOff x="871904" y="2745425"/>
            <a:chExt cx="7602492" cy="1799336"/>
          </a:xfrm>
        </p:grpSpPr>
        <p:grpSp>
          <p:nvGrpSpPr>
            <p:cNvPr id="8" name="Group 7"/>
            <p:cNvGrpSpPr/>
            <p:nvPr/>
          </p:nvGrpSpPr>
          <p:grpSpPr>
            <a:xfrm>
              <a:off x="871904" y="2750023"/>
              <a:ext cx="1136510" cy="1417977"/>
              <a:chOff x="871904" y="2750023"/>
              <a:chExt cx="1136510" cy="1417977"/>
            </a:xfrm>
          </p:grpSpPr>
          <p:sp>
            <p:nvSpPr>
              <p:cNvPr id="29" name="TextBox 28"/>
              <p:cNvSpPr txBox="1"/>
              <p:nvPr/>
            </p:nvSpPr>
            <p:spPr>
              <a:xfrm>
                <a:off x="871904" y="3495839"/>
                <a:ext cx="1136510" cy="672161"/>
              </a:xfrm>
              <a:prstGeom prst="rect">
                <a:avLst/>
              </a:prstGeom>
              <a:noFill/>
            </p:spPr>
            <p:txBody>
              <a:bodyPr wrap="square" lIns="179183" tIns="143346" rIns="179183" bIns="143346" rtlCol="0">
                <a:spAutoFit/>
              </a:bodyPr>
              <a:lstStyle/>
              <a:p>
                <a:pPr algn="ctr" defTabSz="913684" fontAlgn="base">
                  <a:spcBef>
                    <a:spcPct val="0"/>
                  </a:spcBef>
                  <a:spcAft>
                    <a:spcPct val="0"/>
                  </a:spcAft>
                  <a:defRPr/>
                </a:pPr>
                <a:r>
                  <a:rPr lang="en-US" sz="1200" dirty="0">
                    <a:solidFill>
                      <a:srgbClr val="505050"/>
                    </a:solidFill>
                    <a:latin typeface="Segoe UI Semilight"/>
                  </a:rPr>
                  <a:t>Android Java</a:t>
                </a:r>
              </a:p>
            </p:txBody>
          </p:sp>
          <p:pic>
            <p:nvPicPr>
              <p:cNvPr id="36" name="Picture 3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19027" y="2750023"/>
                <a:ext cx="842264" cy="842264"/>
              </a:xfrm>
              <a:prstGeom prst="rect">
                <a:avLst/>
              </a:prstGeom>
            </p:spPr>
          </p:pic>
        </p:grpSp>
        <p:grpSp>
          <p:nvGrpSpPr>
            <p:cNvPr id="10" name="Group 9"/>
            <p:cNvGrpSpPr/>
            <p:nvPr/>
          </p:nvGrpSpPr>
          <p:grpSpPr>
            <a:xfrm>
              <a:off x="4330143" y="2745425"/>
              <a:ext cx="863376" cy="1422575"/>
              <a:chOff x="4247467" y="2745425"/>
              <a:chExt cx="863376" cy="1422575"/>
            </a:xfrm>
          </p:grpSpPr>
          <p:sp>
            <p:nvSpPr>
              <p:cNvPr id="48" name="TextBox 47"/>
              <p:cNvSpPr txBox="1"/>
              <p:nvPr/>
            </p:nvSpPr>
            <p:spPr>
              <a:xfrm>
                <a:off x="4247467" y="3495839"/>
                <a:ext cx="863376" cy="672161"/>
              </a:xfrm>
              <a:prstGeom prst="rect">
                <a:avLst/>
              </a:prstGeom>
              <a:noFill/>
            </p:spPr>
            <p:txBody>
              <a:bodyPr wrap="square" lIns="179183" tIns="143346" rIns="179183" bIns="143346" rtlCol="0">
                <a:spAutoFit/>
              </a:bodyPr>
              <a:lstStyle/>
              <a:p>
                <a:pPr algn="ctr" defTabSz="913684" fontAlgn="base">
                  <a:spcBef>
                    <a:spcPct val="0"/>
                  </a:spcBef>
                  <a:spcAft>
                    <a:spcPct val="0"/>
                  </a:spcAft>
                  <a:defRPr/>
                </a:pPr>
                <a:r>
                  <a:rPr lang="en-US" sz="1200" dirty="0">
                    <a:solidFill>
                      <a:srgbClr val="505050"/>
                    </a:solidFill>
                    <a:latin typeface="Segoe UI Semilight"/>
                  </a:rPr>
                  <a:t>iOS Swift</a:t>
                </a:r>
              </a:p>
            </p:txBody>
          </p:sp>
          <p:pic>
            <p:nvPicPr>
              <p:cNvPr id="49"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296545" y="2745425"/>
                <a:ext cx="765218" cy="76521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1" name="Group 10"/>
            <p:cNvGrpSpPr/>
            <p:nvPr/>
          </p:nvGrpSpPr>
          <p:grpSpPr>
            <a:xfrm>
              <a:off x="5803482" y="3010431"/>
              <a:ext cx="1032525" cy="1157570"/>
              <a:chOff x="5735348" y="3010431"/>
              <a:chExt cx="1032525" cy="1157570"/>
            </a:xfrm>
          </p:grpSpPr>
          <p:sp>
            <p:nvSpPr>
              <p:cNvPr id="53" name="TextBox 52"/>
              <p:cNvSpPr txBox="1"/>
              <p:nvPr/>
            </p:nvSpPr>
            <p:spPr>
              <a:xfrm>
                <a:off x="5792178" y="3495839"/>
                <a:ext cx="918866" cy="672162"/>
              </a:xfrm>
              <a:prstGeom prst="rect">
                <a:avLst/>
              </a:prstGeom>
              <a:noFill/>
            </p:spPr>
            <p:txBody>
              <a:bodyPr wrap="square" lIns="179183" tIns="143346" rIns="179183" bIns="143346" rtlCol="0">
                <a:spAutoFit/>
              </a:bodyPr>
              <a:lstStyle/>
              <a:p>
                <a:pPr algn="ctr" defTabSz="913684" fontAlgn="base">
                  <a:spcBef>
                    <a:spcPct val="0"/>
                  </a:spcBef>
                  <a:spcAft>
                    <a:spcPct val="0"/>
                  </a:spcAft>
                  <a:defRPr/>
                </a:pPr>
                <a:r>
                  <a:rPr lang="en-US" sz="1200" dirty="0" err="1">
                    <a:solidFill>
                      <a:srgbClr val="505050"/>
                    </a:solidFill>
                    <a:latin typeface="Segoe UI Semilight"/>
                  </a:rPr>
                  <a:t>tvOS</a:t>
                </a:r>
                <a:r>
                  <a:rPr lang="en-US" sz="1200" dirty="0">
                    <a:solidFill>
                      <a:srgbClr val="505050"/>
                    </a:solidFill>
                    <a:latin typeface="Segoe UI Semilight"/>
                  </a:rPr>
                  <a:t> Swift</a:t>
                </a:r>
              </a:p>
            </p:txBody>
          </p:sp>
          <p:pic>
            <p:nvPicPr>
              <p:cNvPr id="68" name="Picture 67"/>
              <p:cNvPicPr>
                <a:picLocks noChangeAspect="1"/>
              </p:cNvPicPr>
              <p:nvPr/>
            </p:nvPicPr>
            <p:blipFill>
              <a:blip r:embed="rId5"/>
              <a:stretch>
                <a:fillRect/>
              </a:stretch>
            </p:blipFill>
            <p:spPr>
              <a:xfrm>
                <a:off x="5735348" y="3010431"/>
                <a:ext cx="1032525" cy="408593"/>
              </a:xfrm>
              <a:prstGeom prst="rect">
                <a:avLst/>
              </a:prstGeom>
            </p:spPr>
          </p:pic>
        </p:grpSp>
        <p:grpSp>
          <p:nvGrpSpPr>
            <p:cNvPr id="9" name="Group 8"/>
            <p:cNvGrpSpPr/>
            <p:nvPr/>
          </p:nvGrpSpPr>
          <p:grpSpPr>
            <a:xfrm>
              <a:off x="2528082" y="2778804"/>
              <a:ext cx="1320152" cy="1389196"/>
              <a:chOff x="2530817" y="2778804"/>
              <a:chExt cx="1320152" cy="1389196"/>
            </a:xfrm>
          </p:grpSpPr>
          <p:sp>
            <p:nvSpPr>
              <p:cNvPr id="25" name="TextBox 24"/>
              <p:cNvSpPr txBox="1"/>
              <p:nvPr/>
            </p:nvSpPr>
            <p:spPr>
              <a:xfrm>
                <a:off x="2530817" y="3495839"/>
                <a:ext cx="1320152" cy="672161"/>
              </a:xfrm>
              <a:prstGeom prst="rect">
                <a:avLst/>
              </a:prstGeom>
              <a:noFill/>
            </p:spPr>
            <p:txBody>
              <a:bodyPr wrap="square" lIns="179183" tIns="143346" rIns="179183" bIns="143346" rtlCol="0">
                <a:spAutoFit/>
              </a:bodyPr>
              <a:lstStyle/>
              <a:p>
                <a:pPr algn="ctr" defTabSz="913684" fontAlgn="base">
                  <a:spcBef>
                    <a:spcPct val="0"/>
                  </a:spcBef>
                  <a:spcAft>
                    <a:spcPct val="0"/>
                  </a:spcAft>
                  <a:defRPr/>
                </a:pPr>
                <a:r>
                  <a:rPr lang="en-US" sz="1200" dirty="0" err="1">
                    <a:solidFill>
                      <a:srgbClr val="505050"/>
                    </a:solidFill>
                    <a:latin typeface="Segoe UI Semilight"/>
                  </a:rPr>
                  <a:t>macOS</a:t>
                </a:r>
                <a:r>
                  <a:rPr lang="en-US" sz="1200" dirty="0">
                    <a:solidFill>
                      <a:srgbClr val="505050"/>
                    </a:solidFill>
                    <a:latin typeface="Segoe UI Semilight"/>
                  </a:rPr>
                  <a:t> Objective-C</a:t>
                </a:r>
              </a:p>
            </p:txBody>
          </p:sp>
          <p:pic>
            <p:nvPicPr>
              <p:cNvPr id="73" name="Picture 7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89764" y="2778804"/>
                <a:ext cx="764496" cy="764496"/>
              </a:xfrm>
              <a:prstGeom prst="rect">
                <a:avLst/>
              </a:prstGeom>
            </p:spPr>
          </p:pic>
        </p:grpSp>
        <p:grpSp>
          <p:nvGrpSpPr>
            <p:cNvPr id="12" name="Group 11"/>
            <p:cNvGrpSpPr/>
            <p:nvPr/>
          </p:nvGrpSpPr>
          <p:grpSpPr>
            <a:xfrm>
              <a:off x="7356890" y="2775857"/>
              <a:ext cx="1117506" cy="1768904"/>
              <a:chOff x="7361784" y="2775857"/>
              <a:chExt cx="1117506" cy="1768904"/>
            </a:xfrm>
          </p:grpSpPr>
          <p:sp>
            <p:nvSpPr>
              <p:cNvPr id="63" name="TextBox 62"/>
              <p:cNvSpPr txBox="1"/>
              <p:nvPr/>
            </p:nvSpPr>
            <p:spPr>
              <a:xfrm>
                <a:off x="7361784" y="3495840"/>
                <a:ext cx="1117506" cy="1048921"/>
              </a:xfrm>
              <a:prstGeom prst="rect">
                <a:avLst/>
              </a:prstGeom>
              <a:noFill/>
            </p:spPr>
            <p:txBody>
              <a:bodyPr wrap="square" lIns="179183" tIns="143346" rIns="179183" bIns="143346" rtlCol="0">
                <a:spAutoFit/>
              </a:bodyPr>
              <a:lstStyle/>
              <a:p>
                <a:pPr algn="ctr" defTabSz="913684" fontAlgn="base">
                  <a:spcBef>
                    <a:spcPct val="0"/>
                  </a:spcBef>
                  <a:spcAft>
                    <a:spcPct val="0"/>
                  </a:spcAft>
                  <a:defRPr/>
                </a:pPr>
                <a:r>
                  <a:rPr lang="en-US" sz="1200">
                    <a:solidFill>
                      <a:srgbClr val="505050"/>
                    </a:solidFill>
                    <a:latin typeface="Segoe UI Semilight"/>
                  </a:rPr>
                  <a:t>Linux, Mac, Windows C/C++</a:t>
                </a:r>
                <a:endParaRPr lang="en-US" sz="1200" dirty="0">
                  <a:solidFill>
                    <a:srgbClr val="505050"/>
                  </a:solidFill>
                  <a:latin typeface="Segoe UI Semilight"/>
                </a:endParaRPr>
              </a:p>
            </p:txBody>
          </p:sp>
          <p:pic>
            <p:nvPicPr>
              <p:cNvPr id="5" name="Picture 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616772" y="2775857"/>
                <a:ext cx="626532" cy="738413"/>
              </a:xfrm>
              <a:prstGeom prst="rect">
                <a:avLst/>
              </a:prstGeom>
            </p:spPr>
          </p:pic>
        </p:grpSp>
      </p:grpSp>
      <p:sp>
        <p:nvSpPr>
          <p:cNvPr id="30" name="Rectangle 29"/>
          <p:cNvSpPr/>
          <p:nvPr/>
        </p:nvSpPr>
        <p:spPr bwMode="auto">
          <a:xfrm>
            <a:off x="2289421" y="3764796"/>
            <a:ext cx="1211053" cy="595718"/>
          </a:xfrm>
          <a:prstGeom prst="rect">
            <a:avLst/>
          </a:prstGeom>
          <a:solidFill>
            <a:srgbClr val="505050">
              <a:alpha val="49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89592" tIns="89592" rIns="33601" bIns="89630" rtlCol="0" anchor="ctr" anchorCtr="0"/>
          <a:lstStyle/>
          <a:p>
            <a:pPr algn="ctr" defTabSz="913684" fontAlgn="base">
              <a:spcBef>
                <a:spcPct val="0"/>
              </a:spcBef>
              <a:spcAft>
                <a:spcPct val="0"/>
              </a:spcAft>
              <a:defRPr/>
            </a:pPr>
            <a:r>
              <a:rPr lang="en-US" sz="1600" dirty="0">
                <a:solidFill>
                  <a:srgbClr val="FFFFFF"/>
                </a:solidFill>
                <a:latin typeface="Segoe UI Light"/>
              </a:rPr>
              <a:t>Jar/Aar</a:t>
            </a:r>
          </a:p>
        </p:txBody>
      </p:sp>
      <p:sp>
        <p:nvSpPr>
          <p:cNvPr id="31" name="Rectangle 30"/>
          <p:cNvSpPr/>
          <p:nvPr/>
        </p:nvSpPr>
        <p:spPr bwMode="auto">
          <a:xfrm>
            <a:off x="3984308" y="3764796"/>
            <a:ext cx="1211053" cy="595718"/>
          </a:xfrm>
          <a:prstGeom prst="rect">
            <a:avLst/>
          </a:prstGeom>
          <a:solidFill>
            <a:srgbClr val="505050">
              <a:alpha val="49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89592" tIns="89592" rIns="33601" bIns="89630" rtlCol="0" anchor="ctr" anchorCtr="0"/>
          <a:lstStyle/>
          <a:p>
            <a:pPr algn="ctr" defTabSz="913684" fontAlgn="base">
              <a:spcBef>
                <a:spcPct val="0"/>
              </a:spcBef>
              <a:spcAft>
                <a:spcPct val="0"/>
              </a:spcAft>
              <a:defRPr/>
            </a:pPr>
            <a:r>
              <a:rPr lang="en-US" sz="1600" dirty="0" err="1">
                <a:solidFill>
                  <a:srgbClr val="FFFFFF"/>
                </a:solidFill>
                <a:latin typeface="Segoe UI Light"/>
              </a:rPr>
              <a:t>DynamicLib</a:t>
            </a:r>
            <a:endParaRPr lang="en-US" sz="1600" dirty="0">
              <a:solidFill>
                <a:srgbClr val="FFFFFF"/>
              </a:solidFill>
              <a:latin typeface="Segoe UI Light"/>
            </a:endParaRPr>
          </a:p>
        </p:txBody>
      </p:sp>
      <p:sp>
        <p:nvSpPr>
          <p:cNvPr id="33" name="Rectangle 32"/>
          <p:cNvSpPr/>
          <p:nvPr/>
        </p:nvSpPr>
        <p:spPr bwMode="auto">
          <a:xfrm>
            <a:off x="5545333" y="3761300"/>
            <a:ext cx="1211053" cy="595718"/>
          </a:xfrm>
          <a:prstGeom prst="rect">
            <a:avLst/>
          </a:prstGeom>
          <a:solidFill>
            <a:srgbClr val="505050">
              <a:alpha val="49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89592" tIns="89592" rIns="33601" bIns="89630" rtlCol="0" anchor="ctr" anchorCtr="0"/>
          <a:lstStyle/>
          <a:p>
            <a:pPr algn="ctr" defTabSz="913684" fontAlgn="base">
              <a:spcBef>
                <a:spcPct val="0"/>
              </a:spcBef>
              <a:spcAft>
                <a:spcPct val="0"/>
              </a:spcAft>
              <a:defRPr/>
            </a:pPr>
            <a:r>
              <a:rPr lang="en-US" sz="1600" dirty="0">
                <a:solidFill>
                  <a:srgbClr val="FFFFFF"/>
                </a:solidFill>
                <a:latin typeface="Segoe UI Light"/>
              </a:rPr>
              <a:t>Framework</a:t>
            </a:r>
          </a:p>
        </p:txBody>
      </p:sp>
      <p:sp>
        <p:nvSpPr>
          <p:cNvPr id="34" name="Rectangle 33"/>
          <p:cNvSpPr/>
          <p:nvPr/>
        </p:nvSpPr>
        <p:spPr bwMode="auto">
          <a:xfrm>
            <a:off x="7072406" y="3761300"/>
            <a:ext cx="1211053" cy="595718"/>
          </a:xfrm>
          <a:prstGeom prst="rect">
            <a:avLst/>
          </a:prstGeom>
          <a:solidFill>
            <a:srgbClr val="505050">
              <a:alpha val="49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89592" tIns="89592" rIns="33601" bIns="89630" rtlCol="0" anchor="ctr" anchorCtr="0"/>
          <a:lstStyle/>
          <a:p>
            <a:pPr algn="ctr" defTabSz="913684" fontAlgn="base">
              <a:spcBef>
                <a:spcPct val="0"/>
              </a:spcBef>
              <a:spcAft>
                <a:spcPct val="0"/>
              </a:spcAft>
              <a:defRPr/>
            </a:pPr>
            <a:r>
              <a:rPr lang="en-US" sz="1600" dirty="0">
                <a:solidFill>
                  <a:srgbClr val="FFFFFF"/>
                </a:solidFill>
                <a:latin typeface="Segoe UI Light"/>
              </a:rPr>
              <a:t>Framework</a:t>
            </a:r>
          </a:p>
        </p:txBody>
      </p:sp>
      <p:sp>
        <p:nvSpPr>
          <p:cNvPr id="35" name="Rectangle 34"/>
          <p:cNvSpPr/>
          <p:nvPr/>
        </p:nvSpPr>
        <p:spPr bwMode="auto">
          <a:xfrm>
            <a:off x="8646024" y="3761300"/>
            <a:ext cx="1211053" cy="595718"/>
          </a:xfrm>
          <a:prstGeom prst="rect">
            <a:avLst/>
          </a:prstGeom>
          <a:solidFill>
            <a:srgbClr val="505050">
              <a:alpha val="49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89592" tIns="89592" rIns="33601" bIns="89630" rtlCol="0" anchor="ctr" anchorCtr="0"/>
          <a:lstStyle/>
          <a:p>
            <a:pPr algn="ctr" defTabSz="913684" fontAlgn="base">
              <a:spcBef>
                <a:spcPct val="0"/>
              </a:spcBef>
              <a:spcAft>
                <a:spcPct val="0"/>
              </a:spcAft>
              <a:defRPr/>
            </a:pPr>
            <a:r>
              <a:rPr lang="en-US" sz="1600" dirty="0">
                <a:solidFill>
                  <a:srgbClr val="FFFFFF"/>
                </a:solidFill>
                <a:latin typeface="Segoe UI Light"/>
              </a:rPr>
              <a:t>C/C++</a:t>
            </a:r>
          </a:p>
        </p:txBody>
      </p:sp>
      <p:sp>
        <p:nvSpPr>
          <p:cNvPr id="37" name="Rectangle 36"/>
          <p:cNvSpPr/>
          <p:nvPr/>
        </p:nvSpPr>
        <p:spPr bwMode="auto">
          <a:xfrm>
            <a:off x="2289420" y="4915577"/>
            <a:ext cx="7567657" cy="442083"/>
          </a:xfrm>
          <a:prstGeom prst="rect">
            <a:avLst/>
          </a:prstGeom>
          <a:solidFill>
            <a:schemeClr val="accent2">
              <a:alpha val="49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89592" tIns="89592" rIns="33601" bIns="89630" rtlCol="0" anchor="ctr" anchorCtr="0"/>
          <a:lstStyle/>
          <a:p>
            <a:pPr algn="ctr" defTabSz="913684" fontAlgn="base">
              <a:spcBef>
                <a:spcPct val="0"/>
              </a:spcBef>
              <a:spcAft>
                <a:spcPct val="0"/>
              </a:spcAft>
              <a:defRPr/>
            </a:pPr>
            <a:endParaRPr lang="en-US" sz="2400" dirty="0">
              <a:solidFill>
                <a:srgbClr val="FFFFFF"/>
              </a:solidFill>
              <a:latin typeface="Segoe UI Light"/>
            </a:endParaRPr>
          </a:p>
        </p:txBody>
      </p:sp>
      <p:sp>
        <p:nvSpPr>
          <p:cNvPr id="4" name="Arrow: Up 3"/>
          <p:cNvSpPr/>
          <p:nvPr/>
        </p:nvSpPr>
        <p:spPr bwMode="auto">
          <a:xfrm>
            <a:off x="2794777" y="4414944"/>
            <a:ext cx="200340" cy="404460"/>
          </a:xfrm>
          <a:prstGeom prst="up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t" anchorCtr="0" forceAA="0" compatLnSpc="1">
            <a:prstTxWarp prst="textNoShape">
              <a:avLst/>
            </a:prstTxWarp>
            <a:noAutofit/>
          </a:bodyPr>
          <a:lstStyle/>
          <a:p>
            <a:pPr algn="ctr" defTabSz="932384"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8" name="Arrow: Up 37"/>
          <p:cNvSpPr/>
          <p:nvPr/>
        </p:nvSpPr>
        <p:spPr bwMode="auto">
          <a:xfrm>
            <a:off x="4489664" y="4414943"/>
            <a:ext cx="200340" cy="404460"/>
          </a:xfrm>
          <a:prstGeom prst="up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t" anchorCtr="0" forceAA="0" compatLnSpc="1">
            <a:prstTxWarp prst="textNoShape">
              <a:avLst/>
            </a:prstTxWarp>
            <a:noAutofit/>
          </a:bodyPr>
          <a:lstStyle/>
          <a:p>
            <a:pPr algn="ctr" defTabSz="932384"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9" name="Arrow: Up 38"/>
          <p:cNvSpPr/>
          <p:nvPr/>
        </p:nvSpPr>
        <p:spPr bwMode="auto">
          <a:xfrm>
            <a:off x="5996991" y="4439698"/>
            <a:ext cx="200340" cy="404460"/>
          </a:xfrm>
          <a:prstGeom prst="up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t" anchorCtr="0" forceAA="0" compatLnSpc="1">
            <a:prstTxWarp prst="textNoShape">
              <a:avLst/>
            </a:prstTxWarp>
            <a:noAutofit/>
          </a:bodyPr>
          <a:lstStyle/>
          <a:p>
            <a:pPr algn="ctr" defTabSz="932384"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40" name="Arrow: Up 39"/>
          <p:cNvSpPr/>
          <p:nvPr/>
        </p:nvSpPr>
        <p:spPr bwMode="auto">
          <a:xfrm>
            <a:off x="7529241" y="4425071"/>
            <a:ext cx="200340" cy="404460"/>
          </a:xfrm>
          <a:prstGeom prst="up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t" anchorCtr="0" forceAA="0" compatLnSpc="1">
            <a:prstTxWarp prst="textNoShape">
              <a:avLst/>
            </a:prstTxWarp>
            <a:noAutofit/>
          </a:bodyPr>
          <a:lstStyle/>
          <a:p>
            <a:pPr algn="ctr" defTabSz="932384"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41" name="Arrow: Up 40"/>
          <p:cNvSpPr/>
          <p:nvPr/>
        </p:nvSpPr>
        <p:spPr bwMode="auto">
          <a:xfrm>
            <a:off x="9151380" y="4416074"/>
            <a:ext cx="200340" cy="404460"/>
          </a:xfrm>
          <a:prstGeom prst="up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t" anchorCtr="0" forceAA="0" compatLnSpc="1">
            <a:prstTxWarp prst="textNoShape">
              <a:avLst/>
            </a:prstTxWarp>
            <a:noAutofit/>
          </a:bodyPr>
          <a:lstStyle/>
          <a:p>
            <a:pPr algn="ctr" defTabSz="932384"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42" name="Picture 41"/>
          <p:cNvPicPr>
            <a:picLocks noChangeAspect="1"/>
          </p:cNvPicPr>
          <p:nvPr/>
        </p:nvPicPr>
        <p:blipFill>
          <a:blip r:embed="rId8"/>
          <a:stretch>
            <a:fillRect/>
          </a:stretch>
        </p:blipFill>
        <p:spPr>
          <a:xfrm>
            <a:off x="4510210" y="4938575"/>
            <a:ext cx="2867341" cy="483312"/>
          </a:xfrm>
          <a:prstGeom prst="rect">
            <a:avLst/>
          </a:prstGeom>
        </p:spPr>
      </p:pic>
    </p:spTree>
    <p:extLst>
      <p:ext uri="{BB962C8B-B14F-4D97-AF65-F5344CB8AC3E}">
        <p14:creationId xmlns:p14="http://schemas.microsoft.com/office/powerpoint/2010/main" val="11280888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69240" y="616821"/>
            <a:ext cx="9859116" cy="3786999"/>
          </a:xfrm>
        </p:spPr>
        <p:txBody>
          <a:bodyPr/>
          <a:lstStyle/>
          <a:p>
            <a:r>
              <a:rPr lang="en-US" sz="6470" dirty="0"/>
              <a:t>Demo</a:t>
            </a:r>
            <a:br>
              <a:rPr lang="en-US" sz="6470" dirty="0"/>
            </a:br>
            <a:br>
              <a:rPr lang="en-US" sz="6470" dirty="0"/>
            </a:br>
            <a:br>
              <a:rPr lang="en-US" sz="6470" dirty="0"/>
            </a:br>
            <a:endParaRPr lang="en-US" sz="6470" dirty="0"/>
          </a:p>
        </p:txBody>
      </p:sp>
      <p:sp>
        <p:nvSpPr>
          <p:cNvPr id="7" name="Text Placeholder 6"/>
          <p:cNvSpPr>
            <a:spLocks noGrp="1"/>
          </p:cNvSpPr>
          <p:nvPr>
            <p:ph type="body" sz="quarter" idx="12"/>
          </p:nvPr>
        </p:nvSpPr>
        <p:spPr>
          <a:xfrm>
            <a:off x="269240" y="4403820"/>
            <a:ext cx="9860674" cy="729943"/>
          </a:xfrm>
        </p:spPr>
        <p:txBody>
          <a:bodyPr/>
          <a:lstStyle/>
          <a:p>
            <a:r>
              <a:rPr lang="en-US" dirty="0"/>
              <a:t>Miguel de Icaza </a:t>
            </a:r>
          </a:p>
        </p:txBody>
      </p:sp>
      <p:pic>
        <p:nvPicPr>
          <p:cNvPr id="4" name="Picture 3">
            <a:extLst>
              <a:ext uri="{FF2B5EF4-FFF2-40B4-BE49-F238E27FC236}">
                <a16:creationId xmlns:a16="http://schemas.microsoft.com/office/drawing/2014/main" id="{35129068-2897-4C27-9B15-CAC714B4CE98}"/>
              </a:ext>
            </a:extLst>
          </p:cNvPr>
          <p:cNvPicPr>
            <a:picLocks noChangeAspect="1"/>
          </p:cNvPicPr>
          <p:nvPr/>
        </p:nvPicPr>
        <p:blipFill>
          <a:blip r:embed="rId3"/>
          <a:stretch>
            <a:fillRect/>
          </a:stretch>
        </p:blipFill>
        <p:spPr>
          <a:xfrm>
            <a:off x="267682" y="2279491"/>
            <a:ext cx="7680773" cy="1294653"/>
          </a:xfrm>
          <a:prstGeom prst="rect">
            <a:avLst/>
          </a:prstGeom>
        </p:spPr>
      </p:pic>
    </p:spTree>
    <p:extLst>
      <p:ext uri="{BB962C8B-B14F-4D97-AF65-F5344CB8AC3E}">
        <p14:creationId xmlns:p14="http://schemas.microsoft.com/office/powerpoint/2010/main" val="22312243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5CB3332-051B-45ED-8278-30767BF9DE7B}"/>
              </a:ext>
            </a:extLst>
          </p:cNvPr>
          <p:cNvSpPr>
            <a:spLocks noGrp="1"/>
          </p:cNvSpPr>
          <p:nvPr>
            <p:ph type="title"/>
          </p:nvPr>
        </p:nvSpPr>
        <p:spPr/>
        <p:txBody>
          <a:bodyPr/>
          <a:lstStyle/>
          <a:p>
            <a:r>
              <a:rPr lang="en-US" dirty="0"/>
              <a:t>Visual Studio and C#</a:t>
            </a:r>
          </a:p>
        </p:txBody>
      </p:sp>
      <p:sp>
        <p:nvSpPr>
          <p:cNvPr id="4" name="Text Placeholder 3"/>
          <p:cNvSpPr>
            <a:spLocks noGrp="1"/>
          </p:cNvSpPr>
          <p:nvPr>
            <p:ph type="body" sz="quarter" idx="12"/>
          </p:nvPr>
        </p:nvSpPr>
        <p:spPr/>
        <p:txBody>
          <a:bodyPr/>
          <a:lstStyle/>
          <a:p>
            <a:r>
              <a:rPr lang="en-US" dirty="0"/>
              <a:t>Mads Torgersen</a:t>
            </a:r>
          </a:p>
        </p:txBody>
      </p:sp>
    </p:spTree>
    <p:extLst>
      <p:ext uri="{BB962C8B-B14F-4D97-AF65-F5344CB8AC3E}">
        <p14:creationId xmlns:p14="http://schemas.microsoft.com/office/powerpoint/2010/main" val="22663466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A75EF10-3C43-42B4-B606-074092E15935}"/>
              </a:ext>
            </a:extLst>
          </p:cNvPr>
          <p:cNvSpPr>
            <a:spLocks noGrp="1"/>
          </p:cNvSpPr>
          <p:nvPr>
            <p:ph type="body" sz="quarter" idx="10"/>
          </p:nvPr>
        </p:nvSpPr>
        <p:spPr>
          <a:xfrm>
            <a:off x="269239" y="1413240"/>
            <a:ext cx="11653523" cy="4727448"/>
          </a:xfrm>
        </p:spPr>
        <p:txBody>
          <a:bodyPr/>
          <a:lstStyle/>
          <a:p>
            <a:pPr>
              <a:lnSpc>
                <a:spcPct val="100000"/>
              </a:lnSpc>
            </a:pPr>
            <a:r>
              <a:rPr lang="en-US" sz="3600" dirty="0"/>
              <a:t>Performance</a:t>
            </a:r>
          </a:p>
          <a:p>
            <a:pPr>
              <a:lnSpc>
                <a:spcPct val="100000"/>
              </a:lnSpc>
            </a:pPr>
            <a:r>
              <a:rPr lang="en-US" sz="3600" dirty="0"/>
              <a:t>Install experience</a:t>
            </a:r>
          </a:p>
          <a:p>
            <a:pPr>
              <a:lnSpc>
                <a:spcPct val="100000"/>
              </a:lnSpc>
            </a:pPr>
            <a:r>
              <a:rPr lang="en-US" sz="3600" dirty="0"/>
              <a:t>Navigation and IntelliSense</a:t>
            </a:r>
          </a:p>
          <a:p>
            <a:pPr>
              <a:lnSpc>
                <a:spcPct val="100000"/>
              </a:lnSpc>
            </a:pPr>
            <a:r>
              <a:rPr lang="en-US" sz="3600" dirty="0"/>
              <a:t>Refactorings and quick fixes</a:t>
            </a:r>
          </a:p>
          <a:p>
            <a:pPr>
              <a:lnSpc>
                <a:spcPct val="100000"/>
              </a:lnSpc>
            </a:pPr>
            <a:r>
              <a:rPr lang="en-US" sz="3600" dirty="0"/>
              <a:t>Code styles</a:t>
            </a:r>
          </a:p>
          <a:p>
            <a:pPr>
              <a:lnSpc>
                <a:spcPct val="100000"/>
              </a:lnSpc>
            </a:pPr>
            <a:r>
              <a:rPr lang="en-US" sz="3600" dirty="0"/>
              <a:t>Live Unit Testing (LUT)</a:t>
            </a:r>
          </a:p>
          <a:p>
            <a:pPr>
              <a:lnSpc>
                <a:spcPct val="100000"/>
              </a:lnSpc>
            </a:pPr>
            <a:r>
              <a:rPr lang="en-US" sz="3600" dirty="0"/>
              <a:t>C# 7.0</a:t>
            </a:r>
          </a:p>
        </p:txBody>
      </p:sp>
      <p:sp>
        <p:nvSpPr>
          <p:cNvPr id="3" name="Title 2">
            <a:extLst>
              <a:ext uri="{FF2B5EF4-FFF2-40B4-BE49-F238E27FC236}">
                <a16:creationId xmlns:a16="http://schemas.microsoft.com/office/drawing/2014/main" id="{45CB3332-051B-45ED-8278-30767BF9DE7B}"/>
              </a:ext>
            </a:extLst>
          </p:cNvPr>
          <p:cNvSpPr>
            <a:spLocks noGrp="1"/>
          </p:cNvSpPr>
          <p:nvPr>
            <p:ph type="title"/>
          </p:nvPr>
        </p:nvSpPr>
        <p:spPr/>
        <p:txBody>
          <a:bodyPr/>
          <a:lstStyle/>
          <a:p>
            <a:r>
              <a:rPr lang="en-US" dirty="0"/>
              <a:t>Visual Studio 2017</a:t>
            </a:r>
          </a:p>
        </p:txBody>
      </p:sp>
    </p:spTree>
    <p:extLst>
      <p:ext uri="{BB962C8B-B14F-4D97-AF65-F5344CB8AC3E}">
        <p14:creationId xmlns:p14="http://schemas.microsoft.com/office/powerpoint/2010/main" val="526637570"/>
      </p:ext>
    </p:extLst>
  </p:cSld>
  <p:clrMapOvr>
    <a:masterClrMapping/>
  </p:clrMapOvr>
  <p:transition>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B31FBCF-38F1-4199-AFE8-ED694396005E}"/>
              </a:ext>
            </a:extLst>
          </p:cNvPr>
          <p:cNvSpPr>
            <a:spLocks noGrp="1"/>
          </p:cNvSpPr>
          <p:nvPr>
            <p:ph type="body" sz="quarter" idx="10"/>
          </p:nvPr>
        </p:nvSpPr>
        <p:spPr>
          <a:xfrm>
            <a:off x="269239" y="1576740"/>
            <a:ext cx="11653523" cy="3397853"/>
          </a:xfrm>
        </p:spPr>
        <p:txBody>
          <a:bodyPr/>
          <a:lstStyle/>
          <a:p>
            <a:pPr>
              <a:lnSpc>
                <a:spcPct val="100000"/>
              </a:lnSpc>
            </a:pPr>
            <a:r>
              <a:rPr lang="en-US" sz="3600" dirty="0"/>
              <a:t>Project files are simplified and portable</a:t>
            </a:r>
          </a:p>
          <a:p>
            <a:pPr>
              <a:lnSpc>
                <a:spcPct val="100000"/>
              </a:lnSpc>
            </a:pPr>
            <a:r>
              <a:rPr lang="en-US" sz="3600" dirty="0"/>
              <a:t>Navigation and IntelliSense</a:t>
            </a:r>
          </a:p>
          <a:p>
            <a:pPr>
              <a:lnSpc>
                <a:spcPct val="100000"/>
              </a:lnSpc>
            </a:pPr>
            <a:r>
              <a:rPr lang="en-US" sz="3600" dirty="0"/>
              <a:t>Live Unit Testing support with .NET Core</a:t>
            </a:r>
          </a:p>
          <a:p>
            <a:pPr>
              <a:lnSpc>
                <a:spcPct val="100000"/>
              </a:lnSpc>
            </a:pPr>
            <a:r>
              <a:rPr lang="en-US" sz="3600" dirty="0"/>
              <a:t>More live diagnostics (API design, security, …)</a:t>
            </a:r>
          </a:p>
          <a:p>
            <a:pPr>
              <a:lnSpc>
                <a:spcPct val="100000"/>
              </a:lnSpc>
            </a:pPr>
            <a:r>
              <a:rPr lang="en-US" sz="3600" dirty="0"/>
              <a:t>Even more refactorings and quick fixes</a:t>
            </a:r>
          </a:p>
        </p:txBody>
      </p:sp>
      <p:sp>
        <p:nvSpPr>
          <p:cNvPr id="3" name="Title 2">
            <a:extLst>
              <a:ext uri="{FF2B5EF4-FFF2-40B4-BE49-F238E27FC236}">
                <a16:creationId xmlns:a16="http://schemas.microsoft.com/office/drawing/2014/main" id="{D92DE0D4-4D2F-400A-8B20-9F684DEDA0C1}"/>
              </a:ext>
            </a:extLst>
          </p:cNvPr>
          <p:cNvSpPr>
            <a:spLocks noGrp="1"/>
          </p:cNvSpPr>
          <p:nvPr>
            <p:ph type="title"/>
          </p:nvPr>
        </p:nvSpPr>
        <p:spPr/>
        <p:txBody>
          <a:bodyPr/>
          <a:lstStyle/>
          <a:p>
            <a:r>
              <a:rPr lang="en-US" dirty="0"/>
              <a:t>Visual Studio 2017 Update 15.3</a:t>
            </a:r>
          </a:p>
        </p:txBody>
      </p:sp>
    </p:spTree>
    <p:extLst>
      <p:ext uri="{BB962C8B-B14F-4D97-AF65-F5344CB8AC3E}">
        <p14:creationId xmlns:p14="http://schemas.microsoft.com/office/powerpoint/2010/main" val="15035701"/>
      </p:ext>
    </p:extLst>
  </p:cSld>
  <p:clrMapOvr>
    <a:masterClrMapping/>
  </p:clrMapOvr>
  <p:transition>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7A5D411-0013-483D-A058-6D47B4BA3591}"/>
              </a:ext>
            </a:extLst>
          </p:cNvPr>
          <p:cNvSpPr>
            <a:spLocks noGrp="1"/>
          </p:cNvSpPr>
          <p:nvPr>
            <p:ph type="body" sz="quarter" idx="10"/>
          </p:nvPr>
        </p:nvSpPr>
        <p:spPr>
          <a:xfrm>
            <a:off x="269239" y="1419294"/>
            <a:ext cx="11653523" cy="2236125"/>
          </a:xfrm>
        </p:spPr>
        <p:txBody>
          <a:bodyPr/>
          <a:lstStyle/>
          <a:p>
            <a:pPr>
              <a:lnSpc>
                <a:spcPct val="100000"/>
              </a:lnSpc>
            </a:pPr>
            <a:r>
              <a:rPr lang="en-US" dirty="0"/>
              <a:t>Target-typed default expressions</a:t>
            </a:r>
          </a:p>
          <a:p>
            <a:pPr>
              <a:lnSpc>
                <a:spcPct val="100000"/>
              </a:lnSpc>
            </a:pPr>
            <a:r>
              <a:rPr lang="en-US" dirty="0"/>
              <a:t>Async Main</a:t>
            </a:r>
          </a:p>
          <a:p>
            <a:pPr>
              <a:lnSpc>
                <a:spcPct val="100000"/>
              </a:lnSpc>
            </a:pPr>
            <a:r>
              <a:rPr lang="en-US" dirty="0"/>
              <a:t>Tuple element name inference</a:t>
            </a:r>
          </a:p>
        </p:txBody>
      </p:sp>
      <p:sp>
        <p:nvSpPr>
          <p:cNvPr id="3" name="Title 2">
            <a:extLst>
              <a:ext uri="{FF2B5EF4-FFF2-40B4-BE49-F238E27FC236}">
                <a16:creationId xmlns:a16="http://schemas.microsoft.com/office/drawing/2014/main" id="{6F590FCA-0D91-44F2-B123-56398302CB36}"/>
              </a:ext>
            </a:extLst>
          </p:cNvPr>
          <p:cNvSpPr>
            <a:spLocks noGrp="1"/>
          </p:cNvSpPr>
          <p:nvPr>
            <p:ph type="title"/>
          </p:nvPr>
        </p:nvSpPr>
        <p:spPr/>
        <p:txBody>
          <a:bodyPr/>
          <a:lstStyle/>
          <a:p>
            <a:r>
              <a:rPr lang="en-US" dirty="0"/>
              <a:t>C# 7.1 – First point release</a:t>
            </a:r>
          </a:p>
        </p:txBody>
      </p:sp>
    </p:spTree>
    <p:extLst>
      <p:ext uri="{BB962C8B-B14F-4D97-AF65-F5344CB8AC3E}">
        <p14:creationId xmlns:p14="http://schemas.microsoft.com/office/powerpoint/2010/main" val="345807096"/>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9241" y="289957"/>
            <a:ext cx="11655840" cy="899537"/>
          </a:xfrm>
        </p:spPr>
        <p:txBody>
          <a:bodyPr/>
          <a:lstStyle/>
          <a:p>
            <a:r>
              <a:rPr lang="en-US"/>
              <a:t>Thank you to all our contributors!</a:t>
            </a:r>
          </a:p>
        </p:txBody>
      </p:sp>
      <p:pic>
        <p:nvPicPr>
          <p:cNvPr id="6" name="Picture 5"/>
          <p:cNvPicPr>
            <a:picLocks noChangeAspect="1"/>
          </p:cNvPicPr>
          <p:nvPr/>
        </p:nvPicPr>
        <p:blipFill rotWithShape="1">
          <a:blip r:embed="rId3">
            <a:clrChange>
              <a:clrFrom>
                <a:srgbClr val="FFFFFF"/>
              </a:clrFrom>
              <a:clrTo>
                <a:srgbClr val="FFFFFF">
                  <a:alpha val="0"/>
                </a:srgbClr>
              </a:clrTo>
            </a:clrChange>
            <a:extLst>
              <a:ext uri="{BEBA8EAE-BF5A-486C-A8C5-ECC9F3942E4B}">
                <a14:imgProps xmlns:a14="http://schemas.microsoft.com/office/drawing/2010/main">
                  <a14:imgLayer r:embed="rId4">
                    <a14:imgEffect>
                      <a14:brightnessContrast contrast="-40000"/>
                    </a14:imgEffect>
                  </a14:imgLayer>
                </a14:imgProps>
              </a:ext>
            </a:extLst>
          </a:blip>
          <a:srcRect t="8609"/>
          <a:stretch/>
        </p:blipFill>
        <p:spPr>
          <a:xfrm>
            <a:off x="409439" y="1867191"/>
            <a:ext cx="4476076" cy="4244038"/>
          </a:xfrm>
          <a:prstGeom prst="rect">
            <a:avLst/>
          </a:prstGeom>
        </p:spPr>
      </p:pic>
      <p:pic>
        <p:nvPicPr>
          <p:cNvPr id="7" name="Picture 6"/>
          <p:cNvPicPr>
            <a:picLocks noChangeAspect="1"/>
          </p:cNvPicPr>
          <p:nvPr/>
        </p:nvPicPr>
        <p:blipFill>
          <a:blip r:embed="rId5">
            <a:clrChange>
              <a:clrFrom>
                <a:srgbClr val="FFFFFF"/>
              </a:clrFrom>
              <a:clrTo>
                <a:srgbClr val="FFFFFF">
                  <a:alpha val="0"/>
                </a:srgbClr>
              </a:clrTo>
            </a:clrChange>
          </a:blip>
          <a:stretch>
            <a:fillRect/>
          </a:stretch>
        </p:blipFill>
        <p:spPr>
          <a:xfrm>
            <a:off x="8106450" y="4738460"/>
            <a:ext cx="1056023" cy="882587"/>
          </a:xfrm>
          <a:prstGeom prst="rect">
            <a:avLst/>
          </a:prstGeom>
        </p:spPr>
      </p:pic>
      <p:pic>
        <p:nvPicPr>
          <p:cNvPr id="8" name="Picture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848748" y="4623142"/>
            <a:ext cx="1174612" cy="427448"/>
          </a:xfrm>
          <a:prstGeom prst="rect">
            <a:avLst/>
          </a:prstGeom>
        </p:spPr>
      </p:pic>
      <p:pic>
        <p:nvPicPr>
          <p:cNvPr id="9" name="Picture 8"/>
          <p:cNvPicPr>
            <a:picLocks noChangeAspect="1"/>
          </p:cNvPicPr>
          <p:nvPr/>
        </p:nvPicPr>
        <p:blipFill>
          <a:blip r:embed="rId7">
            <a:clrChange>
              <a:clrFrom>
                <a:srgbClr val="FFFFFF"/>
              </a:clrFrom>
              <a:clrTo>
                <a:srgbClr val="FFFFFF">
                  <a:alpha val="0"/>
                </a:srgbClr>
              </a:clrTo>
            </a:clrChange>
          </a:blip>
          <a:stretch>
            <a:fillRect/>
          </a:stretch>
        </p:blipFill>
        <p:spPr>
          <a:xfrm>
            <a:off x="5853173" y="4563870"/>
            <a:ext cx="1567003" cy="483897"/>
          </a:xfrm>
          <a:prstGeom prst="rect">
            <a:avLst/>
          </a:prstGeom>
        </p:spPr>
      </p:pic>
      <p:pic>
        <p:nvPicPr>
          <p:cNvPr id="10" name="Picture 4" descr="http://logok.org/wp-content/uploads/2014/07/Samsung-logo-2015-Nobg.png"/>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4214" t="38975" r="4216" b="38535"/>
          <a:stretch/>
        </p:blipFill>
        <p:spPr bwMode="auto">
          <a:xfrm>
            <a:off x="5824153" y="5403239"/>
            <a:ext cx="1584224" cy="291822"/>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Image result for google logo"/>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9789187" y="5351570"/>
            <a:ext cx="1231335" cy="410550"/>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5647793" y="1343749"/>
            <a:ext cx="5498002" cy="832755"/>
          </a:xfrm>
          <a:prstGeom prst="rect">
            <a:avLst/>
          </a:prstGeom>
          <a:noFill/>
        </p:spPr>
        <p:txBody>
          <a:bodyPr wrap="square" lIns="179285" tIns="143428" rIns="179285" bIns="143428" rtlCol="0">
            <a:spAutoFit/>
          </a:bodyPr>
          <a:lstStyle/>
          <a:p>
            <a:pPr marL="112048" indent="-112048">
              <a:lnSpc>
                <a:spcPct val="90000"/>
              </a:lnSpc>
            </a:pPr>
            <a:r>
              <a:rPr lang="en-US" sz="1961" dirty="0"/>
              <a:t>“Samsung is embracing .NET because it is </a:t>
            </a:r>
            <a:br>
              <a:rPr lang="en-US" sz="1961" dirty="0"/>
            </a:br>
            <a:r>
              <a:rPr lang="en-US" sz="1961" dirty="0"/>
              <a:t>a completely open source project.” </a:t>
            </a:r>
            <a:r>
              <a:rPr lang="en-US" sz="1600" dirty="0"/>
              <a:t>— Samsung</a:t>
            </a:r>
            <a:endParaRPr lang="en-US" sz="1961" dirty="0"/>
          </a:p>
        </p:txBody>
      </p:sp>
      <p:sp>
        <p:nvSpPr>
          <p:cNvPr id="13" name="TextBox 12"/>
          <p:cNvSpPr txBox="1"/>
          <p:nvPr/>
        </p:nvSpPr>
        <p:spPr>
          <a:xfrm>
            <a:off x="5647793" y="2324548"/>
            <a:ext cx="5378545" cy="1746916"/>
          </a:xfrm>
          <a:prstGeom prst="rect">
            <a:avLst/>
          </a:prstGeom>
          <a:noFill/>
        </p:spPr>
        <p:txBody>
          <a:bodyPr wrap="square" lIns="179285" tIns="143428" rIns="179285" bIns="143428" rtlCol="0">
            <a:spAutoFit/>
          </a:bodyPr>
          <a:lstStyle/>
          <a:p>
            <a:pPr marL="112048" indent="-112048">
              <a:lnSpc>
                <a:spcPct val="90000"/>
              </a:lnSpc>
            </a:pPr>
            <a:r>
              <a:rPr lang="en-US" sz="1961" dirty="0"/>
              <a:t>"ASP.NET is open source, that allows us </a:t>
            </a:r>
            <a:br>
              <a:rPr lang="en-US" sz="1961" dirty="0"/>
            </a:br>
            <a:r>
              <a:rPr lang="en-US" sz="1961" dirty="0"/>
              <a:t>to contribute back to it if we have any performance issues which Microsoft review and together we make a better product.“ </a:t>
            </a:r>
          </a:p>
          <a:p>
            <a:pPr>
              <a:lnSpc>
                <a:spcPct val="90000"/>
              </a:lnSpc>
              <a:spcBef>
                <a:spcPts val="1176"/>
              </a:spcBef>
            </a:pPr>
            <a:r>
              <a:rPr lang="en-US" sz="1568" dirty="0"/>
              <a:t>— </a:t>
            </a:r>
            <a:r>
              <a:rPr lang="en-US" sz="1568" dirty="0" err="1"/>
              <a:t>Illyriad</a:t>
            </a:r>
            <a:r>
              <a:rPr lang="en-US" sz="1568" dirty="0"/>
              <a:t> Games</a:t>
            </a:r>
          </a:p>
        </p:txBody>
      </p:sp>
      <p:sp>
        <p:nvSpPr>
          <p:cNvPr id="4" name="TextBox 3"/>
          <p:cNvSpPr txBox="1"/>
          <p:nvPr/>
        </p:nvSpPr>
        <p:spPr>
          <a:xfrm>
            <a:off x="269241" y="1085412"/>
            <a:ext cx="3260301" cy="561207"/>
          </a:xfrm>
          <a:prstGeom prst="rect">
            <a:avLst/>
          </a:prstGeom>
          <a:noFill/>
        </p:spPr>
        <p:txBody>
          <a:bodyPr wrap="none" lIns="179285" tIns="143428" rIns="179285" bIns="143428" rtlCol="0">
            <a:spAutoFit/>
          </a:bodyPr>
          <a:lstStyle/>
          <a:p>
            <a:pPr>
              <a:lnSpc>
                <a:spcPct val="90000"/>
              </a:lnSpc>
              <a:spcAft>
                <a:spcPts val="588"/>
              </a:spcAft>
            </a:pPr>
            <a:r>
              <a:rPr lang="en-US" sz="1961">
                <a:gradFill>
                  <a:gsLst>
                    <a:gs pos="89542">
                      <a:schemeClr val="tx2"/>
                    </a:gs>
                    <a:gs pos="46000">
                      <a:schemeClr val="tx2"/>
                    </a:gs>
                  </a:gsLst>
                  <a:lin ang="5400000" scaled="0"/>
                </a:gradFill>
              </a:rPr>
              <a:t>Community PRs by month</a:t>
            </a:r>
          </a:p>
        </p:txBody>
      </p:sp>
      <p:cxnSp>
        <p:nvCxnSpPr>
          <p:cNvPr id="16" name="Straight Connector 15"/>
          <p:cNvCxnSpPr>
            <a:cxnSpLocks/>
          </p:cNvCxnSpPr>
          <p:nvPr/>
        </p:nvCxnSpPr>
        <p:spPr>
          <a:xfrm>
            <a:off x="5821230" y="4255356"/>
            <a:ext cx="5199292" cy="0"/>
          </a:xfrm>
          <a:prstGeom prst="line">
            <a:avLst/>
          </a:prstGeom>
          <a:ln w="0">
            <a:solidFill>
              <a:schemeClr val="bg1">
                <a:lumMod val="75000"/>
              </a:schemeClr>
            </a:solidFill>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74394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69240" y="616821"/>
            <a:ext cx="9859116" cy="2954335"/>
          </a:xfrm>
        </p:spPr>
        <p:txBody>
          <a:bodyPr/>
          <a:lstStyle/>
          <a:p>
            <a:r>
              <a:rPr lang="en-US" sz="6470" dirty="0"/>
              <a:t>Demo</a:t>
            </a:r>
            <a:br>
              <a:rPr lang="en-US" sz="6470" dirty="0"/>
            </a:br>
            <a:br>
              <a:rPr lang="en-US" sz="6470" dirty="0"/>
            </a:br>
            <a:r>
              <a:rPr lang="en-US" sz="6600" dirty="0"/>
              <a:t>Visual Studio and C#</a:t>
            </a:r>
            <a:endParaRPr lang="en-US" sz="6470" dirty="0"/>
          </a:p>
        </p:txBody>
      </p:sp>
      <p:sp>
        <p:nvSpPr>
          <p:cNvPr id="7" name="Text Placeholder 6"/>
          <p:cNvSpPr>
            <a:spLocks noGrp="1"/>
          </p:cNvSpPr>
          <p:nvPr>
            <p:ph type="body" sz="quarter" idx="12"/>
          </p:nvPr>
        </p:nvSpPr>
        <p:spPr>
          <a:xfrm>
            <a:off x="269240" y="3877277"/>
            <a:ext cx="9860674" cy="729943"/>
          </a:xfrm>
        </p:spPr>
        <p:txBody>
          <a:bodyPr/>
          <a:lstStyle/>
          <a:p>
            <a:r>
              <a:rPr lang="en-US" dirty="0"/>
              <a:t>Mads Torgersen</a:t>
            </a:r>
          </a:p>
        </p:txBody>
      </p:sp>
    </p:spTree>
    <p:extLst>
      <p:ext uri="{BB962C8B-B14F-4D97-AF65-F5344CB8AC3E}">
        <p14:creationId xmlns:p14="http://schemas.microsoft.com/office/powerpoint/2010/main" val="13873990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41D9B32-6EE9-480A-A7A5-34172ACD8240}"/>
              </a:ext>
            </a:extLst>
          </p:cNvPr>
          <p:cNvSpPr txBox="1"/>
          <p:nvPr/>
        </p:nvSpPr>
        <p:spPr>
          <a:xfrm>
            <a:off x="1785257" y="986971"/>
            <a:ext cx="8650514" cy="2693045"/>
          </a:xfrm>
          <a:prstGeom prst="rect">
            <a:avLst/>
          </a:prstGeom>
          <a:noFill/>
        </p:spPr>
        <p:txBody>
          <a:bodyPr wrap="square" lIns="182880" tIns="146304" rIns="182880" bIns="146304" rtlCol="0">
            <a:spAutoFit/>
          </a:bodyPr>
          <a:lstStyle/>
          <a:p>
            <a:pPr algn="ctr">
              <a:lnSpc>
                <a:spcPct val="90000"/>
              </a:lnSpc>
              <a:spcAft>
                <a:spcPts val="600"/>
              </a:spcAft>
            </a:pPr>
            <a:r>
              <a:rPr lang="en-US" sz="5400" dirty="0">
                <a:solidFill>
                  <a:schemeClr val="bg1"/>
                </a:solidFill>
              </a:rPr>
              <a:t>.NET Core 2.0</a:t>
            </a:r>
          </a:p>
          <a:p>
            <a:pPr algn="ctr">
              <a:lnSpc>
                <a:spcPct val="90000"/>
              </a:lnSpc>
              <a:spcAft>
                <a:spcPts val="600"/>
              </a:spcAft>
            </a:pPr>
            <a:r>
              <a:rPr lang="en-US" sz="5400" dirty="0">
                <a:solidFill>
                  <a:schemeClr val="bg1"/>
                </a:solidFill>
              </a:rPr>
              <a:t>&amp;</a:t>
            </a:r>
          </a:p>
          <a:p>
            <a:pPr algn="ctr">
              <a:lnSpc>
                <a:spcPct val="90000"/>
              </a:lnSpc>
              <a:spcAft>
                <a:spcPts val="600"/>
              </a:spcAft>
            </a:pPr>
            <a:r>
              <a:rPr lang="en-US" sz="5400" dirty="0">
                <a:solidFill>
                  <a:schemeClr val="bg1"/>
                </a:solidFill>
              </a:rPr>
              <a:t>Visual Studio 2017</a:t>
            </a:r>
          </a:p>
        </p:txBody>
      </p:sp>
      <p:sp>
        <p:nvSpPr>
          <p:cNvPr id="3" name="TextBox 2">
            <a:extLst>
              <a:ext uri="{FF2B5EF4-FFF2-40B4-BE49-F238E27FC236}">
                <a16:creationId xmlns:a16="http://schemas.microsoft.com/office/drawing/2014/main" id="{19AAD19A-07E9-4260-B2B1-9FA94B5A6BB9}"/>
              </a:ext>
            </a:extLst>
          </p:cNvPr>
          <p:cNvSpPr txBox="1"/>
          <p:nvPr/>
        </p:nvSpPr>
        <p:spPr>
          <a:xfrm>
            <a:off x="2852057" y="4133445"/>
            <a:ext cx="6516914" cy="2742289"/>
          </a:xfrm>
          <a:prstGeom prst="rect">
            <a:avLst/>
          </a:prstGeom>
          <a:noFill/>
        </p:spPr>
        <p:txBody>
          <a:bodyPr wrap="square" lIns="182880" tIns="146304" rIns="182880" bIns="146304" rtlCol="0">
            <a:spAutoFit/>
          </a:bodyPr>
          <a:lstStyle/>
          <a:p>
            <a:pPr algn="ctr">
              <a:lnSpc>
                <a:spcPct val="90000"/>
              </a:lnSpc>
              <a:spcAft>
                <a:spcPts val="600"/>
              </a:spcAft>
            </a:pPr>
            <a:r>
              <a:rPr lang="en-US" sz="4000" dirty="0">
                <a:solidFill>
                  <a:schemeClr val="bg1"/>
                </a:solidFill>
              </a:rPr>
              <a:t>Download today!</a:t>
            </a:r>
          </a:p>
          <a:p>
            <a:pPr algn="ctr">
              <a:lnSpc>
                <a:spcPct val="90000"/>
              </a:lnSpc>
              <a:spcAft>
                <a:spcPts val="600"/>
              </a:spcAft>
            </a:pPr>
            <a:r>
              <a:rPr lang="en-US" sz="4000" dirty="0">
                <a:solidFill>
                  <a:schemeClr val="bg1"/>
                </a:solidFill>
                <a:hlinkClick r:id="rId3"/>
              </a:rPr>
              <a:t>www.dot.net/core</a:t>
            </a:r>
            <a:endParaRPr lang="en-US" sz="4000" dirty="0">
              <a:solidFill>
                <a:schemeClr val="bg1"/>
              </a:solidFill>
            </a:endParaRPr>
          </a:p>
          <a:p>
            <a:pPr algn="ctr">
              <a:lnSpc>
                <a:spcPct val="90000"/>
              </a:lnSpc>
              <a:spcAft>
                <a:spcPts val="600"/>
              </a:spcAft>
            </a:pPr>
            <a:r>
              <a:rPr lang="en-US" sz="4000" dirty="0">
                <a:solidFill>
                  <a:schemeClr val="bg1"/>
                </a:solidFill>
                <a:hlinkClick r:id="rId4"/>
              </a:rPr>
              <a:t>www.visualstudio.com</a:t>
            </a:r>
            <a:r>
              <a:rPr lang="en-US" sz="4000" dirty="0">
                <a:solidFill>
                  <a:schemeClr val="bg1"/>
                </a:solidFill>
              </a:rPr>
              <a:t> </a:t>
            </a:r>
          </a:p>
          <a:p>
            <a:pPr algn="ctr">
              <a:lnSpc>
                <a:spcPct val="90000"/>
              </a:lnSpc>
              <a:spcAft>
                <a:spcPts val="600"/>
              </a:spcAft>
            </a:pPr>
            <a:endParaRPr lang="en-US" sz="4000" dirty="0">
              <a:solidFill>
                <a:schemeClr val="bg1"/>
              </a:solidFill>
            </a:endParaRPr>
          </a:p>
        </p:txBody>
      </p:sp>
    </p:spTree>
    <p:extLst>
      <p:ext uri="{BB962C8B-B14F-4D97-AF65-F5344CB8AC3E}">
        <p14:creationId xmlns:p14="http://schemas.microsoft.com/office/powerpoint/2010/main" val="3390633861"/>
      </p:ext>
    </p:extLst>
  </p:cSld>
  <p:clrMapOvr>
    <a:masterClrMapping/>
  </p:clrMapOvr>
  <p:transition>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we are thinking about next?</a:t>
            </a:r>
          </a:p>
        </p:txBody>
      </p:sp>
      <p:sp>
        <p:nvSpPr>
          <p:cNvPr id="3" name="Content Placeholder 2"/>
          <p:cNvSpPr>
            <a:spLocks noGrp="1"/>
          </p:cNvSpPr>
          <p:nvPr>
            <p:ph type="body" sz="quarter" idx="10"/>
          </p:nvPr>
        </p:nvSpPr>
        <p:spPr>
          <a:xfrm>
            <a:off x="269240" y="1321419"/>
            <a:ext cx="11655078" cy="4532779"/>
          </a:xfrm>
        </p:spPr>
        <p:txBody>
          <a:bodyPr/>
          <a:lstStyle/>
          <a:p>
            <a:pPr>
              <a:spcBef>
                <a:spcPts val="2353"/>
              </a:spcBef>
            </a:pPr>
            <a:r>
              <a:rPr lang="en-US" sz="3137" dirty="0">
                <a:gradFill>
                  <a:gsLst>
                    <a:gs pos="13072">
                      <a:schemeClr val="tx2"/>
                    </a:gs>
                    <a:gs pos="67000">
                      <a:schemeClr val="tx2"/>
                    </a:gs>
                  </a:gsLst>
                  <a:lin ang="5400000" scaled="0"/>
                </a:gradFill>
              </a:rPr>
              <a:t>Performance and size improvements</a:t>
            </a:r>
          </a:p>
          <a:p>
            <a:pPr lvl="1">
              <a:spcBef>
                <a:spcPts val="784"/>
              </a:spcBef>
            </a:pPr>
            <a:r>
              <a:rPr lang="en-US" sz="1765" dirty="0"/>
              <a:t>Faster inner loop</a:t>
            </a:r>
          </a:p>
          <a:p>
            <a:pPr lvl="1">
              <a:spcBef>
                <a:spcPts val="784"/>
              </a:spcBef>
            </a:pPr>
            <a:r>
              <a:rPr lang="en-US" sz="1765" dirty="0"/>
              <a:t>Small standalone apps</a:t>
            </a:r>
          </a:p>
          <a:p>
            <a:pPr lvl="1">
              <a:spcBef>
                <a:spcPts val="784"/>
              </a:spcBef>
            </a:pPr>
            <a:r>
              <a:rPr lang="en-US" sz="1765" dirty="0"/>
              <a:t>Native</a:t>
            </a:r>
          </a:p>
          <a:p>
            <a:pPr>
              <a:spcBef>
                <a:spcPts val="2353"/>
              </a:spcBef>
            </a:pPr>
            <a:r>
              <a:rPr lang="en-US" sz="3137" dirty="0">
                <a:gradFill>
                  <a:gsLst>
                    <a:gs pos="13072">
                      <a:schemeClr val="tx2"/>
                    </a:gs>
                    <a:gs pos="67000">
                      <a:schemeClr val="tx2"/>
                    </a:gs>
                  </a:gsLst>
                  <a:lin ang="5400000" scaled="0"/>
                </a:gradFill>
              </a:rPr>
              <a:t>Tooling and libraries</a:t>
            </a:r>
            <a:endParaRPr lang="en-US" sz="1765" dirty="0"/>
          </a:p>
          <a:p>
            <a:pPr lvl="1">
              <a:spcBef>
                <a:spcPts val="784"/>
              </a:spcBef>
            </a:pPr>
            <a:r>
              <a:rPr lang="en-US" sz="1765" dirty="0"/>
              <a:t>Global tools (“aka </a:t>
            </a:r>
            <a:r>
              <a:rPr lang="en-US" sz="1765" dirty="0" err="1"/>
              <a:t>npm</a:t>
            </a:r>
            <a:r>
              <a:rPr lang="en-US" sz="1765" dirty="0"/>
              <a:t> install –g”)</a:t>
            </a:r>
          </a:p>
          <a:p>
            <a:pPr lvl="1">
              <a:spcBef>
                <a:spcPts val="784"/>
              </a:spcBef>
            </a:pPr>
            <a:r>
              <a:rPr lang="en-US" sz="1765" dirty="0"/>
              <a:t>Machine learning and artificial intelligence</a:t>
            </a:r>
          </a:p>
          <a:p>
            <a:pPr>
              <a:spcBef>
                <a:spcPts val="2353"/>
              </a:spcBef>
            </a:pPr>
            <a:r>
              <a:rPr lang="en-US" sz="3137" dirty="0">
                <a:gradFill>
                  <a:gsLst>
                    <a:gs pos="13072">
                      <a:schemeClr val="tx2"/>
                    </a:gs>
                    <a:gs pos="67000">
                      <a:schemeClr val="tx2"/>
                    </a:gs>
                  </a:gsLst>
                  <a:lin ang="5400000" scaled="0"/>
                </a:gradFill>
              </a:rPr>
              <a:t>Platforms</a:t>
            </a:r>
          </a:p>
          <a:p>
            <a:pPr lvl="1">
              <a:spcBef>
                <a:spcPts val="784"/>
              </a:spcBef>
            </a:pPr>
            <a:r>
              <a:rPr lang="en-US" sz="1765" dirty="0"/>
              <a:t>Linux diagnostics</a:t>
            </a:r>
          </a:p>
          <a:p>
            <a:pPr lvl="1">
              <a:spcBef>
                <a:spcPts val="784"/>
              </a:spcBef>
            </a:pPr>
            <a:r>
              <a:rPr lang="en-US" sz="1765" dirty="0"/>
              <a:t>IOT/ARM32</a:t>
            </a:r>
          </a:p>
        </p:txBody>
      </p:sp>
    </p:spTree>
    <p:extLst>
      <p:ext uri="{BB962C8B-B14F-4D97-AF65-F5344CB8AC3E}">
        <p14:creationId xmlns:p14="http://schemas.microsoft.com/office/powerpoint/2010/main" val="2853700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 The road ahead</a:t>
            </a:r>
          </a:p>
        </p:txBody>
      </p:sp>
      <p:sp>
        <p:nvSpPr>
          <p:cNvPr id="3" name="Text Placeholder 2"/>
          <p:cNvSpPr>
            <a:spLocks noGrp="1"/>
          </p:cNvSpPr>
          <p:nvPr>
            <p:ph type="body" sz="quarter" idx="10"/>
          </p:nvPr>
        </p:nvSpPr>
        <p:spPr>
          <a:xfrm>
            <a:off x="493344" y="1083000"/>
            <a:ext cx="11698655" cy="4046557"/>
          </a:xfrm>
        </p:spPr>
        <p:txBody>
          <a:bodyPr/>
          <a:lstStyle/>
          <a:p>
            <a:pPr>
              <a:lnSpc>
                <a:spcPct val="100000"/>
              </a:lnSpc>
            </a:pPr>
            <a:r>
              <a:rPr lang="en-US" dirty="0"/>
              <a:t>C# 7.2</a:t>
            </a:r>
          </a:p>
          <a:p>
            <a:pPr lvl="1">
              <a:lnSpc>
                <a:spcPct val="100000"/>
              </a:lnSpc>
            </a:pPr>
            <a:r>
              <a:rPr lang="en-US" dirty="0"/>
              <a:t>Safe, efficient low-level code</a:t>
            </a:r>
          </a:p>
          <a:p>
            <a:pPr>
              <a:lnSpc>
                <a:spcPct val="100000"/>
              </a:lnSpc>
            </a:pPr>
            <a:r>
              <a:rPr lang="en-US" dirty="0"/>
              <a:t>C# 7.3</a:t>
            </a:r>
          </a:p>
          <a:p>
            <a:pPr lvl="1">
              <a:lnSpc>
                <a:spcPct val="100000"/>
              </a:lnSpc>
            </a:pPr>
            <a:r>
              <a:rPr lang="en-US" dirty="0"/>
              <a:t>Next steps for pattern matching?</a:t>
            </a:r>
          </a:p>
          <a:p>
            <a:pPr>
              <a:lnSpc>
                <a:spcPct val="100000"/>
              </a:lnSpc>
            </a:pPr>
            <a:r>
              <a:rPr lang="en-US" dirty="0"/>
              <a:t>C# 8.0</a:t>
            </a:r>
          </a:p>
          <a:p>
            <a:pPr lvl="1">
              <a:lnSpc>
                <a:spcPct val="100000"/>
              </a:lnSpc>
            </a:pPr>
            <a:r>
              <a:rPr lang="en-US" dirty="0">
                <a:gradFill>
                  <a:gsLst>
                    <a:gs pos="1250">
                      <a:srgbClr val="505050"/>
                    </a:gs>
                    <a:gs pos="100000">
                      <a:srgbClr val="505050"/>
                    </a:gs>
                  </a:gsLst>
                  <a:lin ang="5400000" scaled="0"/>
                </a:gradFill>
              </a:rPr>
              <a:t>Interfaces with default member implementations</a:t>
            </a:r>
          </a:p>
          <a:p>
            <a:pPr lvl="1">
              <a:lnSpc>
                <a:spcPct val="100000"/>
              </a:lnSpc>
            </a:pPr>
            <a:r>
              <a:rPr lang="en-US" dirty="0">
                <a:gradFill>
                  <a:gsLst>
                    <a:gs pos="1250">
                      <a:srgbClr val="505050"/>
                    </a:gs>
                    <a:gs pos="100000">
                      <a:srgbClr val="505050"/>
                    </a:gs>
                  </a:gsLst>
                  <a:lin ang="5400000" scaled="0"/>
                </a:gradFill>
              </a:rPr>
              <a:t>Async streams</a:t>
            </a:r>
          </a:p>
          <a:p>
            <a:pPr lvl="1">
              <a:lnSpc>
                <a:spcPct val="100000"/>
              </a:lnSpc>
            </a:pPr>
            <a:r>
              <a:rPr lang="en-US" dirty="0">
                <a:gradFill>
                  <a:gsLst>
                    <a:gs pos="1250">
                      <a:srgbClr val="505050"/>
                    </a:gs>
                    <a:gs pos="100000">
                      <a:srgbClr val="505050"/>
                    </a:gs>
                  </a:gsLst>
                  <a:lin ang="5400000" scaled="0"/>
                </a:gradFill>
              </a:rPr>
              <a:t>Nullable reference types</a:t>
            </a:r>
          </a:p>
        </p:txBody>
      </p:sp>
    </p:spTree>
    <p:extLst>
      <p:ext uri="{BB962C8B-B14F-4D97-AF65-F5344CB8AC3E}">
        <p14:creationId xmlns:p14="http://schemas.microsoft.com/office/powerpoint/2010/main" val="132881964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69240" y="616821"/>
            <a:ext cx="9859116" cy="2872902"/>
          </a:xfrm>
        </p:spPr>
        <p:txBody>
          <a:bodyPr/>
          <a:lstStyle/>
          <a:p>
            <a:r>
              <a:rPr lang="en-US" sz="6470" dirty="0"/>
              <a:t>Demo</a:t>
            </a:r>
            <a:br>
              <a:rPr lang="en-US" sz="6470" dirty="0"/>
            </a:br>
            <a:br>
              <a:rPr lang="en-US" sz="6470" dirty="0"/>
            </a:br>
            <a:r>
              <a:rPr lang="en-US" sz="6470" dirty="0"/>
              <a:t>Nullable reference types</a:t>
            </a:r>
          </a:p>
        </p:txBody>
      </p:sp>
      <p:sp>
        <p:nvSpPr>
          <p:cNvPr id="7" name="Text Placeholder 6"/>
          <p:cNvSpPr>
            <a:spLocks noGrp="1"/>
          </p:cNvSpPr>
          <p:nvPr>
            <p:ph type="body" sz="quarter" idx="12"/>
          </p:nvPr>
        </p:nvSpPr>
        <p:spPr/>
        <p:txBody>
          <a:bodyPr/>
          <a:lstStyle/>
          <a:p>
            <a:r>
              <a:rPr lang="en-US" dirty="0"/>
              <a:t>Mads Torgersen</a:t>
            </a:r>
          </a:p>
        </p:txBody>
      </p:sp>
    </p:spTree>
    <p:extLst>
      <p:ext uri="{BB962C8B-B14F-4D97-AF65-F5344CB8AC3E}">
        <p14:creationId xmlns:p14="http://schemas.microsoft.com/office/powerpoint/2010/main" val="39814464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269239" y="1189177"/>
            <a:ext cx="11653523" cy="4710072"/>
          </a:xfrm>
        </p:spPr>
        <p:txBody>
          <a:bodyPr/>
          <a:lstStyle/>
          <a:p>
            <a:r>
              <a:rPr lang="en-US" dirty="0"/>
              <a:t>Two modes of operation</a:t>
            </a:r>
          </a:p>
          <a:p>
            <a:pPr lvl="1"/>
            <a:r>
              <a:rPr lang="en-US" dirty="0"/>
              <a:t>Development: Mono’s Interpreter</a:t>
            </a:r>
          </a:p>
          <a:p>
            <a:pPr lvl="1"/>
            <a:r>
              <a:rPr lang="en-US" dirty="0"/>
              <a:t>Release: Linked + Statically compiled code</a:t>
            </a:r>
          </a:p>
          <a:p>
            <a:endParaRPr lang="en-US" dirty="0"/>
          </a:p>
          <a:p>
            <a:r>
              <a:rPr lang="en-US" dirty="0"/>
              <a:t>.NET &lt;-&gt; JavaScript interop</a:t>
            </a:r>
          </a:p>
          <a:p>
            <a:pPr lvl="1"/>
            <a:r>
              <a:rPr lang="en-US" dirty="0"/>
              <a:t>Exposes .NET API to </a:t>
            </a:r>
            <a:r>
              <a:rPr lang="en-US" dirty="0" err="1"/>
              <a:t>Javascript</a:t>
            </a:r>
            <a:r>
              <a:rPr lang="en-US" dirty="0"/>
              <a:t>, goal: use </a:t>
            </a:r>
            <a:r>
              <a:rPr lang="en-US" dirty="0" err="1"/>
              <a:t>embeddinator</a:t>
            </a:r>
            <a:r>
              <a:rPr lang="en-US" dirty="0"/>
              <a:t> to surface API</a:t>
            </a:r>
          </a:p>
          <a:p>
            <a:pPr lvl="1"/>
            <a:r>
              <a:rPr lang="en-US" dirty="0"/>
              <a:t>Exposes loose and strongly typed Web APIs to C#</a:t>
            </a:r>
          </a:p>
          <a:p>
            <a:pPr lvl="1"/>
            <a:endParaRPr lang="en-US" dirty="0"/>
          </a:p>
          <a:p>
            <a:r>
              <a:rPr lang="en-US" dirty="0"/>
              <a:t>https://</a:t>
            </a:r>
            <a:r>
              <a:rPr lang="en-US" dirty="0" err="1"/>
              <a:t>github.com</a:t>
            </a:r>
            <a:r>
              <a:rPr lang="en-US" dirty="0"/>
              <a:t>/</a:t>
            </a:r>
            <a:r>
              <a:rPr lang="en-US" dirty="0" err="1"/>
              <a:t>lrz</a:t>
            </a:r>
            <a:r>
              <a:rPr lang="en-US" dirty="0"/>
              <a:t>/mono-</a:t>
            </a:r>
            <a:r>
              <a:rPr lang="en-US" dirty="0" err="1"/>
              <a:t>wasm</a:t>
            </a:r>
            <a:endParaRPr lang="en-US" dirty="0"/>
          </a:p>
        </p:txBody>
      </p:sp>
      <p:sp>
        <p:nvSpPr>
          <p:cNvPr id="4" name="Title 3"/>
          <p:cNvSpPr>
            <a:spLocks noGrp="1"/>
          </p:cNvSpPr>
          <p:nvPr>
            <p:ph type="title"/>
          </p:nvPr>
        </p:nvSpPr>
        <p:spPr/>
        <p:txBody>
          <a:bodyPr/>
          <a:lstStyle/>
          <a:p>
            <a:r>
              <a:rPr lang="en-US" dirty="0"/>
              <a:t>Mono and </a:t>
            </a:r>
            <a:r>
              <a:rPr lang="en-US" dirty="0" err="1"/>
              <a:t>WebAssembly</a:t>
            </a:r>
            <a:endParaRPr lang="en-US" dirty="0"/>
          </a:p>
        </p:txBody>
      </p:sp>
    </p:spTree>
    <p:extLst>
      <p:ext uri="{BB962C8B-B14F-4D97-AF65-F5344CB8AC3E}">
        <p14:creationId xmlns:p14="http://schemas.microsoft.com/office/powerpoint/2010/main" val="981106260"/>
      </p:ext>
    </p:extLst>
  </p:cSld>
  <p:clrMapOvr>
    <a:masterClrMapping/>
  </p:clrMapOvr>
  <p:transition>
    <p:fad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C# to JavaScript </a:t>
            </a:r>
            <a:r>
              <a:rPr lang="mr-IN" dirty="0"/>
              <a:t>–</a:t>
            </a:r>
            <a:r>
              <a:rPr lang="en-US" dirty="0"/>
              <a:t> Weakly Typed</a:t>
            </a:r>
          </a:p>
        </p:txBody>
      </p:sp>
      <p:sp>
        <p:nvSpPr>
          <p:cNvPr id="4" name="Rectangle 3"/>
          <p:cNvSpPr/>
          <p:nvPr/>
        </p:nvSpPr>
        <p:spPr>
          <a:xfrm>
            <a:off x="269240" y="1409252"/>
            <a:ext cx="11655840" cy="2585323"/>
          </a:xfrm>
          <a:prstGeom prst="rect">
            <a:avLst/>
          </a:prstGeom>
        </p:spPr>
        <p:txBody>
          <a:bodyPr wrap="square">
            <a:spAutoFit/>
          </a:bodyPr>
          <a:lstStyle/>
          <a:p>
            <a:r>
              <a:rPr lang="en-US" dirty="0">
                <a:solidFill>
                  <a:srgbClr val="0000FF"/>
                </a:solidFill>
                <a:latin typeface="Menlo" charset="0"/>
              </a:rPr>
              <a:t>static</a:t>
            </a:r>
            <a:r>
              <a:rPr lang="en-US" dirty="0">
                <a:solidFill>
                  <a:srgbClr val="000000"/>
                </a:solidFill>
                <a:latin typeface="Menlo" charset="0"/>
              </a:rPr>
              <a:t> </a:t>
            </a:r>
            <a:r>
              <a:rPr lang="en-US" dirty="0">
                <a:solidFill>
                  <a:srgbClr val="0000FF"/>
                </a:solidFill>
                <a:latin typeface="Menlo" charset="0"/>
              </a:rPr>
              <a:t>void</a:t>
            </a:r>
            <a:r>
              <a:rPr lang="en-US" dirty="0">
                <a:solidFill>
                  <a:srgbClr val="000000"/>
                </a:solidFill>
                <a:latin typeface="Menlo" charset="0"/>
              </a:rPr>
              <a:t> </a:t>
            </a:r>
            <a:r>
              <a:rPr lang="en-US" dirty="0" err="1">
                <a:solidFill>
                  <a:srgbClr val="795E26"/>
                </a:solidFill>
                <a:latin typeface="Menlo" charset="0"/>
              </a:rPr>
              <a:t>FactorialInElement</a:t>
            </a:r>
            <a:r>
              <a:rPr lang="en-US" dirty="0">
                <a:solidFill>
                  <a:srgbClr val="000000"/>
                </a:solidFill>
                <a:latin typeface="Menlo" charset="0"/>
              </a:rPr>
              <a:t>(</a:t>
            </a:r>
            <a:r>
              <a:rPr lang="en-US" dirty="0" err="1">
                <a:solidFill>
                  <a:srgbClr val="0000FF"/>
                </a:solidFill>
                <a:latin typeface="Menlo" charset="0"/>
              </a:rPr>
              <a:t>int</a:t>
            </a:r>
            <a:r>
              <a:rPr lang="en-US" dirty="0">
                <a:solidFill>
                  <a:srgbClr val="000000"/>
                </a:solidFill>
                <a:latin typeface="Menlo" charset="0"/>
              </a:rPr>
              <a:t> n, </a:t>
            </a:r>
            <a:r>
              <a:rPr lang="en-US" dirty="0">
                <a:solidFill>
                  <a:srgbClr val="0000FF"/>
                </a:solidFill>
                <a:latin typeface="Menlo" charset="0"/>
              </a:rPr>
              <a:t>string</a:t>
            </a:r>
            <a:r>
              <a:rPr lang="en-US" dirty="0">
                <a:solidFill>
                  <a:srgbClr val="000000"/>
                </a:solidFill>
                <a:latin typeface="Menlo" charset="0"/>
              </a:rPr>
              <a:t> </a:t>
            </a:r>
            <a:r>
              <a:rPr lang="en-US" dirty="0" err="1">
                <a:solidFill>
                  <a:srgbClr val="000000"/>
                </a:solidFill>
                <a:latin typeface="Menlo" charset="0"/>
              </a:rPr>
              <a:t>eid</a:t>
            </a:r>
            <a:r>
              <a:rPr lang="en-US" dirty="0">
                <a:solidFill>
                  <a:srgbClr val="000000"/>
                </a:solidFill>
                <a:latin typeface="Menlo" charset="0"/>
              </a:rPr>
              <a:t>)</a:t>
            </a:r>
          </a:p>
          <a:p>
            <a:r>
              <a:rPr lang="en-US" dirty="0">
                <a:solidFill>
                  <a:srgbClr val="000000"/>
                </a:solidFill>
                <a:latin typeface="Menlo" charset="0"/>
              </a:rPr>
              <a:t>{</a:t>
            </a:r>
          </a:p>
          <a:p>
            <a:r>
              <a:rPr lang="en-US" dirty="0">
                <a:solidFill>
                  <a:srgbClr val="795E26"/>
                </a:solidFill>
                <a:latin typeface="Menlo" charset="0"/>
              </a:rPr>
              <a:t>    </a:t>
            </a:r>
            <a:r>
              <a:rPr lang="en-US" dirty="0" err="1">
                <a:solidFill>
                  <a:srgbClr val="795E26"/>
                </a:solidFill>
                <a:latin typeface="Menlo" charset="0"/>
              </a:rPr>
              <a:t>WriteLine</a:t>
            </a:r>
            <a:r>
              <a:rPr lang="en-US" dirty="0">
                <a:solidFill>
                  <a:srgbClr val="000000"/>
                </a:solidFill>
                <a:latin typeface="Menlo" charset="0"/>
              </a:rPr>
              <a:t>(</a:t>
            </a:r>
            <a:r>
              <a:rPr lang="en-US" dirty="0">
                <a:solidFill>
                  <a:srgbClr val="A31515"/>
                </a:solidFill>
                <a:latin typeface="Menlo" charset="0"/>
              </a:rPr>
              <a:t>"Calculating factorial of {0} into DOM element {1}"</a:t>
            </a:r>
            <a:r>
              <a:rPr lang="en-US" dirty="0">
                <a:solidFill>
                  <a:srgbClr val="000000"/>
                </a:solidFill>
                <a:latin typeface="Menlo" charset="0"/>
              </a:rPr>
              <a:t>, </a:t>
            </a:r>
            <a:r>
              <a:rPr lang="en-US" dirty="0">
                <a:solidFill>
                  <a:srgbClr val="001080"/>
                </a:solidFill>
                <a:latin typeface="Menlo" charset="0"/>
              </a:rPr>
              <a:t>n</a:t>
            </a:r>
            <a:r>
              <a:rPr lang="en-US" dirty="0">
                <a:solidFill>
                  <a:srgbClr val="000000"/>
                </a:solidFill>
                <a:latin typeface="Menlo" charset="0"/>
              </a:rPr>
              <a:t>, </a:t>
            </a:r>
            <a:r>
              <a:rPr lang="en-US" dirty="0" err="1">
                <a:solidFill>
                  <a:srgbClr val="001080"/>
                </a:solidFill>
                <a:latin typeface="Menlo" charset="0"/>
              </a:rPr>
              <a:t>eid</a:t>
            </a:r>
            <a:r>
              <a:rPr lang="en-US" dirty="0">
                <a:solidFill>
                  <a:srgbClr val="000000"/>
                </a:solidFill>
                <a:latin typeface="Menlo" charset="0"/>
              </a:rPr>
              <a:t>);</a:t>
            </a:r>
          </a:p>
          <a:p>
            <a:r>
              <a:rPr lang="en-US" dirty="0">
                <a:solidFill>
                  <a:srgbClr val="0000FF"/>
                </a:solidFill>
                <a:latin typeface="Menlo" charset="0"/>
              </a:rPr>
              <a:t>    </a:t>
            </a:r>
            <a:r>
              <a:rPr lang="en-US" dirty="0" err="1">
                <a:solidFill>
                  <a:srgbClr val="0000FF"/>
                </a:solidFill>
                <a:latin typeface="Menlo" charset="0"/>
              </a:rPr>
              <a:t>int</a:t>
            </a:r>
            <a:r>
              <a:rPr lang="en-US" dirty="0">
                <a:solidFill>
                  <a:srgbClr val="000000"/>
                </a:solidFill>
                <a:latin typeface="Menlo" charset="0"/>
              </a:rPr>
              <a:t> f = </a:t>
            </a:r>
            <a:r>
              <a:rPr lang="en-US" dirty="0">
                <a:solidFill>
                  <a:srgbClr val="795E26"/>
                </a:solidFill>
                <a:latin typeface="Menlo" charset="0"/>
              </a:rPr>
              <a:t>Factorial</a:t>
            </a:r>
            <a:r>
              <a:rPr lang="en-US" dirty="0">
                <a:solidFill>
                  <a:srgbClr val="000000"/>
                </a:solidFill>
                <a:latin typeface="Menlo" charset="0"/>
              </a:rPr>
              <a:t>(</a:t>
            </a:r>
            <a:r>
              <a:rPr lang="en-US" dirty="0">
                <a:solidFill>
                  <a:srgbClr val="001080"/>
                </a:solidFill>
                <a:latin typeface="Menlo" charset="0"/>
              </a:rPr>
              <a:t>n</a:t>
            </a:r>
            <a:r>
              <a:rPr lang="en-US" dirty="0">
                <a:solidFill>
                  <a:srgbClr val="000000"/>
                </a:solidFill>
                <a:latin typeface="Menlo" charset="0"/>
              </a:rPr>
              <a:t>);</a:t>
            </a:r>
          </a:p>
          <a:p>
            <a:r>
              <a:rPr lang="en-US" dirty="0">
                <a:solidFill>
                  <a:srgbClr val="0000FF"/>
                </a:solidFill>
                <a:latin typeface="Menlo" charset="0"/>
              </a:rPr>
              <a:t>    string</a:t>
            </a:r>
            <a:r>
              <a:rPr lang="en-US" dirty="0">
                <a:solidFill>
                  <a:srgbClr val="000000"/>
                </a:solidFill>
                <a:latin typeface="Menlo" charset="0"/>
              </a:rPr>
              <a:t> expr = </a:t>
            </a:r>
            <a:r>
              <a:rPr lang="en-US" dirty="0">
                <a:solidFill>
                  <a:srgbClr val="001080"/>
                </a:solidFill>
                <a:latin typeface="Menlo" charset="0"/>
              </a:rPr>
              <a:t>$</a:t>
            </a:r>
            <a:r>
              <a:rPr lang="en-US" dirty="0">
                <a:solidFill>
                  <a:srgbClr val="A31515"/>
                </a:solidFill>
                <a:latin typeface="Menlo" charset="0"/>
              </a:rPr>
              <a:t>"</a:t>
            </a:r>
            <a:r>
              <a:rPr lang="en-US" dirty="0" err="1">
                <a:solidFill>
                  <a:srgbClr val="A31515"/>
                </a:solidFill>
                <a:latin typeface="Menlo" charset="0"/>
              </a:rPr>
              <a:t>document.getElementById</a:t>
            </a:r>
            <a:r>
              <a:rPr lang="en-US" dirty="0">
                <a:solidFill>
                  <a:srgbClr val="A31515"/>
                </a:solidFill>
                <a:latin typeface="Menlo" charset="0"/>
              </a:rPr>
              <a:t>(\"{</a:t>
            </a:r>
            <a:r>
              <a:rPr lang="en-US" dirty="0" err="1">
                <a:solidFill>
                  <a:srgbClr val="A31515"/>
                </a:solidFill>
                <a:latin typeface="Menlo" charset="0"/>
              </a:rPr>
              <a:t>eid</a:t>
            </a:r>
            <a:r>
              <a:rPr lang="en-US" dirty="0">
                <a:solidFill>
                  <a:srgbClr val="A31515"/>
                </a:solidFill>
                <a:latin typeface="Menlo" charset="0"/>
              </a:rPr>
              <a:t>}\").</a:t>
            </a:r>
            <a:r>
              <a:rPr lang="en-US" dirty="0" err="1">
                <a:solidFill>
                  <a:srgbClr val="A31515"/>
                </a:solidFill>
                <a:latin typeface="Menlo" charset="0"/>
              </a:rPr>
              <a:t>innerText</a:t>
            </a:r>
            <a:r>
              <a:rPr lang="en-US" dirty="0">
                <a:solidFill>
                  <a:srgbClr val="A31515"/>
                </a:solidFill>
                <a:latin typeface="Menlo" charset="0"/>
              </a:rPr>
              <a:t> = \"{f}\";"</a:t>
            </a:r>
            <a:r>
              <a:rPr lang="en-US" dirty="0">
                <a:solidFill>
                  <a:srgbClr val="000000"/>
                </a:solidFill>
                <a:latin typeface="Menlo" charset="0"/>
              </a:rPr>
              <a:t>,</a:t>
            </a:r>
          </a:p>
          <a:p>
            <a:r>
              <a:rPr lang="en-US" dirty="0">
                <a:solidFill>
                  <a:srgbClr val="001080"/>
                </a:solidFill>
                <a:latin typeface="Menlo" charset="0"/>
              </a:rPr>
              <a:t>    </a:t>
            </a:r>
            <a:r>
              <a:rPr lang="en-US" dirty="0" err="1">
                <a:solidFill>
                  <a:srgbClr val="001080"/>
                </a:solidFill>
                <a:latin typeface="Menlo" charset="0"/>
              </a:rPr>
              <a:t>Mono</a:t>
            </a:r>
            <a:r>
              <a:rPr lang="en-US" dirty="0" err="1">
                <a:solidFill>
                  <a:srgbClr val="000000"/>
                </a:solidFill>
                <a:latin typeface="Menlo" charset="0"/>
              </a:rPr>
              <a:t>.</a:t>
            </a:r>
            <a:r>
              <a:rPr lang="en-US" dirty="0" err="1">
                <a:solidFill>
                  <a:srgbClr val="001080"/>
                </a:solidFill>
                <a:latin typeface="Menlo" charset="0"/>
              </a:rPr>
              <a:t>WebAssembly</a:t>
            </a:r>
            <a:r>
              <a:rPr lang="en-US" dirty="0" err="1">
                <a:solidFill>
                  <a:srgbClr val="000000"/>
                </a:solidFill>
                <a:latin typeface="Menlo" charset="0"/>
              </a:rPr>
              <a:t>.</a:t>
            </a:r>
            <a:r>
              <a:rPr lang="en-US" dirty="0" err="1">
                <a:solidFill>
                  <a:srgbClr val="795E26"/>
                </a:solidFill>
                <a:latin typeface="Menlo" charset="0"/>
              </a:rPr>
              <a:t>JavaScriptEval</a:t>
            </a:r>
            <a:r>
              <a:rPr lang="en-US" dirty="0">
                <a:solidFill>
                  <a:srgbClr val="000000"/>
                </a:solidFill>
                <a:latin typeface="Menlo" charset="0"/>
              </a:rPr>
              <a:t>(</a:t>
            </a:r>
            <a:r>
              <a:rPr lang="en-US" dirty="0">
                <a:solidFill>
                  <a:srgbClr val="001080"/>
                </a:solidFill>
                <a:latin typeface="Menlo" charset="0"/>
              </a:rPr>
              <a:t>expr</a:t>
            </a:r>
            <a:r>
              <a:rPr lang="en-US" dirty="0">
                <a:solidFill>
                  <a:srgbClr val="000000"/>
                </a:solidFill>
                <a:latin typeface="Menlo" charset="0"/>
              </a:rPr>
              <a:t>);</a:t>
            </a:r>
          </a:p>
          <a:p>
            <a:r>
              <a:rPr lang="en-US" dirty="0">
                <a:solidFill>
                  <a:srgbClr val="000000"/>
                </a:solidFill>
                <a:latin typeface="Menlo" charset="0"/>
              </a:rPr>
              <a:t>}</a:t>
            </a:r>
          </a:p>
          <a:p>
            <a:br>
              <a:rPr lang="en-US" dirty="0">
                <a:solidFill>
                  <a:srgbClr val="000000"/>
                </a:solidFill>
                <a:latin typeface="Menlo" charset="0"/>
              </a:rPr>
            </a:br>
            <a:endParaRPr lang="en-US" b="0" dirty="0">
              <a:solidFill>
                <a:srgbClr val="000000"/>
              </a:solidFill>
              <a:effectLst/>
              <a:latin typeface="Menlo" charset="0"/>
            </a:endParaRPr>
          </a:p>
        </p:txBody>
      </p:sp>
    </p:spTree>
    <p:extLst>
      <p:ext uri="{BB962C8B-B14F-4D97-AF65-F5344CB8AC3E}">
        <p14:creationId xmlns:p14="http://schemas.microsoft.com/office/powerpoint/2010/main" val="974279328"/>
      </p:ext>
    </p:extLst>
  </p:cSld>
  <p:clrMapOvr>
    <a:masterClrMapping/>
  </p:clrMapOvr>
  <p:transition>
    <p:fad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C# to JavaScript </a:t>
            </a:r>
            <a:r>
              <a:rPr lang="mr-IN" dirty="0"/>
              <a:t>–</a:t>
            </a:r>
            <a:r>
              <a:rPr lang="en-US" dirty="0"/>
              <a:t> Strongly typed (WIP)</a:t>
            </a:r>
          </a:p>
        </p:txBody>
      </p:sp>
      <p:sp>
        <p:nvSpPr>
          <p:cNvPr id="5" name="Rectangle 4"/>
          <p:cNvSpPr/>
          <p:nvPr/>
        </p:nvSpPr>
        <p:spPr>
          <a:xfrm>
            <a:off x="269239" y="1189174"/>
            <a:ext cx="11166139" cy="3970318"/>
          </a:xfrm>
          <a:prstGeom prst="rect">
            <a:avLst/>
          </a:prstGeom>
        </p:spPr>
        <p:txBody>
          <a:bodyPr wrap="square">
            <a:spAutoFit/>
          </a:bodyPr>
          <a:lstStyle/>
          <a:p>
            <a:r>
              <a:rPr lang="en-US" dirty="0">
                <a:solidFill>
                  <a:srgbClr val="795E26"/>
                </a:solidFill>
                <a:latin typeface="Menlo" charset="0"/>
              </a:rPr>
              <a:t>Setup</a:t>
            </a:r>
            <a:r>
              <a:rPr lang="en-US" dirty="0">
                <a:solidFill>
                  <a:srgbClr val="000000"/>
                </a:solidFill>
                <a:latin typeface="Menlo" charset="0"/>
              </a:rPr>
              <a:t> ()</a:t>
            </a:r>
          </a:p>
          <a:p>
            <a:r>
              <a:rPr lang="en-US" dirty="0">
                <a:solidFill>
                  <a:srgbClr val="000000"/>
                </a:solidFill>
                <a:latin typeface="Menlo" charset="0"/>
              </a:rPr>
              <a:t>{</a:t>
            </a:r>
          </a:p>
          <a:p>
            <a:r>
              <a:rPr lang="en-US" dirty="0">
                <a:solidFill>
                  <a:srgbClr val="008000"/>
                </a:solidFill>
                <a:latin typeface="Menlo" charset="0"/>
              </a:rPr>
              <a:t>	// Get a reference to the HTML DOM document.</a:t>
            </a:r>
            <a:endParaRPr lang="en-US" dirty="0">
              <a:solidFill>
                <a:srgbClr val="000000"/>
              </a:solidFill>
              <a:latin typeface="Menlo" charset="0"/>
            </a:endParaRPr>
          </a:p>
          <a:p>
            <a:r>
              <a:rPr lang="en-US" dirty="0">
                <a:solidFill>
                  <a:srgbClr val="0000FF"/>
                </a:solidFill>
                <a:latin typeface="Menlo" charset="0"/>
              </a:rPr>
              <a:t>	</a:t>
            </a:r>
            <a:r>
              <a:rPr lang="en-US" dirty="0" err="1">
                <a:solidFill>
                  <a:srgbClr val="0000FF"/>
                </a:solidFill>
                <a:latin typeface="Menlo" charset="0"/>
              </a:rPr>
              <a:t>HtmlDocument</a:t>
            </a:r>
            <a:r>
              <a:rPr lang="en-US" dirty="0">
                <a:solidFill>
                  <a:srgbClr val="0000FF"/>
                </a:solidFill>
                <a:latin typeface="Menlo" charset="0"/>
              </a:rPr>
              <a:t> </a:t>
            </a:r>
            <a:r>
              <a:rPr lang="en-US" dirty="0">
                <a:solidFill>
                  <a:srgbClr val="000000"/>
                </a:solidFill>
                <a:latin typeface="Menlo" charset="0"/>
              </a:rPr>
              <a:t>document = </a:t>
            </a:r>
            <a:r>
              <a:rPr lang="en-US" dirty="0" err="1">
                <a:solidFill>
                  <a:srgbClr val="001080"/>
                </a:solidFill>
                <a:latin typeface="Menlo" charset="0"/>
              </a:rPr>
              <a:t>HtmlPage</a:t>
            </a:r>
            <a:r>
              <a:rPr lang="en-US" dirty="0" err="1">
                <a:solidFill>
                  <a:srgbClr val="000000"/>
                </a:solidFill>
                <a:latin typeface="Menlo" charset="0"/>
              </a:rPr>
              <a:t>.</a:t>
            </a:r>
            <a:r>
              <a:rPr lang="en-US" dirty="0" err="1">
                <a:solidFill>
                  <a:srgbClr val="795E26"/>
                </a:solidFill>
                <a:latin typeface="Menlo" charset="0"/>
              </a:rPr>
              <a:t>GetDocument</a:t>
            </a:r>
            <a:r>
              <a:rPr lang="en-US" dirty="0">
                <a:solidFill>
                  <a:srgbClr val="000000"/>
                </a:solidFill>
                <a:latin typeface="Menlo" charset="0"/>
              </a:rPr>
              <a:t>();</a:t>
            </a:r>
          </a:p>
          <a:p>
            <a:br>
              <a:rPr lang="en-US" dirty="0">
                <a:solidFill>
                  <a:srgbClr val="000000"/>
                </a:solidFill>
                <a:latin typeface="Menlo" charset="0"/>
              </a:rPr>
            </a:br>
            <a:r>
              <a:rPr lang="en-US" dirty="0">
                <a:solidFill>
                  <a:srgbClr val="000000"/>
                </a:solidFill>
                <a:latin typeface="Menlo" charset="0"/>
              </a:rPr>
              <a:t>	</a:t>
            </a:r>
            <a:r>
              <a:rPr lang="en-US" dirty="0">
                <a:solidFill>
                  <a:srgbClr val="008000"/>
                </a:solidFill>
                <a:latin typeface="Menlo" charset="0"/>
              </a:rPr>
              <a:t>// Get a reference to the body element.</a:t>
            </a:r>
            <a:endParaRPr lang="en-US" dirty="0">
              <a:solidFill>
                <a:srgbClr val="000000"/>
              </a:solidFill>
              <a:latin typeface="Menlo" charset="0"/>
            </a:endParaRPr>
          </a:p>
          <a:p>
            <a:r>
              <a:rPr lang="en-US" dirty="0">
                <a:solidFill>
                  <a:srgbClr val="0000FF"/>
                </a:solidFill>
                <a:latin typeface="Menlo" charset="0"/>
              </a:rPr>
              <a:t>	</a:t>
            </a:r>
            <a:r>
              <a:rPr lang="en-US" dirty="0" err="1">
                <a:solidFill>
                  <a:srgbClr val="0000FF"/>
                </a:solidFill>
                <a:latin typeface="Menlo" charset="0"/>
              </a:rPr>
              <a:t>HtmlElement</a:t>
            </a:r>
            <a:r>
              <a:rPr lang="en-US" dirty="0">
                <a:solidFill>
                  <a:srgbClr val="0000FF"/>
                </a:solidFill>
                <a:latin typeface="Menlo" charset="0"/>
              </a:rPr>
              <a:t> </a:t>
            </a:r>
            <a:r>
              <a:rPr lang="en-US" dirty="0">
                <a:solidFill>
                  <a:srgbClr val="000000"/>
                </a:solidFill>
                <a:latin typeface="Menlo" charset="0"/>
              </a:rPr>
              <a:t>body = </a:t>
            </a:r>
            <a:r>
              <a:rPr lang="en-US" dirty="0" err="1">
                <a:solidFill>
                  <a:srgbClr val="001080"/>
                </a:solidFill>
                <a:latin typeface="Menlo" charset="0"/>
              </a:rPr>
              <a:t>document</a:t>
            </a:r>
            <a:r>
              <a:rPr lang="en-US" dirty="0" err="1">
                <a:solidFill>
                  <a:srgbClr val="000000"/>
                </a:solidFill>
                <a:latin typeface="Menlo" charset="0"/>
              </a:rPr>
              <a:t>.</a:t>
            </a:r>
            <a:r>
              <a:rPr lang="en-US" dirty="0" err="1">
                <a:solidFill>
                  <a:srgbClr val="795E26"/>
                </a:solidFill>
                <a:latin typeface="Menlo" charset="0"/>
              </a:rPr>
              <a:t>GetElementById</a:t>
            </a:r>
            <a:r>
              <a:rPr lang="en-US" dirty="0">
                <a:solidFill>
                  <a:srgbClr val="000000"/>
                </a:solidFill>
                <a:latin typeface="Menlo" charset="0"/>
              </a:rPr>
              <a:t>(</a:t>
            </a:r>
            <a:r>
              <a:rPr lang="en-US" dirty="0">
                <a:solidFill>
                  <a:srgbClr val="A31515"/>
                </a:solidFill>
                <a:latin typeface="Menlo" charset="0"/>
              </a:rPr>
              <a:t>"</a:t>
            </a:r>
            <a:r>
              <a:rPr lang="en-US" dirty="0" err="1">
                <a:solidFill>
                  <a:srgbClr val="A31515"/>
                </a:solidFill>
                <a:latin typeface="Menlo" charset="0"/>
              </a:rPr>
              <a:t>docBody</a:t>
            </a:r>
            <a:r>
              <a:rPr lang="en-US" dirty="0">
                <a:solidFill>
                  <a:srgbClr val="A31515"/>
                </a:solidFill>
                <a:latin typeface="Menlo" charset="0"/>
              </a:rPr>
              <a:t>"</a:t>
            </a:r>
            <a:r>
              <a:rPr lang="en-US" dirty="0">
                <a:solidFill>
                  <a:srgbClr val="000000"/>
                </a:solidFill>
                <a:latin typeface="Menlo" charset="0"/>
              </a:rPr>
              <a:t>);</a:t>
            </a:r>
          </a:p>
          <a:p>
            <a:endParaRPr lang="en-US" dirty="0">
              <a:solidFill>
                <a:srgbClr val="000000"/>
              </a:solidFill>
              <a:latin typeface="Menlo" charset="0"/>
            </a:endParaRPr>
          </a:p>
          <a:p>
            <a:r>
              <a:rPr lang="en-US" dirty="0">
                <a:solidFill>
                  <a:srgbClr val="008000"/>
                </a:solidFill>
                <a:latin typeface="Menlo" charset="0"/>
              </a:rPr>
              <a:t>	// Create a &lt;main&gt; type element</a:t>
            </a:r>
            <a:endParaRPr lang="en-US" dirty="0">
              <a:solidFill>
                <a:srgbClr val="000000"/>
              </a:solidFill>
              <a:latin typeface="Menlo" charset="0"/>
            </a:endParaRPr>
          </a:p>
          <a:p>
            <a:r>
              <a:rPr lang="en-US" dirty="0">
                <a:solidFill>
                  <a:srgbClr val="0000FF"/>
                </a:solidFill>
                <a:latin typeface="Menlo" charset="0"/>
              </a:rPr>
              <a:t>	</a:t>
            </a:r>
            <a:r>
              <a:rPr lang="en-US" dirty="0" err="1">
                <a:solidFill>
                  <a:srgbClr val="0000FF"/>
                </a:solidFill>
                <a:latin typeface="Menlo" charset="0"/>
              </a:rPr>
              <a:t>HtmlElement</a:t>
            </a:r>
            <a:r>
              <a:rPr lang="en-US" dirty="0">
                <a:solidFill>
                  <a:srgbClr val="0000FF"/>
                </a:solidFill>
                <a:latin typeface="Menlo" charset="0"/>
              </a:rPr>
              <a:t> </a:t>
            </a:r>
            <a:r>
              <a:rPr lang="en-US" dirty="0" err="1">
                <a:solidFill>
                  <a:srgbClr val="000000"/>
                </a:solidFill>
                <a:latin typeface="Menlo" charset="0"/>
              </a:rPr>
              <a:t>mainElement</a:t>
            </a:r>
            <a:r>
              <a:rPr lang="en-US" dirty="0">
                <a:solidFill>
                  <a:srgbClr val="000000"/>
                </a:solidFill>
                <a:latin typeface="Menlo" charset="0"/>
              </a:rPr>
              <a:t> = </a:t>
            </a:r>
            <a:r>
              <a:rPr lang="en-US" dirty="0" err="1">
                <a:solidFill>
                  <a:srgbClr val="001080"/>
                </a:solidFill>
                <a:latin typeface="Menlo" charset="0"/>
              </a:rPr>
              <a:t>document</a:t>
            </a:r>
            <a:r>
              <a:rPr lang="en-US" dirty="0" err="1">
                <a:solidFill>
                  <a:srgbClr val="000000"/>
                </a:solidFill>
                <a:latin typeface="Menlo" charset="0"/>
              </a:rPr>
              <a:t>.</a:t>
            </a:r>
            <a:r>
              <a:rPr lang="en-US" dirty="0" err="1">
                <a:solidFill>
                  <a:srgbClr val="795E26"/>
                </a:solidFill>
                <a:latin typeface="Menlo" charset="0"/>
              </a:rPr>
              <a:t>CreateElement</a:t>
            </a:r>
            <a:r>
              <a:rPr lang="en-US" dirty="0">
                <a:solidFill>
                  <a:srgbClr val="000000"/>
                </a:solidFill>
                <a:latin typeface="Menlo" charset="0"/>
              </a:rPr>
              <a:t>(</a:t>
            </a:r>
            <a:r>
              <a:rPr lang="en-US" dirty="0">
                <a:solidFill>
                  <a:srgbClr val="A31515"/>
                </a:solidFill>
                <a:latin typeface="Menlo" charset="0"/>
              </a:rPr>
              <a:t>"main"</a:t>
            </a:r>
            <a:r>
              <a:rPr lang="en-US" dirty="0">
                <a:solidFill>
                  <a:srgbClr val="000000"/>
                </a:solidFill>
                <a:latin typeface="Menlo" charset="0"/>
              </a:rPr>
              <a:t>);</a:t>
            </a:r>
          </a:p>
          <a:p>
            <a:endParaRPr lang="en-US" dirty="0">
              <a:solidFill>
                <a:srgbClr val="008000"/>
              </a:solidFill>
              <a:latin typeface="Menlo" charset="0"/>
            </a:endParaRPr>
          </a:p>
          <a:p>
            <a:r>
              <a:rPr lang="en-US" dirty="0">
                <a:solidFill>
                  <a:srgbClr val="008000"/>
                </a:solidFill>
                <a:latin typeface="Menlo" charset="0"/>
              </a:rPr>
              <a:t>	// Append the newly created element to the page DOM</a:t>
            </a:r>
            <a:endParaRPr lang="en-US" dirty="0">
              <a:solidFill>
                <a:srgbClr val="000000"/>
              </a:solidFill>
              <a:latin typeface="Menlo" charset="0"/>
            </a:endParaRPr>
          </a:p>
          <a:p>
            <a:r>
              <a:rPr lang="en-US" dirty="0">
                <a:solidFill>
                  <a:srgbClr val="0000FF"/>
                </a:solidFill>
                <a:latin typeface="Menlo" charset="0"/>
              </a:rPr>
              <a:t>	</a:t>
            </a:r>
            <a:r>
              <a:rPr lang="en-US" dirty="0" err="1">
                <a:solidFill>
                  <a:srgbClr val="001080"/>
                </a:solidFill>
                <a:latin typeface="Menlo" charset="0"/>
              </a:rPr>
              <a:t>body</a:t>
            </a:r>
            <a:r>
              <a:rPr lang="en-US" dirty="0" err="1">
                <a:solidFill>
                  <a:srgbClr val="000000"/>
                </a:solidFill>
                <a:latin typeface="Menlo" charset="0"/>
              </a:rPr>
              <a:t>.</a:t>
            </a:r>
            <a:r>
              <a:rPr lang="en-US" dirty="0" err="1">
                <a:solidFill>
                  <a:srgbClr val="795E26"/>
                </a:solidFill>
                <a:latin typeface="Menlo" charset="0"/>
              </a:rPr>
              <a:t>AppendChild</a:t>
            </a:r>
            <a:r>
              <a:rPr lang="en-US" dirty="0">
                <a:solidFill>
                  <a:srgbClr val="000000"/>
                </a:solidFill>
                <a:latin typeface="Menlo" charset="0"/>
              </a:rPr>
              <a:t>(</a:t>
            </a:r>
            <a:r>
              <a:rPr lang="en-US" dirty="0" err="1">
                <a:solidFill>
                  <a:srgbClr val="001080"/>
                </a:solidFill>
                <a:latin typeface="Menlo" charset="0"/>
              </a:rPr>
              <a:t>mainElement</a:t>
            </a:r>
            <a:r>
              <a:rPr lang="en-US" dirty="0">
                <a:solidFill>
                  <a:srgbClr val="000000"/>
                </a:solidFill>
                <a:latin typeface="Menlo" charset="0"/>
              </a:rPr>
              <a:t>);</a:t>
            </a:r>
          </a:p>
          <a:p>
            <a:r>
              <a:rPr lang="en-US" dirty="0">
                <a:solidFill>
                  <a:srgbClr val="000000"/>
                </a:solidFill>
                <a:latin typeface="Menlo" charset="0"/>
              </a:rPr>
              <a:t>}</a:t>
            </a:r>
            <a:endParaRPr lang="en-US" b="0" dirty="0">
              <a:solidFill>
                <a:srgbClr val="000000"/>
              </a:solidFill>
              <a:effectLst/>
              <a:latin typeface="Menlo" charset="0"/>
            </a:endParaRPr>
          </a:p>
        </p:txBody>
      </p:sp>
    </p:spTree>
    <p:extLst>
      <p:ext uri="{BB962C8B-B14F-4D97-AF65-F5344CB8AC3E}">
        <p14:creationId xmlns:p14="http://schemas.microsoft.com/office/powerpoint/2010/main" val="1001407945"/>
      </p:ext>
    </p:extLst>
  </p:cSld>
  <p:clrMapOvr>
    <a:masterClrMapping/>
  </p:clrMapOvr>
  <p:transition>
    <p:fad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71CB5B4F-CB82-4E90-87D9-3F1D6B705D5E}"/>
              </a:ext>
            </a:extLst>
          </p:cNvPr>
          <p:cNvSpPr>
            <a:spLocks noGrp="1"/>
          </p:cNvSpPr>
          <p:nvPr>
            <p:ph type="body" sz="quarter" idx="10"/>
          </p:nvPr>
        </p:nvSpPr>
        <p:spPr>
          <a:xfrm>
            <a:off x="269239" y="1189177"/>
            <a:ext cx="11653523" cy="4553298"/>
          </a:xfrm>
        </p:spPr>
        <p:txBody>
          <a:bodyPr/>
          <a:lstStyle/>
          <a:p>
            <a:r>
              <a:rPr lang="en-US" dirty="0"/>
              <a:t>.NET Standard 2</a:t>
            </a:r>
          </a:p>
          <a:p>
            <a:pPr lvl="1"/>
            <a:r>
              <a:rPr lang="en-US" dirty="0">
                <a:hlinkClick r:id="rId2"/>
              </a:rPr>
              <a:t>https://blogs.msdn.microsoft.com/dotnet/2017/08/14/announcing-net-standard-2-0/</a:t>
            </a:r>
            <a:endParaRPr lang="en-US" dirty="0"/>
          </a:p>
          <a:p>
            <a:r>
              <a:rPr lang="en-US" dirty="0"/>
              <a:t>.NET Portability Analyzer</a:t>
            </a:r>
          </a:p>
          <a:p>
            <a:pPr lvl="1"/>
            <a:r>
              <a:rPr lang="en-US" dirty="0">
                <a:hlinkClick r:id="rId3"/>
              </a:rPr>
              <a:t>https://github.com/Microsoft/dotnet-apiport/blob/master/docs/VSExtension/README.md</a:t>
            </a:r>
            <a:endParaRPr lang="en-US" dirty="0"/>
          </a:p>
          <a:p>
            <a:r>
              <a:rPr lang="en-US" dirty="0"/>
              <a:t>Azure Debug Snapshots</a:t>
            </a:r>
          </a:p>
          <a:p>
            <a:pPr lvl="1"/>
            <a:r>
              <a:rPr lang="en-US" dirty="0">
                <a:hlinkClick r:id="rId4"/>
              </a:rPr>
              <a:t>https://docs.microsoft.com/en-us/azure/application-insights/app-insights-snapshot-debugger#configure-snapshot-collection-for-aspnet-core-20-applications</a:t>
            </a:r>
          </a:p>
        </p:txBody>
      </p:sp>
      <p:sp>
        <p:nvSpPr>
          <p:cNvPr id="4" name="Title 3">
            <a:extLst>
              <a:ext uri="{FF2B5EF4-FFF2-40B4-BE49-F238E27FC236}">
                <a16:creationId xmlns:a16="http://schemas.microsoft.com/office/drawing/2014/main" id="{DC22BA1D-A4D4-49BC-88BF-67923ED85274}"/>
              </a:ext>
            </a:extLst>
          </p:cNvPr>
          <p:cNvSpPr>
            <a:spLocks noGrp="1"/>
          </p:cNvSpPr>
          <p:nvPr>
            <p:ph type="title"/>
          </p:nvPr>
        </p:nvSpPr>
        <p:spPr/>
        <p:txBody>
          <a:bodyPr/>
          <a:lstStyle/>
          <a:p>
            <a:r>
              <a:rPr lang="en-US" dirty="0"/>
              <a:t>Useful links </a:t>
            </a:r>
          </a:p>
        </p:txBody>
      </p:sp>
    </p:spTree>
    <p:extLst>
      <p:ext uri="{BB962C8B-B14F-4D97-AF65-F5344CB8AC3E}">
        <p14:creationId xmlns:p14="http://schemas.microsoft.com/office/powerpoint/2010/main" val="186118998"/>
      </p:ext>
    </p:extLst>
  </p:cSld>
  <p:clrMapOvr>
    <a:masterClrMapping/>
  </p:clrMapOvr>
  <p:transition>
    <p:fad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71CB5B4F-CB82-4E90-87D9-3F1D6B705D5E}"/>
              </a:ext>
            </a:extLst>
          </p:cNvPr>
          <p:cNvSpPr>
            <a:spLocks noGrp="1"/>
          </p:cNvSpPr>
          <p:nvPr>
            <p:ph type="body" sz="quarter" idx="10"/>
          </p:nvPr>
        </p:nvSpPr>
        <p:spPr>
          <a:xfrm>
            <a:off x="269239" y="1189177"/>
            <a:ext cx="11230401" cy="5096332"/>
          </a:xfrm>
        </p:spPr>
        <p:txBody>
          <a:bodyPr/>
          <a:lstStyle/>
          <a:p>
            <a:r>
              <a:rPr lang="en-US" dirty="0"/>
              <a:t>Azure Production Debugging</a:t>
            </a:r>
          </a:p>
          <a:p>
            <a:pPr lvl="1"/>
            <a:r>
              <a:rPr lang="en-US" dirty="0">
                <a:hlinkClick r:id="rId2"/>
              </a:rPr>
              <a:t>https://docs.microsoft.com/en-us/visualstudio/debugger/debug-live-azure-applications</a:t>
            </a:r>
            <a:endParaRPr lang="en-US" dirty="0"/>
          </a:p>
          <a:p>
            <a:r>
              <a:rPr lang="en-US" dirty="0"/>
              <a:t>Nullable reference types</a:t>
            </a:r>
          </a:p>
          <a:p>
            <a:pPr lvl="1"/>
            <a:r>
              <a:rPr lang="en-US" dirty="0">
                <a:hlinkClick r:id="rId3"/>
              </a:rPr>
              <a:t>https://github.com/dotnet/roslyn/blob/features/NullableReferenceTypes/docs/features/NullableReferenceTypes/README.md</a:t>
            </a:r>
            <a:endParaRPr lang="en-US" dirty="0"/>
          </a:p>
          <a:p>
            <a:pPr lvl="1"/>
            <a:r>
              <a:rPr lang="en-US">
                <a:hlinkClick r:id="rId4"/>
              </a:rPr>
              <a:t>https://github.com/dotnet/csharplang/issues/790</a:t>
            </a:r>
            <a:endParaRPr lang="en-US"/>
          </a:p>
          <a:p>
            <a:pPr lvl="1"/>
            <a:endParaRPr lang="en-US" dirty="0"/>
          </a:p>
          <a:p>
            <a:pPr lvl="1"/>
            <a:endParaRPr lang="en-US" dirty="0"/>
          </a:p>
          <a:p>
            <a:pPr lvl="1"/>
            <a:endParaRPr lang="en-US" dirty="0"/>
          </a:p>
          <a:p>
            <a:pPr marL="99599" indent="0">
              <a:buNone/>
            </a:pPr>
            <a:endParaRPr lang="en-US" dirty="0"/>
          </a:p>
        </p:txBody>
      </p:sp>
      <p:sp>
        <p:nvSpPr>
          <p:cNvPr id="4" name="Title 3">
            <a:extLst>
              <a:ext uri="{FF2B5EF4-FFF2-40B4-BE49-F238E27FC236}">
                <a16:creationId xmlns:a16="http://schemas.microsoft.com/office/drawing/2014/main" id="{DC22BA1D-A4D4-49BC-88BF-67923ED85274}"/>
              </a:ext>
            </a:extLst>
          </p:cNvPr>
          <p:cNvSpPr>
            <a:spLocks noGrp="1"/>
          </p:cNvSpPr>
          <p:nvPr>
            <p:ph type="title"/>
          </p:nvPr>
        </p:nvSpPr>
        <p:spPr/>
        <p:txBody>
          <a:bodyPr/>
          <a:lstStyle/>
          <a:p>
            <a:r>
              <a:rPr lang="en-US" dirty="0"/>
              <a:t>Useful links </a:t>
            </a:r>
          </a:p>
        </p:txBody>
      </p:sp>
    </p:spTree>
    <p:extLst>
      <p:ext uri="{BB962C8B-B14F-4D97-AF65-F5344CB8AC3E}">
        <p14:creationId xmlns:p14="http://schemas.microsoft.com/office/powerpoint/2010/main" val="305312637"/>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6" name="제목 1"/>
          <p:cNvSpPr>
            <a:spLocks noGrp="1"/>
          </p:cNvSpPr>
          <p:nvPr>
            <p:ph type="title"/>
          </p:nvPr>
        </p:nvSpPr>
        <p:spPr>
          <a:xfrm>
            <a:off x="357060" y="203258"/>
            <a:ext cx="10545535" cy="738664"/>
          </a:xfrm>
          <a:noFill/>
        </p:spPr>
        <p:txBody>
          <a:bodyPr/>
          <a:lstStyle/>
          <a:p>
            <a:r>
              <a:rPr lang="en-US" altLang="ko-KR" sz="4000" b="1" dirty="0">
                <a:solidFill>
                  <a:schemeClr val="tx1"/>
                </a:solidFill>
              </a:rPr>
              <a:t>.NET Core Support on Tizen, Samsung Devices </a:t>
            </a:r>
            <a:endParaRPr lang="ko-KR" altLang="en-US" sz="4000" b="1" dirty="0">
              <a:solidFill>
                <a:schemeClr val="tx1"/>
              </a:solidFill>
            </a:endParaRPr>
          </a:p>
        </p:txBody>
      </p:sp>
      <p:sp>
        <p:nvSpPr>
          <p:cNvPr id="27" name="내용 개체 틀 2"/>
          <p:cNvSpPr txBox="1">
            <a:spLocks/>
          </p:cNvSpPr>
          <p:nvPr/>
        </p:nvSpPr>
        <p:spPr>
          <a:xfrm>
            <a:off x="357061" y="1040282"/>
            <a:ext cx="9434640" cy="1810243"/>
          </a:xfrm>
          <a:prstGeom prst="rect">
            <a:avLst/>
          </a:prstGeom>
        </p:spPr>
        <p:txBody>
          <a:bodyPr/>
          <a:lstStyle>
            <a:lvl1pPr marL="224097" marR="0"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3529" kern="1200" spc="0" baseline="0">
                <a:gradFill>
                  <a:gsLst>
                    <a:gs pos="1250">
                      <a:schemeClr val="tx1"/>
                    </a:gs>
                    <a:gs pos="100000">
                      <a:schemeClr val="tx1"/>
                    </a:gs>
                  </a:gsLst>
                  <a:lin ang="5400000" scaled="0"/>
                </a:gradFill>
                <a:latin typeface="+mj-lt"/>
                <a:ea typeface="+mn-ea"/>
                <a:cs typeface="+mn-cs"/>
              </a:defRPr>
            </a:lvl1pPr>
            <a:lvl2pPr marL="448193" marR="0"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745" kern="1200" spc="0" baseline="0">
                <a:gradFill>
                  <a:gsLst>
                    <a:gs pos="1250">
                      <a:schemeClr val="tx1"/>
                    </a:gs>
                    <a:gs pos="100000">
                      <a:schemeClr val="tx1"/>
                    </a:gs>
                  </a:gsLst>
                  <a:lin ang="5400000" scaled="0"/>
                </a:gradFill>
                <a:latin typeface="+mn-lt"/>
                <a:ea typeface="+mn-ea"/>
                <a:cs typeface="+mn-cs"/>
              </a:defRPr>
            </a:lvl2pPr>
            <a:lvl3pPr marL="672290" marR="0"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353" kern="1200" spc="0" baseline="0">
                <a:gradFill>
                  <a:gsLst>
                    <a:gs pos="1250">
                      <a:schemeClr val="tx1"/>
                    </a:gs>
                    <a:gs pos="100000">
                      <a:schemeClr val="tx1"/>
                    </a:gs>
                  </a:gsLst>
                  <a:lin ang="5400000" scaled="0"/>
                </a:gradFill>
                <a:latin typeface="+mn-lt"/>
                <a:ea typeface="+mn-ea"/>
                <a:cs typeface="+mn-cs"/>
              </a:defRPr>
            </a:lvl3pPr>
            <a:lvl4pPr marL="896386" marR="0"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157" kern="1200" spc="0" baseline="0">
                <a:gradFill>
                  <a:gsLst>
                    <a:gs pos="1250">
                      <a:schemeClr val="tx1"/>
                    </a:gs>
                    <a:gs pos="100000">
                      <a:schemeClr val="tx1"/>
                    </a:gs>
                  </a:gsLst>
                  <a:lin ang="5400000" scaled="0"/>
                </a:gradFill>
                <a:latin typeface="+mn-lt"/>
                <a:ea typeface="+mn-ea"/>
                <a:cs typeface="+mn-cs"/>
              </a:defRPr>
            </a:lvl4pPr>
            <a:lvl5pPr marL="1120483" marR="0"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157" kern="1200" spc="0" baseline="0">
                <a:gradFill>
                  <a:gsLst>
                    <a:gs pos="1250">
                      <a:schemeClr val="tx1"/>
                    </a:gs>
                    <a:gs pos="100000">
                      <a:schemeClr val="tx1"/>
                    </a:gs>
                  </a:gsLst>
                  <a:lin ang="5400000" scaled="0"/>
                </a:gra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marL="0" marR="0" lvl="0" indent="0" algn="l"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r>
              <a:rPr kumimoji="0" lang="en-US" altLang="ko-KR" sz="3530" b="0" i="0" u="none" strike="noStrike" kern="1200" cap="none" spc="0" normalizeH="0" baseline="0" noProof="0" dirty="0">
                <a:ln>
                  <a:noFill/>
                </a:ln>
                <a:solidFill>
                  <a:srgbClr val="FFFFFF"/>
                </a:solidFill>
                <a:effectLst/>
                <a:uLnTx/>
                <a:uFillTx/>
                <a:latin typeface="Segoe UI Light"/>
                <a:ea typeface="+mn-ea"/>
                <a:cs typeface="+mn-cs"/>
              </a:rPr>
              <a:t>Build Tizen apps for mobiles, wearables and TVs with .NET Core and Xamarin.Forms </a:t>
            </a:r>
          </a:p>
          <a:p>
            <a:pPr marL="224097" marR="0" lvl="0"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a:pPr>
            <a:endParaRPr kumimoji="0" lang="en-US" altLang="ko-KR" sz="3530" b="0" i="0" u="none" strike="noStrike" kern="1200" cap="none" spc="0" normalizeH="0" baseline="0" noProof="0" dirty="0">
              <a:ln>
                <a:noFill/>
              </a:ln>
              <a:solidFill>
                <a:srgbClr val="FFFFFF"/>
              </a:solidFill>
              <a:effectLst/>
              <a:uLnTx/>
              <a:uFillTx/>
              <a:latin typeface="Segoe UI Light"/>
              <a:ea typeface="+mn-ea"/>
              <a:cs typeface="+mn-cs"/>
            </a:endParaRPr>
          </a:p>
          <a:p>
            <a:pPr marL="224097" marR="0" lvl="0"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a:pPr>
            <a:endParaRPr kumimoji="0" lang="en-US" altLang="ko-KR" sz="3530" b="0" i="0" u="none" strike="noStrike" kern="1200" cap="none" spc="0" normalizeH="0" baseline="0" noProof="0" dirty="0">
              <a:ln>
                <a:noFill/>
              </a:ln>
              <a:solidFill>
                <a:srgbClr val="FFFFFF"/>
              </a:solidFill>
              <a:effectLst/>
              <a:uLnTx/>
              <a:uFillTx/>
              <a:latin typeface="Segoe UI Light"/>
              <a:ea typeface="+mn-ea"/>
              <a:cs typeface="+mn-cs"/>
            </a:endParaRPr>
          </a:p>
          <a:p>
            <a:pPr marL="224097" marR="0" lvl="0" indent="-224097" algn="l" defTabSz="914367" rtl="0" eaLnBrk="1" fontAlgn="auto" latinLnBrk="0" hangingPunct="1">
              <a:lnSpc>
                <a:spcPct val="90000"/>
              </a:lnSpc>
              <a:spcBef>
                <a:spcPct val="20000"/>
              </a:spcBef>
              <a:spcAft>
                <a:spcPts val="0"/>
              </a:spcAft>
              <a:buClrTx/>
              <a:buSzPct val="90000"/>
              <a:buFont typeface="Wingdings" panose="05000000000000000000" pitchFamily="2" charset="2"/>
              <a:buChar char=""/>
              <a:tabLst/>
              <a:defRPr/>
            </a:pPr>
            <a:endParaRPr kumimoji="0" lang="en-US" altLang="ko-KR" sz="3530" b="1" i="0" u="none" strike="noStrike" kern="1200" cap="none" spc="0" normalizeH="0" baseline="0" noProof="0" dirty="0">
              <a:ln>
                <a:noFill/>
              </a:ln>
              <a:solidFill>
                <a:srgbClr val="FFFFFF"/>
              </a:solidFill>
              <a:effectLst/>
              <a:uLnTx/>
              <a:uFillTx/>
              <a:latin typeface="Segoe UI Light"/>
              <a:ea typeface="+mn-ea"/>
              <a:cs typeface="+mn-cs"/>
            </a:endParaRPr>
          </a:p>
        </p:txBody>
      </p:sp>
      <p:grpSp>
        <p:nvGrpSpPr>
          <p:cNvPr id="28" name="그룹 21"/>
          <p:cNvGrpSpPr/>
          <p:nvPr/>
        </p:nvGrpSpPr>
        <p:grpSpPr>
          <a:xfrm>
            <a:off x="360622" y="2608087"/>
            <a:ext cx="11470755" cy="1210192"/>
            <a:chOff x="348557" y="4180678"/>
            <a:chExt cx="11470755" cy="1210192"/>
          </a:xfrm>
        </p:grpSpPr>
        <p:sp>
          <p:nvSpPr>
            <p:cNvPr id="29" name="Shape 137"/>
            <p:cNvSpPr/>
            <p:nvPr/>
          </p:nvSpPr>
          <p:spPr>
            <a:xfrm flipV="1">
              <a:off x="348557" y="4269725"/>
              <a:ext cx="11470755" cy="43841"/>
            </a:xfrm>
            <a:prstGeom prst="line">
              <a:avLst/>
            </a:prstGeom>
            <a:ln w="12700">
              <a:solidFill>
                <a:srgbClr val="969696"/>
              </a:solidFill>
            </a:ln>
          </p:spPr>
          <p:txBody>
            <a:bodyPr lIns="45718" tIns="45718" rIns="45718" bIns="45718"/>
            <a:lstStyle/>
            <a:p>
              <a:pPr marL="0" marR="0" lvl="0" indent="0" algn="ctr" defTabSz="932742"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srgbClr val="FFFFFF"/>
                </a:solidFill>
                <a:effectLst/>
                <a:uLnTx/>
                <a:uFillTx/>
                <a:latin typeface="Segoe UI Semilight"/>
                <a:ea typeface="+mn-ea"/>
                <a:cs typeface="+mn-cs"/>
              </a:endParaRPr>
            </a:p>
          </p:txBody>
        </p:sp>
        <p:sp>
          <p:nvSpPr>
            <p:cNvPr id="30" name="Shape 148"/>
            <p:cNvSpPr/>
            <p:nvPr/>
          </p:nvSpPr>
          <p:spPr>
            <a:xfrm>
              <a:off x="1343761" y="4205616"/>
              <a:ext cx="169155" cy="190227"/>
            </a:xfrm>
            <a:prstGeom prst="ellipse">
              <a:avLst/>
            </a:prstGeom>
            <a:solidFill>
              <a:srgbClr val="969696"/>
            </a:solidFill>
            <a:ln w="3175">
              <a:miter lim="400000"/>
            </a:ln>
          </p:spPr>
          <p:txBody>
            <a:bodyPr lIns="45718" tIns="45718" rIns="45718" bIns="45718" anchor="ctr"/>
            <a:lstStyle/>
            <a:p>
              <a:pPr marL="0" marR="0" lvl="0" indent="0" algn="ctr" defTabSz="1814352" rtl="0" eaLnBrk="1" fontAlgn="auto" latinLnBrk="0" hangingPunct="1">
                <a:lnSpc>
                  <a:spcPct val="100000"/>
                </a:lnSpc>
                <a:spcBef>
                  <a:spcPts val="0"/>
                </a:spcBef>
                <a:spcAft>
                  <a:spcPts val="0"/>
                </a:spcAft>
                <a:buClrTx/>
                <a:buSzTx/>
                <a:buFontTx/>
                <a:buNone/>
                <a:tabLst/>
                <a:defRPr sz="3600">
                  <a:latin typeface="맑은 고딕"/>
                  <a:ea typeface="맑은 고딕"/>
                  <a:cs typeface="맑은 고딕"/>
                  <a:sym typeface="맑은 고딕"/>
                </a:defRPr>
              </a:pPr>
              <a:endParaRPr kumimoji="0" sz="3600" b="0" i="0" u="none" strike="noStrike" kern="1200" cap="none" spc="0" normalizeH="0" baseline="0" noProof="0" dirty="0">
                <a:ln>
                  <a:noFill/>
                </a:ln>
                <a:solidFill>
                  <a:srgbClr val="FFFFFF"/>
                </a:solidFill>
                <a:effectLst/>
                <a:uLnTx/>
                <a:uFillTx/>
                <a:latin typeface="맑은 고딕"/>
                <a:ea typeface="맑은 고딕"/>
                <a:sym typeface="맑은 고딕"/>
              </a:endParaRPr>
            </a:p>
          </p:txBody>
        </p:sp>
        <p:sp>
          <p:nvSpPr>
            <p:cNvPr id="31" name="Shape 140"/>
            <p:cNvSpPr/>
            <p:nvPr/>
          </p:nvSpPr>
          <p:spPr>
            <a:xfrm>
              <a:off x="896771" y="4487278"/>
              <a:ext cx="1106799" cy="246221"/>
            </a:xfrm>
            <a:prstGeom prst="rect">
              <a:avLst/>
            </a:prstGeom>
            <a:ln w="12700">
              <a:miter lim="400000"/>
            </a:ln>
            <a:extLst>
              <a:ext uri="{C572A759-6A51-4108-AA02-DFA0A04FC94B}">
                <ma14:wrappingTextBoxFlag xmlns:ma14="http://schemas.microsoft.com/office/mac/drawingml/2011/main" xmlns="" val="1"/>
              </a:ext>
            </a:extLst>
          </p:spPr>
          <p:txBody>
            <a:bodyPr wrap="square" lIns="0" tIns="0" rIns="0" bIns="0">
              <a:spAutoFit/>
            </a:bodyPr>
            <a:lstStyle>
              <a:lvl1pPr defTabSz="1814352">
                <a:spcBef>
                  <a:spcPts val="1000"/>
                </a:spcBef>
                <a:defRPr sz="2900">
                  <a:solidFill>
                    <a:srgbClr val="969696"/>
                  </a:solidFill>
                  <a:latin typeface="SamsungOne 300"/>
                  <a:ea typeface="SamsungOne 300"/>
                  <a:cs typeface="SamsungOne 300"/>
                  <a:sym typeface="SamsungOne 300"/>
                </a:defRPr>
              </a:lvl1pPr>
            </a:lstStyle>
            <a:p>
              <a:pPr marL="0" marR="0" lvl="0" indent="0" algn="l" defTabSz="1814352" rtl="0" eaLnBrk="1" fontAlgn="auto" latinLnBrk="0" hangingPunct="1">
                <a:lnSpc>
                  <a:spcPct val="100000"/>
                </a:lnSpc>
                <a:spcBef>
                  <a:spcPts val="1000"/>
                </a:spcBef>
                <a:spcAft>
                  <a:spcPts val="0"/>
                </a:spcAft>
                <a:buClrTx/>
                <a:buSzTx/>
                <a:buFontTx/>
                <a:buNone/>
                <a:tabLst/>
                <a:defRPr/>
              </a:pPr>
              <a:r>
                <a:rPr kumimoji="0" lang="en-US" sz="1600" b="0" i="0" u="none" strike="noStrike" kern="1200" cap="none" spc="0" normalizeH="0" baseline="0" noProof="0" dirty="0">
                  <a:ln>
                    <a:noFill/>
                  </a:ln>
                  <a:solidFill>
                    <a:srgbClr val="FFFFFF"/>
                  </a:solidFill>
                  <a:effectLst/>
                  <a:uLnTx/>
                  <a:uFillTx/>
                  <a:latin typeface="Segoe UI Semilight"/>
                  <a:sym typeface="SamsungOne 300"/>
                </a:rPr>
                <a:t>Preview #1</a:t>
              </a:r>
              <a:endParaRPr kumimoji="0" sz="1600" b="0" i="0" u="none" strike="noStrike" kern="1200" cap="none" spc="0" normalizeH="0" baseline="0" noProof="0" dirty="0">
                <a:ln>
                  <a:noFill/>
                </a:ln>
                <a:solidFill>
                  <a:srgbClr val="FFFFFF"/>
                </a:solidFill>
                <a:effectLst/>
                <a:uLnTx/>
                <a:uFillTx/>
                <a:latin typeface="Segoe UI Semilight"/>
                <a:sym typeface="SamsungOne 300"/>
              </a:endParaRPr>
            </a:p>
          </p:txBody>
        </p:sp>
        <p:sp>
          <p:nvSpPr>
            <p:cNvPr id="32" name="Shape 144"/>
            <p:cNvSpPr/>
            <p:nvPr/>
          </p:nvSpPr>
          <p:spPr>
            <a:xfrm>
              <a:off x="926327" y="4872061"/>
              <a:ext cx="1020645" cy="516039"/>
            </a:xfrm>
            <a:prstGeom prst="rect">
              <a:avLst/>
            </a:prstGeom>
            <a:ln w="12700">
              <a:miter lim="400000"/>
            </a:ln>
            <a:extLst>
              <a:ext uri="{C572A759-6A51-4108-AA02-DFA0A04FC94B}">
                <ma14:wrappingTextBoxFlag xmlns:ma14="http://schemas.microsoft.com/office/mac/drawingml/2011/main" xmlns="" val="1"/>
              </a:ext>
            </a:extLst>
          </p:spPr>
          <p:txBody>
            <a:bodyPr wrap="square" lIns="0" tIns="0" rIns="0" bIns="0">
              <a:spAutoFit/>
            </a:bodyPr>
            <a:lstStyle/>
            <a:p>
              <a:pPr marL="0" marR="0" lvl="0" indent="0" algn="ctr" defTabSz="1814352" rtl="0" eaLnBrk="1" fontAlgn="auto" latinLnBrk="0" hangingPunct="1">
                <a:lnSpc>
                  <a:spcPct val="90000"/>
                </a:lnSpc>
                <a:spcBef>
                  <a:spcPts val="1000"/>
                </a:spcBef>
                <a:spcAft>
                  <a:spcPts val="0"/>
                </a:spcAft>
                <a:buClrTx/>
                <a:buSzTx/>
                <a:buFontTx/>
                <a:buNone/>
                <a:tabLst/>
                <a:defRPr sz="2000">
                  <a:solidFill>
                    <a:srgbClr val="5A5A5A"/>
                  </a:solidFill>
                  <a:latin typeface="SamsungOne 400"/>
                  <a:ea typeface="SamsungOne 400"/>
                  <a:cs typeface="SamsungOne 400"/>
                  <a:sym typeface="SamsungOne 400"/>
                </a:defRPr>
              </a:pPr>
              <a:r>
                <a:rPr kumimoji="0" sz="1400" b="0" i="0" u="none" strike="noStrike" kern="1200" cap="none" spc="0" normalizeH="0" baseline="0" noProof="0" dirty="0">
                  <a:ln>
                    <a:noFill/>
                  </a:ln>
                  <a:solidFill>
                    <a:srgbClr val="FFB900"/>
                  </a:solidFill>
                  <a:effectLst/>
                  <a:uLnTx/>
                  <a:uFillTx/>
                  <a:latin typeface="SamsungOne 400"/>
                  <a:sym typeface="SamsungOne 400"/>
                </a:rPr>
                <a:t>Mobile </a:t>
              </a:r>
              <a:endParaRPr kumimoji="0" lang="en-US" sz="1400" b="0" i="0" u="none" strike="noStrike" kern="1200" cap="none" spc="0" normalizeH="0" baseline="0" noProof="0" dirty="0">
                <a:ln>
                  <a:noFill/>
                </a:ln>
                <a:solidFill>
                  <a:srgbClr val="FFB900"/>
                </a:solidFill>
                <a:effectLst/>
                <a:uLnTx/>
                <a:uFillTx/>
                <a:latin typeface="SamsungOne 400"/>
                <a:sym typeface="SamsungOne 400"/>
              </a:endParaRPr>
            </a:p>
            <a:p>
              <a:pPr marL="0" marR="0" lvl="0" indent="0" algn="ctr" defTabSz="1814352" rtl="0" eaLnBrk="1" fontAlgn="auto" latinLnBrk="0" hangingPunct="1">
                <a:lnSpc>
                  <a:spcPct val="90000"/>
                </a:lnSpc>
                <a:spcBef>
                  <a:spcPts val="1000"/>
                </a:spcBef>
                <a:spcAft>
                  <a:spcPts val="0"/>
                </a:spcAft>
                <a:buClrTx/>
                <a:buSzTx/>
                <a:buFontTx/>
                <a:buNone/>
                <a:tabLst/>
                <a:defRPr sz="2000">
                  <a:solidFill>
                    <a:srgbClr val="5A5A5A"/>
                  </a:solidFill>
                  <a:latin typeface="SamsungOne 400"/>
                  <a:ea typeface="SamsungOne 400"/>
                  <a:cs typeface="SamsungOne 400"/>
                  <a:sym typeface="SamsungOne 400"/>
                </a:defRPr>
              </a:pPr>
              <a:r>
                <a:rPr kumimoji="0" lang="en-US" sz="1400" b="0" i="0" u="none" strike="noStrike" kern="1200" cap="none" spc="0" normalizeH="0" baseline="0" noProof="0" dirty="0">
                  <a:ln>
                    <a:noFill/>
                  </a:ln>
                  <a:solidFill>
                    <a:srgbClr val="FFB900"/>
                  </a:solidFill>
                  <a:effectLst/>
                  <a:uLnTx/>
                  <a:uFillTx/>
                  <a:latin typeface="SamsungOne 400"/>
                  <a:sym typeface="SamsungOne 400"/>
                </a:rPr>
                <a:t>Nov 20</a:t>
              </a:r>
              <a:r>
                <a:rPr kumimoji="0" sz="1400" b="0" i="0" u="none" strike="noStrike" kern="1200" cap="none" spc="0" normalizeH="0" baseline="0" noProof="0" dirty="0">
                  <a:ln>
                    <a:noFill/>
                  </a:ln>
                  <a:solidFill>
                    <a:srgbClr val="FFB900"/>
                  </a:solidFill>
                  <a:effectLst/>
                  <a:uLnTx/>
                  <a:uFillTx/>
                  <a:latin typeface="SamsungOne 400"/>
                  <a:sym typeface="SamsungOne 400"/>
                </a:rPr>
                <a:t>1</a:t>
              </a:r>
              <a:r>
                <a:rPr kumimoji="0" lang="en-US" sz="1400" b="0" i="0" u="none" strike="noStrike" kern="1200" cap="none" spc="0" normalizeH="0" baseline="0" noProof="0" dirty="0">
                  <a:ln>
                    <a:noFill/>
                  </a:ln>
                  <a:solidFill>
                    <a:srgbClr val="FFB900"/>
                  </a:solidFill>
                  <a:effectLst/>
                  <a:uLnTx/>
                  <a:uFillTx/>
                  <a:latin typeface="SamsungOne 400"/>
                  <a:sym typeface="SamsungOne 400"/>
                </a:rPr>
                <a:t>6</a:t>
              </a:r>
              <a:endParaRPr kumimoji="0" sz="1400" b="0" i="0" u="none" strike="noStrike" kern="1200" cap="none" spc="0" normalizeH="0" baseline="0" noProof="0" dirty="0">
                <a:ln>
                  <a:noFill/>
                </a:ln>
                <a:solidFill>
                  <a:srgbClr val="FFB900"/>
                </a:solidFill>
                <a:effectLst/>
                <a:uLnTx/>
                <a:uFillTx/>
                <a:latin typeface="SamsungOne 400"/>
                <a:sym typeface="SamsungOne 400"/>
              </a:endParaRPr>
            </a:p>
          </p:txBody>
        </p:sp>
        <p:sp>
          <p:nvSpPr>
            <p:cNvPr id="33" name="Shape 148"/>
            <p:cNvSpPr/>
            <p:nvPr/>
          </p:nvSpPr>
          <p:spPr>
            <a:xfrm>
              <a:off x="3599278" y="4208386"/>
              <a:ext cx="169155" cy="190227"/>
            </a:xfrm>
            <a:prstGeom prst="ellipse">
              <a:avLst/>
            </a:prstGeom>
            <a:solidFill>
              <a:srgbClr val="969696"/>
            </a:solidFill>
            <a:ln w="3175">
              <a:miter lim="400000"/>
            </a:ln>
          </p:spPr>
          <p:txBody>
            <a:bodyPr lIns="45718" tIns="45718" rIns="45718" bIns="45718" anchor="ctr"/>
            <a:lstStyle/>
            <a:p>
              <a:pPr marL="0" marR="0" lvl="0" indent="0" algn="ctr" defTabSz="1814352" rtl="0" eaLnBrk="1" fontAlgn="auto" latinLnBrk="0" hangingPunct="1">
                <a:lnSpc>
                  <a:spcPct val="100000"/>
                </a:lnSpc>
                <a:spcBef>
                  <a:spcPts val="0"/>
                </a:spcBef>
                <a:spcAft>
                  <a:spcPts val="0"/>
                </a:spcAft>
                <a:buClrTx/>
                <a:buSzTx/>
                <a:buFontTx/>
                <a:buNone/>
                <a:tabLst/>
                <a:defRPr sz="3600">
                  <a:latin typeface="맑은 고딕"/>
                  <a:ea typeface="맑은 고딕"/>
                  <a:cs typeface="맑은 고딕"/>
                  <a:sym typeface="맑은 고딕"/>
                </a:defRPr>
              </a:pPr>
              <a:endParaRPr kumimoji="0" sz="3600" b="0" i="0" u="none" strike="noStrike" kern="1200" cap="none" spc="0" normalizeH="0" baseline="0" noProof="0" dirty="0">
                <a:ln>
                  <a:noFill/>
                </a:ln>
                <a:solidFill>
                  <a:srgbClr val="FFFFFF"/>
                </a:solidFill>
                <a:effectLst/>
                <a:uLnTx/>
                <a:uFillTx/>
                <a:latin typeface="맑은 고딕"/>
                <a:ea typeface="맑은 고딕"/>
                <a:sym typeface="맑은 고딕"/>
              </a:endParaRPr>
            </a:p>
          </p:txBody>
        </p:sp>
        <p:sp>
          <p:nvSpPr>
            <p:cNvPr id="34" name="Shape 140"/>
            <p:cNvSpPr/>
            <p:nvPr/>
          </p:nvSpPr>
          <p:spPr>
            <a:xfrm>
              <a:off x="3186734" y="4490406"/>
              <a:ext cx="1163397" cy="246221"/>
            </a:xfrm>
            <a:prstGeom prst="rect">
              <a:avLst/>
            </a:prstGeom>
            <a:ln w="12700">
              <a:miter lim="400000"/>
            </a:ln>
            <a:extLst>
              <a:ext uri="{C572A759-6A51-4108-AA02-DFA0A04FC94B}">
                <ma14:wrappingTextBoxFlag xmlns:ma14="http://schemas.microsoft.com/office/mac/drawingml/2011/main" xmlns="" val="1"/>
              </a:ext>
            </a:extLst>
          </p:spPr>
          <p:txBody>
            <a:bodyPr wrap="square" lIns="0" tIns="0" rIns="0" bIns="0">
              <a:spAutoFit/>
            </a:bodyPr>
            <a:lstStyle>
              <a:lvl1pPr defTabSz="1814352">
                <a:spcBef>
                  <a:spcPts val="1000"/>
                </a:spcBef>
                <a:defRPr sz="2900">
                  <a:solidFill>
                    <a:srgbClr val="969696"/>
                  </a:solidFill>
                  <a:latin typeface="SamsungOne 300"/>
                  <a:ea typeface="SamsungOne 300"/>
                  <a:cs typeface="SamsungOne 300"/>
                  <a:sym typeface="SamsungOne 300"/>
                </a:defRPr>
              </a:lvl1pPr>
            </a:lstStyle>
            <a:p>
              <a:pPr marL="0" marR="0" lvl="0" indent="0" algn="l" defTabSz="1814352" rtl="0" eaLnBrk="1" fontAlgn="auto" latinLnBrk="0" hangingPunct="1">
                <a:lnSpc>
                  <a:spcPct val="100000"/>
                </a:lnSpc>
                <a:spcBef>
                  <a:spcPts val="1000"/>
                </a:spcBef>
                <a:spcAft>
                  <a:spcPts val="0"/>
                </a:spcAft>
                <a:buClrTx/>
                <a:buSzTx/>
                <a:buFontTx/>
                <a:buNone/>
                <a:tabLst/>
                <a:defRPr/>
              </a:pPr>
              <a:r>
                <a:rPr kumimoji="0" lang="en-US" sz="1600" b="0" i="0" u="none" strike="noStrike" kern="1200" cap="none" spc="0" normalizeH="0" baseline="0" noProof="0" dirty="0">
                  <a:ln>
                    <a:noFill/>
                  </a:ln>
                  <a:solidFill>
                    <a:srgbClr val="FFFFFF"/>
                  </a:solidFill>
                  <a:effectLst/>
                  <a:uLnTx/>
                  <a:uFillTx/>
                  <a:latin typeface="Segoe UI Semilight"/>
                  <a:sym typeface="SamsungOne 300"/>
                </a:rPr>
                <a:t>Preview #2</a:t>
              </a:r>
              <a:endParaRPr kumimoji="0" sz="1600" b="0" i="0" u="none" strike="noStrike" kern="1200" cap="none" spc="0" normalizeH="0" baseline="0" noProof="0" dirty="0">
                <a:ln>
                  <a:noFill/>
                </a:ln>
                <a:solidFill>
                  <a:srgbClr val="FFFFFF"/>
                </a:solidFill>
                <a:effectLst/>
                <a:uLnTx/>
                <a:uFillTx/>
                <a:latin typeface="Segoe UI Semilight"/>
                <a:sym typeface="SamsungOne 300"/>
              </a:endParaRPr>
            </a:p>
          </p:txBody>
        </p:sp>
        <p:sp>
          <p:nvSpPr>
            <p:cNvPr id="35" name="Shape 144"/>
            <p:cNvSpPr/>
            <p:nvPr/>
          </p:nvSpPr>
          <p:spPr>
            <a:xfrm>
              <a:off x="3181844" y="4874831"/>
              <a:ext cx="1020645" cy="516039"/>
            </a:xfrm>
            <a:prstGeom prst="rect">
              <a:avLst/>
            </a:prstGeom>
            <a:ln w="12700">
              <a:miter lim="400000"/>
            </a:ln>
            <a:extLst>
              <a:ext uri="{C572A759-6A51-4108-AA02-DFA0A04FC94B}">
                <ma14:wrappingTextBoxFlag xmlns:ma14="http://schemas.microsoft.com/office/mac/drawingml/2011/main" xmlns="" val="1"/>
              </a:ext>
            </a:extLst>
          </p:spPr>
          <p:txBody>
            <a:bodyPr wrap="square" lIns="0" tIns="0" rIns="0" bIns="0">
              <a:spAutoFit/>
            </a:bodyPr>
            <a:lstStyle/>
            <a:p>
              <a:pPr marL="0" marR="0" lvl="0" indent="0" algn="ctr" defTabSz="1814352" rtl="0" eaLnBrk="1" fontAlgn="auto" latinLnBrk="0" hangingPunct="1">
                <a:lnSpc>
                  <a:spcPct val="90000"/>
                </a:lnSpc>
                <a:spcBef>
                  <a:spcPts val="1000"/>
                </a:spcBef>
                <a:spcAft>
                  <a:spcPts val="0"/>
                </a:spcAft>
                <a:buClrTx/>
                <a:buSzTx/>
                <a:buFontTx/>
                <a:buNone/>
                <a:tabLst/>
                <a:defRPr sz="2000">
                  <a:solidFill>
                    <a:srgbClr val="5A5A5A"/>
                  </a:solidFill>
                  <a:latin typeface="SamsungOne 400"/>
                  <a:ea typeface="SamsungOne 400"/>
                  <a:cs typeface="SamsungOne 400"/>
                  <a:sym typeface="SamsungOne 400"/>
                </a:defRPr>
              </a:pPr>
              <a:r>
                <a:rPr kumimoji="0" sz="1400" b="0" i="0" u="none" strike="noStrike" kern="1200" cap="none" spc="0" normalizeH="0" baseline="0" noProof="0" dirty="0">
                  <a:ln>
                    <a:noFill/>
                  </a:ln>
                  <a:solidFill>
                    <a:srgbClr val="FFB900"/>
                  </a:solidFill>
                  <a:effectLst/>
                  <a:uLnTx/>
                  <a:uFillTx/>
                  <a:latin typeface="SamsungOne 400"/>
                  <a:sym typeface="SamsungOne 400"/>
                </a:rPr>
                <a:t>Mobile</a:t>
              </a:r>
              <a:r>
                <a:rPr kumimoji="0" lang="en-US" sz="1400" b="0" i="0" u="none" strike="noStrike" kern="1200" cap="none" spc="0" normalizeH="0" baseline="0" noProof="0" dirty="0">
                  <a:ln>
                    <a:noFill/>
                  </a:ln>
                  <a:solidFill>
                    <a:srgbClr val="FFB900"/>
                  </a:solidFill>
                  <a:effectLst/>
                  <a:uLnTx/>
                  <a:uFillTx/>
                  <a:latin typeface="SamsungOne 400"/>
                  <a:sym typeface="SamsungOne 400"/>
                </a:rPr>
                <a:t>/TV</a:t>
              </a:r>
              <a:r>
                <a:rPr kumimoji="0" sz="1400" b="0" i="0" u="none" strike="noStrike" kern="1200" cap="none" spc="0" normalizeH="0" baseline="0" noProof="0" dirty="0">
                  <a:ln>
                    <a:noFill/>
                  </a:ln>
                  <a:solidFill>
                    <a:srgbClr val="FFB900"/>
                  </a:solidFill>
                  <a:effectLst/>
                  <a:uLnTx/>
                  <a:uFillTx/>
                  <a:latin typeface="SamsungOne 400"/>
                  <a:sym typeface="SamsungOne 400"/>
                </a:rPr>
                <a:t> </a:t>
              </a:r>
              <a:endParaRPr kumimoji="0" lang="en-US" sz="1400" b="0" i="0" u="none" strike="noStrike" kern="1200" cap="none" spc="0" normalizeH="0" baseline="0" noProof="0" dirty="0">
                <a:ln>
                  <a:noFill/>
                </a:ln>
                <a:solidFill>
                  <a:srgbClr val="FFB900"/>
                </a:solidFill>
                <a:effectLst/>
                <a:uLnTx/>
                <a:uFillTx/>
                <a:latin typeface="SamsungOne 400"/>
                <a:sym typeface="SamsungOne 400"/>
              </a:endParaRPr>
            </a:p>
            <a:p>
              <a:pPr marL="0" marR="0" lvl="0" indent="0" algn="ctr" defTabSz="1814352" rtl="0" eaLnBrk="1" fontAlgn="auto" latinLnBrk="0" hangingPunct="1">
                <a:lnSpc>
                  <a:spcPct val="90000"/>
                </a:lnSpc>
                <a:spcBef>
                  <a:spcPts val="1000"/>
                </a:spcBef>
                <a:spcAft>
                  <a:spcPts val="0"/>
                </a:spcAft>
                <a:buClrTx/>
                <a:buSzTx/>
                <a:buFontTx/>
                <a:buNone/>
                <a:tabLst/>
                <a:defRPr sz="2000">
                  <a:solidFill>
                    <a:srgbClr val="5A5A5A"/>
                  </a:solidFill>
                  <a:latin typeface="SamsungOne 400"/>
                  <a:ea typeface="SamsungOne 400"/>
                  <a:cs typeface="SamsungOne 400"/>
                  <a:sym typeface="SamsungOne 400"/>
                </a:defRPr>
              </a:pPr>
              <a:r>
                <a:rPr kumimoji="0" lang="en-US" sz="1400" b="0" i="0" u="none" strike="noStrike" kern="1200" cap="none" spc="0" normalizeH="0" baseline="0" noProof="0" dirty="0">
                  <a:ln>
                    <a:noFill/>
                  </a:ln>
                  <a:solidFill>
                    <a:srgbClr val="FFB900"/>
                  </a:solidFill>
                  <a:effectLst/>
                  <a:uLnTx/>
                  <a:uFillTx/>
                  <a:latin typeface="SamsungOne 400"/>
                  <a:sym typeface="SamsungOne 400"/>
                </a:rPr>
                <a:t>Jan 2017</a:t>
              </a:r>
              <a:endParaRPr kumimoji="0" sz="1400" b="0" i="0" u="none" strike="noStrike" kern="1200" cap="none" spc="0" normalizeH="0" baseline="0" noProof="0" dirty="0">
                <a:ln>
                  <a:noFill/>
                </a:ln>
                <a:solidFill>
                  <a:srgbClr val="FFB900"/>
                </a:solidFill>
                <a:effectLst/>
                <a:uLnTx/>
                <a:uFillTx/>
                <a:latin typeface="SamsungOne 400"/>
                <a:sym typeface="SamsungOne 400"/>
              </a:endParaRPr>
            </a:p>
          </p:txBody>
        </p:sp>
        <p:sp>
          <p:nvSpPr>
            <p:cNvPr id="36" name="Shape 148"/>
            <p:cNvSpPr/>
            <p:nvPr/>
          </p:nvSpPr>
          <p:spPr>
            <a:xfrm>
              <a:off x="8423414" y="4198019"/>
              <a:ext cx="169155" cy="190227"/>
            </a:xfrm>
            <a:prstGeom prst="ellipse">
              <a:avLst/>
            </a:prstGeom>
            <a:solidFill>
              <a:schemeClr val="accent5"/>
            </a:solidFill>
            <a:ln w="3175">
              <a:miter lim="400000"/>
            </a:ln>
          </p:spPr>
          <p:txBody>
            <a:bodyPr lIns="45718" tIns="45718" rIns="45718" bIns="45718" anchor="ctr"/>
            <a:lstStyle/>
            <a:p>
              <a:pPr marL="0" marR="0" lvl="0" indent="0" algn="ctr" defTabSz="1814352" rtl="0" eaLnBrk="1" fontAlgn="auto" latinLnBrk="0" hangingPunct="1">
                <a:lnSpc>
                  <a:spcPct val="100000"/>
                </a:lnSpc>
                <a:spcBef>
                  <a:spcPts val="0"/>
                </a:spcBef>
                <a:spcAft>
                  <a:spcPts val="0"/>
                </a:spcAft>
                <a:buClrTx/>
                <a:buSzTx/>
                <a:buFontTx/>
                <a:buNone/>
                <a:tabLst/>
                <a:defRPr sz="3600">
                  <a:latin typeface="맑은 고딕"/>
                  <a:ea typeface="맑은 고딕"/>
                  <a:cs typeface="맑은 고딕"/>
                  <a:sym typeface="맑은 고딕"/>
                </a:defRPr>
              </a:pPr>
              <a:endParaRPr kumimoji="0" sz="3600" b="0" i="0" u="none" strike="noStrike" kern="1200" cap="none" spc="0" normalizeH="0" baseline="0" noProof="0" dirty="0">
                <a:ln>
                  <a:noFill/>
                </a:ln>
                <a:solidFill>
                  <a:srgbClr val="FFFFFF"/>
                </a:solidFill>
                <a:effectLst/>
                <a:uLnTx/>
                <a:uFillTx/>
                <a:latin typeface="맑은 고딕"/>
                <a:ea typeface="맑은 고딕"/>
                <a:sym typeface="맑은 고딕"/>
              </a:endParaRPr>
            </a:p>
          </p:txBody>
        </p:sp>
        <p:sp>
          <p:nvSpPr>
            <p:cNvPr id="37" name="Shape 140"/>
            <p:cNvSpPr/>
            <p:nvPr/>
          </p:nvSpPr>
          <p:spPr>
            <a:xfrm>
              <a:off x="5462970" y="4492281"/>
              <a:ext cx="1163397" cy="246221"/>
            </a:xfrm>
            <a:prstGeom prst="rect">
              <a:avLst/>
            </a:prstGeom>
            <a:ln w="12700">
              <a:miter lim="400000"/>
            </a:ln>
            <a:extLst>
              <a:ext uri="{C572A759-6A51-4108-AA02-DFA0A04FC94B}">
                <ma14:wrappingTextBoxFlag xmlns:ma14="http://schemas.microsoft.com/office/mac/drawingml/2011/main" xmlns="" val="1"/>
              </a:ext>
            </a:extLst>
          </p:spPr>
          <p:txBody>
            <a:bodyPr wrap="square" lIns="0" tIns="0" rIns="0" bIns="0">
              <a:spAutoFit/>
            </a:bodyPr>
            <a:lstStyle>
              <a:lvl1pPr defTabSz="1814352">
                <a:spcBef>
                  <a:spcPts val="1000"/>
                </a:spcBef>
                <a:defRPr sz="2900">
                  <a:solidFill>
                    <a:srgbClr val="969696"/>
                  </a:solidFill>
                  <a:latin typeface="SamsungOne 300"/>
                  <a:ea typeface="SamsungOne 300"/>
                  <a:cs typeface="SamsungOne 300"/>
                  <a:sym typeface="SamsungOne 300"/>
                </a:defRPr>
              </a:lvl1pPr>
            </a:lstStyle>
            <a:p>
              <a:pPr marL="0" marR="0" lvl="0" indent="0" algn="l" defTabSz="1814352" rtl="0" eaLnBrk="1" fontAlgn="auto" latinLnBrk="0" hangingPunct="1">
                <a:lnSpc>
                  <a:spcPct val="100000"/>
                </a:lnSpc>
                <a:spcBef>
                  <a:spcPts val="1000"/>
                </a:spcBef>
                <a:spcAft>
                  <a:spcPts val="0"/>
                </a:spcAft>
                <a:buClrTx/>
                <a:buSzTx/>
                <a:buFontTx/>
                <a:buNone/>
                <a:tabLst/>
                <a:defRPr/>
              </a:pPr>
              <a:r>
                <a:rPr kumimoji="0" lang="en-US" sz="1600" b="0" i="0" u="none" strike="noStrike" kern="1200" cap="none" spc="0" normalizeH="0" baseline="0" noProof="0" dirty="0">
                  <a:ln>
                    <a:noFill/>
                  </a:ln>
                  <a:solidFill>
                    <a:srgbClr val="FFFFFF"/>
                  </a:solidFill>
                  <a:effectLst/>
                  <a:uLnTx/>
                  <a:uFillTx/>
                  <a:latin typeface="Segoe UI Semilight"/>
                  <a:sym typeface="SamsungOne 300"/>
                </a:rPr>
                <a:t>Preview #3</a:t>
              </a:r>
              <a:endParaRPr kumimoji="0" sz="1600" b="0" i="0" u="none" strike="noStrike" kern="1200" cap="none" spc="0" normalizeH="0" baseline="0" noProof="0" dirty="0">
                <a:ln>
                  <a:noFill/>
                </a:ln>
                <a:solidFill>
                  <a:srgbClr val="FFFFFF"/>
                </a:solidFill>
                <a:effectLst/>
                <a:uLnTx/>
                <a:uFillTx/>
                <a:latin typeface="Segoe UI Semilight"/>
                <a:sym typeface="SamsungOne 300"/>
              </a:endParaRPr>
            </a:p>
          </p:txBody>
        </p:sp>
        <p:sp>
          <p:nvSpPr>
            <p:cNvPr id="38" name="Shape 144"/>
            <p:cNvSpPr/>
            <p:nvPr/>
          </p:nvSpPr>
          <p:spPr>
            <a:xfrm>
              <a:off x="5442357" y="4872061"/>
              <a:ext cx="1020645" cy="516039"/>
            </a:xfrm>
            <a:prstGeom prst="rect">
              <a:avLst/>
            </a:prstGeom>
            <a:ln w="12700">
              <a:miter lim="400000"/>
            </a:ln>
            <a:extLst>
              <a:ext uri="{C572A759-6A51-4108-AA02-DFA0A04FC94B}">
                <ma14:wrappingTextBoxFlag xmlns:ma14="http://schemas.microsoft.com/office/mac/drawingml/2011/main" xmlns="" val="1"/>
              </a:ext>
            </a:extLst>
          </p:spPr>
          <p:txBody>
            <a:bodyPr wrap="square" lIns="0" tIns="0" rIns="0" bIns="0">
              <a:spAutoFit/>
            </a:bodyPr>
            <a:lstStyle/>
            <a:p>
              <a:pPr marL="0" marR="0" lvl="0" indent="0" algn="ctr" defTabSz="1814352" rtl="0" eaLnBrk="1" fontAlgn="auto" latinLnBrk="0" hangingPunct="1">
                <a:lnSpc>
                  <a:spcPct val="90000"/>
                </a:lnSpc>
                <a:spcBef>
                  <a:spcPts val="1000"/>
                </a:spcBef>
                <a:spcAft>
                  <a:spcPts val="0"/>
                </a:spcAft>
                <a:buClrTx/>
                <a:buSzTx/>
                <a:buFontTx/>
                <a:buNone/>
                <a:tabLst/>
                <a:defRPr sz="2000">
                  <a:solidFill>
                    <a:srgbClr val="5A5A5A"/>
                  </a:solidFill>
                  <a:latin typeface="SamsungOne 400"/>
                  <a:ea typeface="SamsungOne 400"/>
                  <a:cs typeface="SamsungOne 400"/>
                  <a:sym typeface="SamsungOne 400"/>
                </a:defRPr>
              </a:pPr>
              <a:r>
                <a:rPr kumimoji="0" sz="1400" b="0" i="0" u="none" strike="noStrike" kern="1200" cap="none" spc="0" normalizeH="0" baseline="0" noProof="0" dirty="0">
                  <a:ln>
                    <a:noFill/>
                  </a:ln>
                  <a:solidFill>
                    <a:srgbClr val="FFB900"/>
                  </a:solidFill>
                  <a:effectLst/>
                  <a:uLnTx/>
                  <a:uFillTx/>
                  <a:latin typeface="SamsungOne 400"/>
                  <a:sym typeface="SamsungOne 400"/>
                </a:rPr>
                <a:t>Mobile</a:t>
              </a:r>
              <a:r>
                <a:rPr kumimoji="0" lang="en-US" sz="1400" b="0" i="0" u="none" strike="noStrike" kern="1200" cap="none" spc="0" normalizeH="0" baseline="0" noProof="0" dirty="0">
                  <a:ln>
                    <a:noFill/>
                  </a:ln>
                  <a:solidFill>
                    <a:srgbClr val="FFB900"/>
                  </a:solidFill>
                  <a:effectLst/>
                  <a:uLnTx/>
                  <a:uFillTx/>
                  <a:latin typeface="SamsungOne 400"/>
                  <a:sym typeface="SamsungOne 400"/>
                </a:rPr>
                <a:t>/TV</a:t>
              </a:r>
              <a:r>
                <a:rPr kumimoji="0" sz="1400" b="0" i="0" u="none" strike="noStrike" kern="1200" cap="none" spc="0" normalizeH="0" baseline="0" noProof="0" dirty="0">
                  <a:ln>
                    <a:noFill/>
                  </a:ln>
                  <a:solidFill>
                    <a:srgbClr val="FFB900"/>
                  </a:solidFill>
                  <a:effectLst/>
                  <a:uLnTx/>
                  <a:uFillTx/>
                  <a:latin typeface="SamsungOne 400"/>
                  <a:sym typeface="SamsungOne 400"/>
                </a:rPr>
                <a:t> </a:t>
              </a:r>
              <a:endParaRPr kumimoji="0" lang="en-US" sz="1400" b="0" i="0" u="none" strike="noStrike" kern="1200" cap="none" spc="0" normalizeH="0" baseline="0" noProof="0" dirty="0">
                <a:ln>
                  <a:noFill/>
                </a:ln>
                <a:solidFill>
                  <a:srgbClr val="FFB900"/>
                </a:solidFill>
                <a:effectLst/>
                <a:uLnTx/>
                <a:uFillTx/>
                <a:latin typeface="SamsungOne 400"/>
                <a:sym typeface="SamsungOne 400"/>
              </a:endParaRPr>
            </a:p>
            <a:p>
              <a:pPr marL="0" marR="0" lvl="0" indent="0" algn="ctr" defTabSz="1814352" rtl="0" eaLnBrk="1" fontAlgn="auto" latinLnBrk="0" hangingPunct="1">
                <a:lnSpc>
                  <a:spcPct val="90000"/>
                </a:lnSpc>
                <a:spcBef>
                  <a:spcPts val="1000"/>
                </a:spcBef>
                <a:spcAft>
                  <a:spcPts val="0"/>
                </a:spcAft>
                <a:buClrTx/>
                <a:buSzTx/>
                <a:buFontTx/>
                <a:buNone/>
                <a:tabLst/>
                <a:defRPr sz="2000">
                  <a:solidFill>
                    <a:srgbClr val="5A5A5A"/>
                  </a:solidFill>
                  <a:latin typeface="SamsungOne 400"/>
                  <a:ea typeface="SamsungOne 400"/>
                  <a:cs typeface="SamsungOne 400"/>
                  <a:sym typeface="SamsungOne 400"/>
                </a:defRPr>
              </a:pPr>
              <a:r>
                <a:rPr kumimoji="0" lang="en-US" sz="1400" b="0" i="0" u="none" strike="noStrike" kern="1200" cap="none" spc="0" normalizeH="0" baseline="0" noProof="0" dirty="0">
                  <a:ln>
                    <a:noFill/>
                  </a:ln>
                  <a:solidFill>
                    <a:srgbClr val="FFB900"/>
                  </a:solidFill>
                  <a:effectLst/>
                  <a:uLnTx/>
                  <a:uFillTx/>
                  <a:latin typeface="SamsungOne 400"/>
                  <a:sym typeface="SamsungOne 400"/>
                </a:rPr>
                <a:t>Mar 2017</a:t>
              </a:r>
            </a:p>
          </p:txBody>
        </p:sp>
        <p:sp>
          <p:nvSpPr>
            <p:cNvPr id="39" name="Shape 148"/>
            <p:cNvSpPr/>
            <p:nvPr/>
          </p:nvSpPr>
          <p:spPr>
            <a:xfrm>
              <a:off x="5793301" y="4198884"/>
              <a:ext cx="169155" cy="190227"/>
            </a:xfrm>
            <a:prstGeom prst="ellipse">
              <a:avLst/>
            </a:prstGeom>
            <a:solidFill>
              <a:srgbClr val="969696"/>
            </a:solidFill>
            <a:ln w="3175">
              <a:miter lim="400000"/>
            </a:ln>
          </p:spPr>
          <p:txBody>
            <a:bodyPr lIns="45718" tIns="45718" rIns="45718" bIns="45718" anchor="ctr"/>
            <a:lstStyle/>
            <a:p>
              <a:pPr marL="0" marR="0" lvl="0" indent="0" algn="ctr" defTabSz="1814352" rtl="0" eaLnBrk="1" fontAlgn="auto" latinLnBrk="0" hangingPunct="1">
                <a:lnSpc>
                  <a:spcPct val="100000"/>
                </a:lnSpc>
                <a:spcBef>
                  <a:spcPts val="0"/>
                </a:spcBef>
                <a:spcAft>
                  <a:spcPts val="0"/>
                </a:spcAft>
                <a:buClrTx/>
                <a:buSzTx/>
                <a:buFontTx/>
                <a:buNone/>
                <a:tabLst/>
                <a:defRPr sz="3600">
                  <a:latin typeface="맑은 고딕"/>
                  <a:ea typeface="맑은 고딕"/>
                  <a:cs typeface="맑은 고딕"/>
                  <a:sym typeface="맑은 고딕"/>
                </a:defRPr>
              </a:pPr>
              <a:endParaRPr kumimoji="0" sz="3600" b="0" i="0" u="none" strike="noStrike" kern="1200" cap="none" spc="0" normalizeH="0" baseline="0" noProof="0" dirty="0">
                <a:ln>
                  <a:noFill/>
                </a:ln>
                <a:solidFill>
                  <a:srgbClr val="FFFFFF"/>
                </a:solidFill>
                <a:effectLst/>
                <a:uLnTx/>
                <a:uFillTx/>
                <a:latin typeface="맑은 고딕"/>
                <a:ea typeface="맑은 고딕"/>
                <a:sym typeface="맑은 고딕"/>
              </a:endParaRPr>
            </a:p>
          </p:txBody>
        </p:sp>
        <p:sp>
          <p:nvSpPr>
            <p:cNvPr id="40" name="Shape 140"/>
            <p:cNvSpPr/>
            <p:nvPr/>
          </p:nvSpPr>
          <p:spPr>
            <a:xfrm>
              <a:off x="8011708" y="4476196"/>
              <a:ext cx="1328045" cy="246221"/>
            </a:xfrm>
            <a:prstGeom prst="rect">
              <a:avLst/>
            </a:prstGeom>
            <a:ln w="12700">
              <a:miter lim="400000"/>
            </a:ln>
            <a:extLst>
              <a:ext uri="{C572A759-6A51-4108-AA02-DFA0A04FC94B}">
                <ma14:wrappingTextBoxFlag xmlns:ma14="http://schemas.microsoft.com/office/mac/drawingml/2011/main" xmlns="" val="1"/>
              </a:ext>
            </a:extLst>
          </p:spPr>
          <p:txBody>
            <a:bodyPr wrap="square" lIns="0" tIns="0" rIns="0" bIns="0">
              <a:spAutoFit/>
            </a:bodyPr>
            <a:lstStyle>
              <a:lvl1pPr defTabSz="1814352">
                <a:spcBef>
                  <a:spcPts val="1000"/>
                </a:spcBef>
                <a:defRPr sz="2900">
                  <a:solidFill>
                    <a:srgbClr val="969696"/>
                  </a:solidFill>
                  <a:latin typeface="SamsungOne 300"/>
                  <a:ea typeface="SamsungOne 300"/>
                  <a:cs typeface="SamsungOne 300"/>
                  <a:sym typeface="SamsungOne 300"/>
                </a:defRPr>
              </a:lvl1pPr>
            </a:lstStyle>
            <a:p>
              <a:pPr marL="0" marR="0" lvl="0" indent="0" algn="l" defTabSz="1814352" rtl="0" eaLnBrk="1" fontAlgn="auto" latinLnBrk="0" hangingPunct="1">
                <a:lnSpc>
                  <a:spcPct val="100000"/>
                </a:lnSpc>
                <a:spcBef>
                  <a:spcPts val="1000"/>
                </a:spcBef>
                <a:spcAft>
                  <a:spcPts val="0"/>
                </a:spcAft>
                <a:buClrTx/>
                <a:buSzTx/>
                <a:buFontTx/>
                <a:buNone/>
                <a:tabLst/>
                <a:defRPr/>
              </a:pPr>
              <a:r>
                <a:rPr kumimoji="0" lang="en-US" sz="1600" b="0" i="0" u="none" strike="noStrike" kern="1200" cap="none" spc="0" normalizeH="0" baseline="0" noProof="0" dirty="0">
                  <a:ln>
                    <a:noFill/>
                  </a:ln>
                  <a:solidFill>
                    <a:srgbClr val="FFFFFF"/>
                  </a:solidFill>
                  <a:effectLst/>
                  <a:uLnTx/>
                  <a:uFillTx/>
                  <a:latin typeface="Segoe UI Semilight"/>
                  <a:sym typeface="SamsungOne 300"/>
                </a:rPr>
                <a:t>Preview #4</a:t>
              </a:r>
              <a:endParaRPr kumimoji="0" sz="1600" b="0" i="0" u="none" strike="noStrike" kern="1200" cap="none" spc="0" normalizeH="0" baseline="0" noProof="0" dirty="0">
                <a:ln>
                  <a:noFill/>
                </a:ln>
                <a:solidFill>
                  <a:srgbClr val="FFFFFF"/>
                </a:solidFill>
                <a:effectLst/>
                <a:uLnTx/>
                <a:uFillTx/>
                <a:latin typeface="Segoe UI Semilight"/>
                <a:sym typeface="SamsungOne 300"/>
              </a:endParaRPr>
            </a:p>
          </p:txBody>
        </p:sp>
        <p:sp>
          <p:nvSpPr>
            <p:cNvPr id="41" name="Shape 144"/>
            <p:cNvSpPr/>
            <p:nvPr/>
          </p:nvSpPr>
          <p:spPr>
            <a:xfrm>
              <a:off x="7997670" y="4860978"/>
              <a:ext cx="1020645" cy="516039"/>
            </a:xfrm>
            <a:prstGeom prst="rect">
              <a:avLst/>
            </a:prstGeom>
            <a:ln w="12700">
              <a:miter lim="400000"/>
            </a:ln>
            <a:extLst>
              <a:ext uri="{C572A759-6A51-4108-AA02-DFA0A04FC94B}">
                <ma14:wrappingTextBoxFlag xmlns:ma14="http://schemas.microsoft.com/office/mac/drawingml/2011/main" xmlns="" val="1"/>
              </a:ext>
            </a:extLst>
          </p:spPr>
          <p:txBody>
            <a:bodyPr wrap="square" lIns="0" tIns="0" rIns="0" bIns="0">
              <a:spAutoFit/>
            </a:bodyPr>
            <a:lstStyle/>
            <a:p>
              <a:pPr marL="0" marR="0" lvl="0" indent="0" algn="ctr" defTabSz="1814352" rtl="0" eaLnBrk="1" fontAlgn="auto" latinLnBrk="0" hangingPunct="1">
                <a:lnSpc>
                  <a:spcPct val="90000"/>
                </a:lnSpc>
                <a:spcBef>
                  <a:spcPts val="1000"/>
                </a:spcBef>
                <a:spcAft>
                  <a:spcPts val="0"/>
                </a:spcAft>
                <a:buClrTx/>
                <a:buSzTx/>
                <a:buFontTx/>
                <a:buNone/>
                <a:tabLst/>
                <a:defRPr sz="2000">
                  <a:solidFill>
                    <a:srgbClr val="5A5A5A"/>
                  </a:solidFill>
                  <a:latin typeface="SamsungOne 400"/>
                  <a:ea typeface="SamsungOne 400"/>
                  <a:cs typeface="SamsungOne 400"/>
                  <a:sym typeface="SamsungOne 400"/>
                </a:defRPr>
              </a:pPr>
              <a:r>
                <a:rPr kumimoji="0" sz="1400" b="0" i="0" u="none" strike="noStrike" kern="1200" cap="none" spc="0" normalizeH="0" baseline="0" noProof="0" dirty="0">
                  <a:ln>
                    <a:noFill/>
                  </a:ln>
                  <a:solidFill>
                    <a:srgbClr val="FFB900"/>
                  </a:solidFill>
                  <a:effectLst/>
                  <a:uLnTx/>
                  <a:uFillTx/>
                  <a:latin typeface="SamsungOne 400"/>
                  <a:sym typeface="SamsungOne 400"/>
                </a:rPr>
                <a:t>Mobile</a:t>
              </a:r>
              <a:r>
                <a:rPr kumimoji="0" lang="en-US" sz="1400" b="0" i="0" u="none" strike="noStrike" kern="1200" cap="none" spc="0" normalizeH="0" baseline="0" noProof="0" dirty="0">
                  <a:ln>
                    <a:noFill/>
                  </a:ln>
                  <a:solidFill>
                    <a:srgbClr val="FFB900"/>
                  </a:solidFill>
                  <a:effectLst/>
                  <a:uLnTx/>
                  <a:uFillTx/>
                  <a:latin typeface="SamsungOne 400"/>
                  <a:sym typeface="SamsungOne 400"/>
                </a:rPr>
                <a:t>/TV</a:t>
              </a:r>
              <a:r>
                <a:rPr kumimoji="0" sz="1400" b="0" i="0" u="none" strike="noStrike" kern="1200" cap="none" spc="0" normalizeH="0" baseline="0" noProof="0" dirty="0">
                  <a:ln>
                    <a:noFill/>
                  </a:ln>
                  <a:solidFill>
                    <a:srgbClr val="FFB900"/>
                  </a:solidFill>
                  <a:effectLst/>
                  <a:uLnTx/>
                  <a:uFillTx/>
                  <a:latin typeface="SamsungOne 400"/>
                  <a:sym typeface="SamsungOne 400"/>
                </a:rPr>
                <a:t> </a:t>
              </a:r>
              <a:endParaRPr kumimoji="0" lang="en-US" sz="1400" b="0" i="0" u="none" strike="noStrike" kern="1200" cap="none" spc="0" normalizeH="0" baseline="0" noProof="0" dirty="0">
                <a:ln>
                  <a:noFill/>
                </a:ln>
                <a:solidFill>
                  <a:srgbClr val="FFB900"/>
                </a:solidFill>
                <a:effectLst/>
                <a:uLnTx/>
                <a:uFillTx/>
                <a:latin typeface="SamsungOne 400"/>
                <a:sym typeface="SamsungOne 400"/>
              </a:endParaRPr>
            </a:p>
            <a:p>
              <a:pPr marL="0" marR="0" lvl="0" indent="0" algn="ctr" defTabSz="1814352" rtl="0" eaLnBrk="1" fontAlgn="auto" latinLnBrk="0" hangingPunct="1">
                <a:lnSpc>
                  <a:spcPct val="90000"/>
                </a:lnSpc>
                <a:spcBef>
                  <a:spcPts val="1000"/>
                </a:spcBef>
                <a:spcAft>
                  <a:spcPts val="0"/>
                </a:spcAft>
                <a:buClrTx/>
                <a:buSzTx/>
                <a:buFontTx/>
                <a:buNone/>
                <a:tabLst/>
                <a:defRPr sz="2000">
                  <a:solidFill>
                    <a:srgbClr val="5A5A5A"/>
                  </a:solidFill>
                  <a:latin typeface="SamsungOne 400"/>
                  <a:ea typeface="SamsungOne 400"/>
                  <a:cs typeface="SamsungOne 400"/>
                  <a:sym typeface="SamsungOne 400"/>
                </a:defRPr>
              </a:pPr>
              <a:r>
                <a:rPr kumimoji="0" lang="en-US" sz="1400" b="0" i="0" u="none" strike="noStrike" kern="1200" cap="none" spc="0" normalizeH="0" baseline="0" noProof="0" dirty="0">
                  <a:ln>
                    <a:noFill/>
                  </a:ln>
                  <a:solidFill>
                    <a:srgbClr val="FFB900"/>
                  </a:solidFill>
                  <a:effectLst/>
                  <a:uLnTx/>
                  <a:uFillTx/>
                  <a:latin typeface="SamsungOne 400"/>
                  <a:sym typeface="SamsungOne 400"/>
                </a:rPr>
                <a:t>June 2017</a:t>
              </a:r>
              <a:endParaRPr kumimoji="0" sz="1400" b="0" i="0" u="none" strike="noStrike" kern="1200" cap="none" spc="0" normalizeH="0" baseline="0" noProof="0" dirty="0">
                <a:ln>
                  <a:noFill/>
                </a:ln>
                <a:solidFill>
                  <a:srgbClr val="FFB900"/>
                </a:solidFill>
                <a:effectLst/>
                <a:uLnTx/>
                <a:uFillTx/>
                <a:latin typeface="SamsungOne 400"/>
                <a:sym typeface="SamsungOne 400"/>
              </a:endParaRPr>
            </a:p>
          </p:txBody>
        </p:sp>
        <p:sp>
          <p:nvSpPr>
            <p:cNvPr id="42" name="Shape 148"/>
            <p:cNvSpPr/>
            <p:nvPr/>
          </p:nvSpPr>
          <p:spPr>
            <a:xfrm>
              <a:off x="10753751" y="4180678"/>
              <a:ext cx="169155" cy="190227"/>
            </a:xfrm>
            <a:prstGeom prst="ellipse">
              <a:avLst/>
            </a:prstGeom>
            <a:solidFill>
              <a:srgbClr val="969696"/>
            </a:solidFill>
            <a:ln w="3175">
              <a:miter lim="400000"/>
            </a:ln>
          </p:spPr>
          <p:txBody>
            <a:bodyPr lIns="45718" tIns="45718" rIns="45718" bIns="45718" anchor="ctr"/>
            <a:lstStyle/>
            <a:p>
              <a:pPr marL="0" marR="0" lvl="0" indent="0" algn="ctr" defTabSz="1814352" rtl="0" eaLnBrk="1" fontAlgn="auto" latinLnBrk="0" hangingPunct="1">
                <a:lnSpc>
                  <a:spcPct val="100000"/>
                </a:lnSpc>
                <a:spcBef>
                  <a:spcPts val="0"/>
                </a:spcBef>
                <a:spcAft>
                  <a:spcPts val="0"/>
                </a:spcAft>
                <a:buClrTx/>
                <a:buSzTx/>
                <a:buFontTx/>
                <a:buNone/>
                <a:tabLst/>
                <a:defRPr sz="3600">
                  <a:latin typeface="맑은 고딕"/>
                  <a:ea typeface="맑은 고딕"/>
                  <a:cs typeface="맑은 고딕"/>
                  <a:sym typeface="맑은 고딕"/>
                </a:defRPr>
              </a:pPr>
              <a:endParaRPr kumimoji="0" sz="3600" b="0" i="0" u="none" strike="noStrike" kern="1200" cap="none" spc="0" normalizeH="0" baseline="0" noProof="0" dirty="0">
                <a:ln>
                  <a:noFill/>
                </a:ln>
                <a:solidFill>
                  <a:srgbClr val="FFFFFF"/>
                </a:solidFill>
                <a:effectLst/>
                <a:uLnTx/>
                <a:uFillTx/>
                <a:latin typeface="맑은 고딕"/>
                <a:ea typeface="맑은 고딕"/>
                <a:sym typeface="맑은 고딕"/>
              </a:endParaRPr>
            </a:p>
          </p:txBody>
        </p:sp>
        <p:sp>
          <p:nvSpPr>
            <p:cNvPr id="43" name="Shape 140"/>
            <p:cNvSpPr/>
            <p:nvPr/>
          </p:nvSpPr>
          <p:spPr>
            <a:xfrm>
              <a:off x="10112372" y="4487278"/>
              <a:ext cx="1573160" cy="246221"/>
            </a:xfrm>
            <a:prstGeom prst="rect">
              <a:avLst/>
            </a:prstGeom>
            <a:ln w="12700">
              <a:miter lim="400000"/>
            </a:ln>
            <a:extLst>
              <a:ext uri="{C572A759-6A51-4108-AA02-DFA0A04FC94B}">
                <ma14:wrappingTextBoxFlag xmlns:ma14="http://schemas.microsoft.com/office/mac/drawingml/2011/main" xmlns="" val="1"/>
              </a:ext>
            </a:extLst>
          </p:spPr>
          <p:txBody>
            <a:bodyPr wrap="square" lIns="0" tIns="0" rIns="0" bIns="0">
              <a:spAutoFit/>
            </a:bodyPr>
            <a:lstStyle>
              <a:lvl1pPr defTabSz="1814352">
                <a:spcBef>
                  <a:spcPts val="1000"/>
                </a:spcBef>
                <a:defRPr sz="2900">
                  <a:solidFill>
                    <a:srgbClr val="969696"/>
                  </a:solidFill>
                  <a:latin typeface="SamsungOne 300"/>
                  <a:ea typeface="SamsungOne 300"/>
                  <a:cs typeface="SamsungOne 300"/>
                  <a:sym typeface="SamsungOne 300"/>
                </a:defRPr>
              </a:lvl1pPr>
            </a:lstStyle>
            <a:p>
              <a:pPr marL="0" marR="0" lvl="0" indent="0" algn="l" defTabSz="1814352" rtl="0" eaLnBrk="1" fontAlgn="auto" latinLnBrk="0" hangingPunct="1">
                <a:lnSpc>
                  <a:spcPct val="100000"/>
                </a:lnSpc>
                <a:spcBef>
                  <a:spcPts val="1000"/>
                </a:spcBef>
                <a:spcAft>
                  <a:spcPts val="0"/>
                </a:spcAft>
                <a:buClrTx/>
                <a:buSzTx/>
                <a:buFontTx/>
                <a:buNone/>
                <a:tabLst/>
                <a:defRPr/>
              </a:pPr>
              <a:r>
                <a:rPr kumimoji="0" lang="en-US" sz="1600" b="0" i="0" u="none" strike="noStrike" kern="1200" cap="none" spc="0" normalizeH="0" baseline="0" noProof="0" dirty="0">
                  <a:ln>
                    <a:noFill/>
                  </a:ln>
                  <a:solidFill>
                    <a:srgbClr val="FFFFFF"/>
                  </a:solidFill>
                  <a:effectLst/>
                  <a:uLnTx/>
                  <a:uFillTx/>
                  <a:latin typeface="Segoe UI Semilight"/>
                  <a:sym typeface="SamsungOne 300"/>
                </a:rPr>
                <a:t>Official Release</a:t>
              </a:r>
              <a:endParaRPr kumimoji="0" sz="1600" b="0" i="0" u="none" strike="noStrike" kern="1200" cap="none" spc="0" normalizeH="0" baseline="0" noProof="0" dirty="0">
                <a:ln>
                  <a:noFill/>
                </a:ln>
                <a:solidFill>
                  <a:srgbClr val="FFFFFF"/>
                </a:solidFill>
                <a:effectLst/>
                <a:uLnTx/>
                <a:uFillTx/>
                <a:latin typeface="Segoe UI Semilight"/>
                <a:sym typeface="SamsungOne 300"/>
              </a:endParaRPr>
            </a:p>
          </p:txBody>
        </p:sp>
        <p:sp>
          <p:nvSpPr>
            <p:cNvPr id="44" name="Shape 144"/>
            <p:cNvSpPr/>
            <p:nvPr/>
          </p:nvSpPr>
          <p:spPr>
            <a:xfrm>
              <a:off x="9918977" y="4849872"/>
              <a:ext cx="1838701" cy="516039"/>
            </a:xfrm>
            <a:prstGeom prst="rect">
              <a:avLst/>
            </a:prstGeom>
            <a:ln w="12700">
              <a:miter lim="400000"/>
            </a:ln>
            <a:extLst>
              <a:ext uri="{C572A759-6A51-4108-AA02-DFA0A04FC94B}">
                <ma14:wrappingTextBoxFlag xmlns:ma14="http://schemas.microsoft.com/office/mac/drawingml/2011/main" xmlns="" val="1"/>
              </a:ext>
            </a:extLst>
          </p:spPr>
          <p:txBody>
            <a:bodyPr wrap="square" lIns="0" tIns="0" rIns="0" bIns="0">
              <a:spAutoFit/>
            </a:bodyPr>
            <a:lstStyle/>
            <a:p>
              <a:pPr marL="0" marR="0" lvl="0" indent="0" algn="ctr" defTabSz="1814352" rtl="0" eaLnBrk="1" fontAlgn="auto" latinLnBrk="0" hangingPunct="1">
                <a:lnSpc>
                  <a:spcPct val="90000"/>
                </a:lnSpc>
                <a:spcBef>
                  <a:spcPts val="1000"/>
                </a:spcBef>
                <a:spcAft>
                  <a:spcPts val="0"/>
                </a:spcAft>
                <a:buClrTx/>
                <a:buSzTx/>
                <a:buFontTx/>
                <a:buNone/>
                <a:tabLst/>
                <a:defRPr sz="2000">
                  <a:solidFill>
                    <a:srgbClr val="5A5A5A"/>
                  </a:solidFill>
                  <a:latin typeface="SamsungOne 400"/>
                  <a:ea typeface="SamsungOne 400"/>
                  <a:cs typeface="SamsungOne 400"/>
                  <a:sym typeface="SamsungOne 400"/>
                </a:defRPr>
              </a:pPr>
              <a:r>
                <a:rPr kumimoji="0" sz="1400" b="0" i="0" u="none" strike="noStrike" kern="1200" cap="none" spc="0" normalizeH="0" baseline="0" noProof="0" dirty="0">
                  <a:ln>
                    <a:noFill/>
                  </a:ln>
                  <a:solidFill>
                    <a:srgbClr val="FFB900"/>
                  </a:solidFill>
                  <a:effectLst/>
                  <a:uLnTx/>
                  <a:uFillTx/>
                  <a:latin typeface="SamsungOne 400"/>
                  <a:sym typeface="SamsungOne 400"/>
                </a:rPr>
                <a:t>Mobile</a:t>
              </a:r>
              <a:r>
                <a:rPr kumimoji="0" lang="en-US" sz="1400" b="0" i="0" u="none" strike="noStrike" kern="1200" cap="none" spc="0" normalizeH="0" baseline="0" noProof="0" dirty="0">
                  <a:ln>
                    <a:noFill/>
                  </a:ln>
                  <a:solidFill>
                    <a:srgbClr val="FFB900"/>
                  </a:solidFill>
                  <a:effectLst/>
                  <a:uLnTx/>
                  <a:uFillTx/>
                  <a:latin typeface="SamsungOne 400"/>
                  <a:sym typeface="SamsungOne 400"/>
                </a:rPr>
                <a:t>/TV/Wearable</a:t>
              </a:r>
            </a:p>
            <a:p>
              <a:pPr marL="0" marR="0" lvl="0" indent="0" algn="ctr" defTabSz="1814352" rtl="0" eaLnBrk="1" fontAlgn="auto" latinLnBrk="0" hangingPunct="1">
                <a:lnSpc>
                  <a:spcPct val="90000"/>
                </a:lnSpc>
                <a:spcBef>
                  <a:spcPts val="1000"/>
                </a:spcBef>
                <a:spcAft>
                  <a:spcPts val="0"/>
                </a:spcAft>
                <a:buClrTx/>
                <a:buSzTx/>
                <a:buFontTx/>
                <a:buNone/>
                <a:tabLst/>
                <a:defRPr sz="2000">
                  <a:solidFill>
                    <a:srgbClr val="5A5A5A"/>
                  </a:solidFill>
                  <a:latin typeface="SamsungOne 400"/>
                  <a:ea typeface="SamsungOne 400"/>
                  <a:cs typeface="SamsungOne 400"/>
                  <a:sym typeface="SamsungOne 400"/>
                </a:defRPr>
              </a:pPr>
              <a:r>
                <a:rPr kumimoji="0" lang="en-US" sz="1400" b="0" i="0" u="none" strike="noStrike" kern="1200" cap="none" spc="0" normalizeH="0" baseline="0" noProof="0" dirty="0">
                  <a:ln>
                    <a:noFill/>
                  </a:ln>
                  <a:solidFill>
                    <a:srgbClr val="FFB900"/>
                  </a:solidFill>
                  <a:effectLst/>
                  <a:uLnTx/>
                  <a:uFillTx/>
                  <a:latin typeface="SamsungOne 400"/>
                  <a:sym typeface="SamsungOne 400"/>
                </a:rPr>
                <a:t>October </a:t>
              </a:r>
              <a:r>
                <a:rPr kumimoji="0" sz="1400" b="0" i="0" u="none" strike="noStrike" kern="1200" cap="none" spc="0" normalizeH="0" baseline="0" noProof="0" dirty="0">
                  <a:ln>
                    <a:noFill/>
                  </a:ln>
                  <a:solidFill>
                    <a:srgbClr val="FFB900"/>
                  </a:solidFill>
                  <a:effectLst/>
                  <a:uLnTx/>
                  <a:uFillTx/>
                  <a:latin typeface="SamsungOne 400"/>
                  <a:sym typeface="SamsungOne 400"/>
                </a:rPr>
                <a:t>201</a:t>
              </a:r>
              <a:r>
                <a:rPr kumimoji="0" lang="en-US" sz="1400" b="0" i="0" u="none" strike="noStrike" kern="1200" cap="none" spc="0" normalizeH="0" baseline="0" noProof="0" dirty="0">
                  <a:ln>
                    <a:noFill/>
                  </a:ln>
                  <a:solidFill>
                    <a:srgbClr val="FFB900"/>
                  </a:solidFill>
                  <a:effectLst/>
                  <a:uLnTx/>
                  <a:uFillTx/>
                  <a:latin typeface="SamsungOne 400"/>
                  <a:sym typeface="SamsungOne 400"/>
                </a:rPr>
                <a:t>7</a:t>
              </a:r>
              <a:endParaRPr kumimoji="0" sz="1400" b="0" i="0" u="none" strike="noStrike" kern="1200" cap="none" spc="0" normalizeH="0" baseline="0" noProof="0" dirty="0">
                <a:ln>
                  <a:noFill/>
                </a:ln>
                <a:solidFill>
                  <a:srgbClr val="FFB900"/>
                </a:solidFill>
                <a:effectLst/>
                <a:uLnTx/>
                <a:uFillTx/>
                <a:latin typeface="SamsungOne 400"/>
                <a:sym typeface="SamsungOne 400"/>
              </a:endParaRPr>
            </a:p>
          </p:txBody>
        </p:sp>
      </p:grpSp>
      <p:pic>
        <p:nvPicPr>
          <p:cNvPr id="45" name="그림 2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17653" y="4467385"/>
            <a:ext cx="4385548" cy="2098053"/>
          </a:xfrm>
          <a:prstGeom prst="rect">
            <a:avLst/>
          </a:prstGeom>
          <a:ln>
            <a:solidFill>
              <a:srgbClr val="0957E9"/>
            </a:solidFill>
          </a:ln>
        </p:spPr>
      </p:pic>
      <p:pic>
        <p:nvPicPr>
          <p:cNvPr id="46" name="그림 2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640639" y="29517"/>
            <a:ext cx="1484958" cy="1484958"/>
          </a:xfrm>
          <a:prstGeom prst="rect">
            <a:avLst/>
          </a:prstGeom>
        </p:spPr>
      </p:pic>
      <p:pic>
        <p:nvPicPr>
          <p:cNvPr id="47" name="그림 2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877993" y="5170033"/>
            <a:ext cx="3275105" cy="1605279"/>
          </a:xfrm>
          <a:prstGeom prst="rect">
            <a:avLst/>
          </a:prstGeom>
        </p:spPr>
      </p:pic>
      <p:pic>
        <p:nvPicPr>
          <p:cNvPr id="48" name="그림 2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934971" y="4305326"/>
            <a:ext cx="1169689" cy="1878676"/>
          </a:xfrm>
          <a:prstGeom prst="rect">
            <a:avLst/>
          </a:prstGeom>
        </p:spPr>
      </p:pic>
      <p:sp>
        <p:nvSpPr>
          <p:cNvPr id="49" name="Rectangle 48"/>
          <p:cNvSpPr/>
          <p:nvPr/>
        </p:nvSpPr>
        <p:spPr>
          <a:xfrm>
            <a:off x="357059" y="4305326"/>
            <a:ext cx="6312155" cy="2308324"/>
          </a:xfrm>
          <a:prstGeom prst="rect">
            <a:avLst/>
          </a:prstGeom>
        </p:spPr>
        <p:txBody>
          <a:bodyPr wrap="square">
            <a:spAutoFit/>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altLang="ko-KR" sz="3200" b="1" i="0" u="none" strike="noStrike" kern="1200" cap="none" spc="0" normalizeH="0" baseline="0" noProof="0" dirty="0">
                <a:ln>
                  <a:noFill/>
                </a:ln>
                <a:solidFill>
                  <a:srgbClr val="FFFFFF"/>
                </a:solidFill>
                <a:effectLst/>
                <a:uLnTx/>
                <a:uFillTx/>
                <a:latin typeface="Segoe UI Light"/>
                <a:ea typeface="+mn-ea"/>
                <a:cs typeface="+mn-cs"/>
              </a:rPr>
              <a:t>Visual Studio Tools for Tizen</a:t>
            </a:r>
          </a:p>
          <a:p>
            <a:pPr marL="224096" marR="0" lvl="1" indent="0" algn="l" defTabSz="932742" rtl="0" eaLnBrk="1" fontAlgn="auto" latinLnBrk="0" hangingPunct="1">
              <a:lnSpc>
                <a:spcPct val="100000"/>
              </a:lnSpc>
              <a:spcBef>
                <a:spcPts val="0"/>
              </a:spcBef>
              <a:spcAft>
                <a:spcPts val="0"/>
              </a:spcAft>
              <a:buClrTx/>
              <a:buSzTx/>
              <a:buFont typeface="Wingdings" panose="05000000000000000000" pitchFamily="2" charset="2"/>
              <a:buNone/>
              <a:tabLst/>
              <a:defRPr/>
            </a:pPr>
            <a:r>
              <a:rPr kumimoji="0" lang="en-US" altLang="ko-KR" sz="3200" b="0" i="0" u="none" strike="noStrike" kern="1200" cap="none" spc="0" normalizeH="0" baseline="0" noProof="0" dirty="0">
                <a:ln>
                  <a:noFill/>
                </a:ln>
                <a:solidFill>
                  <a:srgbClr val="FFFFFF"/>
                </a:solidFill>
                <a:effectLst/>
                <a:uLnTx/>
                <a:uFillTx/>
                <a:latin typeface="Segoe UI Light"/>
                <a:ea typeface="+mn-ea"/>
                <a:cs typeface="+mn-cs"/>
              </a:rPr>
              <a:t>Supports everything you need to </a:t>
            </a:r>
          </a:p>
          <a:p>
            <a:pPr marL="224096" marR="0" lvl="1" indent="0" algn="l" defTabSz="932742" rtl="0" eaLnBrk="1" fontAlgn="auto" latinLnBrk="0" hangingPunct="1">
              <a:lnSpc>
                <a:spcPct val="100000"/>
              </a:lnSpc>
              <a:spcBef>
                <a:spcPts val="0"/>
              </a:spcBef>
              <a:spcAft>
                <a:spcPts val="0"/>
              </a:spcAft>
              <a:buClrTx/>
              <a:buSzTx/>
              <a:buFont typeface="Wingdings" panose="05000000000000000000" pitchFamily="2" charset="2"/>
              <a:buNone/>
              <a:tabLst/>
              <a:defRPr/>
            </a:pPr>
            <a:r>
              <a:rPr kumimoji="0" lang="en-US" altLang="ko-KR" sz="3200" b="0" i="0" u="none" strike="noStrike" kern="1200" cap="none" spc="0" normalizeH="0" baseline="0" noProof="0" dirty="0">
                <a:ln>
                  <a:noFill/>
                </a:ln>
                <a:solidFill>
                  <a:srgbClr val="FFFFFF"/>
                </a:solidFill>
                <a:effectLst/>
                <a:uLnTx/>
                <a:uFillTx/>
                <a:latin typeface="Segoe UI Light"/>
                <a:ea typeface="+mn-ea"/>
                <a:cs typeface="+mn-cs"/>
              </a:rPr>
              <a:t>develop Tizen apps with .NET core</a:t>
            </a:r>
          </a:p>
          <a:p>
            <a:pPr marL="224096" marR="0" lvl="1" indent="0" algn="l" defTabSz="932742" rtl="0" eaLnBrk="1" fontAlgn="auto" latinLnBrk="0" hangingPunct="1">
              <a:lnSpc>
                <a:spcPct val="100000"/>
              </a:lnSpc>
              <a:spcBef>
                <a:spcPts val="0"/>
              </a:spcBef>
              <a:spcAft>
                <a:spcPts val="0"/>
              </a:spcAft>
              <a:buClrTx/>
              <a:buSzTx/>
              <a:buFont typeface="Wingdings" panose="05000000000000000000" pitchFamily="2" charset="2"/>
              <a:buNone/>
              <a:tabLst/>
              <a:defRPr/>
            </a:pPr>
            <a:endParaRPr kumimoji="0" lang="en-US" altLang="ko-KR" sz="3200" b="0" i="0" u="none" strike="noStrike" kern="1200" cap="none" spc="0" normalizeH="0" baseline="0" noProof="0" dirty="0">
              <a:ln>
                <a:noFill/>
              </a:ln>
              <a:solidFill>
                <a:srgbClr val="FFFFFF"/>
              </a:solidFill>
              <a:effectLst/>
              <a:uLnTx/>
              <a:uFillTx/>
              <a:latin typeface="Segoe UI Light"/>
              <a:ea typeface="+mn-ea"/>
              <a:cs typeface="+mn-cs"/>
            </a:endParaRPr>
          </a:p>
          <a:p>
            <a:pPr marL="224096" marR="0" lvl="1" indent="0" algn="l" defTabSz="932742" rtl="0" eaLnBrk="1" fontAlgn="auto" latinLnBrk="0" hangingPunct="1">
              <a:lnSpc>
                <a:spcPct val="100000"/>
              </a:lnSpc>
              <a:spcBef>
                <a:spcPts val="0"/>
              </a:spcBef>
              <a:spcAft>
                <a:spcPts val="0"/>
              </a:spcAft>
              <a:buClrTx/>
              <a:buSzTx/>
              <a:buFont typeface="Wingdings" panose="05000000000000000000" pitchFamily="2" charset="2"/>
              <a:buNone/>
              <a:tabLst/>
              <a:defRPr/>
            </a:pPr>
            <a:r>
              <a:rPr kumimoji="0" lang="en-US" altLang="ko-KR" sz="1600" b="0" i="0" u="none" strike="noStrike" kern="1200" cap="none" spc="0" normalizeH="0" baseline="0" noProof="0" dirty="0">
                <a:ln>
                  <a:noFill/>
                </a:ln>
                <a:solidFill>
                  <a:srgbClr val="FFFFFF"/>
                </a:solidFill>
                <a:effectLst/>
                <a:uLnTx/>
                <a:uFillTx/>
                <a:latin typeface="Segoe UI Light"/>
                <a:ea typeface="+mn-ea"/>
                <a:cs typeface="+mn-cs"/>
              </a:rPr>
              <a:t>https://developer.tizen.org/development/tizen-.net-preview/</a:t>
            </a:r>
            <a:endParaRPr kumimoji="0" lang="ko-KR" altLang="en-US" sz="1600" b="0" i="0" u="none" strike="noStrike" kern="1200" cap="none" spc="0" normalizeH="0" baseline="0" noProof="0" dirty="0">
              <a:ln>
                <a:noFill/>
              </a:ln>
              <a:solidFill>
                <a:srgbClr val="FFFFFF"/>
              </a:solidFill>
              <a:effectLst/>
              <a:uLnTx/>
              <a:uFillTx/>
              <a:latin typeface="Segoe UI Light"/>
              <a:ea typeface="+mn-ea"/>
              <a:cs typeface="+mn-cs"/>
            </a:endParaRPr>
          </a:p>
        </p:txBody>
      </p:sp>
    </p:spTree>
    <p:extLst>
      <p:ext uri="{BB962C8B-B14F-4D97-AF65-F5344CB8AC3E}">
        <p14:creationId xmlns:p14="http://schemas.microsoft.com/office/powerpoint/2010/main" val="22597853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bg>
      <p:bgPr>
        <a:solidFill>
          <a:srgbClr val="6E3382"/>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91E340D-E4F5-43F6-B9CB-F9B75FA8274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750227"/>
            <a:ext cx="12193160" cy="3518745"/>
          </a:xfrm>
          <a:prstGeom prst="rect">
            <a:avLst/>
          </a:prstGeom>
        </p:spPr>
      </p:pic>
      <p:pic>
        <p:nvPicPr>
          <p:cNvPr id="7" name="Picture 6">
            <a:extLst>
              <a:ext uri="{FF2B5EF4-FFF2-40B4-BE49-F238E27FC236}">
                <a16:creationId xmlns:a16="http://schemas.microsoft.com/office/drawing/2014/main" id="{6F1C0FB0-4C94-4FAB-9C64-1B93E8C5E2F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0800000">
            <a:off x="-1160" y="5098627"/>
            <a:ext cx="12193160" cy="3518745"/>
          </a:xfrm>
          <a:prstGeom prst="rect">
            <a:avLst/>
          </a:prstGeom>
        </p:spPr>
      </p:pic>
      <p:sp>
        <p:nvSpPr>
          <p:cNvPr id="9" name="Title 1">
            <a:extLst>
              <a:ext uri="{FF2B5EF4-FFF2-40B4-BE49-F238E27FC236}">
                <a16:creationId xmlns:a16="http://schemas.microsoft.com/office/drawing/2014/main" id="{B561EF0C-E31D-4326-BDE7-A11B87276794}"/>
              </a:ext>
            </a:extLst>
          </p:cNvPr>
          <p:cNvSpPr txBox="1">
            <a:spLocks/>
          </p:cNvSpPr>
          <p:nvPr/>
        </p:nvSpPr>
        <p:spPr>
          <a:xfrm>
            <a:off x="0" y="2004988"/>
            <a:ext cx="12192000" cy="724705"/>
          </a:xfrm>
          <a:prstGeom prst="rect">
            <a:avLst/>
          </a:prstGeom>
        </p:spPr>
        <p:txBody>
          <a:bodyPr vert="horz" wrap="square" lIns="146304" tIns="91440" rIns="146304" bIns="91440" rtlCol="0" anchor="t">
            <a:noAutofit/>
          </a:bodyPr>
          <a:lstStyle>
            <a:lvl1pPr algn="l" defTabSz="914367" rtl="0" eaLnBrk="1" latinLnBrk="0" hangingPunct="1">
              <a:lnSpc>
                <a:spcPct val="90000"/>
              </a:lnSpc>
              <a:spcBef>
                <a:spcPct val="0"/>
              </a:spcBef>
              <a:buNone/>
              <a:defRPr lang="en-US" sz="4705"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ctr" defTabSz="914367"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100" normalizeH="0" baseline="0" noProof="0" dirty="0">
                <a:ln w="3175">
                  <a:noFill/>
                </a:ln>
                <a:solidFill>
                  <a:srgbClr val="FFFFFF">
                    <a:lumMod val="95000"/>
                  </a:srgbClr>
                </a:solidFill>
                <a:effectLst/>
                <a:uLnTx/>
                <a:uFillTx/>
                <a:latin typeface="Segoe UI Light"/>
                <a:ea typeface="+mn-ea"/>
                <a:cs typeface="Segoe UI" pitchFamily="34" charset="0"/>
              </a:rPr>
              <a:t> Learn. Imagine. Build.</a:t>
            </a:r>
            <a:br>
              <a:rPr kumimoji="0" lang="en-US" sz="4705" b="0" i="0" u="none" strike="noStrike" kern="1200" cap="none" spc="-100" normalizeH="0" baseline="0" noProof="0" dirty="0">
                <a:ln w="3175">
                  <a:noFill/>
                </a:ln>
                <a:solidFill>
                  <a:srgbClr val="FFFFFF">
                    <a:lumMod val="95000"/>
                  </a:srgbClr>
                </a:solidFill>
                <a:effectLst/>
                <a:uLnTx/>
                <a:uFillTx/>
                <a:latin typeface="Segoe UI Light"/>
                <a:ea typeface="+mn-ea"/>
                <a:cs typeface="Segoe UI" pitchFamily="34" charset="0"/>
              </a:rPr>
            </a:br>
            <a:r>
              <a:rPr kumimoji="0" lang="en-US" sz="7200" b="0" i="0" u="none" strike="noStrike" kern="1200" cap="none" spc="-100" normalizeH="0" baseline="0" noProof="0" dirty="0">
                <a:ln w="3175">
                  <a:noFill/>
                </a:ln>
                <a:solidFill>
                  <a:srgbClr val="FFFFFF"/>
                </a:solidFill>
                <a:effectLst/>
                <a:uLnTx/>
                <a:uFillTx/>
                <a:latin typeface="Segoe UI"/>
                <a:ea typeface="+mn-ea"/>
                <a:cs typeface="Segoe UI" pitchFamily="34" charset="0"/>
              </a:rPr>
              <a:t>.NET Conf</a:t>
            </a:r>
          </a:p>
          <a:p>
            <a:pPr marL="0" marR="0" lvl="0" indent="0" algn="ctr" defTabSz="914367" rtl="0" eaLnBrk="1" fontAlgn="auto" latinLnBrk="0" hangingPunct="1">
              <a:lnSpc>
                <a:spcPct val="90000"/>
              </a:lnSpc>
              <a:spcBef>
                <a:spcPct val="0"/>
              </a:spcBef>
              <a:spcAft>
                <a:spcPts val="0"/>
              </a:spcAft>
              <a:buClrTx/>
              <a:buSzTx/>
              <a:buFontTx/>
              <a:buNone/>
              <a:tabLst/>
              <a:defRPr/>
            </a:pPr>
            <a:r>
              <a:rPr kumimoji="0" lang="en-US" sz="4800" b="0" i="0" u="none" strike="noStrike" kern="1200" cap="none" spc="-100" normalizeH="0" baseline="0" noProof="0" dirty="0">
                <a:ln w="3175">
                  <a:noFill/>
                </a:ln>
                <a:solidFill>
                  <a:srgbClr val="FFFFFF"/>
                </a:solidFill>
                <a:effectLst/>
                <a:uLnTx/>
                <a:uFillTx/>
                <a:latin typeface="Segoe UI"/>
                <a:ea typeface="+mn-ea"/>
                <a:cs typeface="Segoe UI" pitchFamily="34" charset="0"/>
              </a:rPr>
              <a:t>The conference continues </a:t>
            </a:r>
            <a:r>
              <a:rPr lang="en-US" sz="4800" dirty="0">
                <a:solidFill>
                  <a:srgbClr val="FFFFFF"/>
                </a:solidFill>
                <a:latin typeface="Segoe UI"/>
              </a:rPr>
              <a:t>l</a:t>
            </a:r>
            <a:r>
              <a:rPr kumimoji="0" lang="en-US" sz="4800" b="0" i="0" u="none" strike="noStrike" kern="1200" cap="none" spc="-100" normalizeH="0" baseline="0" noProof="0" dirty="0" err="1">
                <a:ln w="3175">
                  <a:noFill/>
                </a:ln>
                <a:solidFill>
                  <a:srgbClr val="FFFFFF"/>
                </a:solidFill>
                <a:effectLst/>
                <a:uLnTx/>
                <a:uFillTx/>
                <a:latin typeface="Segoe UI"/>
                <a:ea typeface="+mn-ea"/>
                <a:cs typeface="Segoe UI" pitchFamily="34" charset="0"/>
              </a:rPr>
              <a:t>ive</a:t>
            </a:r>
            <a:r>
              <a:rPr lang="en-US" sz="4800" dirty="0">
                <a:solidFill>
                  <a:srgbClr val="FFFFFF"/>
                </a:solidFill>
                <a:latin typeface="Segoe UI"/>
              </a:rPr>
              <a:t> on Channel 9!</a:t>
            </a:r>
            <a:br>
              <a:rPr kumimoji="0" lang="en-US" sz="4400" b="0" i="0" u="none" strike="noStrike" kern="1200" cap="none" spc="-100" normalizeH="0" baseline="0" noProof="0" dirty="0">
                <a:ln w="3175">
                  <a:noFill/>
                </a:ln>
                <a:solidFill>
                  <a:srgbClr val="FFFFFF"/>
                </a:solidFill>
                <a:effectLst/>
                <a:uLnTx/>
                <a:uFillTx/>
                <a:latin typeface="Segoe UI"/>
                <a:ea typeface="+mn-ea"/>
                <a:cs typeface="Segoe UI" pitchFamily="34" charset="0"/>
              </a:rPr>
            </a:br>
            <a:r>
              <a:rPr lang="en-US" sz="4400" dirty="0">
                <a:solidFill>
                  <a:srgbClr val="FFFFFF"/>
                </a:solidFill>
                <a:latin typeface="Segoe UI"/>
                <a:hlinkClick r:id="rId4"/>
              </a:rPr>
              <a:t>www.dotnetconf.net</a:t>
            </a:r>
            <a:r>
              <a:rPr lang="en-US" sz="4400" dirty="0">
                <a:solidFill>
                  <a:srgbClr val="FFFFFF"/>
                </a:solidFill>
                <a:latin typeface="Segoe UI"/>
              </a:rPr>
              <a:t> </a:t>
            </a:r>
            <a:br>
              <a:rPr kumimoji="0" lang="en-US" sz="4705" b="0" i="0" u="none" strike="noStrike" kern="1200" cap="none" spc="-100" normalizeH="0" baseline="0" noProof="0" dirty="0">
                <a:ln w="3175">
                  <a:noFill/>
                </a:ln>
                <a:solidFill>
                  <a:srgbClr val="FFFFFF"/>
                </a:solidFill>
                <a:effectLst/>
                <a:uLnTx/>
                <a:uFillTx/>
                <a:latin typeface="Segoe UI Light"/>
                <a:ea typeface="+mn-ea"/>
                <a:cs typeface="Segoe UI" pitchFamily="34" charset="0"/>
              </a:rPr>
            </a:br>
            <a:endParaRPr kumimoji="0" lang="en-US" sz="4705" b="0" i="0" u="none" strike="noStrike" kern="1200" cap="none" spc="-100" normalizeH="0" baseline="0" noProof="0" dirty="0">
              <a:ln w="3175">
                <a:noFill/>
              </a:ln>
              <a:solidFill>
                <a:srgbClr val="FFFFFF"/>
              </a:solidFill>
              <a:effectLst/>
              <a:uLnTx/>
              <a:uFillTx/>
              <a:latin typeface="Segoe UI Light"/>
              <a:ea typeface="+mn-ea"/>
              <a:cs typeface="Segoe UI" pitchFamily="34" charset="0"/>
            </a:endParaRPr>
          </a:p>
        </p:txBody>
      </p:sp>
    </p:spTree>
    <p:extLst>
      <p:ext uri="{BB962C8B-B14F-4D97-AF65-F5344CB8AC3E}">
        <p14:creationId xmlns:p14="http://schemas.microsoft.com/office/powerpoint/2010/main" val="1195626299"/>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BF3C05F6-5643-4514-9015-EADA69635388}"/>
              </a:ext>
            </a:extLst>
          </p:cNvPr>
          <p:cNvGrpSpPr/>
          <p:nvPr/>
        </p:nvGrpSpPr>
        <p:grpSpPr>
          <a:xfrm>
            <a:off x="231151" y="2765233"/>
            <a:ext cx="8438902" cy="3269875"/>
            <a:chOff x="473523" y="2765233"/>
            <a:chExt cx="8438902" cy="3269875"/>
          </a:xfrm>
        </p:grpSpPr>
        <p:grpSp>
          <p:nvGrpSpPr>
            <p:cNvPr id="3" name="Group 2">
              <a:extLst>
                <a:ext uri="{FF2B5EF4-FFF2-40B4-BE49-F238E27FC236}">
                  <a16:creationId xmlns:a16="http://schemas.microsoft.com/office/drawing/2014/main" id="{B979A00A-288F-4596-8596-B6245973844F}"/>
                </a:ext>
              </a:extLst>
            </p:cNvPr>
            <p:cNvGrpSpPr/>
            <p:nvPr/>
          </p:nvGrpSpPr>
          <p:grpSpPr>
            <a:xfrm>
              <a:off x="473523" y="2765233"/>
              <a:ext cx="8438902" cy="3269875"/>
              <a:chOff x="406549" y="3520663"/>
              <a:chExt cx="9311752" cy="3269875"/>
            </a:xfrm>
          </p:grpSpPr>
          <p:grpSp>
            <p:nvGrpSpPr>
              <p:cNvPr id="2" name="Group 1">
                <a:extLst>
                  <a:ext uri="{FF2B5EF4-FFF2-40B4-BE49-F238E27FC236}">
                    <a16:creationId xmlns:a16="http://schemas.microsoft.com/office/drawing/2014/main" id="{ACD9056F-D671-4F3C-A669-BF15F1237944}"/>
                  </a:ext>
                </a:extLst>
              </p:cNvPr>
              <p:cNvGrpSpPr/>
              <p:nvPr/>
            </p:nvGrpSpPr>
            <p:grpSpPr>
              <a:xfrm>
                <a:off x="406549" y="3520663"/>
                <a:ext cx="9311752" cy="3269875"/>
                <a:chOff x="474923" y="2765234"/>
                <a:chExt cx="9253607" cy="3269875"/>
              </a:xfrm>
            </p:grpSpPr>
            <p:sp>
              <p:nvSpPr>
                <p:cNvPr id="10" name="TextBox 9"/>
                <p:cNvSpPr txBox="1"/>
                <p:nvPr/>
              </p:nvSpPr>
              <p:spPr>
                <a:xfrm>
                  <a:off x="474923" y="2765234"/>
                  <a:ext cx="9253607" cy="3269875"/>
                </a:xfrm>
                <a:prstGeom prst="rect">
                  <a:avLst/>
                </a:prstGeom>
                <a:solidFill>
                  <a:schemeClr val="bg2">
                    <a:lumMod val="65000"/>
                  </a:schemeClr>
                </a:solidFill>
              </p:spPr>
              <p:txBody>
                <a:bodyPr wrap="square" lIns="179259" tIns="143407" rIns="179259" bIns="143407" rtlCol="0" anchor="ctr">
                  <a:noAutofit/>
                </a:bodyPr>
                <a:lstStyle>
                  <a:defPPr>
                    <a:defRPr lang="en-US"/>
                  </a:defPPr>
                  <a:lvl1pPr algn="ctr" defTabSz="914224">
                    <a:lnSpc>
                      <a:spcPct val="90000"/>
                    </a:lnSpc>
                    <a:defRPr sz="2000" kern="0">
                      <a:gradFill>
                        <a:gsLst>
                          <a:gs pos="1250">
                            <a:srgbClr val="FFFFFF"/>
                          </a:gs>
                          <a:gs pos="100000">
                            <a:srgbClr val="FFFFFF"/>
                          </a:gs>
                        </a:gsLst>
                        <a:lin ang="5400000" scaled="0"/>
                      </a:gradFill>
                      <a:latin typeface="Segoe UI Semibold" panose="020B0702040204020203" pitchFamily="34" charset="0"/>
                      <a:cs typeface="Segoe UI Semibold" panose="020B0702040204020203" pitchFamily="34" charset="0"/>
                    </a:defRPr>
                  </a:lvl1pPr>
                </a:lstStyle>
                <a:p>
                  <a:pPr defTabSz="914048">
                    <a:defRPr/>
                  </a:pPr>
                  <a:endParaRPr lang="en-US" sz="1372" b="1" dirty="0">
                    <a:solidFill>
                      <a:srgbClr val="FFFFFF"/>
                    </a:solidFill>
                    <a:latin typeface="Segoe UI"/>
                  </a:endParaRPr>
                </a:p>
              </p:txBody>
            </p:sp>
            <p:sp>
              <p:nvSpPr>
                <p:cNvPr id="32" name="TextBox 31"/>
                <p:cNvSpPr txBox="1"/>
                <p:nvPr/>
              </p:nvSpPr>
              <p:spPr>
                <a:xfrm>
                  <a:off x="3762304" y="5408884"/>
                  <a:ext cx="2688627" cy="382081"/>
                </a:xfrm>
                <a:prstGeom prst="rect">
                  <a:avLst/>
                </a:prstGeom>
                <a:solidFill>
                  <a:srgbClr val="D2D2D2"/>
                </a:solidFill>
              </p:spPr>
              <p:txBody>
                <a:bodyPr wrap="square" lIns="179259" tIns="143407" rIns="179259" bIns="143407" rtlCol="0" anchor="ctr">
                  <a:noAutofit/>
                </a:bodyPr>
                <a:lstStyle/>
                <a:p>
                  <a:pPr algn="ctr" defTabSz="896042">
                    <a:lnSpc>
                      <a:spcPct val="90000"/>
                    </a:lnSpc>
                    <a:defRPr/>
                  </a:pPr>
                  <a:r>
                    <a:rPr lang="en-US" sz="980" b="1" kern="0" dirty="0">
                      <a:gradFill>
                        <a:gsLst>
                          <a:gs pos="2804">
                            <a:srgbClr val="505050"/>
                          </a:gs>
                          <a:gs pos="26000">
                            <a:srgbClr val="505050"/>
                          </a:gs>
                        </a:gsLst>
                        <a:lin ang="5400000" scaled="1"/>
                      </a:gradFill>
                      <a:latin typeface="Segoe UI"/>
                      <a:cs typeface="Segoe UI Semilight" panose="020B0402040204020203" pitchFamily="34" charset="0"/>
                    </a:rPr>
                    <a:t>COMPILERS</a:t>
                  </a:r>
                </a:p>
              </p:txBody>
            </p:sp>
            <p:sp>
              <p:nvSpPr>
                <p:cNvPr id="33" name="TextBox 32"/>
                <p:cNvSpPr txBox="1"/>
                <p:nvPr/>
              </p:nvSpPr>
              <p:spPr>
                <a:xfrm>
                  <a:off x="6759530" y="5408884"/>
                  <a:ext cx="2626177" cy="382081"/>
                </a:xfrm>
                <a:prstGeom prst="rect">
                  <a:avLst/>
                </a:prstGeom>
                <a:solidFill>
                  <a:srgbClr val="D2D2D2"/>
                </a:solidFill>
              </p:spPr>
              <p:txBody>
                <a:bodyPr wrap="square" lIns="179259" tIns="143407" rIns="179259" bIns="143407" rtlCol="0" anchor="ctr">
                  <a:noAutofit/>
                </a:bodyPr>
                <a:lstStyle/>
                <a:p>
                  <a:pPr algn="ctr" defTabSz="896042">
                    <a:lnSpc>
                      <a:spcPct val="90000"/>
                    </a:lnSpc>
                    <a:defRPr/>
                  </a:pPr>
                  <a:r>
                    <a:rPr lang="en-US" sz="980" b="1" kern="0" dirty="0">
                      <a:gradFill>
                        <a:gsLst>
                          <a:gs pos="2804">
                            <a:srgbClr val="505050"/>
                          </a:gs>
                          <a:gs pos="26000">
                            <a:srgbClr val="505050"/>
                          </a:gs>
                        </a:gsLst>
                        <a:lin ang="5400000" scaled="1"/>
                      </a:gradFill>
                      <a:latin typeface="Segoe UI"/>
                      <a:cs typeface="Segoe UI Semilight" panose="020B0402040204020203" pitchFamily="34" charset="0"/>
                    </a:rPr>
                    <a:t>LANGUAGES</a:t>
                  </a:r>
                </a:p>
              </p:txBody>
            </p:sp>
            <p:sp>
              <p:nvSpPr>
                <p:cNvPr id="34" name="TextBox 33"/>
                <p:cNvSpPr txBox="1"/>
                <p:nvPr/>
              </p:nvSpPr>
              <p:spPr>
                <a:xfrm>
                  <a:off x="819096" y="5408885"/>
                  <a:ext cx="2634609" cy="394116"/>
                </a:xfrm>
                <a:prstGeom prst="rect">
                  <a:avLst/>
                </a:prstGeom>
                <a:solidFill>
                  <a:srgbClr val="D2D2D2"/>
                </a:solidFill>
              </p:spPr>
              <p:txBody>
                <a:bodyPr wrap="square" lIns="179259" tIns="143407" rIns="179259" bIns="143407" rtlCol="0" anchor="ctr">
                  <a:noAutofit/>
                </a:bodyPr>
                <a:lstStyle/>
                <a:p>
                  <a:pPr algn="ctr" defTabSz="896042">
                    <a:lnSpc>
                      <a:spcPct val="90000"/>
                    </a:lnSpc>
                    <a:defRPr/>
                  </a:pPr>
                  <a:r>
                    <a:rPr lang="en-US" sz="980" b="1" kern="0" dirty="0">
                      <a:gradFill>
                        <a:gsLst>
                          <a:gs pos="2804">
                            <a:srgbClr val="505050"/>
                          </a:gs>
                          <a:gs pos="26000">
                            <a:srgbClr val="505050"/>
                          </a:gs>
                        </a:gsLst>
                        <a:lin ang="5400000" scaled="1"/>
                      </a:gradFill>
                      <a:latin typeface="Segoe UI"/>
                      <a:cs typeface="Segoe UI Semilight" panose="020B0402040204020203" pitchFamily="34" charset="0"/>
                    </a:rPr>
                    <a:t>RUNTIME COMPONENTS</a:t>
                  </a:r>
                </a:p>
              </p:txBody>
            </p:sp>
            <p:sp>
              <p:nvSpPr>
                <p:cNvPr id="30" name="TextBox 29"/>
                <p:cNvSpPr txBox="1"/>
                <p:nvPr/>
              </p:nvSpPr>
              <p:spPr>
                <a:xfrm>
                  <a:off x="525249" y="3415108"/>
                  <a:ext cx="9162736" cy="1295929"/>
                </a:xfrm>
                <a:prstGeom prst="rect">
                  <a:avLst/>
                </a:prstGeom>
                <a:solidFill>
                  <a:srgbClr val="000000">
                    <a:alpha val="10196"/>
                  </a:srgbClr>
                </a:solidFill>
              </p:spPr>
              <p:txBody>
                <a:bodyPr wrap="square" lIns="179259" tIns="143407" rIns="179259" bIns="143407" rtlCol="0" anchor="ctr">
                  <a:noAutofit/>
                </a:bodyPr>
                <a:lstStyle>
                  <a:defPPr>
                    <a:defRPr lang="en-US"/>
                  </a:defPPr>
                  <a:lvl1pPr algn="ctr" defTabSz="914224">
                    <a:lnSpc>
                      <a:spcPct val="90000"/>
                    </a:lnSpc>
                    <a:defRPr sz="1600" b="1" kern="0">
                      <a:gradFill>
                        <a:gsLst>
                          <a:gs pos="2804">
                            <a:srgbClr val="505050"/>
                          </a:gs>
                          <a:gs pos="26000">
                            <a:srgbClr val="505050"/>
                          </a:gs>
                        </a:gsLst>
                        <a:lin ang="5400000" scaled="1"/>
                      </a:gradFill>
                      <a:cs typeface="Segoe UI Semilight" panose="020B0402040204020203" pitchFamily="34" charset="0"/>
                    </a:defRPr>
                  </a:lvl1pPr>
                </a:lstStyle>
                <a:p>
                  <a:pPr defTabSz="914048">
                    <a:defRPr/>
                  </a:pPr>
                  <a:r>
                    <a:rPr lang="en-US" sz="1372" dirty="0">
                      <a:solidFill>
                        <a:srgbClr val="FFFFFF"/>
                      </a:solidFill>
                      <a:latin typeface="Segoe UI Semibold" panose="020B0702040204020203" pitchFamily="34" charset="0"/>
                      <a:cs typeface="Segoe UI Semibold" panose="020B0702040204020203" pitchFamily="34" charset="0"/>
                    </a:rPr>
                    <a:t>LIBRARIES</a:t>
                  </a:r>
                  <a:endParaRPr lang="en-US" sz="1078" dirty="0">
                    <a:solidFill>
                      <a:srgbClr val="FFFFFF"/>
                    </a:solidFill>
                    <a:latin typeface="Segoe UI Semibold" panose="020B0702040204020203" pitchFamily="34" charset="0"/>
                    <a:cs typeface="Segoe UI Semibold" panose="020B0702040204020203" pitchFamily="34" charset="0"/>
                  </a:endParaRPr>
                </a:p>
              </p:txBody>
            </p:sp>
            <p:sp>
              <p:nvSpPr>
                <p:cNvPr id="6" name="Rectangle 5"/>
                <p:cNvSpPr/>
                <p:nvPr/>
              </p:nvSpPr>
              <p:spPr>
                <a:xfrm>
                  <a:off x="549898" y="4949461"/>
                  <a:ext cx="9162736" cy="301727"/>
                </a:xfrm>
                <a:prstGeom prst="rect">
                  <a:avLst/>
                </a:prstGeom>
              </p:spPr>
              <p:txBody>
                <a:bodyPr wrap="square">
                  <a:spAutoFit/>
                </a:bodyPr>
                <a:lstStyle/>
                <a:p>
                  <a:pPr algn="ctr" defTabSz="913853">
                    <a:defRPr/>
                  </a:pPr>
                  <a:r>
                    <a:rPr lang="en-US" sz="1372" b="1" kern="0" dirty="0">
                      <a:solidFill>
                        <a:srgbClr val="FFFFFF"/>
                      </a:solidFill>
                      <a:latin typeface="Segoe UI Semibold" panose="020B0702040204020203" pitchFamily="34" charset="0"/>
                      <a:cs typeface="Segoe UI Semibold" panose="020B0702040204020203" pitchFamily="34" charset="0"/>
                    </a:rPr>
                    <a:t>INFRASTRUCTURE</a:t>
                  </a:r>
                  <a:endParaRPr lang="en-US" sz="1765" dirty="0">
                    <a:solidFill>
                      <a:srgbClr val="505050"/>
                    </a:solidFill>
                    <a:latin typeface="Segoe UI Semibold" panose="020B0702040204020203" pitchFamily="34" charset="0"/>
                    <a:cs typeface="Segoe UI Semibold" panose="020B0702040204020203" pitchFamily="34" charset="0"/>
                  </a:endParaRPr>
                </a:p>
              </p:txBody>
            </p:sp>
          </p:grpSp>
          <p:sp>
            <p:nvSpPr>
              <p:cNvPr id="4" name="Rectangle 3"/>
              <p:cNvSpPr/>
              <p:nvPr/>
            </p:nvSpPr>
            <p:spPr>
              <a:xfrm>
                <a:off x="440542" y="3692465"/>
                <a:ext cx="9253607" cy="341632"/>
              </a:xfrm>
              <a:prstGeom prst="rect">
                <a:avLst/>
              </a:prstGeom>
            </p:spPr>
            <p:txBody>
              <a:bodyPr wrap="square">
                <a:spAutoFit/>
              </a:bodyPr>
              <a:lstStyle/>
              <a:p>
                <a:pPr algn="ctr" defTabSz="914048">
                  <a:lnSpc>
                    <a:spcPct val="90000"/>
                  </a:lnSpc>
                  <a:defRPr/>
                </a:pPr>
                <a:r>
                  <a:rPr lang="en-US" b="1" kern="0" dirty="0">
                    <a:solidFill>
                      <a:srgbClr val="FFFFFF"/>
                    </a:solidFill>
                    <a:cs typeface="Segoe UI Semibold" panose="020B0702040204020203" pitchFamily="34" charset="0"/>
                  </a:rPr>
                  <a:t>.NET STANDARD</a:t>
                </a:r>
              </a:p>
            </p:txBody>
          </p:sp>
        </p:grpSp>
        <p:sp>
          <p:nvSpPr>
            <p:cNvPr id="31" name="TextBox 30"/>
            <p:cNvSpPr txBox="1"/>
            <p:nvPr/>
          </p:nvSpPr>
          <p:spPr>
            <a:xfrm>
              <a:off x="510497" y="4791765"/>
              <a:ext cx="8364952" cy="1108393"/>
            </a:xfrm>
            <a:prstGeom prst="rect">
              <a:avLst/>
            </a:prstGeom>
            <a:solidFill>
              <a:srgbClr val="000000">
                <a:alpha val="10196"/>
              </a:srgbClr>
            </a:solidFill>
          </p:spPr>
          <p:txBody>
            <a:bodyPr wrap="square" lIns="179259" tIns="143407" rIns="179259" bIns="143407" rtlCol="0" anchor="ctr">
              <a:noAutofit/>
            </a:bodyPr>
            <a:lstStyle>
              <a:defPPr>
                <a:defRPr lang="en-US"/>
              </a:defPPr>
              <a:lvl1pPr algn="ctr" defTabSz="914224">
                <a:lnSpc>
                  <a:spcPct val="90000"/>
                </a:lnSpc>
                <a:defRPr sz="1600" b="1" kern="0">
                  <a:gradFill>
                    <a:gsLst>
                      <a:gs pos="2804">
                        <a:srgbClr val="505050"/>
                      </a:gs>
                      <a:gs pos="26000">
                        <a:srgbClr val="505050"/>
                      </a:gs>
                    </a:gsLst>
                    <a:lin ang="5400000" scaled="1"/>
                  </a:gradFill>
                  <a:cs typeface="Segoe UI Semilight" panose="020B0402040204020203" pitchFamily="34" charset="0"/>
                </a:defRPr>
              </a:lvl1pPr>
            </a:lstStyle>
            <a:p>
              <a:pPr defTabSz="914048">
                <a:defRPr/>
              </a:pPr>
              <a:endParaRPr lang="en-US" sz="1078" dirty="0">
                <a:solidFill>
                  <a:srgbClr val="FFFFFF"/>
                </a:solidFill>
                <a:latin typeface="Segoe UI"/>
              </a:endParaRPr>
            </a:p>
          </p:txBody>
        </p:sp>
      </p:grpSp>
      <p:sp>
        <p:nvSpPr>
          <p:cNvPr id="56" name="Title 1"/>
          <p:cNvSpPr txBox="1">
            <a:spLocks/>
          </p:cNvSpPr>
          <p:nvPr/>
        </p:nvSpPr>
        <p:spPr>
          <a:xfrm>
            <a:off x="459027" y="133676"/>
            <a:ext cx="10551559" cy="1097205"/>
          </a:xfrm>
          <a:prstGeom prst="rect">
            <a:avLst/>
          </a:prstGeom>
        </p:spPr>
        <p:txBody>
          <a:bodyPr lIns="146097" tIns="9131" rIns="146097" bIns="9131" anchor="b" anchorCtr="0"/>
          <a:lstStyle>
            <a:lvl1pPr marL="0" indent="0" algn="l" defTabSz="914367" rtl="0" eaLnBrk="1" latinLnBrk="0" hangingPunct="1">
              <a:lnSpc>
                <a:spcPct val="90000"/>
              </a:lnSpc>
              <a:spcBef>
                <a:spcPts val="0"/>
              </a:spcBef>
              <a:buNone/>
              <a:defRPr lang="en-US" sz="6000" b="0" kern="1200" cap="none" spc="-100" baseline="0">
                <a:ln w="3175">
                  <a:noFill/>
                </a:ln>
                <a:solidFill>
                  <a:schemeClr val="bg1"/>
                </a:solidFill>
                <a:effectLst/>
                <a:latin typeface="+mj-lt"/>
                <a:ea typeface="+mn-ea"/>
                <a:cs typeface="Segoe UI" pitchFamily="34" charset="0"/>
              </a:defRPr>
            </a:lvl1pPr>
          </a:lstStyle>
          <a:p>
            <a:pPr defTabSz="913100">
              <a:defRPr/>
            </a:pPr>
            <a:r>
              <a:rPr lang="en-US" sz="5294" dirty="0">
                <a:gradFill>
                  <a:gsLst>
                    <a:gs pos="0">
                      <a:srgbClr val="FFFFFF"/>
                    </a:gs>
                    <a:gs pos="100000">
                      <a:srgbClr val="FFFFFF"/>
                    </a:gs>
                  </a:gsLst>
                  <a:lin ang="5400000" scaled="1"/>
                </a:gradFill>
                <a:latin typeface="Segoe UI Light"/>
              </a:rPr>
              <a:t>.NET – A unified platform</a:t>
            </a:r>
          </a:p>
        </p:txBody>
      </p:sp>
      <p:grpSp>
        <p:nvGrpSpPr>
          <p:cNvPr id="17" name="Group 16">
            <a:extLst>
              <a:ext uri="{FF2B5EF4-FFF2-40B4-BE49-F238E27FC236}">
                <a16:creationId xmlns:a16="http://schemas.microsoft.com/office/drawing/2014/main" id="{E4803BB4-8BCA-4DF1-9753-90153B67A98F}"/>
              </a:ext>
            </a:extLst>
          </p:cNvPr>
          <p:cNvGrpSpPr/>
          <p:nvPr/>
        </p:nvGrpSpPr>
        <p:grpSpPr>
          <a:xfrm>
            <a:off x="8758369" y="1737574"/>
            <a:ext cx="2357650" cy="4310992"/>
            <a:chOff x="9635245" y="1367247"/>
            <a:chExt cx="1927041" cy="5211801"/>
          </a:xfrm>
        </p:grpSpPr>
        <p:grpSp>
          <p:nvGrpSpPr>
            <p:cNvPr id="18" name="Group 17">
              <a:extLst>
                <a:ext uri="{FF2B5EF4-FFF2-40B4-BE49-F238E27FC236}">
                  <a16:creationId xmlns:a16="http://schemas.microsoft.com/office/drawing/2014/main" id="{F58E80D3-6243-4411-AD28-F12606D9CB8B}"/>
                </a:ext>
              </a:extLst>
            </p:cNvPr>
            <p:cNvGrpSpPr/>
            <p:nvPr/>
          </p:nvGrpSpPr>
          <p:grpSpPr>
            <a:xfrm>
              <a:off x="9635245" y="1367247"/>
              <a:ext cx="1927041" cy="5195531"/>
              <a:chOff x="7489548" y="1582077"/>
              <a:chExt cx="1929967" cy="5197742"/>
            </a:xfrm>
            <a:solidFill>
              <a:srgbClr val="FFFFFF">
                <a:lumMod val="85000"/>
              </a:srgbClr>
            </a:solidFill>
          </p:grpSpPr>
          <p:sp>
            <p:nvSpPr>
              <p:cNvPr id="36" name="Rectangle 35">
                <a:extLst>
                  <a:ext uri="{FF2B5EF4-FFF2-40B4-BE49-F238E27FC236}">
                    <a16:creationId xmlns:a16="http://schemas.microsoft.com/office/drawing/2014/main" id="{B69AD31F-5689-4A1A-959D-811ABF6F6789}"/>
                  </a:ext>
                </a:extLst>
              </p:cNvPr>
              <p:cNvSpPr/>
              <p:nvPr/>
            </p:nvSpPr>
            <p:spPr bwMode="auto">
              <a:xfrm>
                <a:off x="7489549" y="1582078"/>
                <a:ext cx="1929966" cy="5197741"/>
              </a:xfrm>
              <a:prstGeom prst="rect">
                <a:avLst/>
              </a:prstGeom>
              <a:grpFill/>
              <a:ln w="25400" cap="flat" cmpd="sng" algn="ctr">
                <a:noFill/>
                <a:prstDash val="solid"/>
                <a:headEnd type="none" w="med" len="med"/>
                <a:tailEnd type="none" w="med" len="med"/>
              </a:ln>
              <a:effectLst/>
            </p:spPr>
            <p:txBody>
              <a:bodyPr vert="horz" wrap="square" lIns="179259" tIns="143407" rIns="179259" bIns="143407" numCol="1" rtlCol="0" anchor="t" anchorCtr="0" compatLnSpc="1">
                <a:prstTxWarp prst="textNoShape">
                  <a:avLst/>
                </a:prstTxWarp>
              </a:bodyPr>
              <a:lstStyle/>
              <a:p>
                <a:pPr defTabSz="894448">
                  <a:defRPr/>
                </a:pPr>
                <a:r>
                  <a:rPr lang="en-US" sz="2742" kern="0" dirty="0">
                    <a:gradFill>
                      <a:gsLst>
                        <a:gs pos="14679">
                          <a:srgbClr val="FFFFFF"/>
                        </a:gs>
                        <a:gs pos="38000">
                          <a:srgbClr val="FFFFFF"/>
                        </a:gs>
                      </a:gsLst>
                      <a:lin ang="5400000" scaled="1"/>
                    </a:gradFill>
                    <a:latin typeface="Segoe UI Light"/>
                  </a:rPr>
                  <a:t> </a:t>
                </a:r>
              </a:p>
            </p:txBody>
          </p:sp>
          <p:sp>
            <p:nvSpPr>
              <p:cNvPr id="38" name="TextBox 37">
                <a:extLst>
                  <a:ext uri="{FF2B5EF4-FFF2-40B4-BE49-F238E27FC236}">
                    <a16:creationId xmlns:a16="http://schemas.microsoft.com/office/drawing/2014/main" id="{2E26CB63-F532-4656-90E4-8C73B820E846}"/>
                  </a:ext>
                </a:extLst>
              </p:cNvPr>
              <p:cNvSpPr txBox="1"/>
              <p:nvPr/>
            </p:nvSpPr>
            <p:spPr>
              <a:xfrm>
                <a:off x="7489548" y="1582077"/>
                <a:ext cx="1929965" cy="627675"/>
              </a:xfrm>
              <a:prstGeom prst="rect">
                <a:avLst/>
              </a:prstGeom>
              <a:solidFill>
                <a:srgbClr val="000000">
                  <a:alpha val="10196"/>
                </a:srgbClr>
              </a:solidFill>
            </p:spPr>
            <p:txBody>
              <a:bodyPr wrap="square" lIns="179259" tIns="143407" rIns="179259" bIns="143407" rtlCol="0" anchor="ctr">
                <a:noAutofit/>
              </a:bodyPr>
              <a:lstStyle>
                <a:defPPr>
                  <a:defRPr lang="en-US"/>
                </a:defPPr>
                <a:lvl1pPr algn="ctr" defTabSz="914224">
                  <a:lnSpc>
                    <a:spcPct val="90000"/>
                  </a:lnSpc>
                  <a:defRPr sz="1600" b="1" kern="0">
                    <a:gradFill>
                      <a:gsLst>
                        <a:gs pos="2804">
                          <a:srgbClr val="505050"/>
                        </a:gs>
                        <a:gs pos="26000">
                          <a:srgbClr val="505050"/>
                        </a:gs>
                      </a:gsLst>
                      <a:lin ang="5400000" scaled="1"/>
                    </a:gradFill>
                    <a:cs typeface="Segoe UI Semilight" panose="020B0402040204020203" pitchFamily="34" charset="0"/>
                  </a:defRPr>
                </a:lvl1pPr>
              </a:lstStyle>
              <a:p>
                <a:pPr algn="l" defTabSz="914048">
                  <a:defRPr/>
                </a:pPr>
                <a:r>
                  <a:rPr lang="en-US" sz="1800" dirty="0"/>
                  <a:t>TOOLS</a:t>
                </a:r>
              </a:p>
            </p:txBody>
          </p:sp>
        </p:grpSp>
        <p:grpSp>
          <p:nvGrpSpPr>
            <p:cNvPr id="20" name="Group 19">
              <a:extLst>
                <a:ext uri="{FF2B5EF4-FFF2-40B4-BE49-F238E27FC236}">
                  <a16:creationId xmlns:a16="http://schemas.microsoft.com/office/drawing/2014/main" id="{AB52A2AE-A82E-4A60-BB10-DC3202553304}"/>
                </a:ext>
              </a:extLst>
            </p:cNvPr>
            <p:cNvGrpSpPr/>
            <p:nvPr/>
          </p:nvGrpSpPr>
          <p:grpSpPr>
            <a:xfrm>
              <a:off x="9736578" y="4145012"/>
              <a:ext cx="1700317" cy="1163842"/>
              <a:chOff x="9889852" y="3499104"/>
              <a:chExt cx="2478170" cy="1723855"/>
            </a:xfrm>
          </p:grpSpPr>
          <p:sp>
            <p:nvSpPr>
              <p:cNvPr id="29" name="TextBox 28">
                <a:extLst>
                  <a:ext uri="{FF2B5EF4-FFF2-40B4-BE49-F238E27FC236}">
                    <a16:creationId xmlns:a16="http://schemas.microsoft.com/office/drawing/2014/main" id="{D36AF469-E0BD-4324-808B-4A9CB3504C6E}"/>
                  </a:ext>
                </a:extLst>
              </p:cNvPr>
              <p:cNvSpPr txBox="1"/>
              <p:nvPr/>
            </p:nvSpPr>
            <p:spPr>
              <a:xfrm>
                <a:off x="9889852" y="4411678"/>
                <a:ext cx="2478170" cy="811281"/>
              </a:xfrm>
              <a:prstGeom prst="rect">
                <a:avLst/>
              </a:prstGeom>
              <a:solidFill>
                <a:srgbClr val="FFFFFF">
                  <a:lumMod val="85000"/>
                </a:srgbClr>
              </a:solidFill>
            </p:spPr>
            <p:txBody>
              <a:bodyPr wrap="square" lIns="91427" tIns="143407" rIns="91427" bIns="143407" rtlCol="0">
                <a:spAutoFit/>
              </a:bodyPr>
              <a:lstStyle/>
              <a:p>
                <a:pPr algn="ctr" defTabSz="896042">
                  <a:lnSpc>
                    <a:spcPct val="90000"/>
                  </a:lnSpc>
                  <a:defRPr/>
                </a:pPr>
                <a:r>
                  <a:rPr lang="en-US" sz="1180" b="1" kern="0" dirty="0">
                    <a:gradFill>
                      <a:gsLst>
                        <a:gs pos="2804">
                          <a:srgbClr val="505050"/>
                        </a:gs>
                        <a:gs pos="26000">
                          <a:srgbClr val="505050"/>
                        </a:gs>
                      </a:gsLst>
                      <a:lin ang="5400000" scaled="1"/>
                    </a:gradFill>
                    <a:cs typeface="Segoe UI Semilight" panose="020B0402040204020203" pitchFamily="34" charset="0"/>
                  </a:rPr>
                  <a:t>VISUAL STUDIO CODE</a:t>
                </a:r>
              </a:p>
            </p:txBody>
          </p:sp>
          <p:pic>
            <p:nvPicPr>
              <p:cNvPr id="35" name="Picture 34">
                <a:extLst>
                  <a:ext uri="{FF2B5EF4-FFF2-40B4-BE49-F238E27FC236}">
                    <a16:creationId xmlns:a16="http://schemas.microsoft.com/office/drawing/2014/main" id="{4154A23D-7293-4C75-993C-BEEC3F60AF24}"/>
                  </a:ext>
                </a:extLst>
              </p:cNvPr>
              <p:cNvPicPr>
                <a:picLocks noChangeAspect="1" noChangeArrowheads="1"/>
              </p:cNvPicPr>
              <p:nvPr/>
            </p:nvPicPr>
            <p:blipFill rotWithShape="1">
              <a:blip r:embed="rId3" cstate="print">
                <a:duotone>
                  <a:srgbClr val="0078D7">
                    <a:shade val="45000"/>
                    <a:satMod val="135000"/>
                  </a:srgbClr>
                  <a:prstClr val="white"/>
                </a:duotone>
                <a:extLst>
                  <a:ext uri="{28A0092B-C50C-407E-A947-70E740481C1C}">
                    <a14:useLocalDpi xmlns:a14="http://schemas.microsoft.com/office/drawing/2010/main" val="0"/>
                  </a:ext>
                </a:extLst>
              </a:blip>
              <a:srcRect l="25414" r="11806"/>
              <a:stretch/>
            </p:blipFill>
            <p:spPr bwMode="auto">
              <a:xfrm>
                <a:off x="10852014" y="3499104"/>
                <a:ext cx="661588" cy="1449718"/>
              </a:xfrm>
              <a:prstGeom prst="rect">
                <a:avLst/>
              </a:prstGeom>
              <a:noFill/>
              <a:ln>
                <a:noFill/>
              </a:ln>
              <a:extLst>
                <a:ext uri="{909E8E84-426E-40DD-AFC4-6F175D3DCCD1}">
                  <a14:hiddenFill xmlns:a14="http://schemas.microsoft.com/office/drawing/2010/main">
                    <a:solidFill>
                      <a:srgbClr val="FFFFFF"/>
                    </a:solidFill>
                  </a14:hiddenFill>
                </a:ext>
              </a:extLst>
            </p:spPr>
          </p:pic>
        </p:grpSp>
        <p:sp>
          <p:nvSpPr>
            <p:cNvPr id="21" name="TextBox 20">
              <a:extLst>
                <a:ext uri="{FF2B5EF4-FFF2-40B4-BE49-F238E27FC236}">
                  <a16:creationId xmlns:a16="http://schemas.microsoft.com/office/drawing/2014/main" id="{CF357EFE-3ECD-4703-A3B9-3AE6818BC3CD}"/>
                </a:ext>
              </a:extLst>
            </p:cNvPr>
            <p:cNvSpPr txBox="1"/>
            <p:nvPr/>
          </p:nvSpPr>
          <p:spPr>
            <a:xfrm>
              <a:off x="9635245" y="5833728"/>
              <a:ext cx="1927039" cy="745320"/>
            </a:xfrm>
            <a:prstGeom prst="rect">
              <a:avLst/>
            </a:prstGeom>
            <a:solidFill>
              <a:schemeClr val="bg1">
                <a:lumMod val="85000"/>
              </a:schemeClr>
            </a:solidFill>
          </p:spPr>
          <p:txBody>
            <a:bodyPr wrap="square" lIns="91427" tIns="143407" rIns="91427" bIns="143407" rtlCol="0">
              <a:spAutoFit/>
            </a:bodyPr>
            <a:lstStyle/>
            <a:p>
              <a:pPr algn="ctr" defTabSz="896042">
                <a:lnSpc>
                  <a:spcPct val="90000"/>
                </a:lnSpc>
                <a:defRPr/>
              </a:pPr>
              <a:r>
                <a:rPr lang="en-US" sz="1180" b="1" kern="0" dirty="0">
                  <a:gradFill>
                    <a:gsLst>
                      <a:gs pos="2804">
                        <a:srgbClr val="505050"/>
                      </a:gs>
                      <a:gs pos="26000">
                        <a:srgbClr val="505050"/>
                      </a:gs>
                    </a:gsLst>
                    <a:lin ang="5400000" scaled="1"/>
                  </a:gradFill>
                  <a:latin typeface="Segoe UI"/>
                  <a:cs typeface="Segoe UI Semilight" panose="020B0402040204020203" pitchFamily="34" charset="0"/>
                </a:rPr>
                <a:t>COMMAND LINE INTERFACE</a:t>
              </a:r>
            </a:p>
          </p:txBody>
        </p:sp>
        <p:pic>
          <p:nvPicPr>
            <p:cNvPr id="22" name="Picture 21">
              <a:extLst>
                <a:ext uri="{FF2B5EF4-FFF2-40B4-BE49-F238E27FC236}">
                  <a16:creationId xmlns:a16="http://schemas.microsoft.com/office/drawing/2014/main" id="{32D3BC05-0011-4FDA-9B9D-FD270B3FC33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425680" y="5385949"/>
              <a:ext cx="424982" cy="524549"/>
            </a:xfrm>
            <a:prstGeom prst="rect">
              <a:avLst/>
            </a:prstGeom>
          </p:spPr>
        </p:pic>
        <p:grpSp>
          <p:nvGrpSpPr>
            <p:cNvPr id="23" name="Group 22">
              <a:extLst>
                <a:ext uri="{FF2B5EF4-FFF2-40B4-BE49-F238E27FC236}">
                  <a16:creationId xmlns:a16="http://schemas.microsoft.com/office/drawing/2014/main" id="{9ADE8AA6-4EB2-4319-BC64-1EBD6156E807}"/>
                </a:ext>
              </a:extLst>
            </p:cNvPr>
            <p:cNvGrpSpPr/>
            <p:nvPr/>
          </p:nvGrpSpPr>
          <p:grpSpPr>
            <a:xfrm>
              <a:off x="9981394" y="2088154"/>
              <a:ext cx="1266125" cy="1116017"/>
              <a:chOff x="9978881" y="2069863"/>
              <a:chExt cx="1291513" cy="1138395"/>
            </a:xfrm>
          </p:grpSpPr>
          <p:sp>
            <p:nvSpPr>
              <p:cNvPr id="27" name="TextBox 26">
                <a:extLst>
                  <a:ext uri="{FF2B5EF4-FFF2-40B4-BE49-F238E27FC236}">
                    <a16:creationId xmlns:a16="http://schemas.microsoft.com/office/drawing/2014/main" id="{BF1C24B0-2238-4EB9-9F29-B5D33BB2FD18}"/>
                  </a:ext>
                </a:extLst>
              </p:cNvPr>
              <p:cNvSpPr txBox="1"/>
              <p:nvPr/>
            </p:nvSpPr>
            <p:spPr>
              <a:xfrm>
                <a:off x="9978881" y="2663452"/>
                <a:ext cx="1291513" cy="544806"/>
              </a:xfrm>
              <a:prstGeom prst="rect">
                <a:avLst/>
              </a:prstGeom>
              <a:noFill/>
            </p:spPr>
            <p:txBody>
              <a:bodyPr wrap="square" lIns="87868" tIns="137824" rIns="87868" bIns="137824" rtlCol="0">
                <a:spAutoFit/>
              </a:bodyPr>
              <a:lstStyle/>
              <a:p>
                <a:pPr algn="ctr" defTabSz="861086">
                  <a:lnSpc>
                    <a:spcPct val="90000"/>
                  </a:lnSpc>
                  <a:defRPr/>
                </a:pPr>
                <a:r>
                  <a:rPr lang="en-US" sz="1180" b="1" kern="0" dirty="0">
                    <a:gradFill>
                      <a:gsLst>
                        <a:gs pos="2804">
                          <a:srgbClr val="505050"/>
                        </a:gs>
                        <a:gs pos="26000">
                          <a:srgbClr val="505050"/>
                        </a:gs>
                      </a:gsLst>
                      <a:lin ang="5400000" scaled="1"/>
                    </a:gradFill>
                    <a:latin typeface="Segoe UI"/>
                    <a:cs typeface="Segoe UI Semilight" panose="020B0402040204020203" pitchFamily="34" charset="0"/>
                  </a:rPr>
                  <a:t>VISUAL STUDIO</a:t>
                </a:r>
              </a:p>
            </p:txBody>
          </p:sp>
          <p:pic>
            <p:nvPicPr>
              <p:cNvPr id="28" name="Picture 27">
                <a:extLst>
                  <a:ext uri="{FF2B5EF4-FFF2-40B4-BE49-F238E27FC236}">
                    <a16:creationId xmlns:a16="http://schemas.microsoft.com/office/drawing/2014/main" id="{5CC93B32-26F5-4486-860D-94DCA89FAD32}"/>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10336608" y="2069863"/>
                <a:ext cx="528971" cy="661998"/>
              </a:xfrm>
              <a:prstGeom prst="rect">
                <a:avLst/>
              </a:prstGeom>
            </p:spPr>
          </p:pic>
        </p:grpSp>
        <p:grpSp>
          <p:nvGrpSpPr>
            <p:cNvPr id="24" name="Group 23">
              <a:extLst>
                <a:ext uri="{FF2B5EF4-FFF2-40B4-BE49-F238E27FC236}">
                  <a16:creationId xmlns:a16="http://schemas.microsoft.com/office/drawing/2014/main" id="{3DC5DB66-D138-4F63-AE60-CC646387BBD5}"/>
                </a:ext>
              </a:extLst>
            </p:cNvPr>
            <p:cNvGrpSpPr/>
            <p:nvPr/>
          </p:nvGrpSpPr>
          <p:grpSpPr>
            <a:xfrm>
              <a:off x="9687120" y="3157725"/>
              <a:ext cx="1854672" cy="1178035"/>
              <a:chOff x="9680357" y="3307956"/>
              <a:chExt cx="1891862" cy="1201657"/>
            </a:xfrm>
          </p:grpSpPr>
          <p:sp>
            <p:nvSpPr>
              <p:cNvPr id="25" name="TextBox 24">
                <a:extLst>
                  <a:ext uri="{FF2B5EF4-FFF2-40B4-BE49-F238E27FC236}">
                    <a16:creationId xmlns:a16="http://schemas.microsoft.com/office/drawing/2014/main" id="{91931C24-E892-4744-A492-966AEC6D7B88}"/>
                  </a:ext>
                </a:extLst>
              </p:cNvPr>
              <p:cNvSpPr txBox="1"/>
              <p:nvPr/>
            </p:nvSpPr>
            <p:spPr>
              <a:xfrm>
                <a:off x="9680357" y="3964807"/>
                <a:ext cx="1891862" cy="544806"/>
              </a:xfrm>
              <a:prstGeom prst="rect">
                <a:avLst/>
              </a:prstGeom>
              <a:noFill/>
            </p:spPr>
            <p:txBody>
              <a:bodyPr wrap="square" lIns="0" tIns="137824" rIns="89642" bIns="137824" rtlCol="0">
                <a:spAutoFit/>
              </a:bodyPr>
              <a:lstStyle/>
              <a:p>
                <a:pPr marL="14007" algn="ctr" defTabSz="861086">
                  <a:lnSpc>
                    <a:spcPct val="90000"/>
                  </a:lnSpc>
                  <a:defRPr/>
                </a:pPr>
                <a:r>
                  <a:rPr lang="en-US" sz="1180" b="1" kern="0" dirty="0">
                    <a:gradFill>
                      <a:gsLst>
                        <a:gs pos="2804">
                          <a:srgbClr val="505050"/>
                        </a:gs>
                        <a:gs pos="26000">
                          <a:srgbClr val="505050"/>
                        </a:gs>
                      </a:gsLst>
                      <a:lin ang="5400000" scaled="1"/>
                    </a:gradFill>
                    <a:latin typeface="Segoe UI"/>
                    <a:cs typeface="Segoe UI Semilight" panose="020B0402040204020203" pitchFamily="34" charset="0"/>
                  </a:rPr>
                  <a:t>VISUAL STUDIO FOR MAC</a:t>
                </a:r>
              </a:p>
            </p:txBody>
          </p:sp>
          <p:pic>
            <p:nvPicPr>
              <p:cNvPr id="26" name="Picture 25">
                <a:extLst>
                  <a:ext uri="{FF2B5EF4-FFF2-40B4-BE49-F238E27FC236}">
                    <a16:creationId xmlns:a16="http://schemas.microsoft.com/office/drawing/2014/main" id="{A050DC62-273B-4F82-A76A-D237F9CB1274}"/>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4286" b="90000" l="22467" r="78394"/>
                        </a14:imgEffect>
                      </a14:imgLayer>
                    </a14:imgProps>
                  </a:ext>
                </a:extLst>
              </a:blip>
              <a:stretch>
                <a:fillRect/>
              </a:stretch>
            </p:blipFill>
            <p:spPr>
              <a:xfrm>
                <a:off x="10089429" y="3307956"/>
                <a:ext cx="1035246" cy="754724"/>
              </a:xfrm>
              <a:prstGeom prst="rect">
                <a:avLst/>
              </a:prstGeom>
            </p:spPr>
          </p:pic>
        </p:grpSp>
      </p:grpSp>
      <p:grpSp>
        <p:nvGrpSpPr>
          <p:cNvPr id="7" name="Group 6">
            <a:extLst>
              <a:ext uri="{FF2B5EF4-FFF2-40B4-BE49-F238E27FC236}">
                <a16:creationId xmlns:a16="http://schemas.microsoft.com/office/drawing/2014/main" id="{55554D0D-0641-4EBE-BA39-8DDA15D719BB}"/>
              </a:ext>
            </a:extLst>
          </p:cNvPr>
          <p:cNvGrpSpPr/>
          <p:nvPr/>
        </p:nvGrpSpPr>
        <p:grpSpPr>
          <a:xfrm>
            <a:off x="216654" y="1737574"/>
            <a:ext cx="8438902" cy="987684"/>
            <a:chOff x="216654" y="1737574"/>
            <a:chExt cx="8438902" cy="987684"/>
          </a:xfrm>
        </p:grpSpPr>
        <p:sp>
          <p:nvSpPr>
            <p:cNvPr id="12" name="Rectangle 11"/>
            <p:cNvSpPr/>
            <p:nvPr/>
          </p:nvSpPr>
          <p:spPr bwMode="auto">
            <a:xfrm>
              <a:off x="216654" y="1737575"/>
              <a:ext cx="1222514" cy="978752"/>
            </a:xfrm>
            <a:prstGeom prst="rect">
              <a:avLst/>
            </a:prstGeom>
            <a:solidFill>
              <a:srgbClr val="D83B01"/>
            </a:solidFill>
            <a:ln w="25400" cap="flat" cmpd="sng" algn="ctr">
              <a:noFill/>
              <a:prstDash val="solid"/>
              <a:headEnd type="none" w="med" len="med"/>
              <a:tailEnd type="none" w="med" len="med"/>
            </a:ln>
            <a:effectLst/>
          </p:spPr>
          <p:txBody>
            <a:bodyPr vert="horz" wrap="square" lIns="89642" tIns="143407" rIns="89642" bIns="143407" numCol="1" rtlCol="0" anchor="ctr" anchorCtr="0" compatLnSpc="1">
              <a:prstTxWarp prst="textNoShape">
                <a:avLst/>
              </a:prstTxWarp>
            </a:bodyPr>
            <a:lstStyle/>
            <a:p>
              <a:pPr algn="ctr" defTabSz="896042">
                <a:defRPr/>
              </a:pPr>
              <a:r>
                <a:rPr lang="en-US" sz="1176" b="1" kern="0" dirty="0">
                  <a:gradFill>
                    <a:gsLst>
                      <a:gs pos="1250">
                        <a:srgbClr val="FFFFFF"/>
                      </a:gs>
                      <a:gs pos="100000">
                        <a:srgbClr val="FFFFFF"/>
                      </a:gs>
                    </a:gsLst>
                    <a:lin ang="5400000" scaled="0"/>
                  </a:gradFill>
                  <a:latin typeface="Segoe UI"/>
                  <a:cs typeface="Segoe UI Semibold" panose="020B0702040204020203" pitchFamily="34" charset="0"/>
                </a:rPr>
                <a:t>TRADITIONAL WINDOWS</a:t>
              </a:r>
            </a:p>
          </p:txBody>
        </p:sp>
        <p:sp>
          <p:nvSpPr>
            <p:cNvPr id="13" name="Rectangle 12"/>
            <p:cNvSpPr/>
            <p:nvPr/>
          </p:nvSpPr>
          <p:spPr bwMode="auto">
            <a:xfrm>
              <a:off x="1433714" y="1737574"/>
              <a:ext cx="1222516" cy="987294"/>
            </a:xfrm>
            <a:prstGeom prst="rect">
              <a:avLst/>
            </a:prstGeom>
            <a:solidFill>
              <a:srgbClr val="FF8C00"/>
            </a:solidFill>
            <a:ln w="25400" cap="flat" cmpd="sng" algn="ctr">
              <a:noFill/>
              <a:prstDash val="solid"/>
              <a:headEnd type="none" w="med" len="med"/>
              <a:tailEnd type="none" w="med" len="med"/>
            </a:ln>
            <a:effectLst/>
          </p:spPr>
          <p:txBody>
            <a:bodyPr vert="horz" wrap="square" lIns="89642" tIns="143407" rIns="89642" bIns="143407" numCol="1" rtlCol="0" anchor="ctr" anchorCtr="0" compatLnSpc="1">
              <a:prstTxWarp prst="textNoShape">
                <a:avLst/>
              </a:prstTxWarp>
            </a:bodyPr>
            <a:lstStyle/>
            <a:p>
              <a:pPr algn="ctr" defTabSz="896042">
                <a:defRPr/>
              </a:pPr>
              <a:r>
                <a:rPr lang="en-US" sz="1176" b="1" kern="0" dirty="0">
                  <a:gradFill>
                    <a:gsLst>
                      <a:gs pos="1250">
                        <a:srgbClr val="FFFFFF"/>
                      </a:gs>
                      <a:gs pos="100000">
                        <a:srgbClr val="FFFFFF"/>
                      </a:gs>
                    </a:gsLst>
                    <a:lin ang="5400000" scaled="0"/>
                  </a:gradFill>
                  <a:latin typeface="Segoe UI"/>
                  <a:cs typeface="Segoe UI Semibold" panose="020B0702040204020203" pitchFamily="34" charset="0"/>
                </a:rPr>
                <a:t>WINDOWS 10</a:t>
              </a:r>
            </a:p>
          </p:txBody>
        </p:sp>
        <p:sp>
          <p:nvSpPr>
            <p:cNvPr id="11" name="Rectangle 10"/>
            <p:cNvSpPr/>
            <p:nvPr/>
          </p:nvSpPr>
          <p:spPr bwMode="auto">
            <a:xfrm>
              <a:off x="2632007" y="1737575"/>
              <a:ext cx="1222516" cy="987683"/>
            </a:xfrm>
            <a:prstGeom prst="rect">
              <a:avLst/>
            </a:prstGeom>
            <a:solidFill>
              <a:srgbClr val="00B0F0"/>
            </a:solidFill>
            <a:ln w="25400" cap="flat" cmpd="sng" algn="ctr">
              <a:noFill/>
              <a:prstDash val="solid"/>
              <a:headEnd type="none" w="med" len="med"/>
              <a:tailEnd type="none" w="med" len="med"/>
            </a:ln>
            <a:effectLst/>
          </p:spPr>
          <p:txBody>
            <a:bodyPr vert="horz" wrap="square" lIns="89642" tIns="143407" rIns="89642" bIns="143407" numCol="1" rtlCol="0" anchor="ctr" anchorCtr="0" compatLnSpc="1">
              <a:prstTxWarp prst="textNoShape">
                <a:avLst/>
              </a:prstTxWarp>
            </a:bodyPr>
            <a:lstStyle/>
            <a:p>
              <a:pPr algn="ctr" defTabSz="896042">
                <a:defRPr/>
              </a:pPr>
              <a:r>
                <a:rPr lang="en-US" sz="1176" b="1" kern="0" dirty="0">
                  <a:gradFill>
                    <a:gsLst>
                      <a:gs pos="1250">
                        <a:srgbClr val="FFFFFF"/>
                      </a:gs>
                      <a:gs pos="100000">
                        <a:srgbClr val="FFFFFF"/>
                      </a:gs>
                    </a:gsLst>
                    <a:lin ang="5400000" scaled="0"/>
                  </a:gradFill>
                  <a:latin typeface="Segoe UI"/>
                  <a:cs typeface="Segoe UI Semibold" panose="020B0702040204020203" pitchFamily="34" charset="0"/>
                </a:rPr>
                <a:t>WEB APPS, CLOUD SERVICES</a:t>
              </a:r>
            </a:p>
          </p:txBody>
        </p:sp>
        <p:sp>
          <p:nvSpPr>
            <p:cNvPr id="19" name="Rectangle 18"/>
            <p:cNvSpPr/>
            <p:nvPr/>
          </p:nvSpPr>
          <p:spPr bwMode="auto">
            <a:xfrm>
              <a:off x="3824846" y="1741764"/>
              <a:ext cx="1222516" cy="983104"/>
            </a:xfrm>
            <a:prstGeom prst="rect">
              <a:avLst/>
            </a:prstGeom>
            <a:solidFill>
              <a:srgbClr val="92D050"/>
            </a:solidFill>
            <a:ln w="25400" cap="flat" cmpd="sng" algn="ctr">
              <a:noFill/>
              <a:prstDash val="solid"/>
              <a:headEnd type="none" w="med" len="med"/>
              <a:tailEnd type="none" w="med" len="med"/>
            </a:ln>
            <a:effectLst/>
          </p:spPr>
          <p:txBody>
            <a:bodyPr vert="horz" wrap="square" lIns="89642" tIns="143407" rIns="89642" bIns="143407" numCol="1" rtlCol="0" anchor="ctr" anchorCtr="0" compatLnSpc="1">
              <a:prstTxWarp prst="textNoShape">
                <a:avLst/>
              </a:prstTxWarp>
            </a:bodyPr>
            <a:lstStyle/>
            <a:p>
              <a:pPr algn="ctr" defTabSz="896042">
                <a:defRPr/>
              </a:pPr>
              <a:r>
                <a:rPr lang="en-US" sz="1176" b="1" kern="0" dirty="0">
                  <a:gradFill>
                    <a:gsLst>
                      <a:gs pos="1250">
                        <a:srgbClr val="FFFFFF"/>
                      </a:gs>
                      <a:gs pos="100000">
                        <a:srgbClr val="FFFFFF"/>
                      </a:gs>
                    </a:gsLst>
                    <a:lin ang="5400000" scaled="0"/>
                  </a:gradFill>
                  <a:latin typeface="Segoe UI"/>
                  <a:cs typeface="Segoe UI Semibold" panose="020B0702040204020203" pitchFamily="34" charset="0"/>
                </a:rPr>
                <a:t>MOBILE</a:t>
              </a:r>
            </a:p>
          </p:txBody>
        </p:sp>
        <p:sp>
          <p:nvSpPr>
            <p:cNvPr id="37" name="Rectangle 36"/>
            <p:cNvSpPr/>
            <p:nvPr/>
          </p:nvSpPr>
          <p:spPr bwMode="auto">
            <a:xfrm>
              <a:off x="7433040" y="1737574"/>
              <a:ext cx="1222516" cy="987294"/>
            </a:xfrm>
            <a:prstGeom prst="rect">
              <a:avLst/>
            </a:prstGeom>
            <a:solidFill>
              <a:srgbClr val="002060"/>
            </a:solidFill>
            <a:ln w="25400" cap="flat" cmpd="sng" algn="ctr">
              <a:noFill/>
              <a:prstDash val="solid"/>
              <a:headEnd type="none" w="med" len="med"/>
              <a:tailEnd type="none" w="med" len="med"/>
            </a:ln>
            <a:effectLst/>
          </p:spPr>
          <p:txBody>
            <a:bodyPr vert="horz" wrap="square" lIns="89642" tIns="143407" rIns="89642" bIns="143407" numCol="1" rtlCol="0" anchor="ctr" anchorCtr="0" compatLnSpc="1">
              <a:prstTxWarp prst="textNoShape">
                <a:avLst/>
              </a:prstTxWarp>
            </a:bodyPr>
            <a:lstStyle/>
            <a:p>
              <a:pPr algn="ctr" defTabSz="896042">
                <a:defRPr/>
              </a:pPr>
              <a:r>
                <a:rPr lang="en-US" sz="1176" b="1" kern="0" dirty="0">
                  <a:gradFill>
                    <a:gsLst>
                      <a:gs pos="1250">
                        <a:srgbClr val="FFFFFF"/>
                      </a:gs>
                      <a:gs pos="100000">
                        <a:srgbClr val="FFFFFF"/>
                      </a:gs>
                    </a:gsLst>
                    <a:lin ang="5400000" scaled="0"/>
                  </a:gradFill>
                  <a:latin typeface="Segoe UI"/>
                  <a:cs typeface="Segoe UI Semibold" panose="020B0702040204020203" pitchFamily="34" charset="0"/>
                </a:rPr>
                <a:t>GAMES, VR, AR</a:t>
              </a:r>
            </a:p>
          </p:txBody>
        </p:sp>
        <p:sp>
          <p:nvSpPr>
            <p:cNvPr id="39" name="Rectangle 38">
              <a:extLst>
                <a:ext uri="{FF2B5EF4-FFF2-40B4-BE49-F238E27FC236}">
                  <a16:creationId xmlns:a16="http://schemas.microsoft.com/office/drawing/2014/main" id="{F49C0F46-FA10-4FE8-A38F-979320CB03A5}"/>
                </a:ext>
              </a:extLst>
            </p:cNvPr>
            <p:cNvSpPr/>
            <p:nvPr/>
          </p:nvSpPr>
          <p:spPr bwMode="auto">
            <a:xfrm>
              <a:off x="5017685" y="1737574"/>
              <a:ext cx="1222516" cy="987294"/>
            </a:xfrm>
            <a:prstGeom prst="rect">
              <a:avLst/>
            </a:prstGeom>
            <a:solidFill>
              <a:schemeClr val="accent1">
                <a:lumMod val="60000"/>
                <a:lumOff val="40000"/>
              </a:schemeClr>
            </a:solidFill>
            <a:ln w="25400" cap="flat" cmpd="sng" algn="ctr">
              <a:noFill/>
              <a:prstDash val="solid"/>
              <a:headEnd type="none" w="med" len="med"/>
              <a:tailEnd type="none" w="med" len="med"/>
            </a:ln>
            <a:effectLst/>
          </p:spPr>
          <p:txBody>
            <a:bodyPr vert="horz" wrap="square" lIns="89642" tIns="143407" rIns="89642" bIns="143407" numCol="1" rtlCol="0" anchor="ctr" anchorCtr="0" compatLnSpc="1">
              <a:prstTxWarp prst="textNoShape">
                <a:avLst/>
              </a:prstTxWarp>
            </a:bodyPr>
            <a:lstStyle/>
            <a:p>
              <a:pPr algn="ctr" defTabSz="896042">
                <a:defRPr/>
              </a:pPr>
              <a:r>
                <a:rPr lang="en-US" sz="1176" b="1" kern="0" dirty="0">
                  <a:gradFill>
                    <a:gsLst>
                      <a:gs pos="1250">
                        <a:srgbClr val="FFFFFF"/>
                      </a:gs>
                      <a:gs pos="100000">
                        <a:srgbClr val="FFFFFF"/>
                      </a:gs>
                    </a:gsLst>
                    <a:lin ang="5400000" scaled="0"/>
                  </a:gradFill>
                  <a:latin typeface="Segoe UI"/>
                  <a:cs typeface="Segoe UI Semibold" panose="020B0702040204020203" pitchFamily="34" charset="0"/>
                </a:rPr>
                <a:t>IoT</a:t>
              </a:r>
            </a:p>
          </p:txBody>
        </p:sp>
        <p:sp>
          <p:nvSpPr>
            <p:cNvPr id="40" name="Rectangle 39">
              <a:extLst>
                <a:ext uri="{FF2B5EF4-FFF2-40B4-BE49-F238E27FC236}">
                  <a16:creationId xmlns:a16="http://schemas.microsoft.com/office/drawing/2014/main" id="{06F3558A-0669-4D0C-AA56-FFFA24DB93F4}"/>
                </a:ext>
              </a:extLst>
            </p:cNvPr>
            <p:cNvSpPr/>
            <p:nvPr/>
          </p:nvSpPr>
          <p:spPr bwMode="auto">
            <a:xfrm>
              <a:off x="6210524" y="1741909"/>
              <a:ext cx="1222516" cy="982959"/>
            </a:xfrm>
            <a:prstGeom prst="rect">
              <a:avLst/>
            </a:prstGeom>
            <a:solidFill>
              <a:srgbClr val="00B050"/>
            </a:solidFill>
            <a:ln w="25400" cap="flat" cmpd="sng" algn="ctr">
              <a:noFill/>
              <a:prstDash val="solid"/>
              <a:headEnd type="none" w="med" len="med"/>
              <a:tailEnd type="none" w="med" len="med"/>
            </a:ln>
            <a:effectLst/>
          </p:spPr>
          <p:txBody>
            <a:bodyPr vert="horz" wrap="square" lIns="89642" tIns="143407" rIns="89642" bIns="143407" numCol="1" rtlCol="0" anchor="ctr" anchorCtr="0" compatLnSpc="1">
              <a:prstTxWarp prst="textNoShape">
                <a:avLst/>
              </a:prstTxWarp>
            </a:bodyPr>
            <a:lstStyle/>
            <a:p>
              <a:pPr algn="ctr" defTabSz="896042">
                <a:defRPr/>
              </a:pPr>
              <a:r>
                <a:rPr lang="en-US" sz="1176" b="1" kern="0" dirty="0">
                  <a:gradFill>
                    <a:gsLst>
                      <a:gs pos="1250">
                        <a:srgbClr val="FFFFFF"/>
                      </a:gs>
                      <a:gs pos="100000">
                        <a:srgbClr val="FFFFFF"/>
                      </a:gs>
                    </a:gsLst>
                    <a:lin ang="5400000" scaled="0"/>
                  </a:gradFill>
                  <a:latin typeface="Segoe UI"/>
                  <a:cs typeface="Segoe UI Semibold" panose="020B0702040204020203" pitchFamily="34" charset="0"/>
                </a:rPr>
                <a:t>AI</a:t>
              </a:r>
            </a:p>
          </p:txBody>
        </p:sp>
      </p:grpSp>
    </p:spTree>
    <p:extLst>
      <p:ext uri="{BB962C8B-B14F-4D97-AF65-F5344CB8AC3E}">
        <p14:creationId xmlns:p14="http://schemas.microsoft.com/office/powerpoint/2010/main" val="12380200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BF3C05F6-5643-4514-9015-EADA69635388}"/>
              </a:ext>
            </a:extLst>
          </p:cNvPr>
          <p:cNvGrpSpPr/>
          <p:nvPr/>
        </p:nvGrpSpPr>
        <p:grpSpPr>
          <a:xfrm>
            <a:off x="231151" y="2765233"/>
            <a:ext cx="8438902" cy="3269875"/>
            <a:chOff x="473523" y="2765233"/>
            <a:chExt cx="8438902" cy="3269875"/>
          </a:xfrm>
        </p:grpSpPr>
        <p:grpSp>
          <p:nvGrpSpPr>
            <p:cNvPr id="3" name="Group 2">
              <a:extLst>
                <a:ext uri="{FF2B5EF4-FFF2-40B4-BE49-F238E27FC236}">
                  <a16:creationId xmlns:a16="http://schemas.microsoft.com/office/drawing/2014/main" id="{B979A00A-288F-4596-8596-B6245973844F}"/>
                </a:ext>
              </a:extLst>
            </p:cNvPr>
            <p:cNvGrpSpPr/>
            <p:nvPr/>
          </p:nvGrpSpPr>
          <p:grpSpPr>
            <a:xfrm>
              <a:off x="473523" y="2765233"/>
              <a:ext cx="8438902" cy="3269875"/>
              <a:chOff x="406549" y="3520663"/>
              <a:chExt cx="9311752" cy="3269875"/>
            </a:xfrm>
          </p:grpSpPr>
          <p:grpSp>
            <p:nvGrpSpPr>
              <p:cNvPr id="2" name="Group 1">
                <a:extLst>
                  <a:ext uri="{FF2B5EF4-FFF2-40B4-BE49-F238E27FC236}">
                    <a16:creationId xmlns:a16="http://schemas.microsoft.com/office/drawing/2014/main" id="{ACD9056F-D671-4F3C-A669-BF15F1237944}"/>
                  </a:ext>
                </a:extLst>
              </p:cNvPr>
              <p:cNvGrpSpPr/>
              <p:nvPr/>
            </p:nvGrpSpPr>
            <p:grpSpPr>
              <a:xfrm>
                <a:off x="406549" y="3520663"/>
                <a:ext cx="9311752" cy="3269875"/>
                <a:chOff x="474923" y="2765234"/>
                <a:chExt cx="9253607" cy="3269875"/>
              </a:xfrm>
            </p:grpSpPr>
            <p:sp>
              <p:nvSpPr>
                <p:cNvPr id="10" name="TextBox 9"/>
                <p:cNvSpPr txBox="1"/>
                <p:nvPr/>
              </p:nvSpPr>
              <p:spPr>
                <a:xfrm>
                  <a:off x="474923" y="2765234"/>
                  <a:ext cx="9253607" cy="3269875"/>
                </a:xfrm>
                <a:prstGeom prst="rect">
                  <a:avLst/>
                </a:prstGeom>
                <a:solidFill>
                  <a:schemeClr val="accent2">
                    <a:lumMod val="60000"/>
                    <a:lumOff val="40000"/>
                  </a:schemeClr>
                </a:solidFill>
              </p:spPr>
              <p:txBody>
                <a:bodyPr wrap="square" lIns="179259" tIns="143407" rIns="179259" bIns="143407" rtlCol="0" anchor="ctr">
                  <a:noAutofit/>
                </a:bodyPr>
                <a:lstStyle>
                  <a:defPPr>
                    <a:defRPr lang="en-US"/>
                  </a:defPPr>
                  <a:lvl1pPr algn="ctr" defTabSz="914224">
                    <a:lnSpc>
                      <a:spcPct val="90000"/>
                    </a:lnSpc>
                    <a:defRPr sz="2000" kern="0">
                      <a:gradFill>
                        <a:gsLst>
                          <a:gs pos="1250">
                            <a:srgbClr val="FFFFFF"/>
                          </a:gs>
                          <a:gs pos="100000">
                            <a:srgbClr val="FFFFFF"/>
                          </a:gs>
                        </a:gsLst>
                        <a:lin ang="5400000" scaled="0"/>
                      </a:gradFill>
                      <a:latin typeface="Segoe UI Semibold" panose="020B0702040204020203" pitchFamily="34" charset="0"/>
                      <a:cs typeface="Segoe UI Semibold" panose="020B0702040204020203" pitchFamily="34" charset="0"/>
                    </a:defRPr>
                  </a:lvl1pPr>
                </a:lstStyle>
                <a:p>
                  <a:pPr marL="0" marR="0" lvl="0" indent="0" algn="ctr" defTabSz="914048" rtl="0" eaLnBrk="1" fontAlgn="auto" latinLnBrk="0" hangingPunct="1">
                    <a:lnSpc>
                      <a:spcPct val="90000"/>
                    </a:lnSpc>
                    <a:spcBef>
                      <a:spcPts val="0"/>
                    </a:spcBef>
                    <a:spcAft>
                      <a:spcPts val="0"/>
                    </a:spcAft>
                    <a:buClrTx/>
                    <a:buSzTx/>
                    <a:buFontTx/>
                    <a:buNone/>
                    <a:tabLst/>
                    <a:defRPr/>
                  </a:pPr>
                  <a:endParaRPr kumimoji="0" lang="en-US" sz="1372" b="1" i="0" u="none" strike="noStrike" kern="0" cap="none" spc="0" normalizeH="0" baseline="0" noProof="0" dirty="0">
                    <a:ln>
                      <a:noFill/>
                    </a:ln>
                    <a:solidFill>
                      <a:srgbClr val="FFFFFF"/>
                    </a:solidFill>
                    <a:effectLst/>
                    <a:uLnTx/>
                    <a:uFillTx/>
                    <a:latin typeface="Segoe UI"/>
                    <a:ea typeface="+mn-ea"/>
                    <a:cs typeface="Segoe UI Semibold" panose="020B0702040204020203" pitchFamily="34" charset="0"/>
                  </a:endParaRPr>
                </a:p>
              </p:txBody>
            </p:sp>
            <p:sp>
              <p:nvSpPr>
                <p:cNvPr id="32" name="TextBox 31"/>
                <p:cNvSpPr txBox="1"/>
                <p:nvPr/>
              </p:nvSpPr>
              <p:spPr>
                <a:xfrm>
                  <a:off x="3762304" y="5408884"/>
                  <a:ext cx="2688627" cy="382081"/>
                </a:xfrm>
                <a:prstGeom prst="rect">
                  <a:avLst/>
                </a:prstGeom>
                <a:solidFill>
                  <a:srgbClr val="D2D2D2"/>
                </a:solidFill>
              </p:spPr>
              <p:txBody>
                <a:bodyPr wrap="square" lIns="179259" tIns="143407" rIns="179259" bIns="143407" rtlCol="0" anchor="ctr">
                  <a:noAutofit/>
                </a:bodyPr>
                <a:lstStyle/>
                <a:p>
                  <a:pPr marL="0" marR="0" lvl="0" indent="0" algn="ctr" defTabSz="896042" rtl="0" eaLnBrk="1" fontAlgn="auto" latinLnBrk="0" hangingPunct="1">
                    <a:lnSpc>
                      <a:spcPct val="90000"/>
                    </a:lnSpc>
                    <a:spcBef>
                      <a:spcPts val="0"/>
                    </a:spcBef>
                    <a:spcAft>
                      <a:spcPts val="0"/>
                    </a:spcAft>
                    <a:buClrTx/>
                    <a:buSzTx/>
                    <a:buFontTx/>
                    <a:buNone/>
                    <a:tabLst/>
                    <a:defRPr/>
                  </a:pPr>
                  <a:r>
                    <a:rPr kumimoji="0" lang="en-US" sz="980" b="1" i="0" u="none" strike="noStrike" kern="0" cap="none" spc="0" normalizeH="0" baseline="0" noProof="0" dirty="0">
                      <a:ln>
                        <a:noFill/>
                      </a:ln>
                      <a:gradFill>
                        <a:gsLst>
                          <a:gs pos="2804">
                            <a:srgbClr val="505050"/>
                          </a:gs>
                          <a:gs pos="26000">
                            <a:srgbClr val="505050"/>
                          </a:gs>
                        </a:gsLst>
                        <a:lin ang="5400000" scaled="1"/>
                      </a:gradFill>
                      <a:effectLst/>
                      <a:uLnTx/>
                      <a:uFillTx/>
                      <a:latin typeface="Segoe UI"/>
                      <a:ea typeface="+mn-ea"/>
                      <a:cs typeface="Segoe UI Semilight" panose="020B0402040204020203" pitchFamily="34" charset="0"/>
                    </a:rPr>
                    <a:t>COMPILERS</a:t>
                  </a:r>
                </a:p>
              </p:txBody>
            </p:sp>
            <p:sp>
              <p:nvSpPr>
                <p:cNvPr id="33" name="TextBox 32"/>
                <p:cNvSpPr txBox="1"/>
                <p:nvPr/>
              </p:nvSpPr>
              <p:spPr>
                <a:xfrm>
                  <a:off x="6759530" y="5408884"/>
                  <a:ext cx="2626177" cy="382081"/>
                </a:xfrm>
                <a:prstGeom prst="rect">
                  <a:avLst/>
                </a:prstGeom>
                <a:solidFill>
                  <a:srgbClr val="D2D2D2"/>
                </a:solidFill>
              </p:spPr>
              <p:txBody>
                <a:bodyPr wrap="square" lIns="179259" tIns="143407" rIns="179259" bIns="143407" rtlCol="0" anchor="ctr">
                  <a:noAutofit/>
                </a:bodyPr>
                <a:lstStyle/>
                <a:p>
                  <a:pPr marL="0" marR="0" lvl="0" indent="0" algn="ctr" defTabSz="896042" rtl="0" eaLnBrk="1" fontAlgn="auto" latinLnBrk="0" hangingPunct="1">
                    <a:lnSpc>
                      <a:spcPct val="90000"/>
                    </a:lnSpc>
                    <a:spcBef>
                      <a:spcPts val="0"/>
                    </a:spcBef>
                    <a:spcAft>
                      <a:spcPts val="0"/>
                    </a:spcAft>
                    <a:buClrTx/>
                    <a:buSzTx/>
                    <a:buFontTx/>
                    <a:buNone/>
                    <a:tabLst/>
                    <a:defRPr/>
                  </a:pPr>
                  <a:r>
                    <a:rPr kumimoji="0" lang="en-US" sz="980" b="1" i="0" u="none" strike="noStrike" kern="0" cap="none" spc="0" normalizeH="0" baseline="0" noProof="0" dirty="0">
                      <a:ln>
                        <a:noFill/>
                      </a:ln>
                      <a:gradFill>
                        <a:gsLst>
                          <a:gs pos="2804">
                            <a:srgbClr val="505050"/>
                          </a:gs>
                          <a:gs pos="26000">
                            <a:srgbClr val="505050"/>
                          </a:gs>
                        </a:gsLst>
                        <a:lin ang="5400000" scaled="1"/>
                      </a:gradFill>
                      <a:effectLst/>
                      <a:uLnTx/>
                      <a:uFillTx/>
                      <a:latin typeface="Segoe UI"/>
                      <a:ea typeface="+mn-ea"/>
                      <a:cs typeface="Segoe UI Semilight" panose="020B0402040204020203" pitchFamily="34" charset="0"/>
                    </a:rPr>
                    <a:t>LANGUAGES</a:t>
                  </a:r>
                </a:p>
              </p:txBody>
            </p:sp>
            <p:sp>
              <p:nvSpPr>
                <p:cNvPr id="34" name="TextBox 33"/>
                <p:cNvSpPr txBox="1"/>
                <p:nvPr/>
              </p:nvSpPr>
              <p:spPr>
                <a:xfrm>
                  <a:off x="819096" y="5408885"/>
                  <a:ext cx="2634609" cy="394116"/>
                </a:xfrm>
                <a:prstGeom prst="rect">
                  <a:avLst/>
                </a:prstGeom>
                <a:solidFill>
                  <a:srgbClr val="D2D2D2"/>
                </a:solidFill>
              </p:spPr>
              <p:txBody>
                <a:bodyPr wrap="square" lIns="179259" tIns="143407" rIns="179259" bIns="143407" rtlCol="0" anchor="ctr">
                  <a:noAutofit/>
                </a:bodyPr>
                <a:lstStyle/>
                <a:p>
                  <a:pPr marL="0" marR="0" lvl="0" indent="0" algn="ctr" defTabSz="896042" rtl="0" eaLnBrk="1" fontAlgn="auto" latinLnBrk="0" hangingPunct="1">
                    <a:lnSpc>
                      <a:spcPct val="90000"/>
                    </a:lnSpc>
                    <a:spcBef>
                      <a:spcPts val="0"/>
                    </a:spcBef>
                    <a:spcAft>
                      <a:spcPts val="0"/>
                    </a:spcAft>
                    <a:buClrTx/>
                    <a:buSzTx/>
                    <a:buFontTx/>
                    <a:buNone/>
                    <a:tabLst/>
                    <a:defRPr/>
                  </a:pPr>
                  <a:r>
                    <a:rPr kumimoji="0" lang="en-US" sz="980" b="1" i="0" u="none" strike="noStrike" kern="0" cap="none" spc="0" normalizeH="0" baseline="0" noProof="0" dirty="0">
                      <a:ln>
                        <a:noFill/>
                      </a:ln>
                      <a:gradFill>
                        <a:gsLst>
                          <a:gs pos="2804">
                            <a:srgbClr val="505050"/>
                          </a:gs>
                          <a:gs pos="26000">
                            <a:srgbClr val="505050"/>
                          </a:gs>
                        </a:gsLst>
                        <a:lin ang="5400000" scaled="1"/>
                      </a:gradFill>
                      <a:effectLst/>
                      <a:uLnTx/>
                      <a:uFillTx/>
                      <a:latin typeface="Segoe UI"/>
                      <a:ea typeface="+mn-ea"/>
                      <a:cs typeface="Segoe UI Semilight" panose="020B0402040204020203" pitchFamily="34" charset="0"/>
                    </a:rPr>
                    <a:t>RUNTIME COMPONENTS</a:t>
                  </a:r>
                </a:p>
              </p:txBody>
            </p:sp>
            <p:sp>
              <p:nvSpPr>
                <p:cNvPr id="30" name="TextBox 29"/>
                <p:cNvSpPr txBox="1"/>
                <p:nvPr/>
              </p:nvSpPr>
              <p:spPr>
                <a:xfrm>
                  <a:off x="525249" y="3415108"/>
                  <a:ext cx="9162736" cy="1295929"/>
                </a:xfrm>
                <a:prstGeom prst="rect">
                  <a:avLst/>
                </a:prstGeom>
                <a:solidFill>
                  <a:srgbClr val="000000">
                    <a:alpha val="10196"/>
                  </a:srgbClr>
                </a:solidFill>
              </p:spPr>
              <p:txBody>
                <a:bodyPr wrap="square" lIns="179259" tIns="143407" rIns="179259" bIns="143407" rtlCol="0" anchor="ctr">
                  <a:noAutofit/>
                </a:bodyPr>
                <a:lstStyle>
                  <a:defPPr>
                    <a:defRPr lang="en-US"/>
                  </a:defPPr>
                  <a:lvl1pPr algn="ctr" defTabSz="914224">
                    <a:lnSpc>
                      <a:spcPct val="90000"/>
                    </a:lnSpc>
                    <a:defRPr sz="1600" b="1" kern="0">
                      <a:gradFill>
                        <a:gsLst>
                          <a:gs pos="2804">
                            <a:srgbClr val="505050"/>
                          </a:gs>
                          <a:gs pos="26000">
                            <a:srgbClr val="505050"/>
                          </a:gs>
                        </a:gsLst>
                        <a:lin ang="5400000" scaled="1"/>
                      </a:gradFill>
                      <a:cs typeface="Segoe UI Semilight" panose="020B0402040204020203" pitchFamily="34" charset="0"/>
                    </a:defRPr>
                  </a:lvl1pPr>
                </a:lstStyle>
                <a:p>
                  <a:pPr marL="0" marR="0" lvl="0" indent="0" algn="ctr" defTabSz="914048" rtl="0" eaLnBrk="1" fontAlgn="auto" latinLnBrk="0" hangingPunct="1">
                    <a:lnSpc>
                      <a:spcPct val="90000"/>
                    </a:lnSpc>
                    <a:spcBef>
                      <a:spcPts val="0"/>
                    </a:spcBef>
                    <a:spcAft>
                      <a:spcPts val="0"/>
                    </a:spcAft>
                    <a:buClrTx/>
                    <a:buSzTx/>
                    <a:buFontTx/>
                    <a:buNone/>
                    <a:tabLst/>
                    <a:defRPr/>
                  </a:pPr>
                  <a:r>
                    <a:rPr kumimoji="0" lang="en-US" sz="1372" b="1" i="0" u="none" strike="noStrike" kern="0" cap="none" spc="0" normalizeH="0" baseline="0" noProof="0" dirty="0">
                      <a:ln>
                        <a:noFill/>
                      </a:ln>
                      <a:solidFill>
                        <a:srgbClr val="FFFFFF"/>
                      </a:solidFill>
                      <a:effectLst/>
                      <a:uLnTx/>
                      <a:uFillTx/>
                      <a:latin typeface="Segoe UI Semibold" panose="020B0702040204020203" pitchFamily="34" charset="0"/>
                      <a:ea typeface="+mn-ea"/>
                      <a:cs typeface="Segoe UI Semibold" panose="020B0702040204020203" pitchFamily="34" charset="0"/>
                    </a:rPr>
                    <a:t>LIBRARIES</a:t>
                  </a:r>
                  <a:endParaRPr kumimoji="0" lang="en-US" sz="1078" b="1" i="0" u="none" strike="noStrike" kern="0" cap="none" spc="0" normalizeH="0" baseline="0" noProof="0" dirty="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sp>
              <p:nvSpPr>
                <p:cNvPr id="6" name="Rectangle 5"/>
                <p:cNvSpPr/>
                <p:nvPr/>
              </p:nvSpPr>
              <p:spPr>
                <a:xfrm>
                  <a:off x="549898" y="4949461"/>
                  <a:ext cx="9162736" cy="301727"/>
                </a:xfrm>
                <a:prstGeom prst="rect">
                  <a:avLst/>
                </a:prstGeom>
              </p:spPr>
              <p:txBody>
                <a:bodyPr wrap="square">
                  <a:spAutoFit/>
                </a:bodyPr>
                <a:lstStyle/>
                <a:p>
                  <a:pPr marL="0" marR="0" lvl="0" indent="0" algn="ctr" defTabSz="913853" rtl="0" eaLnBrk="1" fontAlgn="auto" latinLnBrk="0" hangingPunct="1">
                    <a:lnSpc>
                      <a:spcPct val="100000"/>
                    </a:lnSpc>
                    <a:spcBef>
                      <a:spcPts val="0"/>
                    </a:spcBef>
                    <a:spcAft>
                      <a:spcPts val="0"/>
                    </a:spcAft>
                    <a:buClrTx/>
                    <a:buSzTx/>
                    <a:buFontTx/>
                    <a:buNone/>
                    <a:tabLst/>
                    <a:defRPr/>
                  </a:pPr>
                  <a:r>
                    <a:rPr kumimoji="0" lang="en-US" sz="1372" b="1" i="0" u="none" strike="noStrike" kern="0" cap="none" spc="0" normalizeH="0" baseline="0" noProof="0" dirty="0">
                      <a:ln>
                        <a:noFill/>
                      </a:ln>
                      <a:solidFill>
                        <a:srgbClr val="FFFFFF"/>
                      </a:solidFill>
                      <a:effectLst/>
                      <a:uLnTx/>
                      <a:uFillTx/>
                      <a:latin typeface="Segoe UI Semibold" panose="020B0702040204020203" pitchFamily="34" charset="0"/>
                      <a:ea typeface="+mn-ea"/>
                      <a:cs typeface="Segoe UI Semibold" panose="020B0702040204020203" pitchFamily="34" charset="0"/>
                    </a:rPr>
                    <a:t>INFRASTRUCTURE</a:t>
                  </a:r>
                  <a:endParaRPr kumimoji="0" lang="en-US" sz="1765" b="0" i="0" u="none" strike="noStrike" kern="1200" cap="none" spc="0" normalizeH="0" baseline="0" noProof="0" dirty="0">
                    <a:ln>
                      <a:noFill/>
                    </a:ln>
                    <a:solidFill>
                      <a:srgbClr val="505050"/>
                    </a:solidFill>
                    <a:effectLst/>
                    <a:uLnTx/>
                    <a:uFillTx/>
                    <a:latin typeface="Segoe UI Semibold" panose="020B0702040204020203" pitchFamily="34" charset="0"/>
                    <a:ea typeface="+mn-ea"/>
                    <a:cs typeface="Segoe UI Semibold" panose="020B0702040204020203" pitchFamily="34" charset="0"/>
                  </a:endParaRPr>
                </a:p>
              </p:txBody>
            </p:sp>
          </p:grpSp>
          <p:sp>
            <p:nvSpPr>
              <p:cNvPr id="4" name="Rectangle 3"/>
              <p:cNvSpPr/>
              <p:nvPr/>
            </p:nvSpPr>
            <p:spPr>
              <a:xfrm>
                <a:off x="440542" y="3692465"/>
                <a:ext cx="9253607" cy="341632"/>
              </a:xfrm>
              <a:prstGeom prst="rect">
                <a:avLst/>
              </a:prstGeom>
            </p:spPr>
            <p:txBody>
              <a:bodyPr wrap="square">
                <a:spAutoFit/>
              </a:bodyPr>
              <a:lstStyle/>
              <a:p>
                <a:pPr marL="0" marR="0" lvl="0" indent="0" algn="ctr" defTabSz="914048" rtl="0" eaLnBrk="1" fontAlgn="auto" latinLnBrk="0" hangingPunct="1">
                  <a:lnSpc>
                    <a:spcPct val="90000"/>
                  </a:lnSpc>
                  <a:spcBef>
                    <a:spcPts val="0"/>
                  </a:spcBef>
                  <a:spcAft>
                    <a:spcPts val="0"/>
                  </a:spcAft>
                  <a:buClrTx/>
                  <a:buSzTx/>
                  <a:buFontTx/>
                  <a:buNone/>
                  <a:tabLst/>
                  <a:defRPr/>
                </a:pPr>
                <a:r>
                  <a:rPr kumimoji="0" lang="en-US" b="1" i="0" u="none" strike="noStrike" kern="0" cap="none" spc="0" normalizeH="0" baseline="0" noProof="0" dirty="0">
                    <a:ln>
                      <a:noFill/>
                    </a:ln>
                    <a:solidFill>
                      <a:srgbClr val="FFFFFF"/>
                    </a:solidFill>
                    <a:effectLst/>
                    <a:uLnTx/>
                    <a:uFillTx/>
                    <a:ea typeface="+mn-ea"/>
                    <a:cs typeface="Segoe UI Semibold" panose="020B0702040204020203" pitchFamily="34" charset="0"/>
                  </a:rPr>
                  <a:t>.NET STANDARD</a:t>
                </a:r>
              </a:p>
            </p:txBody>
          </p:sp>
        </p:grpSp>
        <p:sp>
          <p:nvSpPr>
            <p:cNvPr id="31" name="TextBox 30"/>
            <p:cNvSpPr txBox="1"/>
            <p:nvPr/>
          </p:nvSpPr>
          <p:spPr>
            <a:xfrm>
              <a:off x="510497" y="4791765"/>
              <a:ext cx="8364952" cy="1108393"/>
            </a:xfrm>
            <a:prstGeom prst="rect">
              <a:avLst/>
            </a:prstGeom>
            <a:solidFill>
              <a:srgbClr val="000000">
                <a:alpha val="10196"/>
              </a:srgbClr>
            </a:solidFill>
          </p:spPr>
          <p:txBody>
            <a:bodyPr wrap="square" lIns="179259" tIns="143407" rIns="179259" bIns="143407" rtlCol="0" anchor="ctr">
              <a:noAutofit/>
            </a:bodyPr>
            <a:lstStyle>
              <a:defPPr>
                <a:defRPr lang="en-US"/>
              </a:defPPr>
              <a:lvl1pPr algn="ctr" defTabSz="914224">
                <a:lnSpc>
                  <a:spcPct val="90000"/>
                </a:lnSpc>
                <a:defRPr sz="1600" b="1" kern="0">
                  <a:gradFill>
                    <a:gsLst>
                      <a:gs pos="2804">
                        <a:srgbClr val="505050"/>
                      </a:gs>
                      <a:gs pos="26000">
                        <a:srgbClr val="505050"/>
                      </a:gs>
                    </a:gsLst>
                    <a:lin ang="5400000" scaled="1"/>
                  </a:gradFill>
                  <a:cs typeface="Segoe UI Semilight" panose="020B0402040204020203" pitchFamily="34" charset="0"/>
                </a:defRPr>
              </a:lvl1pPr>
            </a:lstStyle>
            <a:p>
              <a:pPr marL="0" marR="0" lvl="0" indent="0" algn="ctr" defTabSz="914048" rtl="0" eaLnBrk="1" fontAlgn="auto" latinLnBrk="0" hangingPunct="1">
                <a:lnSpc>
                  <a:spcPct val="90000"/>
                </a:lnSpc>
                <a:spcBef>
                  <a:spcPts val="0"/>
                </a:spcBef>
                <a:spcAft>
                  <a:spcPts val="0"/>
                </a:spcAft>
                <a:buClrTx/>
                <a:buSzTx/>
                <a:buFontTx/>
                <a:buNone/>
                <a:tabLst/>
                <a:defRPr/>
              </a:pPr>
              <a:endParaRPr kumimoji="0" lang="en-US" sz="1078" b="1" i="0" u="none" strike="noStrike" kern="0" cap="none" spc="0" normalizeH="0" baseline="0" noProof="0" dirty="0">
                <a:ln>
                  <a:noFill/>
                </a:ln>
                <a:solidFill>
                  <a:srgbClr val="FFFFFF"/>
                </a:solidFill>
                <a:effectLst/>
                <a:uLnTx/>
                <a:uFillTx/>
                <a:latin typeface="Segoe UI"/>
                <a:ea typeface="+mn-ea"/>
                <a:cs typeface="Segoe UI Semilight" panose="020B0402040204020203" pitchFamily="34" charset="0"/>
              </a:endParaRPr>
            </a:p>
          </p:txBody>
        </p:sp>
      </p:grpSp>
      <p:sp>
        <p:nvSpPr>
          <p:cNvPr id="56" name="Title 1"/>
          <p:cNvSpPr txBox="1">
            <a:spLocks/>
          </p:cNvSpPr>
          <p:nvPr/>
        </p:nvSpPr>
        <p:spPr>
          <a:xfrm>
            <a:off x="459027" y="133676"/>
            <a:ext cx="10551559" cy="1097205"/>
          </a:xfrm>
          <a:prstGeom prst="rect">
            <a:avLst/>
          </a:prstGeom>
        </p:spPr>
        <p:txBody>
          <a:bodyPr lIns="146097" tIns="9131" rIns="146097" bIns="9131" anchor="b" anchorCtr="0"/>
          <a:lstStyle>
            <a:lvl1pPr marL="0" indent="0" algn="l" defTabSz="914367" rtl="0" eaLnBrk="1" latinLnBrk="0" hangingPunct="1">
              <a:lnSpc>
                <a:spcPct val="90000"/>
              </a:lnSpc>
              <a:spcBef>
                <a:spcPts val="0"/>
              </a:spcBef>
              <a:buNone/>
              <a:defRPr lang="en-US" sz="6000" b="0" kern="1200" cap="none" spc="-100" baseline="0">
                <a:ln w="3175">
                  <a:noFill/>
                </a:ln>
                <a:solidFill>
                  <a:schemeClr val="bg1"/>
                </a:solidFill>
                <a:effectLst/>
                <a:latin typeface="+mj-lt"/>
                <a:ea typeface="+mn-ea"/>
                <a:cs typeface="Segoe UI" pitchFamily="34" charset="0"/>
              </a:defRPr>
            </a:lvl1pPr>
          </a:lstStyle>
          <a:p>
            <a:pPr lvl="0" defTabSz="913100">
              <a:defRPr/>
            </a:pPr>
            <a:r>
              <a:rPr lang="en-US" sz="5294" dirty="0">
                <a:gradFill>
                  <a:gsLst>
                    <a:gs pos="0">
                      <a:srgbClr val="FFFFFF"/>
                    </a:gs>
                    <a:gs pos="100000">
                      <a:srgbClr val="FFFFFF"/>
                    </a:gs>
                  </a:gsLst>
                  <a:lin ang="5400000" scaled="1"/>
                </a:gradFill>
              </a:rPr>
              <a:t>.NET Standard brings it all together</a:t>
            </a:r>
          </a:p>
        </p:txBody>
      </p:sp>
      <p:grpSp>
        <p:nvGrpSpPr>
          <p:cNvPr id="7" name="Group 6">
            <a:extLst>
              <a:ext uri="{FF2B5EF4-FFF2-40B4-BE49-F238E27FC236}">
                <a16:creationId xmlns:a16="http://schemas.microsoft.com/office/drawing/2014/main" id="{E28A1B05-82A3-4313-A339-E9FF9C18EE2D}"/>
              </a:ext>
            </a:extLst>
          </p:cNvPr>
          <p:cNvGrpSpPr/>
          <p:nvPr/>
        </p:nvGrpSpPr>
        <p:grpSpPr>
          <a:xfrm>
            <a:off x="216654" y="1737574"/>
            <a:ext cx="8438902" cy="987684"/>
            <a:chOff x="216654" y="1737574"/>
            <a:chExt cx="8438902" cy="987684"/>
          </a:xfrm>
        </p:grpSpPr>
        <p:sp>
          <p:nvSpPr>
            <p:cNvPr id="12" name="Rectangle 11"/>
            <p:cNvSpPr/>
            <p:nvPr/>
          </p:nvSpPr>
          <p:spPr bwMode="auto">
            <a:xfrm>
              <a:off x="216654" y="1737575"/>
              <a:ext cx="1222514" cy="978752"/>
            </a:xfrm>
            <a:prstGeom prst="rect">
              <a:avLst/>
            </a:prstGeom>
            <a:solidFill>
              <a:srgbClr val="D83B01"/>
            </a:solidFill>
            <a:ln w="25400" cap="flat" cmpd="sng" algn="ctr">
              <a:noFill/>
              <a:prstDash val="solid"/>
              <a:headEnd type="none" w="med" len="med"/>
              <a:tailEnd type="none" w="med" len="med"/>
            </a:ln>
            <a:effectLst/>
          </p:spPr>
          <p:txBody>
            <a:bodyPr vert="horz" wrap="square" lIns="89642" tIns="143407" rIns="89642" bIns="143407" numCol="1" rtlCol="0" anchor="ctr" anchorCtr="0" compatLnSpc="1">
              <a:prstTxWarp prst="textNoShape">
                <a:avLst/>
              </a:prstTxWarp>
            </a:bodyPr>
            <a:lstStyle/>
            <a:p>
              <a:pPr marL="0" marR="0" lvl="0" indent="0" algn="ctr" defTabSz="896042" rtl="0" eaLnBrk="1" fontAlgn="auto" latinLnBrk="0" hangingPunct="1">
                <a:lnSpc>
                  <a:spcPct val="100000"/>
                </a:lnSpc>
                <a:spcBef>
                  <a:spcPts val="0"/>
                </a:spcBef>
                <a:spcAft>
                  <a:spcPts val="0"/>
                </a:spcAft>
                <a:buClrTx/>
                <a:buSzTx/>
                <a:buFontTx/>
                <a:buNone/>
                <a:tabLst/>
                <a:defRPr/>
              </a:pPr>
              <a:r>
                <a:rPr kumimoji="0" lang="en-US" sz="1176" b="1" i="0" u="none" strike="noStrike" kern="0" cap="none" spc="0" normalizeH="0" baseline="0" noProof="0" dirty="0">
                  <a:ln>
                    <a:noFill/>
                  </a:ln>
                  <a:gradFill>
                    <a:gsLst>
                      <a:gs pos="1250">
                        <a:srgbClr val="FFFFFF"/>
                      </a:gs>
                      <a:gs pos="100000">
                        <a:srgbClr val="FFFFFF"/>
                      </a:gs>
                    </a:gsLst>
                    <a:lin ang="5400000" scaled="0"/>
                  </a:gradFill>
                  <a:effectLst/>
                  <a:uLnTx/>
                  <a:uFillTx/>
                  <a:latin typeface="Segoe UI"/>
                  <a:ea typeface="+mn-ea"/>
                  <a:cs typeface="Segoe UI Semibold" panose="020B0702040204020203" pitchFamily="34" charset="0"/>
                </a:rPr>
                <a:t>TRADITIONAL WINDOWS</a:t>
              </a:r>
            </a:p>
          </p:txBody>
        </p:sp>
        <p:sp>
          <p:nvSpPr>
            <p:cNvPr id="13" name="Rectangle 12"/>
            <p:cNvSpPr/>
            <p:nvPr/>
          </p:nvSpPr>
          <p:spPr bwMode="auto">
            <a:xfrm>
              <a:off x="1433714" y="1737574"/>
              <a:ext cx="1222516" cy="987294"/>
            </a:xfrm>
            <a:prstGeom prst="rect">
              <a:avLst/>
            </a:prstGeom>
            <a:solidFill>
              <a:srgbClr val="FF8C00"/>
            </a:solidFill>
            <a:ln w="25400" cap="flat" cmpd="sng" algn="ctr">
              <a:noFill/>
              <a:prstDash val="solid"/>
              <a:headEnd type="none" w="med" len="med"/>
              <a:tailEnd type="none" w="med" len="med"/>
            </a:ln>
            <a:effectLst/>
          </p:spPr>
          <p:txBody>
            <a:bodyPr vert="horz" wrap="square" lIns="89642" tIns="143407" rIns="89642" bIns="143407" numCol="1" rtlCol="0" anchor="ctr" anchorCtr="0" compatLnSpc="1">
              <a:prstTxWarp prst="textNoShape">
                <a:avLst/>
              </a:prstTxWarp>
            </a:bodyPr>
            <a:lstStyle/>
            <a:p>
              <a:pPr marL="0" marR="0" lvl="0" indent="0" algn="ctr" defTabSz="896042" rtl="0" eaLnBrk="1" fontAlgn="auto" latinLnBrk="0" hangingPunct="1">
                <a:lnSpc>
                  <a:spcPct val="100000"/>
                </a:lnSpc>
                <a:spcBef>
                  <a:spcPts val="0"/>
                </a:spcBef>
                <a:spcAft>
                  <a:spcPts val="0"/>
                </a:spcAft>
                <a:buClrTx/>
                <a:buSzTx/>
                <a:buFontTx/>
                <a:buNone/>
                <a:tabLst/>
                <a:defRPr/>
              </a:pPr>
              <a:r>
                <a:rPr kumimoji="0" lang="en-US" sz="1176" b="1" i="0" u="none" strike="noStrike" kern="0" cap="none" spc="0" normalizeH="0" baseline="0" noProof="0" dirty="0">
                  <a:ln>
                    <a:noFill/>
                  </a:ln>
                  <a:gradFill>
                    <a:gsLst>
                      <a:gs pos="1250">
                        <a:srgbClr val="FFFFFF"/>
                      </a:gs>
                      <a:gs pos="100000">
                        <a:srgbClr val="FFFFFF"/>
                      </a:gs>
                    </a:gsLst>
                    <a:lin ang="5400000" scaled="0"/>
                  </a:gradFill>
                  <a:effectLst/>
                  <a:uLnTx/>
                  <a:uFillTx/>
                  <a:latin typeface="Segoe UI"/>
                  <a:ea typeface="+mn-ea"/>
                  <a:cs typeface="Segoe UI Semibold" panose="020B0702040204020203" pitchFamily="34" charset="0"/>
                </a:rPr>
                <a:t>WINDOWS 10</a:t>
              </a:r>
            </a:p>
          </p:txBody>
        </p:sp>
        <p:sp>
          <p:nvSpPr>
            <p:cNvPr id="11" name="Rectangle 10"/>
            <p:cNvSpPr/>
            <p:nvPr/>
          </p:nvSpPr>
          <p:spPr bwMode="auto">
            <a:xfrm>
              <a:off x="2632007" y="1737575"/>
              <a:ext cx="1222516" cy="987683"/>
            </a:xfrm>
            <a:prstGeom prst="rect">
              <a:avLst/>
            </a:prstGeom>
            <a:solidFill>
              <a:srgbClr val="00B0F0"/>
            </a:solidFill>
            <a:ln w="25400" cap="flat" cmpd="sng" algn="ctr">
              <a:noFill/>
              <a:prstDash val="solid"/>
              <a:headEnd type="none" w="med" len="med"/>
              <a:tailEnd type="none" w="med" len="med"/>
            </a:ln>
            <a:effectLst/>
          </p:spPr>
          <p:txBody>
            <a:bodyPr vert="horz" wrap="square" lIns="89642" tIns="143407" rIns="89642" bIns="143407" numCol="1" rtlCol="0" anchor="ctr" anchorCtr="0" compatLnSpc="1">
              <a:prstTxWarp prst="textNoShape">
                <a:avLst/>
              </a:prstTxWarp>
            </a:bodyPr>
            <a:lstStyle/>
            <a:p>
              <a:pPr marL="0" marR="0" lvl="0" indent="0" algn="ctr" defTabSz="896042" rtl="0" eaLnBrk="1" fontAlgn="auto" latinLnBrk="0" hangingPunct="1">
                <a:lnSpc>
                  <a:spcPct val="100000"/>
                </a:lnSpc>
                <a:spcBef>
                  <a:spcPts val="0"/>
                </a:spcBef>
                <a:spcAft>
                  <a:spcPts val="0"/>
                </a:spcAft>
                <a:buClrTx/>
                <a:buSzTx/>
                <a:buFontTx/>
                <a:buNone/>
                <a:tabLst/>
                <a:defRPr/>
              </a:pPr>
              <a:r>
                <a:rPr kumimoji="0" lang="en-US" sz="1176" b="1" i="0" u="none" strike="noStrike" kern="0" cap="none" spc="0" normalizeH="0" baseline="0" noProof="0" dirty="0">
                  <a:ln>
                    <a:noFill/>
                  </a:ln>
                  <a:gradFill>
                    <a:gsLst>
                      <a:gs pos="1250">
                        <a:srgbClr val="FFFFFF"/>
                      </a:gs>
                      <a:gs pos="100000">
                        <a:srgbClr val="FFFFFF"/>
                      </a:gs>
                    </a:gsLst>
                    <a:lin ang="5400000" scaled="0"/>
                  </a:gradFill>
                  <a:effectLst/>
                  <a:uLnTx/>
                  <a:uFillTx/>
                  <a:latin typeface="Segoe UI"/>
                  <a:ea typeface="+mn-ea"/>
                  <a:cs typeface="Segoe UI Semibold" panose="020B0702040204020203" pitchFamily="34" charset="0"/>
                </a:rPr>
                <a:t>WEB APPS, CLOUD SERVICES</a:t>
              </a:r>
            </a:p>
          </p:txBody>
        </p:sp>
        <p:sp>
          <p:nvSpPr>
            <p:cNvPr id="19" name="Rectangle 18"/>
            <p:cNvSpPr/>
            <p:nvPr/>
          </p:nvSpPr>
          <p:spPr bwMode="auto">
            <a:xfrm>
              <a:off x="3824846" y="1741764"/>
              <a:ext cx="1222516" cy="983104"/>
            </a:xfrm>
            <a:prstGeom prst="rect">
              <a:avLst/>
            </a:prstGeom>
            <a:solidFill>
              <a:srgbClr val="92D050"/>
            </a:solidFill>
            <a:ln w="25400" cap="flat" cmpd="sng" algn="ctr">
              <a:noFill/>
              <a:prstDash val="solid"/>
              <a:headEnd type="none" w="med" len="med"/>
              <a:tailEnd type="none" w="med" len="med"/>
            </a:ln>
            <a:effectLst/>
          </p:spPr>
          <p:txBody>
            <a:bodyPr vert="horz" wrap="square" lIns="89642" tIns="143407" rIns="89642" bIns="143407" numCol="1" rtlCol="0" anchor="ctr" anchorCtr="0" compatLnSpc="1">
              <a:prstTxWarp prst="textNoShape">
                <a:avLst/>
              </a:prstTxWarp>
            </a:bodyPr>
            <a:lstStyle/>
            <a:p>
              <a:pPr marL="0" marR="0" lvl="0" indent="0" algn="ctr" defTabSz="896042" rtl="0" eaLnBrk="1" fontAlgn="auto" latinLnBrk="0" hangingPunct="1">
                <a:lnSpc>
                  <a:spcPct val="100000"/>
                </a:lnSpc>
                <a:spcBef>
                  <a:spcPts val="0"/>
                </a:spcBef>
                <a:spcAft>
                  <a:spcPts val="0"/>
                </a:spcAft>
                <a:buClrTx/>
                <a:buSzTx/>
                <a:buFontTx/>
                <a:buNone/>
                <a:tabLst/>
                <a:defRPr/>
              </a:pPr>
              <a:r>
                <a:rPr kumimoji="0" lang="en-US" sz="1176" b="1" i="0" u="none" strike="noStrike" kern="0" cap="none" spc="0" normalizeH="0" baseline="0" noProof="0" dirty="0">
                  <a:ln>
                    <a:noFill/>
                  </a:ln>
                  <a:gradFill>
                    <a:gsLst>
                      <a:gs pos="1250">
                        <a:srgbClr val="FFFFFF"/>
                      </a:gs>
                      <a:gs pos="100000">
                        <a:srgbClr val="FFFFFF"/>
                      </a:gs>
                    </a:gsLst>
                    <a:lin ang="5400000" scaled="0"/>
                  </a:gradFill>
                  <a:effectLst/>
                  <a:uLnTx/>
                  <a:uFillTx/>
                  <a:latin typeface="Segoe UI"/>
                  <a:ea typeface="+mn-ea"/>
                  <a:cs typeface="Segoe UI Semibold" panose="020B0702040204020203" pitchFamily="34" charset="0"/>
                </a:rPr>
                <a:t>MOBILE</a:t>
              </a:r>
            </a:p>
          </p:txBody>
        </p:sp>
        <p:sp>
          <p:nvSpPr>
            <p:cNvPr id="37" name="Rectangle 36"/>
            <p:cNvSpPr/>
            <p:nvPr/>
          </p:nvSpPr>
          <p:spPr bwMode="auto">
            <a:xfrm>
              <a:off x="7433040" y="1737574"/>
              <a:ext cx="1222516" cy="978753"/>
            </a:xfrm>
            <a:prstGeom prst="rect">
              <a:avLst/>
            </a:prstGeom>
            <a:solidFill>
              <a:srgbClr val="002060"/>
            </a:solidFill>
            <a:ln w="25400" cap="flat" cmpd="sng" algn="ctr">
              <a:noFill/>
              <a:prstDash val="solid"/>
              <a:headEnd type="none" w="med" len="med"/>
              <a:tailEnd type="none" w="med" len="med"/>
            </a:ln>
            <a:effectLst/>
          </p:spPr>
          <p:txBody>
            <a:bodyPr vert="horz" wrap="square" lIns="89642" tIns="143407" rIns="89642" bIns="143407" numCol="1" rtlCol="0" anchor="ctr" anchorCtr="0" compatLnSpc="1">
              <a:prstTxWarp prst="textNoShape">
                <a:avLst/>
              </a:prstTxWarp>
            </a:bodyPr>
            <a:lstStyle/>
            <a:p>
              <a:pPr marL="0" marR="0" lvl="0" indent="0" algn="ctr" defTabSz="896042" rtl="0" eaLnBrk="1" fontAlgn="auto" latinLnBrk="0" hangingPunct="1">
                <a:lnSpc>
                  <a:spcPct val="100000"/>
                </a:lnSpc>
                <a:spcBef>
                  <a:spcPts val="0"/>
                </a:spcBef>
                <a:spcAft>
                  <a:spcPts val="0"/>
                </a:spcAft>
                <a:buClrTx/>
                <a:buSzTx/>
                <a:buFontTx/>
                <a:buNone/>
                <a:tabLst/>
                <a:defRPr/>
              </a:pPr>
              <a:r>
                <a:rPr kumimoji="0" lang="en-US" sz="1176" b="1" i="0" u="none" strike="noStrike" kern="0" cap="none" spc="0" normalizeH="0" baseline="0" noProof="0" dirty="0">
                  <a:ln>
                    <a:noFill/>
                  </a:ln>
                  <a:gradFill>
                    <a:gsLst>
                      <a:gs pos="1250">
                        <a:srgbClr val="FFFFFF"/>
                      </a:gs>
                      <a:gs pos="100000">
                        <a:srgbClr val="FFFFFF"/>
                      </a:gs>
                    </a:gsLst>
                    <a:lin ang="5400000" scaled="0"/>
                  </a:gradFill>
                  <a:effectLst/>
                  <a:uLnTx/>
                  <a:uFillTx/>
                  <a:latin typeface="Segoe UI"/>
                  <a:ea typeface="+mn-ea"/>
                  <a:cs typeface="Segoe UI Semibold" panose="020B0702040204020203" pitchFamily="34" charset="0"/>
                </a:rPr>
                <a:t>GAMES, VR, AR</a:t>
              </a:r>
            </a:p>
          </p:txBody>
        </p:sp>
        <p:sp>
          <p:nvSpPr>
            <p:cNvPr id="39" name="Rectangle 38">
              <a:extLst>
                <a:ext uri="{FF2B5EF4-FFF2-40B4-BE49-F238E27FC236}">
                  <a16:creationId xmlns:a16="http://schemas.microsoft.com/office/drawing/2014/main" id="{F49C0F46-FA10-4FE8-A38F-979320CB03A5}"/>
                </a:ext>
              </a:extLst>
            </p:cNvPr>
            <p:cNvSpPr/>
            <p:nvPr/>
          </p:nvSpPr>
          <p:spPr bwMode="auto">
            <a:xfrm>
              <a:off x="5017685" y="1737574"/>
              <a:ext cx="1222516" cy="987294"/>
            </a:xfrm>
            <a:prstGeom prst="rect">
              <a:avLst/>
            </a:prstGeom>
            <a:solidFill>
              <a:schemeClr val="accent1">
                <a:lumMod val="60000"/>
                <a:lumOff val="40000"/>
              </a:schemeClr>
            </a:solidFill>
            <a:ln w="25400" cap="flat" cmpd="sng" algn="ctr">
              <a:noFill/>
              <a:prstDash val="solid"/>
              <a:headEnd type="none" w="med" len="med"/>
              <a:tailEnd type="none" w="med" len="med"/>
            </a:ln>
            <a:effectLst/>
          </p:spPr>
          <p:txBody>
            <a:bodyPr vert="horz" wrap="square" lIns="89642" tIns="143407" rIns="89642" bIns="143407" numCol="1" rtlCol="0" anchor="ctr" anchorCtr="0" compatLnSpc="1">
              <a:prstTxWarp prst="textNoShape">
                <a:avLst/>
              </a:prstTxWarp>
            </a:bodyPr>
            <a:lstStyle/>
            <a:p>
              <a:pPr marL="0" marR="0" lvl="0" indent="0" algn="ctr" defTabSz="896042" rtl="0" eaLnBrk="1" fontAlgn="auto" latinLnBrk="0" hangingPunct="1">
                <a:lnSpc>
                  <a:spcPct val="100000"/>
                </a:lnSpc>
                <a:spcBef>
                  <a:spcPts val="0"/>
                </a:spcBef>
                <a:spcAft>
                  <a:spcPts val="0"/>
                </a:spcAft>
                <a:buClrTx/>
                <a:buSzTx/>
                <a:buFontTx/>
                <a:buNone/>
                <a:tabLst/>
                <a:defRPr/>
              </a:pPr>
              <a:r>
                <a:rPr kumimoji="0" lang="en-US" sz="1176" b="1" i="0" u="none" strike="noStrike" kern="0" cap="none" spc="0" normalizeH="0" baseline="0" noProof="0" dirty="0">
                  <a:ln>
                    <a:noFill/>
                  </a:ln>
                  <a:gradFill>
                    <a:gsLst>
                      <a:gs pos="1250">
                        <a:srgbClr val="FFFFFF"/>
                      </a:gs>
                      <a:gs pos="100000">
                        <a:srgbClr val="FFFFFF"/>
                      </a:gs>
                    </a:gsLst>
                    <a:lin ang="5400000" scaled="0"/>
                  </a:gradFill>
                  <a:effectLst/>
                  <a:uLnTx/>
                  <a:uFillTx/>
                  <a:latin typeface="Segoe UI"/>
                  <a:ea typeface="+mn-ea"/>
                  <a:cs typeface="Segoe UI Semibold" panose="020B0702040204020203" pitchFamily="34" charset="0"/>
                </a:rPr>
                <a:t>IoT</a:t>
              </a:r>
            </a:p>
          </p:txBody>
        </p:sp>
        <p:sp>
          <p:nvSpPr>
            <p:cNvPr id="40" name="Rectangle 39">
              <a:extLst>
                <a:ext uri="{FF2B5EF4-FFF2-40B4-BE49-F238E27FC236}">
                  <a16:creationId xmlns:a16="http://schemas.microsoft.com/office/drawing/2014/main" id="{06F3558A-0669-4D0C-AA56-FFFA24DB93F4}"/>
                </a:ext>
              </a:extLst>
            </p:cNvPr>
            <p:cNvSpPr/>
            <p:nvPr/>
          </p:nvSpPr>
          <p:spPr bwMode="auto">
            <a:xfrm>
              <a:off x="6210524" y="1741909"/>
              <a:ext cx="1222516" cy="982959"/>
            </a:xfrm>
            <a:prstGeom prst="rect">
              <a:avLst/>
            </a:prstGeom>
            <a:solidFill>
              <a:srgbClr val="00B050"/>
            </a:solidFill>
            <a:ln w="25400" cap="flat" cmpd="sng" algn="ctr">
              <a:noFill/>
              <a:prstDash val="solid"/>
              <a:headEnd type="none" w="med" len="med"/>
              <a:tailEnd type="none" w="med" len="med"/>
            </a:ln>
            <a:effectLst/>
          </p:spPr>
          <p:txBody>
            <a:bodyPr vert="horz" wrap="square" lIns="89642" tIns="143407" rIns="89642" bIns="143407" numCol="1" rtlCol="0" anchor="ctr" anchorCtr="0" compatLnSpc="1">
              <a:prstTxWarp prst="textNoShape">
                <a:avLst/>
              </a:prstTxWarp>
            </a:bodyPr>
            <a:lstStyle/>
            <a:p>
              <a:pPr marL="0" marR="0" lvl="0" indent="0" algn="ctr" defTabSz="896042" rtl="0" eaLnBrk="1" fontAlgn="auto" latinLnBrk="0" hangingPunct="1">
                <a:lnSpc>
                  <a:spcPct val="100000"/>
                </a:lnSpc>
                <a:spcBef>
                  <a:spcPts val="0"/>
                </a:spcBef>
                <a:spcAft>
                  <a:spcPts val="0"/>
                </a:spcAft>
                <a:buClrTx/>
                <a:buSzTx/>
                <a:buFontTx/>
                <a:buNone/>
                <a:tabLst/>
                <a:defRPr/>
              </a:pPr>
              <a:r>
                <a:rPr kumimoji="0" lang="en-US" sz="1176" b="1" i="0" u="none" strike="noStrike" kern="0" cap="none" spc="0" normalizeH="0" baseline="0" noProof="0" dirty="0">
                  <a:ln>
                    <a:noFill/>
                  </a:ln>
                  <a:gradFill>
                    <a:gsLst>
                      <a:gs pos="1250">
                        <a:srgbClr val="FFFFFF"/>
                      </a:gs>
                      <a:gs pos="100000">
                        <a:srgbClr val="FFFFFF"/>
                      </a:gs>
                    </a:gsLst>
                    <a:lin ang="5400000" scaled="0"/>
                  </a:gradFill>
                  <a:effectLst/>
                  <a:uLnTx/>
                  <a:uFillTx/>
                  <a:latin typeface="Segoe UI"/>
                  <a:ea typeface="+mn-ea"/>
                  <a:cs typeface="Segoe UI Semibold" panose="020B0702040204020203" pitchFamily="34" charset="0"/>
                </a:rPr>
                <a:t>AI</a:t>
              </a:r>
            </a:p>
          </p:txBody>
        </p:sp>
      </p:grpSp>
      <p:sp>
        <p:nvSpPr>
          <p:cNvPr id="41" name="Rectangle 40">
            <a:extLst>
              <a:ext uri="{FF2B5EF4-FFF2-40B4-BE49-F238E27FC236}">
                <a16:creationId xmlns:a16="http://schemas.microsoft.com/office/drawing/2014/main" id="{F972FFC7-1F67-4C23-BD18-04A98E540CD2}"/>
              </a:ext>
            </a:extLst>
          </p:cNvPr>
          <p:cNvSpPr/>
          <p:nvPr/>
        </p:nvSpPr>
        <p:spPr>
          <a:xfrm>
            <a:off x="8735909" y="1692106"/>
            <a:ext cx="3417810" cy="3446001"/>
          </a:xfrm>
          <a:prstGeom prst="rect">
            <a:avLst/>
          </a:prstGeom>
        </p:spPr>
        <p:txBody>
          <a:bodyPr wrap="square">
            <a:noAutofit/>
          </a:bodyPr>
          <a:lstStyle/>
          <a:p>
            <a:pPr marL="0" marR="0" lvl="0" indent="0" algn="l" defTabSz="913853" rtl="0" eaLnBrk="1" fontAlgn="auto" latinLnBrk="0" hangingPunct="1">
              <a:lnSpc>
                <a:spcPct val="100000"/>
              </a:lnSpc>
              <a:spcBef>
                <a:spcPts val="0"/>
              </a:spcBef>
              <a:spcAft>
                <a:spcPts val="1176"/>
              </a:spcAft>
              <a:buClrTx/>
              <a:buSzTx/>
              <a:buFontTx/>
              <a:buNone/>
              <a:tabLst/>
              <a:defRPr/>
            </a:pPr>
            <a:r>
              <a:rPr kumimoji="0" lang="en-US" sz="1961" b="0" i="0" u="none" strike="noStrike" kern="1200" cap="none" spc="0" normalizeH="0" baseline="0" noProof="0" dirty="0">
                <a:ln>
                  <a:noFill/>
                </a:ln>
                <a:solidFill>
                  <a:srgbClr val="FFFFFF"/>
                </a:solidFill>
                <a:effectLst/>
                <a:uLnTx/>
                <a:uFillTx/>
                <a:latin typeface="Segoe UI Semibold" panose="020B0702040204020203" pitchFamily="34" charset="0"/>
                <a:ea typeface="+mn-ea"/>
                <a:cs typeface="Segoe UI Semibold" panose="020B0702040204020203" pitchFamily="34" charset="0"/>
              </a:rPr>
              <a:t>.NET Standard allows sharing code, binaries and skills between .NET client, server and all of its flavors.</a:t>
            </a:r>
          </a:p>
          <a:p>
            <a:pPr marL="280121" marR="0" lvl="0" indent="-280121" algn="l" defTabSz="913853" rtl="0" eaLnBrk="1" fontAlgn="auto" latinLnBrk="0" hangingPunct="1">
              <a:lnSpc>
                <a:spcPct val="100000"/>
              </a:lnSpc>
              <a:spcBef>
                <a:spcPts val="0"/>
              </a:spcBef>
              <a:spcAft>
                <a:spcPts val="1176"/>
              </a:spcAft>
              <a:buClrTx/>
              <a:buSzTx/>
              <a:buFont typeface="Arial" panose="020B0604020202020204" pitchFamily="34" charset="0"/>
              <a:buChar char="•"/>
              <a:tabLst/>
              <a:defRPr/>
            </a:pPr>
            <a:r>
              <a:rPr kumimoji="0" lang="en-US" sz="1961" b="0" i="0" u="none" strike="noStrike" kern="1200" cap="none" spc="0" normalizeH="0" baseline="0" noProof="0" dirty="0">
                <a:ln>
                  <a:noFill/>
                </a:ln>
                <a:solidFill>
                  <a:srgbClr val="FFFFFF"/>
                </a:solidFill>
                <a:effectLst/>
                <a:uLnTx/>
                <a:uFillTx/>
                <a:latin typeface="Segoe UI"/>
                <a:ea typeface="+mn-ea"/>
                <a:cs typeface="+mn-cs"/>
              </a:rPr>
              <a:t>.NET Standard provides a specification for any platform to implement (conceptually similar to HTML)</a:t>
            </a:r>
          </a:p>
          <a:p>
            <a:pPr marL="280121" marR="0" lvl="0" indent="-280121" algn="l" defTabSz="913853" rtl="0" eaLnBrk="1" fontAlgn="auto" latinLnBrk="0" hangingPunct="1">
              <a:lnSpc>
                <a:spcPct val="100000"/>
              </a:lnSpc>
              <a:spcBef>
                <a:spcPts val="0"/>
              </a:spcBef>
              <a:spcAft>
                <a:spcPts val="1176"/>
              </a:spcAft>
              <a:buClrTx/>
              <a:buSzTx/>
              <a:buFont typeface="Arial" panose="020B0604020202020204" pitchFamily="34" charset="0"/>
              <a:buChar char="•"/>
              <a:tabLst/>
              <a:defRPr/>
            </a:pPr>
            <a:r>
              <a:rPr kumimoji="0" lang="en-US" sz="1961" b="0" i="0" u="none" strike="noStrike" kern="1200" cap="none" spc="0" normalizeH="0" baseline="0" noProof="0" dirty="0">
                <a:ln>
                  <a:noFill/>
                </a:ln>
                <a:solidFill>
                  <a:srgbClr val="FFFFFF"/>
                </a:solidFill>
                <a:effectLst/>
                <a:uLnTx/>
                <a:uFillTx/>
                <a:latin typeface="Segoe UI"/>
                <a:ea typeface="+mn-ea"/>
                <a:cs typeface="+mn-cs"/>
              </a:rPr>
              <a:t>All .NET runtimes provided by Microsoft are implementing the standard</a:t>
            </a:r>
          </a:p>
        </p:txBody>
      </p:sp>
    </p:spTree>
    <p:extLst>
      <p:ext uri="{BB962C8B-B14F-4D97-AF65-F5344CB8AC3E}">
        <p14:creationId xmlns:p14="http://schemas.microsoft.com/office/powerpoint/2010/main" val="40620973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269241" y="291960"/>
            <a:ext cx="10515600" cy="1325563"/>
          </a:xfrm>
        </p:spPr>
        <p:txBody>
          <a:bodyPr/>
          <a:lstStyle/>
          <a:p>
            <a:r>
              <a:rPr lang="en-US" dirty="0"/>
              <a:t>.NET Standard 2.0</a:t>
            </a:r>
          </a:p>
        </p:txBody>
      </p:sp>
      <p:sp>
        <p:nvSpPr>
          <p:cNvPr id="6" name="Text Placeholder 5"/>
          <p:cNvSpPr>
            <a:spLocks noGrp="1"/>
          </p:cNvSpPr>
          <p:nvPr>
            <p:ph type="body" sz="quarter" idx="10"/>
          </p:nvPr>
        </p:nvSpPr>
        <p:spPr>
          <a:xfrm>
            <a:off x="269241" y="1456887"/>
            <a:ext cx="8067823" cy="1228413"/>
          </a:xfrm>
        </p:spPr>
        <p:txBody>
          <a:bodyPr/>
          <a:lstStyle/>
          <a:p>
            <a:pPr>
              <a:spcBef>
                <a:spcPts val="2941"/>
              </a:spcBef>
            </a:pPr>
            <a:r>
              <a:rPr lang="en-US" dirty="0">
                <a:gradFill>
                  <a:gsLst>
                    <a:gs pos="13072">
                      <a:schemeClr val="tx2"/>
                    </a:gs>
                    <a:gs pos="67000">
                      <a:schemeClr val="tx2"/>
                    </a:gs>
                  </a:gsLst>
                  <a:lin ang="5400000" scaled="0"/>
                </a:gradFill>
              </a:rPr>
              <a:t>Has much bigger API surface</a:t>
            </a:r>
          </a:p>
          <a:p>
            <a:pPr marL="0" lvl="1">
              <a:spcBef>
                <a:spcPts val="784"/>
              </a:spcBef>
            </a:pPr>
            <a:r>
              <a:rPr lang="en-US" sz="1961" dirty="0"/>
              <a:t>Extended to cover intersection between .NET Framework and </a:t>
            </a:r>
            <a:r>
              <a:rPr lang="en-US" sz="1961" dirty="0" err="1"/>
              <a:t>Xamarin</a:t>
            </a:r>
            <a:endParaRPr lang="en-US" sz="1961" dirty="0"/>
          </a:p>
          <a:p>
            <a:pPr marL="0" lvl="1">
              <a:spcBef>
                <a:spcPts val="784"/>
              </a:spcBef>
            </a:pPr>
            <a:r>
              <a:rPr lang="en-US" sz="1961" dirty="0"/>
              <a:t>Also makes .NET Core 2.0 bigger as it implements .NET Standard 2.0</a:t>
            </a:r>
          </a:p>
        </p:txBody>
      </p:sp>
      <p:sp>
        <p:nvSpPr>
          <p:cNvPr id="2" name="TextBox 1"/>
          <p:cNvSpPr txBox="1"/>
          <p:nvPr/>
        </p:nvSpPr>
        <p:spPr>
          <a:xfrm>
            <a:off x="8874887" y="3877208"/>
            <a:ext cx="3047844" cy="2241062"/>
          </a:xfrm>
          <a:prstGeom prst="rect">
            <a:avLst/>
          </a:prstGeom>
          <a:solidFill>
            <a:schemeClr val="bg1"/>
          </a:solidFill>
          <a:ln>
            <a:solidFill>
              <a:schemeClr val="bg1">
                <a:lumMod val="75000"/>
              </a:schemeClr>
            </a:solidFill>
          </a:ln>
        </p:spPr>
        <p:style>
          <a:lnRef idx="2">
            <a:schemeClr val="accent1"/>
          </a:lnRef>
          <a:fillRef idx="1">
            <a:schemeClr val="lt1"/>
          </a:fillRef>
          <a:effectRef idx="0">
            <a:schemeClr val="accent1"/>
          </a:effectRef>
          <a:fontRef idx="minor">
            <a:schemeClr val="dk1"/>
          </a:fontRef>
        </p:style>
        <p:txBody>
          <a:bodyPr wrap="none" lIns="182854" tIns="146284" rIns="182854" bIns="146284" rtlCol="0">
            <a:noAutofit/>
          </a:bodyPr>
          <a:lstStyle/>
          <a:p>
            <a:pPr>
              <a:lnSpc>
                <a:spcPct val="90000"/>
              </a:lnSpc>
              <a:spcBef>
                <a:spcPts val="588"/>
              </a:spcBef>
            </a:pPr>
            <a:r>
              <a:rPr lang="en-US" sz="7842" spc="-294" dirty="0">
                <a:gradFill>
                  <a:gsLst>
                    <a:gs pos="28758">
                      <a:schemeClr val="tx2"/>
                    </a:gs>
                    <a:gs pos="63000">
                      <a:schemeClr val="tx2"/>
                    </a:gs>
                  </a:gsLst>
                  <a:lin ang="5400000" scaled="0"/>
                </a:gradFill>
                <a:latin typeface="+mj-lt"/>
              </a:rPr>
              <a:t>~70%</a:t>
            </a:r>
          </a:p>
          <a:p>
            <a:pPr>
              <a:lnSpc>
                <a:spcPct val="90000"/>
              </a:lnSpc>
              <a:spcBef>
                <a:spcPts val="588"/>
              </a:spcBef>
            </a:pPr>
            <a:r>
              <a:rPr lang="en-US" sz="1961" dirty="0">
                <a:gradFill>
                  <a:gsLst>
                    <a:gs pos="1250">
                      <a:srgbClr val="505050"/>
                    </a:gs>
                    <a:gs pos="100000">
                      <a:srgbClr val="505050"/>
                    </a:gs>
                  </a:gsLst>
                  <a:lin ang="5400000" scaled="0"/>
                </a:gradFill>
              </a:rPr>
              <a:t>of </a:t>
            </a:r>
            <a:r>
              <a:rPr lang="en-US" sz="1961" dirty="0" err="1">
                <a:gradFill>
                  <a:gsLst>
                    <a:gs pos="1250">
                      <a:srgbClr val="505050"/>
                    </a:gs>
                    <a:gs pos="100000">
                      <a:srgbClr val="505050"/>
                    </a:gs>
                  </a:gsLst>
                  <a:lin ang="5400000" scaled="0"/>
                </a:gradFill>
              </a:rPr>
              <a:t>NuGet</a:t>
            </a:r>
            <a:r>
              <a:rPr lang="en-US" sz="1961" dirty="0">
                <a:gradFill>
                  <a:gsLst>
                    <a:gs pos="1250">
                      <a:srgbClr val="505050"/>
                    </a:gs>
                    <a:gs pos="100000">
                      <a:srgbClr val="505050"/>
                    </a:gs>
                  </a:gsLst>
                  <a:lin ang="5400000" scaled="0"/>
                </a:gradFill>
              </a:rPr>
              <a:t> packages</a:t>
            </a:r>
          </a:p>
          <a:p>
            <a:pPr>
              <a:lnSpc>
                <a:spcPct val="90000"/>
              </a:lnSpc>
              <a:spcBef>
                <a:spcPts val="588"/>
              </a:spcBef>
            </a:pPr>
            <a:r>
              <a:rPr lang="en-US" sz="1961" dirty="0">
                <a:gradFill>
                  <a:gsLst>
                    <a:gs pos="1250">
                      <a:srgbClr val="505050"/>
                    </a:gs>
                    <a:gs pos="100000">
                      <a:srgbClr val="505050"/>
                    </a:gs>
                  </a:gsLst>
                  <a:lin ang="5400000" scaled="0"/>
                </a:gradFill>
              </a:rPr>
              <a:t>are API compatible</a:t>
            </a:r>
          </a:p>
        </p:txBody>
      </p:sp>
      <p:sp>
        <p:nvSpPr>
          <p:cNvPr id="7" name="TextBox 6"/>
          <p:cNvSpPr txBox="1"/>
          <p:nvPr/>
        </p:nvSpPr>
        <p:spPr>
          <a:xfrm>
            <a:off x="8874887" y="1456887"/>
            <a:ext cx="3047844" cy="2241062"/>
          </a:xfrm>
          <a:prstGeom prst="rect">
            <a:avLst/>
          </a:prstGeom>
          <a:solidFill>
            <a:schemeClr val="bg1"/>
          </a:solidFill>
          <a:ln w="10795">
            <a:solidFill>
              <a:schemeClr val="bg1">
                <a:lumMod val="75000"/>
              </a:schemeClr>
            </a:solidFill>
          </a:ln>
        </p:spPr>
        <p:style>
          <a:lnRef idx="2">
            <a:schemeClr val="accent1"/>
          </a:lnRef>
          <a:fillRef idx="1">
            <a:schemeClr val="lt1"/>
          </a:fillRef>
          <a:effectRef idx="0">
            <a:schemeClr val="accent1"/>
          </a:effectRef>
          <a:fontRef idx="minor">
            <a:schemeClr val="dk1"/>
          </a:fontRef>
        </p:style>
        <p:txBody>
          <a:bodyPr wrap="square" lIns="182854" tIns="146284" rIns="182854" bIns="146284" rtlCol="0">
            <a:noAutofit/>
          </a:bodyPr>
          <a:lstStyle/>
          <a:p>
            <a:pPr>
              <a:lnSpc>
                <a:spcPct val="90000"/>
              </a:lnSpc>
              <a:spcBef>
                <a:spcPts val="588"/>
              </a:spcBef>
            </a:pPr>
            <a:r>
              <a:rPr lang="en-US" sz="7842" spc="-294" dirty="0">
                <a:gradFill>
                  <a:gsLst>
                    <a:gs pos="28758">
                      <a:schemeClr val="tx2"/>
                    </a:gs>
                    <a:gs pos="63000">
                      <a:schemeClr val="tx2"/>
                    </a:gs>
                  </a:gsLst>
                  <a:lin ang="5400000" scaled="0"/>
                </a:gradFill>
                <a:latin typeface="+mj-lt"/>
              </a:rPr>
              <a:t>+20K</a:t>
            </a:r>
          </a:p>
          <a:p>
            <a:pPr>
              <a:lnSpc>
                <a:spcPct val="90000"/>
              </a:lnSpc>
              <a:spcBef>
                <a:spcPts val="588"/>
              </a:spcBef>
            </a:pPr>
            <a:r>
              <a:rPr lang="en-US" sz="1961" dirty="0">
                <a:gradFill>
                  <a:gsLst>
                    <a:gs pos="1250">
                      <a:srgbClr val="505050"/>
                    </a:gs>
                    <a:gs pos="100000">
                      <a:srgbClr val="505050"/>
                    </a:gs>
                  </a:gsLst>
                  <a:lin ang="5400000" scaled="0"/>
                </a:gradFill>
              </a:rPr>
              <a:t>More APIs than</a:t>
            </a:r>
          </a:p>
          <a:p>
            <a:pPr>
              <a:lnSpc>
                <a:spcPct val="90000"/>
              </a:lnSpc>
              <a:spcBef>
                <a:spcPts val="588"/>
              </a:spcBef>
            </a:pPr>
            <a:r>
              <a:rPr lang="en-US" sz="1961" dirty="0">
                <a:gradFill>
                  <a:gsLst>
                    <a:gs pos="1250">
                      <a:srgbClr val="505050"/>
                    </a:gs>
                    <a:gs pos="100000">
                      <a:srgbClr val="505050"/>
                    </a:gs>
                  </a:gsLst>
                  <a:lin ang="5400000" scaled="0"/>
                </a:gradFill>
              </a:rPr>
              <a:t>.NET Standard 1.x</a:t>
            </a:r>
          </a:p>
        </p:txBody>
      </p:sp>
      <p:sp>
        <p:nvSpPr>
          <p:cNvPr id="8" name="Text Placeholder 5"/>
          <p:cNvSpPr txBox="1">
            <a:spLocks/>
          </p:cNvSpPr>
          <p:nvPr/>
        </p:nvSpPr>
        <p:spPr>
          <a:xfrm>
            <a:off x="269241" y="3877208"/>
            <a:ext cx="8503284" cy="1786220"/>
          </a:xfrm>
          <a:prstGeom prst="rect">
            <a:avLst/>
          </a:prstGeom>
        </p:spPr>
        <p:txBody>
          <a:bodyPr vert="horz" wrap="square" lIns="143428" tIns="89642" rIns="143428" bIns="89642" rtlCol="0">
            <a:spAutoFit/>
          </a:bodyPr>
          <a:lstStyle>
            <a:lvl1pPr marL="0" marR="0" indent="0" algn="l" defTabSz="932742" rtl="0" eaLnBrk="1" fontAlgn="auto" latinLnBrk="0" hangingPunct="1">
              <a:lnSpc>
                <a:spcPct val="90000"/>
              </a:lnSpc>
              <a:spcBef>
                <a:spcPct val="20000"/>
              </a:spcBef>
              <a:spcAft>
                <a:spcPts val="0"/>
              </a:spcAft>
              <a:buClrTx/>
              <a:buSzPct val="90000"/>
              <a:buFont typeface="Wingdings" panose="05000000000000000000" pitchFamily="2" charset="2"/>
              <a:buNone/>
              <a:tabLst/>
              <a:defRPr sz="3600" kern="1200" spc="0" baseline="0">
                <a:gradFill>
                  <a:gsLst>
                    <a:gs pos="1250">
                      <a:schemeClr val="tx1"/>
                    </a:gs>
                    <a:gs pos="100000">
                      <a:schemeClr val="tx1"/>
                    </a:gs>
                  </a:gsLst>
                  <a:lin ang="5400000" scaled="0"/>
                </a:gradFill>
                <a:latin typeface="+mj-lt"/>
                <a:ea typeface="+mn-ea"/>
                <a:cs typeface="+mn-cs"/>
              </a:defRPr>
            </a:lvl1pPr>
            <a:lvl2pPr marL="228600" marR="0" indent="0" algn="l" defTabSz="932742" rtl="0" eaLnBrk="1" fontAlgn="auto" latinLnBrk="0" hangingPunct="1">
              <a:lnSpc>
                <a:spcPct val="90000"/>
              </a:lnSpc>
              <a:spcBef>
                <a:spcPct val="20000"/>
              </a:spcBef>
              <a:spcAft>
                <a:spcPts val="0"/>
              </a:spcAft>
              <a:buClrTx/>
              <a:buSzPct val="90000"/>
              <a:buFont typeface="Wingdings" panose="05000000000000000000" pitchFamily="2" charset="2"/>
              <a:buNone/>
              <a:tabLst/>
              <a:defRPr sz="2800" kern="1200" spc="0" baseline="0">
                <a:gradFill>
                  <a:gsLst>
                    <a:gs pos="1250">
                      <a:schemeClr val="tx1"/>
                    </a:gs>
                    <a:gs pos="100000">
                      <a:schemeClr val="tx1"/>
                    </a:gs>
                  </a:gsLst>
                  <a:lin ang="5400000" scaled="0"/>
                </a:gradFill>
                <a:latin typeface="+mn-lt"/>
                <a:ea typeface="+mn-ea"/>
                <a:cs typeface="+mn-cs"/>
              </a:defRPr>
            </a:lvl2pPr>
            <a:lvl3pPr marL="457200" marR="0" indent="0" algn="l" defTabSz="932742" rtl="0" eaLnBrk="1" fontAlgn="auto" latinLnBrk="0" hangingPunct="1">
              <a:lnSpc>
                <a:spcPct val="90000"/>
              </a:lnSpc>
              <a:spcBef>
                <a:spcPct val="20000"/>
              </a:spcBef>
              <a:spcAft>
                <a:spcPts val="0"/>
              </a:spcAft>
              <a:buClrTx/>
              <a:buSzPct val="90000"/>
              <a:buFont typeface="Wingdings" panose="05000000000000000000" pitchFamily="2" charset="2"/>
              <a:buNone/>
              <a:tabLst/>
              <a:defRPr sz="2400" kern="1200" spc="0" baseline="0">
                <a:gradFill>
                  <a:gsLst>
                    <a:gs pos="1250">
                      <a:schemeClr val="tx1"/>
                    </a:gs>
                    <a:gs pos="100000">
                      <a:schemeClr val="tx1"/>
                    </a:gs>
                  </a:gsLst>
                  <a:lin ang="5400000" scaled="0"/>
                </a:gradFill>
                <a:latin typeface="+mn-lt"/>
                <a:ea typeface="+mn-ea"/>
                <a:cs typeface="+mn-cs"/>
              </a:defRPr>
            </a:lvl3pPr>
            <a:lvl4pPr marL="685800" marR="0" indent="0" algn="l" defTabSz="932742" rtl="0" eaLnBrk="1" fontAlgn="auto" latinLnBrk="0" hangingPunct="1">
              <a:lnSpc>
                <a:spcPct val="90000"/>
              </a:lnSpc>
              <a:spcBef>
                <a:spcPct val="20000"/>
              </a:spcBef>
              <a:spcAft>
                <a:spcPts val="0"/>
              </a:spcAft>
              <a:buClrTx/>
              <a:buSzPct val="90000"/>
              <a:buFont typeface="Wingdings" panose="05000000000000000000" pitchFamily="2" charset="2"/>
              <a:buNone/>
              <a:tabLst/>
              <a:defRPr sz="2200" kern="1200" spc="0" baseline="0">
                <a:gradFill>
                  <a:gsLst>
                    <a:gs pos="1250">
                      <a:schemeClr val="tx1"/>
                    </a:gs>
                    <a:gs pos="100000">
                      <a:schemeClr val="tx1"/>
                    </a:gs>
                  </a:gsLst>
                  <a:lin ang="5400000" scaled="0"/>
                </a:gradFill>
                <a:latin typeface="+mn-lt"/>
                <a:ea typeface="+mn-ea"/>
                <a:cs typeface="+mn-cs"/>
              </a:defRPr>
            </a:lvl4pPr>
            <a:lvl5pPr marL="914400" marR="0" indent="0" algn="l" defTabSz="932742" rtl="0" eaLnBrk="1" fontAlgn="auto" latinLnBrk="0" hangingPunct="1">
              <a:lnSpc>
                <a:spcPct val="90000"/>
              </a:lnSpc>
              <a:spcBef>
                <a:spcPct val="20000"/>
              </a:spcBef>
              <a:spcAft>
                <a:spcPts val="0"/>
              </a:spcAft>
              <a:buClrTx/>
              <a:buSzPct val="90000"/>
              <a:buFont typeface="Wingdings" panose="05000000000000000000" pitchFamily="2" charset="2"/>
              <a:buNone/>
              <a:tabLst/>
              <a:defRPr sz="22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2941"/>
              </a:spcBef>
            </a:pPr>
            <a:r>
              <a:rPr lang="en-US" sz="3529" dirty="0">
                <a:gradFill>
                  <a:gsLst>
                    <a:gs pos="13072">
                      <a:schemeClr val="tx2"/>
                    </a:gs>
                    <a:gs pos="67000">
                      <a:schemeClr val="tx2"/>
                    </a:gs>
                  </a:gsLst>
                  <a:lin ang="5400000" scaled="0"/>
                </a:gradFill>
              </a:rPr>
              <a:t>Can reference .NET Framework libraries</a:t>
            </a:r>
          </a:p>
          <a:p>
            <a:pPr marL="0" lvl="1">
              <a:spcBef>
                <a:spcPts val="784"/>
              </a:spcBef>
            </a:pPr>
            <a:r>
              <a:rPr lang="en-US" sz="1961" dirty="0"/>
              <a:t>Compatibility shim allows referencing existing .NET Framework binaries</a:t>
            </a:r>
          </a:p>
          <a:p>
            <a:pPr marL="0" lvl="1">
              <a:spcBef>
                <a:spcPts val="784"/>
              </a:spcBef>
            </a:pPr>
            <a:r>
              <a:rPr lang="en-US" sz="1961" dirty="0"/>
              <a:t>No recompile required – also covers existing </a:t>
            </a:r>
            <a:r>
              <a:rPr lang="en-US" sz="1961" dirty="0" err="1"/>
              <a:t>NuGet</a:t>
            </a:r>
            <a:r>
              <a:rPr lang="en-US" sz="1961" dirty="0"/>
              <a:t> packages</a:t>
            </a:r>
          </a:p>
          <a:p>
            <a:pPr marL="0" lvl="1">
              <a:spcBef>
                <a:spcPts val="784"/>
              </a:spcBef>
            </a:pPr>
            <a:r>
              <a:rPr lang="en-US" sz="1961" dirty="0"/>
              <a:t>Limited to libraries that only use APIs that are available for .NET Standard</a:t>
            </a:r>
          </a:p>
        </p:txBody>
      </p:sp>
    </p:spTree>
    <p:extLst>
      <p:ext uri="{BB962C8B-B14F-4D97-AF65-F5344CB8AC3E}">
        <p14:creationId xmlns:p14="http://schemas.microsoft.com/office/powerpoint/2010/main" val="42928183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decel="100000"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1+#ppt_w/2"/>
                                          </p:val>
                                        </p:tav>
                                        <p:tav tm="100000">
                                          <p:val>
                                            <p:strVal val="#ppt_x"/>
                                          </p:val>
                                        </p:tav>
                                      </p:tavLst>
                                    </p:anim>
                                    <p:anim calcmode="lin" valueType="num">
                                      <p:cBhvr additive="base">
                                        <p:cTn id="13"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9241" y="289957"/>
            <a:ext cx="11655840" cy="899537"/>
          </a:xfrm>
        </p:spPr>
        <p:txBody>
          <a:bodyPr/>
          <a:lstStyle/>
          <a:p>
            <a:r>
              <a:rPr lang="en-US" dirty="0"/>
              <a:t>APIs in .NET Standard 2.0</a:t>
            </a:r>
          </a:p>
        </p:txBody>
      </p:sp>
      <p:grpSp>
        <p:nvGrpSpPr>
          <p:cNvPr id="14" name="Group 13"/>
          <p:cNvGrpSpPr/>
          <p:nvPr/>
        </p:nvGrpSpPr>
        <p:grpSpPr>
          <a:xfrm>
            <a:off x="1764206" y="5538641"/>
            <a:ext cx="8513527" cy="633625"/>
            <a:chOff x="274639" y="5783237"/>
            <a:chExt cx="8684241" cy="646331"/>
          </a:xfrm>
        </p:grpSpPr>
        <p:sp>
          <p:nvSpPr>
            <p:cNvPr id="4" name="Rectangle 3"/>
            <p:cNvSpPr/>
            <p:nvPr/>
          </p:nvSpPr>
          <p:spPr bwMode="auto">
            <a:xfrm>
              <a:off x="274639" y="5783237"/>
              <a:ext cx="8684241" cy="646331"/>
            </a:xfrm>
            <a:prstGeom prst="rect">
              <a:avLst/>
            </a:prstGeom>
            <a:solidFill>
              <a:schemeClr val="accent6">
                <a:lumMod val="1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85" tIns="179285" rIns="179285" bIns="179285" numCol="1" spcCol="0" rtlCol="0" fromWordArt="0" anchor="ctr" anchorCtr="0" forceAA="0" compatLnSpc="1">
              <a:prstTxWarp prst="textNoShape">
                <a:avLst/>
              </a:prstTxWarp>
              <a:spAutoFit/>
            </a:bodyPr>
            <a:lstStyle/>
            <a:p>
              <a:pPr defTabSz="913697">
                <a:lnSpc>
                  <a:spcPct val="90000"/>
                </a:lnSpc>
                <a:defRPr/>
              </a:pPr>
              <a:r>
                <a:rPr lang="en-US" sz="1961" b="1" kern="0" dirty="0">
                  <a:gradFill>
                    <a:gsLst>
                      <a:gs pos="11111">
                        <a:schemeClr val="bg1"/>
                      </a:gs>
                      <a:gs pos="28758">
                        <a:schemeClr val="bg1"/>
                      </a:gs>
                    </a:gsLst>
                    <a:lin ang="5400000" scaled="0"/>
                  </a:gradFill>
                  <a:latin typeface="Segoe UI"/>
                  <a:cs typeface="Segoe UI Semibold" panose="020B0702040204020203" pitchFamily="34" charset="0"/>
                </a:rPr>
                <a:t>CORE</a:t>
              </a:r>
            </a:p>
          </p:txBody>
        </p:sp>
        <p:sp>
          <p:nvSpPr>
            <p:cNvPr id="6" name="TextBox 5"/>
            <p:cNvSpPr txBox="1"/>
            <p:nvPr/>
          </p:nvSpPr>
          <p:spPr>
            <a:xfrm>
              <a:off x="3017871" y="5834062"/>
              <a:ext cx="5941009" cy="544680"/>
            </a:xfrm>
            <a:prstGeom prst="rect">
              <a:avLst/>
            </a:prstGeom>
            <a:noFill/>
          </p:spPr>
          <p:txBody>
            <a:bodyPr wrap="square" lIns="179234" tIns="143387" rIns="179234" bIns="143387" rtlCol="0">
              <a:noAutofit/>
            </a:bodyPr>
            <a:lstStyle/>
            <a:p>
              <a:pPr defTabSz="896042">
                <a:lnSpc>
                  <a:spcPct val="90000"/>
                </a:lnSpc>
              </a:pPr>
              <a:r>
                <a:rPr lang="fr-FR" sz="1765" kern="0" dirty="0">
                  <a:gradFill>
                    <a:gsLst>
                      <a:gs pos="11111">
                        <a:schemeClr val="bg1"/>
                      </a:gs>
                      <a:gs pos="28758">
                        <a:schemeClr val="bg1"/>
                      </a:gs>
                    </a:gsLst>
                    <a:lin ang="5400000" scaled="0"/>
                  </a:gradFill>
                  <a:latin typeface="Segoe UI"/>
                </a:rPr>
                <a:t>Primitives</a:t>
              </a:r>
              <a:r>
                <a:rPr lang="fr-FR" sz="1765" kern="0" spc="294" dirty="0">
                  <a:gradFill>
                    <a:gsLst>
                      <a:gs pos="11111">
                        <a:schemeClr val="bg1"/>
                      </a:gs>
                      <a:gs pos="28758">
                        <a:schemeClr val="bg1"/>
                      </a:gs>
                    </a:gsLst>
                    <a:lin ang="5400000" scaled="0"/>
                  </a:gradFill>
                  <a:latin typeface="Segoe UI"/>
                </a:rPr>
                <a:t> </a:t>
              </a:r>
              <a:r>
                <a:rPr lang="fr-FR" sz="1765" kern="0" dirty="0">
                  <a:gradFill>
                    <a:gsLst>
                      <a:gs pos="11111">
                        <a:schemeClr val="bg1"/>
                      </a:gs>
                      <a:gs pos="28758">
                        <a:schemeClr val="bg1"/>
                      </a:gs>
                    </a:gsLst>
                    <a:lin ang="5400000" scaled="0"/>
                  </a:gradFill>
                  <a:latin typeface="Segoe UI"/>
                </a:rPr>
                <a:t>•</a:t>
              </a:r>
              <a:r>
                <a:rPr lang="fr-FR" sz="1765" kern="0" spc="294" dirty="0">
                  <a:gradFill>
                    <a:gsLst>
                      <a:gs pos="11111">
                        <a:schemeClr val="bg1"/>
                      </a:gs>
                      <a:gs pos="28758">
                        <a:schemeClr val="bg1"/>
                      </a:gs>
                    </a:gsLst>
                    <a:lin ang="5400000" scaled="0"/>
                  </a:gradFill>
                  <a:latin typeface="Segoe UI"/>
                </a:rPr>
                <a:t> </a:t>
              </a:r>
              <a:r>
                <a:rPr lang="fr-FR" sz="1765" kern="0" dirty="0">
                  <a:gradFill>
                    <a:gsLst>
                      <a:gs pos="11111">
                        <a:schemeClr val="bg1"/>
                      </a:gs>
                      <a:gs pos="28758">
                        <a:schemeClr val="bg1"/>
                      </a:gs>
                    </a:gsLst>
                    <a:lin ang="5400000" scaled="0"/>
                  </a:gradFill>
                  <a:latin typeface="Segoe UI"/>
                </a:rPr>
                <a:t>Collections</a:t>
              </a:r>
              <a:r>
                <a:rPr lang="fr-FR" sz="1765" kern="0" spc="294" dirty="0">
                  <a:gradFill>
                    <a:gsLst>
                      <a:gs pos="11111">
                        <a:schemeClr val="bg1"/>
                      </a:gs>
                      <a:gs pos="28758">
                        <a:schemeClr val="bg1"/>
                      </a:gs>
                    </a:gsLst>
                    <a:lin ang="5400000" scaled="0"/>
                  </a:gradFill>
                  <a:latin typeface="Segoe UI"/>
                </a:rPr>
                <a:t> </a:t>
              </a:r>
              <a:r>
                <a:rPr lang="fr-FR" sz="1765" kern="0" dirty="0">
                  <a:gradFill>
                    <a:gsLst>
                      <a:gs pos="11111">
                        <a:schemeClr val="bg1"/>
                      </a:gs>
                      <a:gs pos="28758">
                        <a:schemeClr val="bg1"/>
                      </a:gs>
                    </a:gsLst>
                    <a:lin ang="5400000" scaled="0"/>
                  </a:gradFill>
                  <a:latin typeface="Segoe UI"/>
                </a:rPr>
                <a:t>•</a:t>
              </a:r>
              <a:r>
                <a:rPr lang="fr-FR" sz="1765" kern="0" spc="294" dirty="0">
                  <a:gradFill>
                    <a:gsLst>
                      <a:gs pos="11111">
                        <a:schemeClr val="bg1"/>
                      </a:gs>
                      <a:gs pos="28758">
                        <a:schemeClr val="bg1"/>
                      </a:gs>
                    </a:gsLst>
                    <a:lin ang="5400000" scaled="0"/>
                  </a:gradFill>
                  <a:latin typeface="Segoe UI"/>
                </a:rPr>
                <a:t> </a:t>
              </a:r>
              <a:r>
                <a:rPr lang="fr-FR" sz="1765" kern="0" dirty="0" err="1">
                  <a:gradFill>
                    <a:gsLst>
                      <a:gs pos="11111">
                        <a:schemeClr val="bg1"/>
                      </a:gs>
                      <a:gs pos="28758">
                        <a:schemeClr val="bg1"/>
                      </a:gs>
                    </a:gsLst>
                    <a:lin ang="5400000" scaled="0"/>
                  </a:gradFill>
                  <a:latin typeface="Segoe UI"/>
                </a:rPr>
                <a:t>Reflection</a:t>
              </a:r>
              <a:r>
                <a:rPr lang="fr-FR" sz="1765" kern="0" spc="294" dirty="0">
                  <a:gradFill>
                    <a:gsLst>
                      <a:gs pos="11111">
                        <a:schemeClr val="bg1"/>
                      </a:gs>
                      <a:gs pos="28758">
                        <a:schemeClr val="bg1"/>
                      </a:gs>
                    </a:gsLst>
                    <a:lin ang="5400000" scaled="0"/>
                  </a:gradFill>
                  <a:latin typeface="Segoe UI"/>
                </a:rPr>
                <a:t> </a:t>
              </a:r>
              <a:r>
                <a:rPr lang="fr-FR" sz="1765" kern="0" dirty="0">
                  <a:gradFill>
                    <a:gsLst>
                      <a:gs pos="11111">
                        <a:schemeClr val="bg1"/>
                      </a:gs>
                      <a:gs pos="28758">
                        <a:schemeClr val="bg1"/>
                      </a:gs>
                    </a:gsLst>
                    <a:lin ang="5400000" scaled="0"/>
                  </a:gradFill>
                  <a:latin typeface="Segoe UI"/>
                </a:rPr>
                <a:t>•</a:t>
              </a:r>
              <a:r>
                <a:rPr lang="fr-FR" sz="1765" kern="0" spc="294" dirty="0">
                  <a:gradFill>
                    <a:gsLst>
                      <a:gs pos="11111">
                        <a:schemeClr val="bg1"/>
                      </a:gs>
                      <a:gs pos="28758">
                        <a:schemeClr val="bg1"/>
                      </a:gs>
                    </a:gsLst>
                    <a:lin ang="5400000" scaled="0"/>
                  </a:gradFill>
                  <a:latin typeface="Segoe UI"/>
                </a:rPr>
                <a:t> </a:t>
              </a:r>
              <a:r>
                <a:rPr lang="fr-FR" sz="1765" kern="0" dirty="0" err="1">
                  <a:gradFill>
                    <a:gsLst>
                      <a:gs pos="11111">
                        <a:schemeClr val="bg1"/>
                      </a:gs>
                      <a:gs pos="28758">
                        <a:schemeClr val="bg1"/>
                      </a:gs>
                    </a:gsLst>
                    <a:lin ang="5400000" scaled="0"/>
                  </a:gradFill>
                  <a:latin typeface="Segoe UI"/>
                </a:rPr>
                <a:t>Interop</a:t>
              </a:r>
              <a:r>
                <a:rPr lang="fr-FR" sz="1765" kern="0" spc="294" dirty="0">
                  <a:gradFill>
                    <a:gsLst>
                      <a:gs pos="11111">
                        <a:schemeClr val="bg1"/>
                      </a:gs>
                      <a:gs pos="28758">
                        <a:schemeClr val="bg1"/>
                      </a:gs>
                    </a:gsLst>
                    <a:lin ang="5400000" scaled="0"/>
                  </a:gradFill>
                  <a:latin typeface="Segoe UI"/>
                </a:rPr>
                <a:t> </a:t>
              </a:r>
              <a:r>
                <a:rPr lang="fr-FR" sz="1765" kern="0" dirty="0">
                  <a:gradFill>
                    <a:gsLst>
                      <a:gs pos="11111">
                        <a:schemeClr val="bg1"/>
                      </a:gs>
                      <a:gs pos="28758">
                        <a:schemeClr val="bg1"/>
                      </a:gs>
                    </a:gsLst>
                    <a:lin ang="5400000" scaled="0"/>
                  </a:gradFill>
                  <a:latin typeface="Segoe UI"/>
                </a:rPr>
                <a:t>•</a:t>
              </a:r>
              <a:r>
                <a:rPr lang="fr-FR" sz="1765" kern="0" spc="294" dirty="0">
                  <a:gradFill>
                    <a:gsLst>
                      <a:gs pos="11111">
                        <a:schemeClr val="bg1"/>
                      </a:gs>
                      <a:gs pos="28758">
                        <a:schemeClr val="bg1"/>
                      </a:gs>
                    </a:gsLst>
                    <a:lin ang="5400000" scaled="0"/>
                  </a:gradFill>
                  <a:latin typeface="Segoe UI"/>
                </a:rPr>
                <a:t> </a:t>
              </a:r>
              <a:r>
                <a:rPr lang="fr-FR" sz="1765" kern="0" dirty="0" err="1">
                  <a:gradFill>
                    <a:gsLst>
                      <a:gs pos="11111">
                        <a:schemeClr val="bg1"/>
                      </a:gs>
                      <a:gs pos="28758">
                        <a:schemeClr val="bg1"/>
                      </a:gs>
                    </a:gsLst>
                    <a:lin ang="5400000" scaled="0"/>
                  </a:gradFill>
                  <a:latin typeface="Segoe UI"/>
                </a:rPr>
                <a:t>Linq</a:t>
              </a:r>
              <a:endParaRPr lang="en-US" sz="1765" kern="0" dirty="0">
                <a:gradFill>
                  <a:gsLst>
                    <a:gs pos="11111">
                      <a:schemeClr val="bg1"/>
                    </a:gs>
                    <a:gs pos="28758">
                      <a:schemeClr val="bg1"/>
                    </a:gs>
                  </a:gsLst>
                  <a:lin ang="5400000" scaled="0"/>
                </a:gradFill>
                <a:latin typeface="Segoe UI"/>
              </a:endParaRPr>
            </a:p>
          </p:txBody>
        </p:sp>
      </p:grpSp>
      <p:grpSp>
        <p:nvGrpSpPr>
          <p:cNvPr id="13" name="Group 12"/>
          <p:cNvGrpSpPr/>
          <p:nvPr/>
        </p:nvGrpSpPr>
        <p:grpSpPr>
          <a:xfrm>
            <a:off x="1764206" y="4799599"/>
            <a:ext cx="8513527" cy="633625"/>
            <a:chOff x="274639" y="4886779"/>
            <a:chExt cx="8684241" cy="646331"/>
          </a:xfrm>
        </p:grpSpPr>
        <p:sp>
          <p:nvSpPr>
            <p:cNvPr id="17" name="Rectangle 16"/>
            <p:cNvSpPr/>
            <p:nvPr/>
          </p:nvSpPr>
          <p:spPr bwMode="auto">
            <a:xfrm>
              <a:off x="274639" y="4886779"/>
              <a:ext cx="8684241" cy="646331"/>
            </a:xfrm>
            <a:prstGeom prst="rect">
              <a:avLst/>
            </a:prstGeom>
            <a:solidFill>
              <a:schemeClr val="accent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85" tIns="179285" rIns="179285" bIns="179285" numCol="1" spcCol="0" rtlCol="0" fromWordArt="0" anchor="ctr" anchorCtr="0" forceAA="0" compatLnSpc="1">
              <a:prstTxWarp prst="textNoShape">
                <a:avLst/>
              </a:prstTxWarp>
              <a:spAutoFit/>
            </a:bodyPr>
            <a:lstStyle/>
            <a:p>
              <a:pPr defTabSz="913697">
                <a:lnSpc>
                  <a:spcPct val="90000"/>
                </a:lnSpc>
                <a:defRPr/>
              </a:pPr>
              <a:r>
                <a:rPr lang="en-US" sz="1961" b="1" kern="0" dirty="0">
                  <a:gradFill>
                    <a:gsLst>
                      <a:gs pos="56209">
                        <a:schemeClr val="bg2">
                          <a:lumMod val="10000"/>
                        </a:schemeClr>
                      </a:gs>
                      <a:gs pos="43000">
                        <a:schemeClr val="bg2">
                          <a:lumMod val="10000"/>
                        </a:schemeClr>
                      </a:gs>
                    </a:gsLst>
                    <a:lin ang="5400000" scaled="0"/>
                  </a:gradFill>
                  <a:latin typeface="Segoe UI"/>
                  <a:cs typeface="Segoe UI Semibold" panose="020B0702040204020203" pitchFamily="34" charset="0"/>
                </a:rPr>
                <a:t>THREADING</a:t>
              </a:r>
            </a:p>
          </p:txBody>
        </p:sp>
        <p:sp>
          <p:nvSpPr>
            <p:cNvPr id="18" name="TextBox 17"/>
            <p:cNvSpPr txBox="1"/>
            <p:nvPr/>
          </p:nvSpPr>
          <p:spPr>
            <a:xfrm>
              <a:off x="3017872" y="4937639"/>
              <a:ext cx="5576198" cy="544611"/>
            </a:xfrm>
            <a:prstGeom prst="rect">
              <a:avLst/>
            </a:prstGeom>
            <a:noFill/>
          </p:spPr>
          <p:txBody>
            <a:bodyPr wrap="square" lIns="179234" tIns="143387" rIns="179234" bIns="143387" rtlCol="0">
              <a:noAutofit/>
            </a:bodyPr>
            <a:lstStyle/>
            <a:p>
              <a:pPr defTabSz="896042">
                <a:lnSpc>
                  <a:spcPct val="90000"/>
                </a:lnSpc>
              </a:pPr>
              <a:r>
                <a:rPr lang="fr-FR" sz="1765" kern="0" dirty="0">
                  <a:gradFill>
                    <a:gsLst>
                      <a:gs pos="56209">
                        <a:schemeClr val="bg2">
                          <a:lumMod val="10000"/>
                        </a:schemeClr>
                      </a:gs>
                      <a:gs pos="43000">
                        <a:schemeClr val="bg2">
                          <a:lumMod val="10000"/>
                        </a:schemeClr>
                      </a:gs>
                    </a:gsLst>
                    <a:lin ang="5400000" scaled="0"/>
                  </a:gradFill>
                  <a:latin typeface="Segoe UI"/>
                </a:rPr>
                <a:t>Threads</a:t>
              </a:r>
              <a:r>
                <a:rPr lang="fr-FR" sz="1765" kern="0" spc="294" dirty="0">
                  <a:gradFill>
                    <a:gsLst>
                      <a:gs pos="56209">
                        <a:schemeClr val="bg2">
                          <a:lumMod val="10000"/>
                        </a:schemeClr>
                      </a:gs>
                      <a:gs pos="43000">
                        <a:schemeClr val="bg2">
                          <a:lumMod val="10000"/>
                        </a:schemeClr>
                      </a:gs>
                    </a:gsLst>
                    <a:lin ang="5400000" scaled="0"/>
                  </a:gradFill>
                  <a:latin typeface="Segoe UI"/>
                </a:rPr>
                <a:t> </a:t>
              </a:r>
              <a:r>
                <a:rPr lang="fr-FR" sz="1765" kern="0" dirty="0">
                  <a:gradFill>
                    <a:gsLst>
                      <a:gs pos="56209">
                        <a:schemeClr val="bg2">
                          <a:lumMod val="10000"/>
                        </a:schemeClr>
                      </a:gs>
                      <a:gs pos="43000">
                        <a:schemeClr val="bg2">
                          <a:lumMod val="10000"/>
                        </a:schemeClr>
                      </a:gs>
                    </a:gsLst>
                    <a:lin ang="5400000" scaled="0"/>
                  </a:gradFill>
                  <a:latin typeface="Segoe UI"/>
                </a:rPr>
                <a:t>•</a:t>
              </a:r>
              <a:r>
                <a:rPr lang="fr-FR" sz="1765" kern="0" spc="294" dirty="0">
                  <a:gradFill>
                    <a:gsLst>
                      <a:gs pos="56209">
                        <a:schemeClr val="bg2">
                          <a:lumMod val="10000"/>
                        </a:schemeClr>
                      </a:gs>
                      <a:gs pos="43000">
                        <a:schemeClr val="bg2">
                          <a:lumMod val="10000"/>
                        </a:schemeClr>
                      </a:gs>
                    </a:gsLst>
                    <a:lin ang="5400000" scaled="0"/>
                  </a:gradFill>
                  <a:latin typeface="Segoe UI"/>
                </a:rPr>
                <a:t> </a:t>
              </a:r>
              <a:r>
                <a:rPr lang="fr-FR" sz="1765" kern="0" dirty="0">
                  <a:gradFill>
                    <a:gsLst>
                      <a:gs pos="56209">
                        <a:schemeClr val="bg2">
                          <a:lumMod val="10000"/>
                        </a:schemeClr>
                      </a:gs>
                      <a:gs pos="43000">
                        <a:schemeClr val="bg2">
                          <a:lumMod val="10000"/>
                        </a:schemeClr>
                      </a:gs>
                    </a:gsLst>
                    <a:lin ang="5400000" scaled="0"/>
                  </a:gradFill>
                  <a:latin typeface="Segoe UI"/>
                </a:rPr>
                <a:t>Thread Pool</a:t>
              </a:r>
              <a:r>
                <a:rPr lang="fr-FR" sz="1765" kern="0" spc="294" dirty="0">
                  <a:gradFill>
                    <a:gsLst>
                      <a:gs pos="56209">
                        <a:schemeClr val="bg2">
                          <a:lumMod val="10000"/>
                        </a:schemeClr>
                      </a:gs>
                      <a:gs pos="43000">
                        <a:schemeClr val="bg2">
                          <a:lumMod val="10000"/>
                        </a:schemeClr>
                      </a:gs>
                    </a:gsLst>
                    <a:lin ang="5400000" scaled="0"/>
                  </a:gradFill>
                  <a:latin typeface="Segoe UI"/>
                </a:rPr>
                <a:t> </a:t>
              </a:r>
              <a:r>
                <a:rPr lang="fr-FR" sz="1765" kern="0" dirty="0">
                  <a:gradFill>
                    <a:gsLst>
                      <a:gs pos="56209">
                        <a:schemeClr val="bg2">
                          <a:lumMod val="10000"/>
                        </a:schemeClr>
                      </a:gs>
                      <a:gs pos="43000">
                        <a:schemeClr val="bg2">
                          <a:lumMod val="10000"/>
                        </a:schemeClr>
                      </a:gs>
                    </a:gsLst>
                    <a:lin ang="5400000" scaled="0"/>
                  </a:gradFill>
                  <a:latin typeface="Segoe UI"/>
                </a:rPr>
                <a:t>•</a:t>
              </a:r>
              <a:r>
                <a:rPr lang="fr-FR" sz="1765" kern="0" spc="294" dirty="0">
                  <a:gradFill>
                    <a:gsLst>
                      <a:gs pos="56209">
                        <a:schemeClr val="bg2">
                          <a:lumMod val="10000"/>
                        </a:schemeClr>
                      </a:gs>
                      <a:gs pos="43000">
                        <a:schemeClr val="bg2">
                          <a:lumMod val="10000"/>
                        </a:schemeClr>
                      </a:gs>
                    </a:gsLst>
                    <a:lin ang="5400000" scaled="0"/>
                  </a:gradFill>
                  <a:latin typeface="Segoe UI"/>
                </a:rPr>
                <a:t> </a:t>
              </a:r>
              <a:r>
                <a:rPr lang="fr-FR" sz="1765" kern="0" dirty="0" err="1">
                  <a:gradFill>
                    <a:gsLst>
                      <a:gs pos="56209">
                        <a:schemeClr val="bg2">
                          <a:lumMod val="10000"/>
                        </a:schemeClr>
                      </a:gs>
                      <a:gs pos="43000">
                        <a:schemeClr val="bg2">
                          <a:lumMod val="10000"/>
                        </a:schemeClr>
                      </a:gs>
                    </a:gsLst>
                    <a:lin ang="5400000" scaled="0"/>
                  </a:gradFill>
                  <a:latin typeface="Segoe UI"/>
                </a:rPr>
                <a:t>Tasks</a:t>
              </a:r>
              <a:endParaRPr lang="en-US" sz="1765" kern="0" dirty="0">
                <a:gradFill>
                  <a:gsLst>
                    <a:gs pos="56209">
                      <a:schemeClr val="bg2">
                        <a:lumMod val="10000"/>
                      </a:schemeClr>
                    </a:gs>
                    <a:gs pos="43000">
                      <a:schemeClr val="bg2">
                        <a:lumMod val="10000"/>
                      </a:schemeClr>
                    </a:gs>
                  </a:gsLst>
                  <a:lin ang="5400000" scaled="0"/>
                </a:gradFill>
                <a:latin typeface="Segoe UI"/>
              </a:endParaRPr>
            </a:p>
          </p:txBody>
        </p:sp>
      </p:grpSp>
      <p:grpSp>
        <p:nvGrpSpPr>
          <p:cNvPr id="12" name="Group 11"/>
          <p:cNvGrpSpPr/>
          <p:nvPr/>
        </p:nvGrpSpPr>
        <p:grpSpPr>
          <a:xfrm>
            <a:off x="1764205" y="4056644"/>
            <a:ext cx="8513527" cy="633625"/>
            <a:chOff x="274639" y="4027252"/>
            <a:chExt cx="8684241" cy="646331"/>
          </a:xfrm>
        </p:grpSpPr>
        <p:sp>
          <p:nvSpPr>
            <p:cNvPr id="20" name="Rectangle 19"/>
            <p:cNvSpPr/>
            <p:nvPr/>
          </p:nvSpPr>
          <p:spPr bwMode="auto">
            <a:xfrm>
              <a:off x="274639" y="4027252"/>
              <a:ext cx="8684241" cy="646331"/>
            </a:xfrm>
            <a:prstGeom prst="rect">
              <a:avLst/>
            </a:prstGeom>
            <a:solidFill>
              <a:schemeClr val="accent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85" tIns="179285" rIns="179285" bIns="179285" numCol="1" spcCol="0" rtlCol="0" fromWordArt="0" anchor="ctr" anchorCtr="0" forceAA="0" compatLnSpc="1">
              <a:prstTxWarp prst="textNoShape">
                <a:avLst/>
              </a:prstTxWarp>
              <a:spAutoFit/>
            </a:bodyPr>
            <a:lstStyle/>
            <a:p>
              <a:pPr defTabSz="913697">
                <a:lnSpc>
                  <a:spcPct val="90000"/>
                </a:lnSpc>
                <a:defRPr/>
              </a:pPr>
              <a:r>
                <a:rPr lang="en-US" sz="1961" b="1" kern="0" dirty="0">
                  <a:solidFill>
                    <a:schemeClr val="tx1">
                      <a:lumMod val="50000"/>
                    </a:schemeClr>
                  </a:solidFill>
                  <a:latin typeface="Segoe UI"/>
                  <a:cs typeface="Segoe UI Semibold" panose="020B0702040204020203" pitchFamily="34" charset="0"/>
                </a:rPr>
                <a:t>IO</a:t>
              </a:r>
            </a:p>
          </p:txBody>
        </p:sp>
        <p:sp>
          <p:nvSpPr>
            <p:cNvPr id="21" name="TextBox 20"/>
            <p:cNvSpPr txBox="1"/>
            <p:nvPr/>
          </p:nvSpPr>
          <p:spPr>
            <a:xfrm>
              <a:off x="3017872" y="4078112"/>
              <a:ext cx="5576198" cy="544611"/>
            </a:xfrm>
            <a:prstGeom prst="rect">
              <a:avLst/>
            </a:prstGeom>
            <a:noFill/>
          </p:spPr>
          <p:txBody>
            <a:bodyPr wrap="square" lIns="179234" tIns="143387" rIns="179234" bIns="143387" rtlCol="0">
              <a:noAutofit/>
            </a:bodyPr>
            <a:lstStyle/>
            <a:p>
              <a:pPr defTabSz="896042">
                <a:lnSpc>
                  <a:spcPct val="90000"/>
                </a:lnSpc>
              </a:pPr>
              <a:r>
                <a:rPr lang="fr-FR" sz="1765" kern="0" dirty="0">
                  <a:solidFill>
                    <a:schemeClr val="tx1">
                      <a:lumMod val="50000"/>
                    </a:schemeClr>
                  </a:solidFill>
                  <a:latin typeface="Segoe UI"/>
                </a:rPr>
                <a:t>Files</a:t>
              </a:r>
              <a:r>
                <a:rPr lang="fr-FR" sz="1765" kern="0" spc="294" dirty="0">
                  <a:solidFill>
                    <a:schemeClr val="tx1">
                      <a:lumMod val="50000"/>
                    </a:schemeClr>
                  </a:solidFill>
                  <a:latin typeface="Segoe UI"/>
                </a:rPr>
                <a:t> </a:t>
              </a:r>
              <a:r>
                <a:rPr lang="fr-FR" sz="1765" kern="0" dirty="0">
                  <a:solidFill>
                    <a:schemeClr val="tx1">
                      <a:lumMod val="50000"/>
                    </a:schemeClr>
                  </a:solidFill>
                  <a:latin typeface="Segoe UI"/>
                </a:rPr>
                <a:t>•</a:t>
              </a:r>
              <a:r>
                <a:rPr lang="fr-FR" sz="1765" kern="0" spc="294" dirty="0">
                  <a:solidFill>
                    <a:schemeClr val="tx1">
                      <a:lumMod val="50000"/>
                    </a:schemeClr>
                  </a:solidFill>
                  <a:latin typeface="Segoe UI"/>
                </a:rPr>
                <a:t> </a:t>
              </a:r>
              <a:r>
                <a:rPr lang="fr-FR" sz="1765" kern="0" dirty="0">
                  <a:solidFill>
                    <a:schemeClr val="tx1">
                      <a:lumMod val="50000"/>
                    </a:schemeClr>
                  </a:solidFill>
                  <a:latin typeface="Segoe UI"/>
                </a:rPr>
                <a:t>Compression</a:t>
              </a:r>
              <a:r>
                <a:rPr lang="fr-FR" sz="1765" kern="0" spc="294" dirty="0">
                  <a:solidFill>
                    <a:schemeClr val="tx1">
                      <a:lumMod val="50000"/>
                    </a:schemeClr>
                  </a:solidFill>
                  <a:latin typeface="Segoe UI"/>
                </a:rPr>
                <a:t> </a:t>
              </a:r>
              <a:r>
                <a:rPr lang="fr-FR" sz="1765" kern="0" dirty="0">
                  <a:solidFill>
                    <a:schemeClr val="tx1">
                      <a:lumMod val="50000"/>
                    </a:schemeClr>
                  </a:solidFill>
                  <a:latin typeface="Segoe UI"/>
                </a:rPr>
                <a:t>•</a:t>
              </a:r>
              <a:r>
                <a:rPr lang="fr-FR" sz="1765" kern="0" spc="294" dirty="0">
                  <a:solidFill>
                    <a:schemeClr val="tx1">
                      <a:lumMod val="50000"/>
                    </a:schemeClr>
                  </a:solidFill>
                  <a:latin typeface="Segoe UI"/>
                </a:rPr>
                <a:t> </a:t>
              </a:r>
              <a:r>
                <a:rPr lang="fr-FR" sz="1765" kern="0" dirty="0">
                  <a:solidFill>
                    <a:schemeClr val="tx1">
                      <a:lumMod val="50000"/>
                    </a:schemeClr>
                  </a:solidFill>
                  <a:latin typeface="Segoe UI"/>
                </a:rPr>
                <a:t>MMF</a:t>
              </a:r>
              <a:endParaRPr lang="en-US" sz="1765" kern="0" dirty="0">
                <a:solidFill>
                  <a:schemeClr val="tx1">
                    <a:lumMod val="50000"/>
                  </a:schemeClr>
                </a:solidFill>
                <a:latin typeface="Segoe UI"/>
              </a:endParaRPr>
            </a:p>
          </p:txBody>
        </p:sp>
      </p:grpSp>
      <p:grpSp>
        <p:nvGrpSpPr>
          <p:cNvPr id="11" name="Group 10"/>
          <p:cNvGrpSpPr/>
          <p:nvPr/>
        </p:nvGrpSpPr>
        <p:grpSpPr>
          <a:xfrm>
            <a:off x="1764205" y="3319475"/>
            <a:ext cx="8513527" cy="633625"/>
            <a:chOff x="274639" y="3167725"/>
            <a:chExt cx="8684241" cy="646331"/>
          </a:xfrm>
        </p:grpSpPr>
        <p:sp>
          <p:nvSpPr>
            <p:cNvPr id="23" name="Rectangle 22"/>
            <p:cNvSpPr/>
            <p:nvPr/>
          </p:nvSpPr>
          <p:spPr bwMode="auto">
            <a:xfrm>
              <a:off x="274639" y="3167725"/>
              <a:ext cx="8684241" cy="646331"/>
            </a:xfrm>
            <a:prstGeom prst="rect">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85" tIns="179285" rIns="179285" bIns="179285" numCol="1" spcCol="0" rtlCol="0" fromWordArt="0" anchor="ctr" anchorCtr="0" forceAA="0" compatLnSpc="1">
              <a:prstTxWarp prst="textNoShape">
                <a:avLst/>
              </a:prstTxWarp>
              <a:spAutoFit/>
            </a:bodyPr>
            <a:lstStyle/>
            <a:p>
              <a:pPr defTabSz="913697">
                <a:lnSpc>
                  <a:spcPct val="90000"/>
                </a:lnSpc>
                <a:defRPr/>
              </a:pPr>
              <a:r>
                <a:rPr lang="en-US" sz="1961" b="1" kern="0" dirty="0">
                  <a:gradFill>
                    <a:gsLst>
                      <a:gs pos="11111">
                        <a:schemeClr val="bg1"/>
                      </a:gs>
                      <a:gs pos="28758">
                        <a:schemeClr val="bg1"/>
                      </a:gs>
                    </a:gsLst>
                    <a:lin ang="5400000" scaled="0"/>
                  </a:gradFill>
                  <a:latin typeface="Segoe UI"/>
                  <a:cs typeface="Segoe UI Semibold" panose="020B0702040204020203" pitchFamily="34" charset="0"/>
                </a:rPr>
                <a:t>NETWORKING</a:t>
              </a:r>
            </a:p>
          </p:txBody>
        </p:sp>
        <p:sp>
          <p:nvSpPr>
            <p:cNvPr id="24" name="TextBox 23"/>
            <p:cNvSpPr txBox="1"/>
            <p:nvPr/>
          </p:nvSpPr>
          <p:spPr>
            <a:xfrm>
              <a:off x="3017872" y="3218585"/>
              <a:ext cx="5576198" cy="544611"/>
            </a:xfrm>
            <a:prstGeom prst="rect">
              <a:avLst/>
            </a:prstGeom>
            <a:noFill/>
          </p:spPr>
          <p:txBody>
            <a:bodyPr wrap="square" lIns="179234" tIns="143387" rIns="179234" bIns="143387" rtlCol="0">
              <a:noAutofit/>
            </a:bodyPr>
            <a:lstStyle/>
            <a:p>
              <a:pPr defTabSz="896042">
                <a:lnSpc>
                  <a:spcPct val="90000"/>
                </a:lnSpc>
              </a:pPr>
              <a:r>
                <a:rPr lang="fr-FR" sz="1765" kern="0" dirty="0">
                  <a:gradFill>
                    <a:gsLst>
                      <a:gs pos="11111">
                        <a:schemeClr val="bg1"/>
                      </a:gs>
                      <a:gs pos="28758">
                        <a:schemeClr val="bg1"/>
                      </a:gs>
                    </a:gsLst>
                    <a:lin ang="5400000" scaled="0"/>
                  </a:gradFill>
                  <a:latin typeface="Segoe UI"/>
                </a:rPr>
                <a:t>Sockets</a:t>
              </a:r>
              <a:r>
                <a:rPr lang="fr-FR" sz="1765" kern="0" spc="294" dirty="0">
                  <a:gradFill>
                    <a:gsLst>
                      <a:gs pos="11111">
                        <a:schemeClr val="bg1"/>
                      </a:gs>
                      <a:gs pos="28758">
                        <a:schemeClr val="bg1"/>
                      </a:gs>
                    </a:gsLst>
                    <a:lin ang="5400000" scaled="0"/>
                  </a:gradFill>
                  <a:latin typeface="Segoe UI"/>
                </a:rPr>
                <a:t> </a:t>
              </a:r>
              <a:r>
                <a:rPr lang="fr-FR" sz="1765" kern="0" dirty="0">
                  <a:gradFill>
                    <a:gsLst>
                      <a:gs pos="11111">
                        <a:schemeClr val="bg1"/>
                      </a:gs>
                      <a:gs pos="28758">
                        <a:schemeClr val="bg1"/>
                      </a:gs>
                    </a:gsLst>
                    <a:lin ang="5400000" scaled="0"/>
                  </a:gradFill>
                  <a:latin typeface="Segoe UI"/>
                </a:rPr>
                <a:t>•</a:t>
              </a:r>
              <a:r>
                <a:rPr lang="fr-FR" sz="1765" kern="0" spc="294" dirty="0">
                  <a:gradFill>
                    <a:gsLst>
                      <a:gs pos="11111">
                        <a:schemeClr val="bg1"/>
                      </a:gs>
                      <a:gs pos="28758">
                        <a:schemeClr val="bg1"/>
                      </a:gs>
                    </a:gsLst>
                    <a:lin ang="5400000" scaled="0"/>
                  </a:gradFill>
                  <a:latin typeface="Segoe UI"/>
                </a:rPr>
                <a:t> </a:t>
              </a:r>
              <a:r>
                <a:rPr lang="fr-FR" sz="1765" kern="0" dirty="0">
                  <a:gradFill>
                    <a:gsLst>
                      <a:gs pos="11111">
                        <a:schemeClr val="bg1"/>
                      </a:gs>
                      <a:gs pos="28758">
                        <a:schemeClr val="bg1"/>
                      </a:gs>
                    </a:gsLst>
                    <a:lin ang="5400000" scaled="0"/>
                  </a:gradFill>
                  <a:latin typeface="Segoe UI"/>
                </a:rPr>
                <a:t>HTTP</a:t>
              </a:r>
              <a:r>
                <a:rPr lang="fr-FR" sz="1765" kern="0" spc="294" dirty="0">
                  <a:gradFill>
                    <a:gsLst>
                      <a:gs pos="11111">
                        <a:schemeClr val="bg1"/>
                      </a:gs>
                      <a:gs pos="28758">
                        <a:schemeClr val="bg1"/>
                      </a:gs>
                    </a:gsLst>
                    <a:lin ang="5400000" scaled="0"/>
                  </a:gradFill>
                  <a:latin typeface="Segoe UI"/>
                </a:rPr>
                <a:t> </a:t>
              </a:r>
              <a:r>
                <a:rPr lang="fr-FR" sz="1765" kern="0" dirty="0">
                  <a:gradFill>
                    <a:gsLst>
                      <a:gs pos="11111">
                        <a:schemeClr val="bg1"/>
                      </a:gs>
                      <a:gs pos="28758">
                        <a:schemeClr val="bg1"/>
                      </a:gs>
                    </a:gsLst>
                    <a:lin ang="5400000" scaled="0"/>
                  </a:gradFill>
                  <a:latin typeface="Segoe UI"/>
                </a:rPr>
                <a:t>•</a:t>
              </a:r>
              <a:r>
                <a:rPr lang="fr-FR" sz="1765" kern="0" spc="294" dirty="0">
                  <a:gradFill>
                    <a:gsLst>
                      <a:gs pos="11111">
                        <a:schemeClr val="bg1"/>
                      </a:gs>
                      <a:gs pos="28758">
                        <a:schemeClr val="bg1"/>
                      </a:gs>
                    </a:gsLst>
                    <a:lin ang="5400000" scaled="0"/>
                  </a:gradFill>
                  <a:latin typeface="Segoe UI"/>
                </a:rPr>
                <a:t> </a:t>
              </a:r>
              <a:r>
                <a:rPr lang="fr-FR" sz="1765" kern="0" dirty="0">
                  <a:gradFill>
                    <a:gsLst>
                      <a:gs pos="11111">
                        <a:schemeClr val="bg1"/>
                      </a:gs>
                      <a:gs pos="28758">
                        <a:schemeClr val="bg1"/>
                      </a:gs>
                    </a:gsLst>
                    <a:lin ang="5400000" scaled="0"/>
                  </a:gradFill>
                  <a:latin typeface="Segoe UI"/>
                </a:rPr>
                <a:t>Mail</a:t>
              </a:r>
              <a:r>
                <a:rPr lang="fr-FR" sz="1765" kern="0" spc="294" dirty="0">
                  <a:gradFill>
                    <a:gsLst>
                      <a:gs pos="11111">
                        <a:schemeClr val="bg1"/>
                      </a:gs>
                      <a:gs pos="28758">
                        <a:schemeClr val="bg1"/>
                      </a:gs>
                    </a:gsLst>
                    <a:lin ang="5400000" scaled="0"/>
                  </a:gradFill>
                  <a:latin typeface="Segoe UI"/>
                </a:rPr>
                <a:t> </a:t>
              </a:r>
              <a:r>
                <a:rPr lang="fr-FR" sz="1765" kern="0" dirty="0">
                  <a:gradFill>
                    <a:gsLst>
                      <a:gs pos="11111">
                        <a:schemeClr val="bg1"/>
                      </a:gs>
                      <a:gs pos="28758">
                        <a:schemeClr val="bg1"/>
                      </a:gs>
                    </a:gsLst>
                    <a:lin ang="5400000" scaled="0"/>
                  </a:gradFill>
                  <a:latin typeface="Segoe UI"/>
                </a:rPr>
                <a:t>•</a:t>
              </a:r>
              <a:r>
                <a:rPr lang="fr-FR" sz="1765" kern="0" spc="294" dirty="0">
                  <a:gradFill>
                    <a:gsLst>
                      <a:gs pos="11111">
                        <a:schemeClr val="bg1"/>
                      </a:gs>
                      <a:gs pos="28758">
                        <a:schemeClr val="bg1"/>
                      </a:gs>
                    </a:gsLst>
                    <a:lin ang="5400000" scaled="0"/>
                  </a:gradFill>
                  <a:latin typeface="Segoe UI"/>
                </a:rPr>
                <a:t> </a:t>
              </a:r>
              <a:r>
                <a:rPr lang="fr-FR" sz="1765" kern="0" dirty="0" err="1">
                  <a:gradFill>
                    <a:gsLst>
                      <a:gs pos="11111">
                        <a:schemeClr val="bg1"/>
                      </a:gs>
                      <a:gs pos="28758">
                        <a:schemeClr val="bg1"/>
                      </a:gs>
                    </a:gsLst>
                    <a:lin ang="5400000" scaled="0"/>
                  </a:gradFill>
                  <a:latin typeface="Segoe UI"/>
                </a:rPr>
                <a:t>WebSockets</a:t>
              </a:r>
              <a:endParaRPr lang="en-US" sz="1765" kern="0" dirty="0">
                <a:gradFill>
                  <a:gsLst>
                    <a:gs pos="11111">
                      <a:schemeClr val="bg1"/>
                    </a:gs>
                    <a:gs pos="28758">
                      <a:schemeClr val="bg1"/>
                    </a:gs>
                  </a:gsLst>
                  <a:lin ang="5400000" scaled="0"/>
                </a:gradFill>
                <a:latin typeface="Segoe UI"/>
              </a:endParaRPr>
            </a:p>
          </p:txBody>
        </p:sp>
      </p:grpSp>
      <p:grpSp>
        <p:nvGrpSpPr>
          <p:cNvPr id="10" name="Group 9"/>
          <p:cNvGrpSpPr/>
          <p:nvPr/>
        </p:nvGrpSpPr>
        <p:grpSpPr>
          <a:xfrm>
            <a:off x="1764205" y="2582306"/>
            <a:ext cx="8513527" cy="633625"/>
            <a:chOff x="274639" y="2308198"/>
            <a:chExt cx="8684241" cy="646331"/>
          </a:xfrm>
        </p:grpSpPr>
        <p:sp>
          <p:nvSpPr>
            <p:cNvPr id="26" name="Rectangle 25"/>
            <p:cNvSpPr/>
            <p:nvPr/>
          </p:nvSpPr>
          <p:spPr bwMode="auto">
            <a:xfrm>
              <a:off x="274639" y="2308198"/>
              <a:ext cx="8684241" cy="646331"/>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85" tIns="179285" rIns="179285" bIns="179285" numCol="1" spcCol="0" rtlCol="0" fromWordArt="0" anchor="ctr" anchorCtr="0" forceAA="0" compatLnSpc="1">
              <a:prstTxWarp prst="textNoShape">
                <a:avLst/>
              </a:prstTxWarp>
              <a:spAutoFit/>
            </a:bodyPr>
            <a:lstStyle/>
            <a:p>
              <a:pPr defTabSz="913697">
                <a:lnSpc>
                  <a:spcPct val="90000"/>
                </a:lnSpc>
                <a:defRPr/>
              </a:pPr>
              <a:r>
                <a:rPr lang="en-US" sz="1961" b="1" kern="0" dirty="0">
                  <a:gradFill>
                    <a:gsLst>
                      <a:gs pos="11111">
                        <a:schemeClr val="bg1"/>
                      </a:gs>
                      <a:gs pos="28758">
                        <a:schemeClr val="bg1"/>
                      </a:gs>
                    </a:gsLst>
                    <a:lin ang="5400000" scaled="0"/>
                  </a:gradFill>
                  <a:latin typeface="Segoe UI"/>
                  <a:cs typeface="Segoe UI Semibold" panose="020B0702040204020203" pitchFamily="34" charset="0"/>
                </a:rPr>
                <a:t>SERIALIZATION</a:t>
              </a:r>
            </a:p>
          </p:txBody>
        </p:sp>
        <p:sp>
          <p:nvSpPr>
            <p:cNvPr id="27" name="TextBox 26"/>
            <p:cNvSpPr txBox="1"/>
            <p:nvPr/>
          </p:nvSpPr>
          <p:spPr>
            <a:xfrm>
              <a:off x="3017872" y="2359058"/>
              <a:ext cx="5576198" cy="544611"/>
            </a:xfrm>
            <a:prstGeom prst="rect">
              <a:avLst/>
            </a:prstGeom>
            <a:noFill/>
          </p:spPr>
          <p:txBody>
            <a:bodyPr wrap="square" lIns="179234" tIns="143387" rIns="179234" bIns="143387" rtlCol="0">
              <a:noAutofit/>
            </a:bodyPr>
            <a:lstStyle/>
            <a:p>
              <a:pPr defTabSz="896042">
                <a:lnSpc>
                  <a:spcPct val="90000"/>
                </a:lnSpc>
              </a:pPr>
              <a:r>
                <a:rPr lang="fr-FR" sz="1765" kern="0" dirty="0" err="1">
                  <a:gradFill>
                    <a:gsLst>
                      <a:gs pos="11111">
                        <a:schemeClr val="bg1"/>
                      </a:gs>
                      <a:gs pos="28758">
                        <a:schemeClr val="bg1"/>
                      </a:gs>
                    </a:gsLst>
                    <a:lin ang="5400000" scaled="0"/>
                  </a:gradFill>
                  <a:latin typeface="Segoe UI"/>
                </a:rPr>
                <a:t>BinaryFormatter</a:t>
              </a:r>
              <a:r>
                <a:rPr lang="fr-FR" sz="1765" kern="0" spc="294" dirty="0">
                  <a:gradFill>
                    <a:gsLst>
                      <a:gs pos="11111">
                        <a:schemeClr val="bg1"/>
                      </a:gs>
                      <a:gs pos="28758">
                        <a:schemeClr val="bg1"/>
                      </a:gs>
                    </a:gsLst>
                    <a:lin ang="5400000" scaled="0"/>
                  </a:gradFill>
                  <a:latin typeface="Segoe UI"/>
                </a:rPr>
                <a:t> </a:t>
              </a:r>
              <a:r>
                <a:rPr lang="fr-FR" sz="1765" kern="0" dirty="0">
                  <a:gradFill>
                    <a:gsLst>
                      <a:gs pos="11111">
                        <a:schemeClr val="bg1"/>
                      </a:gs>
                      <a:gs pos="28758">
                        <a:schemeClr val="bg1"/>
                      </a:gs>
                    </a:gsLst>
                    <a:lin ang="5400000" scaled="0"/>
                  </a:gradFill>
                  <a:latin typeface="Segoe UI"/>
                </a:rPr>
                <a:t>•</a:t>
              </a:r>
              <a:r>
                <a:rPr lang="fr-FR" sz="1765" kern="0" spc="294" dirty="0">
                  <a:gradFill>
                    <a:gsLst>
                      <a:gs pos="11111">
                        <a:schemeClr val="bg1"/>
                      </a:gs>
                      <a:gs pos="28758">
                        <a:schemeClr val="bg1"/>
                      </a:gs>
                    </a:gsLst>
                    <a:lin ang="5400000" scaled="0"/>
                  </a:gradFill>
                  <a:latin typeface="Segoe UI"/>
                </a:rPr>
                <a:t> </a:t>
              </a:r>
              <a:r>
                <a:rPr lang="fr-FR" sz="1765" kern="0" dirty="0">
                  <a:gradFill>
                    <a:gsLst>
                      <a:gs pos="11111">
                        <a:schemeClr val="bg1"/>
                      </a:gs>
                      <a:gs pos="28758">
                        <a:schemeClr val="bg1"/>
                      </a:gs>
                    </a:gsLst>
                    <a:lin ang="5400000" scaled="0"/>
                  </a:gradFill>
                  <a:latin typeface="Segoe UI"/>
                </a:rPr>
                <a:t>Data </a:t>
              </a:r>
              <a:r>
                <a:rPr lang="fr-FR" sz="1765" kern="0" dirty="0" err="1">
                  <a:gradFill>
                    <a:gsLst>
                      <a:gs pos="11111">
                        <a:schemeClr val="bg1"/>
                      </a:gs>
                      <a:gs pos="28758">
                        <a:schemeClr val="bg1"/>
                      </a:gs>
                    </a:gsLst>
                    <a:lin ang="5400000" scaled="0"/>
                  </a:gradFill>
                  <a:latin typeface="Segoe UI"/>
                </a:rPr>
                <a:t>Contract</a:t>
              </a:r>
              <a:r>
                <a:rPr lang="fr-FR" sz="1765" kern="0" spc="294" dirty="0">
                  <a:gradFill>
                    <a:gsLst>
                      <a:gs pos="11111">
                        <a:schemeClr val="bg1"/>
                      </a:gs>
                      <a:gs pos="28758">
                        <a:schemeClr val="bg1"/>
                      </a:gs>
                    </a:gsLst>
                    <a:lin ang="5400000" scaled="0"/>
                  </a:gradFill>
                  <a:latin typeface="Segoe UI"/>
                </a:rPr>
                <a:t> </a:t>
              </a:r>
              <a:r>
                <a:rPr lang="fr-FR" sz="1765" kern="0" dirty="0">
                  <a:gradFill>
                    <a:gsLst>
                      <a:gs pos="11111">
                        <a:schemeClr val="bg1"/>
                      </a:gs>
                      <a:gs pos="28758">
                        <a:schemeClr val="bg1"/>
                      </a:gs>
                    </a:gsLst>
                    <a:lin ang="5400000" scaled="0"/>
                  </a:gradFill>
                  <a:latin typeface="Segoe UI"/>
                </a:rPr>
                <a:t>•</a:t>
              </a:r>
              <a:r>
                <a:rPr lang="fr-FR" sz="1765" kern="0" spc="294" dirty="0">
                  <a:gradFill>
                    <a:gsLst>
                      <a:gs pos="11111">
                        <a:schemeClr val="bg1"/>
                      </a:gs>
                      <a:gs pos="28758">
                        <a:schemeClr val="bg1"/>
                      </a:gs>
                    </a:gsLst>
                    <a:lin ang="5400000" scaled="0"/>
                  </a:gradFill>
                  <a:latin typeface="Segoe UI"/>
                </a:rPr>
                <a:t> </a:t>
              </a:r>
              <a:r>
                <a:rPr lang="fr-FR" sz="1765" kern="0" dirty="0">
                  <a:gradFill>
                    <a:gsLst>
                      <a:gs pos="11111">
                        <a:schemeClr val="bg1"/>
                      </a:gs>
                      <a:gs pos="28758">
                        <a:schemeClr val="bg1"/>
                      </a:gs>
                    </a:gsLst>
                    <a:lin ang="5400000" scaled="0"/>
                  </a:gradFill>
                  <a:latin typeface="Segoe UI"/>
                </a:rPr>
                <a:t>XML</a:t>
              </a:r>
              <a:endParaRPr lang="en-US" sz="1765" kern="0" dirty="0">
                <a:gradFill>
                  <a:gsLst>
                    <a:gs pos="11111">
                      <a:schemeClr val="bg1"/>
                    </a:gs>
                    <a:gs pos="28758">
                      <a:schemeClr val="bg1"/>
                    </a:gs>
                  </a:gsLst>
                  <a:lin ang="5400000" scaled="0"/>
                </a:gradFill>
                <a:latin typeface="Segoe UI"/>
              </a:endParaRPr>
            </a:p>
          </p:txBody>
        </p:sp>
      </p:grpSp>
      <p:grpSp>
        <p:nvGrpSpPr>
          <p:cNvPr id="9" name="Group 8"/>
          <p:cNvGrpSpPr/>
          <p:nvPr/>
        </p:nvGrpSpPr>
        <p:grpSpPr>
          <a:xfrm>
            <a:off x="1764204" y="1844988"/>
            <a:ext cx="8513527" cy="633625"/>
            <a:chOff x="274639" y="1485604"/>
            <a:chExt cx="8684241" cy="646331"/>
          </a:xfrm>
        </p:grpSpPr>
        <p:sp>
          <p:nvSpPr>
            <p:cNvPr id="29" name="Rectangle 28"/>
            <p:cNvSpPr/>
            <p:nvPr/>
          </p:nvSpPr>
          <p:spPr bwMode="auto">
            <a:xfrm>
              <a:off x="274639" y="1485604"/>
              <a:ext cx="8684241" cy="646331"/>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85" tIns="179285" rIns="179285" bIns="179285" numCol="1" spcCol="0" rtlCol="0" fromWordArt="0" anchor="ctr" anchorCtr="0" forceAA="0" compatLnSpc="1">
              <a:prstTxWarp prst="textNoShape">
                <a:avLst/>
              </a:prstTxWarp>
              <a:spAutoFit/>
            </a:bodyPr>
            <a:lstStyle/>
            <a:p>
              <a:pPr defTabSz="913697">
                <a:lnSpc>
                  <a:spcPct val="90000"/>
                </a:lnSpc>
                <a:defRPr/>
              </a:pPr>
              <a:r>
                <a:rPr lang="en-US" sz="1961" b="1" kern="0" dirty="0">
                  <a:gradFill>
                    <a:gsLst>
                      <a:gs pos="11111">
                        <a:schemeClr val="bg1"/>
                      </a:gs>
                      <a:gs pos="28758">
                        <a:schemeClr val="bg1"/>
                      </a:gs>
                    </a:gsLst>
                    <a:lin ang="5400000" scaled="0"/>
                  </a:gradFill>
                  <a:latin typeface="Segoe UI"/>
                  <a:cs typeface="Segoe UI Semibold" panose="020B0702040204020203" pitchFamily="34" charset="0"/>
                </a:rPr>
                <a:t>XML</a:t>
              </a:r>
            </a:p>
          </p:txBody>
        </p:sp>
        <p:sp>
          <p:nvSpPr>
            <p:cNvPr id="30" name="TextBox 29"/>
            <p:cNvSpPr txBox="1"/>
            <p:nvPr/>
          </p:nvSpPr>
          <p:spPr>
            <a:xfrm>
              <a:off x="3017872" y="1536464"/>
              <a:ext cx="5576198" cy="544611"/>
            </a:xfrm>
            <a:prstGeom prst="rect">
              <a:avLst/>
            </a:prstGeom>
            <a:noFill/>
          </p:spPr>
          <p:txBody>
            <a:bodyPr wrap="square" lIns="179234" tIns="143387" rIns="179234" bIns="143387" rtlCol="0">
              <a:noAutofit/>
            </a:bodyPr>
            <a:lstStyle/>
            <a:p>
              <a:pPr defTabSz="896042">
                <a:lnSpc>
                  <a:spcPct val="90000"/>
                </a:lnSpc>
              </a:pPr>
              <a:r>
                <a:rPr lang="fr-FR" sz="1765" kern="0" dirty="0" err="1">
                  <a:gradFill>
                    <a:gsLst>
                      <a:gs pos="11111">
                        <a:schemeClr val="bg1"/>
                      </a:gs>
                      <a:gs pos="28758">
                        <a:schemeClr val="bg1"/>
                      </a:gs>
                    </a:gsLst>
                    <a:lin ang="5400000" scaled="0"/>
                  </a:gradFill>
                  <a:latin typeface="Segoe UI"/>
                </a:rPr>
                <a:t>XLinq</a:t>
              </a:r>
              <a:r>
                <a:rPr lang="fr-FR" sz="1765" kern="0" spc="294" dirty="0">
                  <a:gradFill>
                    <a:gsLst>
                      <a:gs pos="11111">
                        <a:schemeClr val="bg1"/>
                      </a:gs>
                      <a:gs pos="28758">
                        <a:schemeClr val="bg1"/>
                      </a:gs>
                    </a:gsLst>
                    <a:lin ang="5400000" scaled="0"/>
                  </a:gradFill>
                  <a:latin typeface="Segoe UI"/>
                </a:rPr>
                <a:t> </a:t>
              </a:r>
              <a:r>
                <a:rPr lang="fr-FR" sz="1765" kern="0" dirty="0">
                  <a:gradFill>
                    <a:gsLst>
                      <a:gs pos="11111">
                        <a:schemeClr val="bg1"/>
                      </a:gs>
                      <a:gs pos="28758">
                        <a:schemeClr val="bg1"/>
                      </a:gs>
                    </a:gsLst>
                    <a:lin ang="5400000" scaled="0"/>
                  </a:gradFill>
                  <a:latin typeface="Segoe UI"/>
                </a:rPr>
                <a:t>•</a:t>
              </a:r>
              <a:r>
                <a:rPr lang="fr-FR" sz="1765" kern="0" spc="294" dirty="0">
                  <a:gradFill>
                    <a:gsLst>
                      <a:gs pos="11111">
                        <a:schemeClr val="bg1"/>
                      </a:gs>
                      <a:gs pos="28758">
                        <a:schemeClr val="bg1"/>
                      </a:gs>
                    </a:gsLst>
                    <a:lin ang="5400000" scaled="0"/>
                  </a:gradFill>
                  <a:latin typeface="Segoe UI"/>
                </a:rPr>
                <a:t> </a:t>
              </a:r>
              <a:r>
                <a:rPr lang="fr-FR" sz="1765" kern="0" dirty="0">
                  <a:gradFill>
                    <a:gsLst>
                      <a:gs pos="11111">
                        <a:schemeClr val="bg1"/>
                      </a:gs>
                      <a:gs pos="28758">
                        <a:schemeClr val="bg1"/>
                      </a:gs>
                    </a:gsLst>
                    <a:lin ang="5400000" scaled="0"/>
                  </a:gradFill>
                  <a:latin typeface="Segoe UI"/>
                </a:rPr>
                <a:t>XML Document</a:t>
              </a:r>
              <a:r>
                <a:rPr lang="fr-FR" sz="1765" kern="0" spc="294" dirty="0">
                  <a:gradFill>
                    <a:gsLst>
                      <a:gs pos="11111">
                        <a:schemeClr val="bg1"/>
                      </a:gs>
                      <a:gs pos="28758">
                        <a:schemeClr val="bg1"/>
                      </a:gs>
                    </a:gsLst>
                    <a:lin ang="5400000" scaled="0"/>
                  </a:gradFill>
                  <a:latin typeface="Segoe UI"/>
                </a:rPr>
                <a:t> </a:t>
              </a:r>
              <a:r>
                <a:rPr lang="fr-FR" sz="1765" kern="0" dirty="0">
                  <a:gradFill>
                    <a:gsLst>
                      <a:gs pos="11111">
                        <a:schemeClr val="bg1"/>
                      </a:gs>
                      <a:gs pos="28758">
                        <a:schemeClr val="bg1"/>
                      </a:gs>
                    </a:gsLst>
                    <a:lin ang="5400000" scaled="0"/>
                  </a:gradFill>
                  <a:latin typeface="Segoe UI"/>
                </a:rPr>
                <a:t>•</a:t>
              </a:r>
              <a:r>
                <a:rPr lang="fr-FR" sz="1765" kern="0" spc="294" dirty="0">
                  <a:gradFill>
                    <a:gsLst>
                      <a:gs pos="11111">
                        <a:schemeClr val="bg1"/>
                      </a:gs>
                      <a:gs pos="28758">
                        <a:schemeClr val="bg1"/>
                      </a:gs>
                    </a:gsLst>
                    <a:lin ang="5400000" scaled="0"/>
                  </a:gradFill>
                  <a:latin typeface="Segoe UI"/>
                </a:rPr>
                <a:t> </a:t>
              </a:r>
              <a:r>
                <a:rPr lang="fr-FR" sz="1765" kern="0" dirty="0">
                  <a:gradFill>
                    <a:gsLst>
                      <a:gs pos="11111">
                        <a:schemeClr val="bg1"/>
                      </a:gs>
                      <a:gs pos="28758">
                        <a:schemeClr val="bg1"/>
                      </a:gs>
                    </a:gsLst>
                    <a:lin ang="5400000" scaled="0"/>
                  </a:gradFill>
                  <a:latin typeface="Segoe UI"/>
                </a:rPr>
                <a:t>XPath</a:t>
              </a:r>
              <a:r>
                <a:rPr lang="fr-FR" sz="1765" kern="0" spc="294" dirty="0">
                  <a:gradFill>
                    <a:gsLst>
                      <a:gs pos="11111">
                        <a:schemeClr val="bg1"/>
                      </a:gs>
                      <a:gs pos="28758">
                        <a:schemeClr val="bg1"/>
                      </a:gs>
                    </a:gsLst>
                    <a:lin ang="5400000" scaled="0"/>
                  </a:gradFill>
                  <a:latin typeface="Segoe UI"/>
                </a:rPr>
                <a:t> </a:t>
              </a:r>
              <a:r>
                <a:rPr lang="fr-FR" sz="1765" kern="0" dirty="0">
                  <a:gradFill>
                    <a:gsLst>
                      <a:gs pos="11111">
                        <a:schemeClr val="bg1"/>
                      </a:gs>
                      <a:gs pos="28758">
                        <a:schemeClr val="bg1"/>
                      </a:gs>
                    </a:gsLst>
                    <a:lin ang="5400000" scaled="0"/>
                  </a:gradFill>
                  <a:latin typeface="Segoe UI"/>
                </a:rPr>
                <a:t>•</a:t>
              </a:r>
              <a:r>
                <a:rPr lang="fr-FR" sz="1765" kern="0" spc="294" dirty="0">
                  <a:gradFill>
                    <a:gsLst>
                      <a:gs pos="11111">
                        <a:schemeClr val="bg1"/>
                      </a:gs>
                      <a:gs pos="28758">
                        <a:schemeClr val="bg1"/>
                      </a:gs>
                    </a:gsLst>
                    <a:lin ang="5400000" scaled="0"/>
                  </a:gradFill>
                  <a:latin typeface="Segoe UI"/>
                </a:rPr>
                <a:t> </a:t>
              </a:r>
              <a:r>
                <a:rPr lang="fr-FR" sz="1765" kern="0" dirty="0" err="1">
                  <a:gradFill>
                    <a:gsLst>
                      <a:gs pos="11111">
                        <a:schemeClr val="bg1"/>
                      </a:gs>
                      <a:gs pos="28758">
                        <a:schemeClr val="bg1"/>
                      </a:gs>
                    </a:gsLst>
                    <a:lin ang="5400000" scaled="0"/>
                  </a:gradFill>
                  <a:latin typeface="Segoe UI"/>
                </a:rPr>
                <a:t>Schema</a:t>
              </a:r>
              <a:r>
                <a:rPr lang="fr-FR" sz="1765" kern="0" spc="294" dirty="0">
                  <a:gradFill>
                    <a:gsLst>
                      <a:gs pos="11111">
                        <a:schemeClr val="bg1"/>
                      </a:gs>
                      <a:gs pos="28758">
                        <a:schemeClr val="bg1"/>
                      </a:gs>
                    </a:gsLst>
                    <a:lin ang="5400000" scaled="0"/>
                  </a:gradFill>
                  <a:latin typeface="Segoe UI"/>
                </a:rPr>
                <a:t> </a:t>
              </a:r>
              <a:r>
                <a:rPr lang="fr-FR" sz="1765" kern="0" dirty="0">
                  <a:gradFill>
                    <a:gsLst>
                      <a:gs pos="11111">
                        <a:schemeClr val="bg1"/>
                      </a:gs>
                      <a:gs pos="28758">
                        <a:schemeClr val="bg1"/>
                      </a:gs>
                    </a:gsLst>
                    <a:lin ang="5400000" scaled="0"/>
                  </a:gradFill>
                  <a:latin typeface="Segoe UI"/>
                </a:rPr>
                <a:t>•</a:t>
              </a:r>
              <a:r>
                <a:rPr lang="fr-FR" sz="1765" kern="0" spc="294" dirty="0">
                  <a:gradFill>
                    <a:gsLst>
                      <a:gs pos="11111">
                        <a:schemeClr val="bg1"/>
                      </a:gs>
                      <a:gs pos="28758">
                        <a:schemeClr val="bg1"/>
                      </a:gs>
                    </a:gsLst>
                    <a:lin ang="5400000" scaled="0"/>
                  </a:gradFill>
                  <a:latin typeface="Segoe UI"/>
                </a:rPr>
                <a:t> </a:t>
              </a:r>
              <a:r>
                <a:rPr lang="fr-FR" sz="1765" kern="0" dirty="0">
                  <a:gradFill>
                    <a:gsLst>
                      <a:gs pos="11111">
                        <a:schemeClr val="bg1"/>
                      </a:gs>
                      <a:gs pos="28758">
                        <a:schemeClr val="bg1"/>
                      </a:gs>
                    </a:gsLst>
                    <a:lin ang="5400000" scaled="0"/>
                  </a:gradFill>
                  <a:latin typeface="Segoe UI"/>
                </a:rPr>
                <a:t>XSL</a:t>
              </a:r>
              <a:endParaRPr lang="en-US" sz="1765" kern="0" dirty="0">
                <a:gradFill>
                  <a:gsLst>
                    <a:gs pos="11111">
                      <a:schemeClr val="bg1"/>
                    </a:gs>
                    <a:gs pos="28758">
                      <a:schemeClr val="bg1"/>
                    </a:gs>
                  </a:gsLst>
                  <a:lin ang="5400000" scaled="0"/>
                </a:gradFill>
                <a:latin typeface="Segoe UI"/>
              </a:endParaRPr>
            </a:p>
          </p:txBody>
        </p:sp>
      </p:grpSp>
      <p:grpSp>
        <p:nvGrpSpPr>
          <p:cNvPr id="22" name="Group 21">
            <a:extLst>
              <a:ext uri="{FF2B5EF4-FFF2-40B4-BE49-F238E27FC236}">
                <a16:creationId xmlns:a16="http://schemas.microsoft.com/office/drawing/2014/main" id="{467FB927-09F3-4AA0-BCD0-6CED22786542}"/>
              </a:ext>
            </a:extLst>
          </p:cNvPr>
          <p:cNvGrpSpPr/>
          <p:nvPr/>
        </p:nvGrpSpPr>
        <p:grpSpPr>
          <a:xfrm>
            <a:off x="1769117" y="1094667"/>
            <a:ext cx="8513527" cy="633625"/>
            <a:chOff x="274639" y="5783237"/>
            <a:chExt cx="8684241" cy="646331"/>
          </a:xfrm>
          <a:solidFill>
            <a:schemeClr val="accent1">
              <a:lumMod val="40000"/>
              <a:lumOff val="60000"/>
            </a:schemeClr>
          </a:solidFill>
        </p:grpSpPr>
        <p:sp>
          <p:nvSpPr>
            <p:cNvPr id="25" name="Rectangle 24">
              <a:extLst>
                <a:ext uri="{FF2B5EF4-FFF2-40B4-BE49-F238E27FC236}">
                  <a16:creationId xmlns:a16="http://schemas.microsoft.com/office/drawing/2014/main" id="{F251BAD1-7621-4E6A-86F0-633339A1C48F}"/>
                </a:ext>
              </a:extLst>
            </p:cNvPr>
            <p:cNvSpPr/>
            <p:nvPr/>
          </p:nvSpPr>
          <p:spPr bwMode="auto">
            <a:xfrm>
              <a:off x="274639" y="5783237"/>
              <a:ext cx="8684241" cy="646331"/>
            </a:xfrm>
            <a:prstGeom prst="rect">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85" tIns="179285" rIns="179285" bIns="179285" numCol="1" spcCol="0" rtlCol="0" fromWordArt="0" anchor="ctr" anchorCtr="0" forceAA="0" compatLnSpc="1">
              <a:prstTxWarp prst="textNoShape">
                <a:avLst/>
              </a:prstTxWarp>
              <a:spAutoFit/>
            </a:bodyPr>
            <a:lstStyle/>
            <a:p>
              <a:pPr defTabSz="913697">
                <a:lnSpc>
                  <a:spcPct val="90000"/>
                </a:lnSpc>
                <a:defRPr/>
              </a:pPr>
              <a:r>
                <a:rPr lang="en-US" sz="1961" b="1" kern="0" dirty="0">
                  <a:solidFill>
                    <a:schemeClr val="tx1"/>
                  </a:solidFill>
                  <a:latin typeface="Segoe UI"/>
                  <a:cs typeface="Segoe UI Semibold" panose="020B0702040204020203" pitchFamily="34" charset="0"/>
                </a:rPr>
                <a:t>DATA</a:t>
              </a:r>
            </a:p>
          </p:txBody>
        </p:sp>
        <p:sp>
          <p:nvSpPr>
            <p:cNvPr id="28" name="TextBox 27">
              <a:extLst>
                <a:ext uri="{FF2B5EF4-FFF2-40B4-BE49-F238E27FC236}">
                  <a16:creationId xmlns:a16="http://schemas.microsoft.com/office/drawing/2014/main" id="{3027EEDC-ACAA-4242-98F3-BE641424922F}"/>
                </a:ext>
              </a:extLst>
            </p:cNvPr>
            <p:cNvSpPr txBox="1"/>
            <p:nvPr/>
          </p:nvSpPr>
          <p:spPr>
            <a:xfrm>
              <a:off x="3017871" y="5834062"/>
              <a:ext cx="5941009" cy="544680"/>
            </a:xfrm>
            <a:prstGeom prst="rect">
              <a:avLst/>
            </a:prstGeom>
            <a:grpFill/>
          </p:spPr>
          <p:txBody>
            <a:bodyPr wrap="square" lIns="179234" tIns="143387" rIns="179234" bIns="143387" rtlCol="0">
              <a:noAutofit/>
            </a:bodyPr>
            <a:lstStyle/>
            <a:p>
              <a:pPr defTabSz="896042">
                <a:lnSpc>
                  <a:spcPct val="90000"/>
                </a:lnSpc>
              </a:pPr>
              <a:r>
                <a:rPr lang="fr-FR" sz="1765" kern="0" dirty="0" err="1">
                  <a:latin typeface="Segoe UI"/>
                </a:rPr>
                <a:t>DataSet</a:t>
              </a:r>
              <a:r>
                <a:rPr lang="fr-FR" sz="1765" kern="0" spc="294" dirty="0">
                  <a:latin typeface="Segoe UI"/>
                </a:rPr>
                <a:t> </a:t>
              </a:r>
              <a:r>
                <a:rPr lang="fr-FR" sz="1765" kern="0" dirty="0">
                  <a:latin typeface="Segoe UI"/>
                </a:rPr>
                <a:t>•</a:t>
              </a:r>
              <a:r>
                <a:rPr lang="fr-FR" sz="1765" kern="0" spc="294" dirty="0">
                  <a:latin typeface="Segoe UI"/>
                </a:rPr>
                <a:t> </a:t>
              </a:r>
              <a:r>
                <a:rPr lang="fr-FR" sz="1765" kern="0" dirty="0" err="1">
                  <a:latin typeface="Segoe UI"/>
                </a:rPr>
                <a:t>DataTable</a:t>
              </a:r>
              <a:r>
                <a:rPr lang="fr-FR" sz="1765" kern="0" spc="294" dirty="0">
                  <a:latin typeface="Segoe UI"/>
                </a:rPr>
                <a:t> </a:t>
              </a:r>
              <a:r>
                <a:rPr lang="fr-FR" sz="1765" kern="0" dirty="0">
                  <a:latin typeface="Segoe UI"/>
                </a:rPr>
                <a:t>•</a:t>
              </a:r>
              <a:r>
                <a:rPr lang="fr-FR" sz="1765" kern="0" spc="294" dirty="0">
                  <a:latin typeface="Segoe UI"/>
                </a:rPr>
                <a:t> </a:t>
              </a:r>
              <a:r>
                <a:rPr lang="fr-FR" sz="1765" kern="0" dirty="0" err="1">
                  <a:latin typeface="Segoe UI"/>
                </a:rPr>
                <a:t>SQLClient</a:t>
              </a:r>
              <a:endParaRPr lang="en-US" sz="1765" kern="0" dirty="0">
                <a:latin typeface="Segoe UI"/>
              </a:endParaRPr>
            </a:p>
          </p:txBody>
        </p:sp>
      </p:grpSp>
    </p:spTree>
    <p:extLst>
      <p:ext uri="{BB962C8B-B14F-4D97-AF65-F5344CB8AC3E}">
        <p14:creationId xmlns:p14="http://schemas.microsoft.com/office/powerpoint/2010/main" val="866538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25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800" fill="hold"/>
                                        <p:tgtEl>
                                          <p:spTgt spid="14"/>
                                        </p:tgtEl>
                                        <p:attrNameLst>
                                          <p:attrName>ppt_x</p:attrName>
                                        </p:attrNameLst>
                                      </p:cBhvr>
                                      <p:tavLst>
                                        <p:tav tm="0">
                                          <p:val>
                                            <p:strVal val="1+#ppt_w/2"/>
                                          </p:val>
                                        </p:tav>
                                        <p:tav tm="100000">
                                          <p:val>
                                            <p:strVal val="#ppt_x"/>
                                          </p:val>
                                        </p:tav>
                                      </p:tavLst>
                                    </p:anim>
                                    <p:anim calcmode="lin" valueType="num">
                                      <p:cBhvr additive="base">
                                        <p:cTn id="8" dur="800" fill="hold"/>
                                        <p:tgtEl>
                                          <p:spTgt spid="1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50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800" fill="hold"/>
                                        <p:tgtEl>
                                          <p:spTgt spid="13"/>
                                        </p:tgtEl>
                                        <p:attrNameLst>
                                          <p:attrName>ppt_x</p:attrName>
                                        </p:attrNameLst>
                                      </p:cBhvr>
                                      <p:tavLst>
                                        <p:tav tm="0">
                                          <p:val>
                                            <p:strVal val="1+#ppt_w/2"/>
                                          </p:val>
                                        </p:tav>
                                        <p:tav tm="100000">
                                          <p:val>
                                            <p:strVal val="#ppt_x"/>
                                          </p:val>
                                        </p:tav>
                                      </p:tavLst>
                                    </p:anim>
                                    <p:anim calcmode="lin" valueType="num">
                                      <p:cBhvr additive="base">
                                        <p:cTn id="12" dur="800" fill="hold"/>
                                        <p:tgtEl>
                                          <p:spTgt spid="13"/>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7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800" fill="hold"/>
                                        <p:tgtEl>
                                          <p:spTgt spid="12"/>
                                        </p:tgtEl>
                                        <p:attrNameLst>
                                          <p:attrName>ppt_x</p:attrName>
                                        </p:attrNameLst>
                                      </p:cBhvr>
                                      <p:tavLst>
                                        <p:tav tm="0">
                                          <p:val>
                                            <p:strVal val="1+#ppt_w/2"/>
                                          </p:val>
                                        </p:tav>
                                        <p:tav tm="100000">
                                          <p:val>
                                            <p:strVal val="#ppt_x"/>
                                          </p:val>
                                        </p:tav>
                                      </p:tavLst>
                                    </p:anim>
                                    <p:anim calcmode="lin" valueType="num">
                                      <p:cBhvr additive="base">
                                        <p:cTn id="16" dur="80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100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800" fill="hold"/>
                                        <p:tgtEl>
                                          <p:spTgt spid="11"/>
                                        </p:tgtEl>
                                        <p:attrNameLst>
                                          <p:attrName>ppt_x</p:attrName>
                                        </p:attrNameLst>
                                      </p:cBhvr>
                                      <p:tavLst>
                                        <p:tav tm="0">
                                          <p:val>
                                            <p:strVal val="1+#ppt_w/2"/>
                                          </p:val>
                                        </p:tav>
                                        <p:tav tm="100000">
                                          <p:val>
                                            <p:strVal val="#ppt_x"/>
                                          </p:val>
                                        </p:tav>
                                      </p:tavLst>
                                    </p:anim>
                                    <p:anim calcmode="lin" valueType="num">
                                      <p:cBhvr additive="base">
                                        <p:cTn id="20" dur="800" fill="hold"/>
                                        <p:tgtEl>
                                          <p:spTgt spid="11"/>
                                        </p:tgtEl>
                                        <p:attrNameLst>
                                          <p:attrName>ppt_y</p:attrName>
                                        </p:attrNameLst>
                                      </p:cBhvr>
                                      <p:tavLst>
                                        <p:tav tm="0">
                                          <p:val>
                                            <p:strVal val="#ppt_y"/>
                                          </p:val>
                                        </p:tav>
                                        <p:tav tm="100000">
                                          <p:val>
                                            <p:strVal val="#ppt_y"/>
                                          </p:val>
                                        </p:tav>
                                      </p:tavLst>
                                    </p:anim>
                                  </p:childTnLst>
                                </p:cTn>
                              </p:par>
                              <p:par>
                                <p:cTn id="21" presetID="2" presetClass="entr" presetSubtype="2" decel="100000" fill="hold" nodeType="withEffect">
                                  <p:stCondLst>
                                    <p:cond delay="125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800" fill="hold"/>
                                        <p:tgtEl>
                                          <p:spTgt spid="10"/>
                                        </p:tgtEl>
                                        <p:attrNameLst>
                                          <p:attrName>ppt_x</p:attrName>
                                        </p:attrNameLst>
                                      </p:cBhvr>
                                      <p:tavLst>
                                        <p:tav tm="0">
                                          <p:val>
                                            <p:strVal val="1+#ppt_w/2"/>
                                          </p:val>
                                        </p:tav>
                                        <p:tav tm="100000">
                                          <p:val>
                                            <p:strVal val="#ppt_x"/>
                                          </p:val>
                                        </p:tav>
                                      </p:tavLst>
                                    </p:anim>
                                    <p:anim calcmode="lin" valueType="num">
                                      <p:cBhvr additive="base">
                                        <p:cTn id="24" dur="800" fill="hold"/>
                                        <p:tgtEl>
                                          <p:spTgt spid="10"/>
                                        </p:tgtEl>
                                        <p:attrNameLst>
                                          <p:attrName>ppt_y</p:attrName>
                                        </p:attrNameLst>
                                      </p:cBhvr>
                                      <p:tavLst>
                                        <p:tav tm="0">
                                          <p:val>
                                            <p:strVal val="#ppt_y"/>
                                          </p:val>
                                        </p:tav>
                                        <p:tav tm="100000">
                                          <p:val>
                                            <p:strVal val="#ppt_y"/>
                                          </p:val>
                                        </p:tav>
                                      </p:tavLst>
                                    </p:anim>
                                  </p:childTnLst>
                                </p:cTn>
                              </p:par>
                              <p:par>
                                <p:cTn id="25" presetID="2" presetClass="entr" presetSubtype="2" decel="100000" fill="hold" nodeType="withEffect">
                                  <p:stCondLst>
                                    <p:cond delay="150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800" fill="hold"/>
                                        <p:tgtEl>
                                          <p:spTgt spid="9"/>
                                        </p:tgtEl>
                                        <p:attrNameLst>
                                          <p:attrName>ppt_x</p:attrName>
                                        </p:attrNameLst>
                                      </p:cBhvr>
                                      <p:tavLst>
                                        <p:tav tm="0">
                                          <p:val>
                                            <p:strVal val="1+#ppt_w/2"/>
                                          </p:val>
                                        </p:tav>
                                        <p:tav tm="100000">
                                          <p:val>
                                            <p:strVal val="#ppt_x"/>
                                          </p:val>
                                        </p:tav>
                                      </p:tavLst>
                                    </p:anim>
                                    <p:anim calcmode="lin" valueType="num">
                                      <p:cBhvr additive="base">
                                        <p:cTn id="28" dur="800" fill="hold"/>
                                        <p:tgtEl>
                                          <p:spTgt spid="9"/>
                                        </p:tgtEl>
                                        <p:attrNameLst>
                                          <p:attrName>ppt_y</p:attrName>
                                        </p:attrNameLst>
                                      </p:cBhvr>
                                      <p:tavLst>
                                        <p:tav tm="0">
                                          <p:val>
                                            <p:strVal val="#ppt_y"/>
                                          </p:val>
                                        </p:tav>
                                        <p:tav tm="100000">
                                          <p:val>
                                            <p:strVal val="#ppt_y"/>
                                          </p:val>
                                        </p:tav>
                                      </p:tavLst>
                                    </p:anim>
                                  </p:childTnLst>
                                </p:cTn>
                              </p:par>
                              <p:par>
                                <p:cTn id="29" presetID="2" presetClass="entr" presetSubtype="2" decel="100000" fill="hold" nodeType="withEffect">
                                  <p:stCondLst>
                                    <p:cond delay="175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800" fill="hold"/>
                                        <p:tgtEl>
                                          <p:spTgt spid="22"/>
                                        </p:tgtEl>
                                        <p:attrNameLst>
                                          <p:attrName>ppt_x</p:attrName>
                                        </p:attrNameLst>
                                      </p:cBhvr>
                                      <p:tavLst>
                                        <p:tav tm="0">
                                          <p:val>
                                            <p:strVal val="1+#ppt_w/2"/>
                                          </p:val>
                                        </p:tav>
                                        <p:tav tm="100000">
                                          <p:val>
                                            <p:strVal val="#ppt_x"/>
                                          </p:val>
                                        </p:tav>
                                      </p:tavLst>
                                    </p:anim>
                                    <p:anim calcmode="lin" valueType="num">
                                      <p:cBhvr additive="base">
                                        <p:cTn id="32" dur="8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Connect_2016_Template_Light">
  <a:themeElements>
    <a:clrScheme name="Custom 1">
      <a:dk1>
        <a:srgbClr val="505050"/>
      </a:dk1>
      <a:lt1>
        <a:srgbClr val="FFFFFF"/>
      </a:lt1>
      <a:dk2>
        <a:srgbClr val="6E3382"/>
      </a:dk2>
      <a:lt2>
        <a:srgbClr val="FFFFFF"/>
      </a:lt2>
      <a:accent1>
        <a:srgbClr val="6E3382"/>
      </a:accent1>
      <a:accent2>
        <a:srgbClr val="0078D7"/>
      </a:accent2>
      <a:accent3>
        <a:srgbClr val="008272"/>
      </a:accent3>
      <a:accent4>
        <a:srgbClr val="D2D2D2"/>
      </a:accent4>
      <a:accent5>
        <a:srgbClr val="737373"/>
      </a:accent5>
      <a:accent6>
        <a:srgbClr val="505050"/>
      </a:accent6>
      <a:hlink>
        <a:srgbClr val="0078D7"/>
      </a:hlink>
      <a:folHlink>
        <a:srgbClr val="0078D7"/>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NETConfTemplate.pptx" id="{ED994DE7-F3AB-4A23-8B22-013D4A87D844}" vid="{77E12752-2A9C-4F35-B3CD-BDB6A0E21970}"/>
    </a:ext>
  </a:extLst>
</a:theme>
</file>

<file path=ppt/theme/theme2.xml><?xml version="1.0" encoding="utf-8"?>
<a:theme xmlns:a="http://schemas.openxmlformats.org/drawingml/2006/main" name="1_Connect_2016_Template_Light">
  <a:themeElements>
    <a:clrScheme name="Custom 1">
      <a:dk1>
        <a:srgbClr val="505050"/>
      </a:dk1>
      <a:lt1>
        <a:srgbClr val="FFFFFF"/>
      </a:lt1>
      <a:dk2>
        <a:srgbClr val="6E3382"/>
      </a:dk2>
      <a:lt2>
        <a:srgbClr val="FFFFFF"/>
      </a:lt2>
      <a:accent1>
        <a:srgbClr val="6E3382"/>
      </a:accent1>
      <a:accent2>
        <a:srgbClr val="0078D7"/>
      </a:accent2>
      <a:accent3>
        <a:srgbClr val="008272"/>
      </a:accent3>
      <a:accent4>
        <a:srgbClr val="D2D2D2"/>
      </a:accent4>
      <a:accent5>
        <a:srgbClr val="737373"/>
      </a:accent5>
      <a:accent6>
        <a:srgbClr val="505050"/>
      </a:accent6>
      <a:hlink>
        <a:srgbClr val="0078D7"/>
      </a:hlink>
      <a:folHlink>
        <a:srgbClr val="0078D7"/>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Connect_2016_SlideTemplate.potx" id="{C234CE7A-26D5-49BB-B05A-16F212610622}" vid="{5650B0BA-FAE4-45A0-B96B-B7C7DED0CDEA}"/>
    </a:ext>
  </a:extLst>
</a:theme>
</file>

<file path=ppt/theme/theme3.xml><?xml version="1.0" encoding="utf-8"?>
<a:theme xmlns:a="http://schemas.openxmlformats.org/drawingml/2006/main" name="5-50111_Build 2017_LIGHT GRAY TEMPLATE">
  <a:themeElements>
    <a:clrScheme name="Build 2017 Colors">
      <a:dk1>
        <a:srgbClr val="505050"/>
      </a:dk1>
      <a:lt1>
        <a:srgbClr val="FFFFFF"/>
      </a:lt1>
      <a:dk2>
        <a:srgbClr val="0078D7"/>
      </a:dk2>
      <a:lt2>
        <a:srgbClr val="EAEAEA"/>
      </a:lt2>
      <a:accent1>
        <a:srgbClr val="0078D7"/>
      </a:accent1>
      <a:accent2>
        <a:srgbClr val="00BCF2"/>
      </a:accent2>
      <a:accent3>
        <a:srgbClr val="505050"/>
      </a:accent3>
      <a:accent4>
        <a:srgbClr val="002050"/>
      </a:accent4>
      <a:accent5>
        <a:srgbClr val="FFB900"/>
      </a:accent5>
      <a:accent6>
        <a:srgbClr val="D2D2D2"/>
      </a:accent6>
      <a:hlink>
        <a:srgbClr val="00BCF2"/>
      </a:hlink>
      <a:folHlink>
        <a:srgbClr val="00BCF2"/>
      </a:folHlink>
    </a:clrScheme>
    <a:fontScheme name="Segoe UI Light - Segoe UI Semilight">
      <a:majorFont>
        <a:latin typeface="Segoe UI Light"/>
        <a:ea typeface=""/>
        <a:cs typeface=""/>
      </a:majorFont>
      <a:minorFont>
        <a:latin typeface="Segoe UI Semilight"/>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Build2017_Template [Read-Only]" id="{6F4885E9-16BF-45DA-8043-52AF389A1A37}" vid="{06FBAB65-A9D9-4EC4-8519-C553F3EA738E}"/>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38D393254D930438EAEFA57144E97A1" ma:contentTypeVersion="6" ma:contentTypeDescription="Create a new document." ma:contentTypeScope="" ma:versionID="1ab1d48702f2dbd936fe586f8043726f">
  <xsd:schema xmlns:xsd="http://www.w3.org/2001/XMLSchema" xmlns:xs="http://www.w3.org/2001/XMLSchema" xmlns:p="http://schemas.microsoft.com/office/2006/metadata/properties" xmlns:ns2="ed971524-76e7-40a8-a01a-f99956bd178c" xmlns:ns3="b0e4521d-181b-4aee-b4a8-952b2bc14729" targetNamespace="http://schemas.microsoft.com/office/2006/metadata/properties" ma:root="true" ma:fieldsID="4fd0fd4a66fbd0bff1385b057556f9df" ns2:_="" ns3:_="">
    <xsd:import namespace="ed971524-76e7-40a8-a01a-f99956bd178c"/>
    <xsd:import namespace="b0e4521d-181b-4aee-b4a8-952b2bc14729"/>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3:LastSharedByUser" minOccurs="0"/>
                <xsd:element ref="ns3:LastSharedBy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d971524-76e7-40a8-a01a-f99956bd178c"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b0e4521d-181b-4aee-b4a8-952b2bc14729" elementFormDefault="qualified">
    <xsd:import namespace="http://schemas.microsoft.com/office/2006/documentManagement/types"/>
    <xsd:import namespace="http://schemas.microsoft.com/office/infopath/2007/PartnerControls"/>
    <xsd:element name="SharedWithUsers" ma:index="10"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description="" ma:internalName="SharedWithDetails" ma:readOnly="true">
      <xsd:simpleType>
        <xsd:restriction base="dms:Note">
          <xsd:maxLength value="255"/>
        </xsd:restriction>
      </xsd:simpleType>
    </xsd:element>
    <xsd:element name="LastSharedByUser" ma:index="12" nillable="true" ma:displayName="Last Shared By User" ma:description="" ma:hidden="true" ma:internalName="LastSharedByUser" ma:readOnly="true">
      <xsd:simpleType>
        <xsd:restriction base="dms:Note"/>
      </xsd:simpleType>
    </xsd:element>
    <xsd:element name="LastSharedByTime" ma:index="13" nillable="true" ma:displayName="Last Shared By Time" ma:description="" ma:hidden="true" ma:internalName="LastSharedByTime" ma:readOnly="true">
      <xsd:simpleType>
        <xsd:restriction base="dms:DateTim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astSharedByUser xmlns="b0e4521d-181b-4aee-b4a8-952b2bc14729">bethma@microsoft.com</LastSharedByUser>
    <SharedWithUsers xmlns="b0e4521d-181b-4aee-b4a8-952b2bc14729">
      <UserInfo>
        <DisplayName>Diego Vega</DisplayName>
        <AccountId>30</AccountId>
        <AccountType/>
      </UserInfo>
      <UserInfo>
        <DisplayName>Daniel Roth</DisplayName>
        <AccountId>31</AccountId>
        <AccountType/>
      </UserInfo>
      <UserInfo>
        <DisplayName>Kasey Uhlenhuth</DisplayName>
        <AccountId>32</AccountId>
        <AccountType/>
      </UserInfo>
      <UserInfo>
        <DisplayName>Andrew Hall (DEVDIV)</DisplayName>
        <AccountId>33</AccountId>
        <AccountType/>
      </UserInfo>
      <UserInfo>
        <DisplayName>Scott Hunter</DisplayName>
        <AccountId>23</AccountId>
        <AccountType/>
      </UserInfo>
      <UserInfo>
        <DisplayName>Miguel de Icaza</DisplayName>
        <AccountId>39</AccountId>
        <AccountType/>
      </UserInfo>
      <UserInfo>
        <DisplayName>Joseph Hill</DisplayName>
        <AccountId>40</AccountId>
        <AccountType/>
      </UserInfo>
    </SharedWithUsers>
    <LastSharedByTime xmlns="b0e4521d-181b-4aee-b4a8-952b2bc14729">2017-09-12T23:22:37+00:00</LastSharedByTim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E694AB9-464F-4B73-9FBB-9826DE7A52D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d971524-76e7-40a8-a01a-f99956bd178c"/>
    <ds:schemaRef ds:uri="b0e4521d-181b-4aee-b4a8-952b2bc1472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632051C8-1D54-4CAE-822B-9BF5C05E3E63}">
  <ds:schemaRefs>
    <ds:schemaRef ds:uri="http://schemas.microsoft.com/office/2006/metadata/properties"/>
    <ds:schemaRef ds:uri="b0e4521d-181b-4aee-b4a8-952b2bc14729"/>
    <ds:schemaRef ds:uri="http://purl.org/dc/elements/1.1/"/>
    <ds:schemaRef ds:uri="ed971524-76e7-40a8-a01a-f99956bd178c"/>
    <ds:schemaRef ds:uri="http://purl.org/dc/dcmitype/"/>
    <ds:schemaRef ds:uri="http://schemas.microsoft.com/office/infopath/2007/PartnerControls"/>
    <ds:schemaRef ds:uri="http://schemas.microsoft.com/office/2006/documentManagement/types"/>
    <ds:schemaRef ds:uri="http://schemas.openxmlformats.org/package/2006/metadata/core-properties"/>
    <ds:schemaRef ds:uri="http://www.w3.org/XML/1998/namespace"/>
    <ds:schemaRef ds:uri="http://purl.org/dc/terms/"/>
  </ds:schemaRefs>
</ds:datastoreItem>
</file>

<file path=customXml/itemProps3.xml><?xml version="1.0" encoding="utf-8"?>
<ds:datastoreItem xmlns:ds="http://schemas.openxmlformats.org/officeDocument/2006/customXml" ds:itemID="{5479B346-B91C-44CF-9CBE-5329E476BFD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NETConfTemplate</Template>
  <TotalTime>4674</TotalTime>
  <Words>2256</Words>
  <Application>Microsoft Office PowerPoint</Application>
  <PresentationFormat>Widescreen</PresentationFormat>
  <Paragraphs>435</Paragraphs>
  <Slides>50</Slides>
  <Notes>32</Notes>
  <HiddenSlides>1</HiddenSlides>
  <MMClips>0</MMClips>
  <ScaleCrop>false</ScaleCrop>
  <HeadingPairs>
    <vt:vector size="6" baseType="variant">
      <vt:variant>
        <vt:lpstr>Fonts Used</vt:lpstr>
      </vt:variant>
      <vt:variant>
        <vt:i4>13</vt:i4>
      </vt:variant>
      <vt:variant>
        <vt:lpstr>Theme</vt:lpstr>
      </vt:variant>
      <vt:variant>
        <vt:i4>3</vt:i4>
      </vt:variant>
      <vt:variant>
        <vt:lpstr>Slide Titles</vt:lpstr>
      </vt:variant>
      <vt:variant>
        <vt:i4>50</vt:i4>
      </vt:variant>
    </vt:vector>
  </HeadingPairs>
  <TitlesOfParts>
    <vt:vector size="66" baseType="lpstr">
      <vt:lpstr>맑은 고딕</vt:lpstr>
      <vt:lpstr>Arial</vt:lpstr>
      <vt:lpstr>Calibri</vt:lpstr>
      <vt:lpstr>Consolas</vt:lpstr>
      <vt:lpstr>Helvetica Light</vt:lpstr>
      <vt:lpstr>Menlo</vt:lpstr>
      <vt:lpstr>SamsungOne 300</vt:lpstr>
      <vt:lpstr>SamsungOne 400</vt:lpstr>
      <vt:lpstr>Segoe UI</vt:lpstr>
      <vt:lpstr>Segoe UI Light</vt:lpstr>
      <vt:lpstr>Segoe UI Semibold</vt:lpstr>
      <vt:lpstr>Segoe UI Semilight</vt:lpstr>
      <vt:lpstr>Wingdings</vt:lpstr>
      <vt:lpstr>Connect_2016_Template_Light</vt:lpstr>
      <vt:lpstr>1_Connect_2016_Template_Light</vt:lpstr>
      <vt:lpstr>5-50111_Build 2017_LIGHT GRAY TEMPLATE</vt:lpstr>
      <vt:lpstr> Learn. Imagine. Build. .NET Conf  </vt:lpstr>
      <vt:lpstr>.NET is active and growing</vt:lpstr>
      <vt:lpstr>PowerPoint Presentation</vt:lpstr>
      <vt:lpstr>Thank you to all our contributors!</vt:lpstr>
      <vt:lpstr>.NET Core Support on Tizen, Samsung Devices </vt:lpstr>
      <vt:lpstr>PowerPoint Presentation</vt:lpstr>
      <vt:lpstr>PowerPoint Presentation</vt:lpstr>
      <vt:lpstr>.NET Standard 2.0</vt:lpstr>
      <vt:lpstr>APIs in .NET Standard 2.0</vt:lpstr>
      <vt:lpstr>Demo  .NET Standard 2.0</vt:lpstr>
      <vt:lpstr>.NET Core CLI</vt:lpstr>
      <vt:lpstr>Demo  .NET Core CLI</vt:lpstr>
      <vt:lpstr>.NET Core 2.0</vt:lpstr>
      <vt:lpstr>ASP.NET Core 2.0</vt:lpstr>
      <vt:lpstr>Demo  ASP.NET Core 2.0</vt:lpstr>
      <vt:lpstr>PowerPoint Presentation</vt:lpstr>
      <vt:lpstr>Windows Compatibility Pack for .NET Core</vt:lpstr>
      <vt:lpstr>Visual Studio 2017 and Azure</vt:lpstr>
      <vt:lpstr>Cloud and Container diagnostics</vt:lpstr>
      <vt:lpstr>PowerPoint Presentation</vt:lpstr>
      <vt:lpstr>Demo  Azure Diagnostics CI/CD </vt:lpstr>
      <vt:lpstr>Mobile .NET</vt:lpstr>
      <vt:lpstr>Google and Apple</vt:lpstr>
      <vt:lpstr>UrhoSharp – Easy 3D, VR and AR</vt:lpstr>
      <vt:lpstr>AR for Android, iOS and HoloLens</vt:lpstr>
      <vt:lpstr>Visual Studio for Mac</vt:lpstr>
      <vt:lpstr>Demo  Visual Studio for Mac </vt:lpstr>
      <vt:lpstr>Xamarin + Xamarin.Forms</vt:lpstr>
      <vt:lpstr>Forms</vt:lpstr>
      <vt:lpstr>The Prequels are Here</vt:lpstr>
      <vt:lpstr>Forms Embedding</vt:lpstr>
      <vt:lpstr>.NET Everywhere</vt:lpstr>
      <vt:lpstr>PowerPoint Presentation</vt:lpstr>
      <vt:lpstr>Turns any .NET library into a native library</vt:lpstr>
      <vt:lpstr>Demo   </vt:lpstr>
      <vt:lpstr>Visual Studio and C#</vt:lpstr>
      <vt:lpstr>Visual Studio 2017</vt:lpstr>
      <vt:lpstr>Visual Studio 2017 Update 15.3</vt:lpstr>
      <vt:lpstr>C# 7.1 – First point release</vt:lpstr>
      <vt:lpstr>Demo  Visual Studio and C#</vt:lpstr>
      <vt:lpstr>PowerPoint Presentation</vt:lpstr>
      <vt:lpstr>What we are thinking about next?</vt:lpstr>
      <vt:lpstr>C#: The road ahead</vt:lpstr>
      <vt:lpstr>Demo  Nullable reference types</vt:lpstr>
      <vt:lpstr>Mono and WebAssembly</vt:lpstr>
      <vt:lpstr>C# to JavaScript – Weakly Typed</vt:lpstr>
      <vt:lpstr>C# to JavaScript – Strongly typed (WIP)</vt:lpstr>
      <vt:lpstr>Useful links </vt:lpstr>
      <vt:lpstr>Useful links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Learn. Imagine. Build. .NET Conf</dc:title>
  <dc:creator>Beth Massi</dc:creator>
  <cp:lastModifiedBy>Beth Massi</cp:lastModifiedBy>
  <cp:revision>62</cp:revision>
  <dcterms:created xsi:type="dcterms:W3CDTF">2017-08-17T16:36:43Z</dcterms:created>
  <dcterms:modified xsi:type="dcterms:W3CDTF">2017-09-28T22:08:26Z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0x010100D38D393254D930438EAEFA57144E97A1</vt:lpwstr>
  </property>
  <property fmtid="{D5CDD505-2E9C-101B-9397-08002B2CF9AE}" pid="3" name="MSIP_Label_f42aa342-8706-4288-bd11-ebb85995028c_Enabled">
    <vt:lpwstr>True</vt:lpwstr>
  </property>
  <property fmtid="{D5CDD505-2E9C-101B-9397-08002B2CF9AE}" pid="4" name="MSIP_Label_f42aa342-8706-4288-bd11-ebb85995028c_SiteId">
    <vt:lpwstr>72f988bf-86f1-41af-91ab-2d7cd011db47</vt:lpwstr>
  </property>
  <property fmtid="{D5CDD505-2E9C-101B-9397-08002B2CF9AE}" pid="5" name="MSIP_Label_f42aa342-8706-4288-bd11-ebb85995028c_Ref">
    <vt:lpwstr>https://api.informationprotection.azure.com/api/72f988bf-86f1-41af-91ab-2d7cd011db47</vt:lpwstr>
  </property>
  <property fmtid="{D5CDD505-2E9C-101B-9397-08002B2CF9AE}" pid="6" name="MSIP_Label_f42aa342-8706-4288-bd11-ebb85995028c_Owner">
    <vt:lpwstr>bethma@microsoft.com</vt:lpwstr>
  </property>
  <property fmtid="{D5CDD505-2E9C-101B-9397-08002B2CF9AE}" pid="7" name="MSIP_Label_f42aa342-8706-4288-bd11-ebb85995028c_SetDate">
    <vt:lpwstr>2017-07-28T15:05:09.2926995-07:00</vt:lpwstr>
  </property>
  <property fmtid="{D5CDD505-2E9C-101B-9397-08002B2CF9AE}" pid="8" name="MSIP_Label_f42aa342-8706-4288-bd11-ebb85995028c_Name">
    <vt:lpwstr>General</vt:lpwstr>
  </property>
  <property fmtid="{D5CDD505-2E9C-101B-9397-08002B2CF9AE}" pid="9" name="MSIP_Label_f42aa342-8706-4288-bd11-ebb85995028c_Application">
    <vt:lpwstr>Microsoft Azure Information Protection</vt:lpwstr>
  </property>
  <property fmtid="{D5CDD505-2E9C-101B-9397-08002B2CF9AE}" pid="10" name="MSIP_Label_f42aa342-8706-4288-bd11-ebb85995028c_Extended_MSFT_Method">
    <vt:lpwstr>Automatic</vt:lpwstr>
  </property>
  <property fmtid="{D5CDD505-2E9C-101B-9397-08002B2CF9AE}" pid="11" name="Sensitivity">
    <vt:lpwstr>General</vt:lpwstr>
  </property>
</Properties>
</file>