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4" r:id="rId4"/>
  </p:sldMasterIdLst>
  <p:notesMasterIdLst>
    <p:notesMasterId r:id="rId14"/>
  </p:notesMasterIdLst>
  <p:sldIdLst>
    <p:sldId id="287" r:id="rId5"/>
    <p:sldId id="260" r:id="rId6"/>
    <p:sldId id="295" r:id="rId7"/>
    <p:sldId id="289" r:id="rId8"/>
    <p:sldId id="291" r:id="rId9"/>
    <p:sldId id="294" r:id="rId10"/>
    <p:sldId id="293" r:id="rId11"/>
    <p:sldId id="292" r:id="rId12"/>
    <p:sldId id="280" r:id="rId13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Nick Brazeau" initials="NB" lastIdx="2" clrIdx="0">
    <p:extLst>
      <p:ext uri="{19B8F6BF-5375-455C-9EA6-DF929625EA0E}">
        <p15:presenceInfo xmlns:p15="http://schemas.microsoft.com/office/powerpoint/2012/main" userId="S-1-5-21-2127521184-1604012920-1887927527-16880922" providerId="AD"/>
      </p:ext>
    </p:extLst>
  </p:cmAuthor>
  <p:cmAuthor id="2" name="Achim Dettweiler" initials="AD" lastIdx="4" clrIdx="1">
    <p:extLst>
      <p:ext uri="{19B8F6BF-5375-455C-9EA6-DF929625EA0E}">
        <p15:presenceInfo xmlns:p15="http://schemas.microsoft.com/office/powerpoint/2012/main" userId="S-1-5-21-2127521184-1604012920-1887927527-8448984" providerId="AD"/>
      </p:ext>
    </p:extLst>
  </p:cmAuthor>
  <p:cmAuthor id="3" name="Beth Massi" initials="BM" lastIdx="4" clrIdx="2">
    <p:extLst>
      <p:ext uri="{19B8F6BF-5375-455C-9EA6-DF929625EA0E}">
        <p15:presenceInfo xmlns:p15="http://schemas.microsoft.com/office/powerpoint/2012/main" userId="S-1-5-21-2127521184-1604012920-1887927527-3218060" providerId="AD"/>
      </p:ext>
    </p:extLst>
  </p:cmAuthor>
  <p:cmAuthor id="4" name="Diego Vega" initials="DV" lastIdx="2" clrIdx="3">
    <p:extLst>
      <p:ext uri="{19B8F6BF-5375-455C-9EA6-DF929625EA0E}">
        <p15:presenceInfo xmlns:p15="http://schemas.microsoft.com/office/powerpoint/2012/main" userId="S003BFFD801C0A84@LIVE.COM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F8F8"/>
    <a:srgbClr val="6E338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29BCFA8-5A46-4C6B-AC00-063F5EB75AD6}" v="86" dt="2017-09-20T18:53:10.03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7063" autoAdjust="0"/>
  </p:normalViewPr>
  <p:slideViewPr>
    <p:cSldViewPr snapToGrid="0">
      <p:cViewPr varScale="1">
        <p:scale>
          <a:sx n="76" d="100"/>
          <a:sy n="76" d="100"/>
        </p:scale>
        <p:origin x="774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20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commentAuthors" Target="commentAuthors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9A7A0A5C-BDFE-4AA0-8363-842B4B5195FB}" type="datetimeFigureOut">
              <a:rPr lang="en-US" smtClean="0"/>
              <a:t>9/21/2017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CC8195A8-0CC9-4EC5-84EE-12317B821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8195A8-0CC9-4EC5-84EE-12317B82121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883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63EB8A-53A4-4077-8798-610E05BE84F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75515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8195A8-0CC9-4EC5-84EE-12317B82121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5288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8195A8-0CC9-4EC5-84EE-12317B82121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83475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8195A8-0CC9-4EC5-84EE-12317B82121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6149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8195A8-0CC9-4EC5-84EE-12317B82121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99127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8195A8-0CC9-4EC5-84EE-12317B82121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22250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63EB8A-53A4-4077-8798-610E05BE84F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27211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alkin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hidden="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0203" y="6119147"/>
            <a:ext cx="1253377" cy="26878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C3560EA-E0BC-4D23-AB03-94687AB5777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227"/>
            <a:ext cx="12193160" cy="351874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4CBA2C8-3215-4ADB-AC4C-D39B15E75B6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1160" y="5098627"/>
            <a:ext cx="12193160" cy="351874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C13B10B-C71C-4EF5-A560-A735E108C70D}"/>
              </a:ext>
            </a:extLst>
          </p:cNvPr>
          <p:cNvSpPr txBox="1"/>
          <p:nvPr userDrawn="1"/>
        </p:nvSpPr>
        <p:spPr>
          <a:xfrm>
            <a:off x="380011" y="2087126"/>
            <a:ext cx="10390909" cy="904863"/>
          </a:xfrm>
          <a:prstGeom prst="rect">
            <a:avLst/>
          </a:prstGeom>
          <a:noFill/>
        </p:spPr>
        <p:txBody>
          <a:bodyPr wrap="square" lIns="182880" tIns="146304" rIns="182880" bIns="146304" rtlCol="0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4400" dirty="0">
                <a:solidFill>
                  <a:schemeClr val="bg1"/>
                </a:solidFill>
              </a:rPr>
              <a:t>Session Title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944DF33-867A-4A36-83BA-1B9AEE45800C}"/>
              </a:ext>
            </a:extLst>
          </p:cNvPr>
          <p:cNvSpPr txBox="1"/>
          <p:nvPr userDrawn="1"/>
        </p:nvSpPr>
        <p:spPr>
          <a:xfrm>
            <a:off x="380011" y="4132614"/>
            <a:ext cx="4969823" cy="627864"/>
          </a:xfrm>
          <a:prstGeom prst="rect">
            <a:avLst/>
          </a:prstGeom>
          <a:noFill/>
        </p:spPr>
        <p:txBody>
          <a:bodyPr wrap="square" lIns="182880" tIns="146304" rIns="182880" bIns="146304" rtlCol="0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dirty="0">
                <a:solidFill>
                  <a:schemeClr val="bg1"/>
                </a:solidFill>
              </a:rPr>
              <a:t>Speaker Name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E3E9E9A-5DF0-461C-9286-4130DEB11327}"/>
              </a:ext>
            </a:extLst>
          </p:cNvPr>
          <p:cNvSpPr txBox="1"/>
          <p:nvPr userDrawn="1"/>
        </p:nvSpPr>
        <p:spPr>
          <a:xfrm>
            <a:off x="8201320" y="5448693"/>
            <a:ext cx="4128940" cy="1541961"/>
          </a:xfrm>
          <a:prstGeom prst="rect">
            <a:avLst/>
          </a:prstGeom>
          <a:noFill/>
        </p:spPr>
        <p:txBody>
          <a:bodyPr wrap="square" lIns="182880" tIns="146304" rIns="182880" bIns="146304" rtlCol="0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dirty="0">
                <a:solidFill>
                  <a:schemeClr val="bg1">
                    <a:lumMod val="95000"/>
                  </a:schemeClr>
                </a:solidFill>
                <a:latin typeface="+mj-lt"/>
              </a:rPr>
              <a:t>Learn. Imagine. Build.</a:t>
            </a:r>
            <a:br>
              <a:rPr lang="en-US" sz="2400" dirty="0">
                <a:solidFill>
                  <a:schemeClr val="bg1">
                    <a:lumMod val="95000"/>
                  </a:schemeClr>
                </a:solidFill>
              </a:rPr>
            </a:br>
            <a:r>
              <a:rPr lang="en-US" sz="6600" dirty="0">
                <a:solidFill>
                  <a:schemeClr val="bg1"/>
                </a:solidFill>
                <a:latin typeface="+mn-lt"/>
              </a:rPr>
              <a:t>.NET Conf</a:t>
            </a:r>
            <a:endParaRPr lang="en-US" sz="2400" dirty="0">
              <a:gradFill>
                <a:gsLst>
                  <a:gs pos="2917">
                    <a:schemeClr val="tx1"/>
                  </a:gs>
                  <a:gs pos="30000">
                    <a:schemeClr val="tx1"/>
                  </a:gs>
                </a:gsLst>
                <a:lin ang="5400000" scaled="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209227032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69239" y="1189177"/>
            <a:ext cx="11653523" cy="2052030"/>
          </a:xfrm>
        </p:spPr>
        <p:txBody>
          <a:bodyPr>
            <a:spAutoFit/>
          </a:bodyPr>
          <a:lstStyle>
            <a:lvl1pPr>
              <a:defRPr sz="3921"/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5412264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lumn Non-bulleted text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69241" y="1189175"/>
            <a:ext cx="5378548" cy="1877004"/>
          </a:xfrm>
        </p:spPr>
        <p:txBody>
          <a:bodyPr wrap="square">
            <a:spAutoFit/>
          </a:bodyPr>
          <a:lstStyle>
            <a:lvl1pPr marL="0" indent="0">
              <a:spcBef>
                <a:spcPts val="1200"/>
              </a:spcBef>
              <a:buClr>
                <a:schemeClr val="tx1"/>
              </a:buClr>
              <a:buFont typeface="Wingdings" pitchFamily="2" charset="2"/>
              <a:buNone/>
              <a:defRPr sz="3137"/>
            </a:lvl1pPr>
            <a:lvl2pPr marL="0" indent="0">
              <a:buNone/>
              <a:defRPr sz="1961"/>
            </a:lvl2pPr>
            <a:lvl3pPr marL="227209" indent="0">
              <a:buNone/>
              <a:tabLst/>
              <a:defRPr sz="1961"/>
            </a:lvl3pPr>
            <a:lvl4pPr marL="451306" indent="0">
              <a:buNone/>
              <a:defRPr/>
            </a:lvl4pPr>
            <a:lvl5pPr marL="672290" indent="0">
              <a:buNone/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544214" y="1189175"/>
            <a:ext cx="5378548" cy="1877004"/>
          </a:xfrm>
        </p:spPr>
        <p:txBody>
          <a:bodyPr wrap="square">
            <a:spAutoFit/>
          </a:bodyPr>
          <a:lstStyle>
            <a:lvl1pPr marL="0" indent="0">
              <a:spcBef>
                <a:spcPts val="1200"/>
              </a:spcBef>
              <a:buClr>
                <a:schemeClr val="tx1"/>
              </a:buClr>
              <a:buFont typeface="Wingdings" pitchFamily="2" charset="2"/>
              <a:buNone/>
              <a:defRPr sz="3137"/>
            </a:lvl1pPr>
            <a:lvl2pPr marL="0" indent="0">
              <a:buNone/>
              <a:defRPr sz="1961"/>
            </a:lvl2pPr>
            <a:lvl3pPr marL="227209" indent="0">
              <a:buNone/>
              <a:tabLst/>
              <a:defRPr sz="1961"/>
            </a:lvl3pPr>
            <a:lvl4pPr marL="451306" indent="0">
              <a:buNone/>
              <a:defRPr/>
            </a:lvl4pPr>
            <a:lvl5pPr marL="672290" indent="0">
              <a:buNone/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4932806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Only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853335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4453098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Video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285498" y="2881341"/>
            <a:ext cx="10010687" cy="1015663"/>
          </a:xfrm>
          <a:noFill/>
        </p:spPr>
        <p:txBody>
          <a:bodyPr wrap="square" tIns="91440" bIns="91440" anchor="t" anchorCtr="0">
            <a:spAutoFit/>
          </a:bodyPr>
          <a:lstStyle>
            <a:lvl1pPr>
              <a:defRPr sz="6000" spc="-98" baseline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/>
              <a:t>Video title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26652" y="882710"/>
            <a:ext cx="7984402" cy="5763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14428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Title Plai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>
          <a:xfrm>
            <a:off x="568047" y="2084172"/>
            <a:ext cx="11354714" cy="1158793"/>
          </a:xfrm>
          <a:noFill/>
        </p:spPr>
        <p:txBody>
          <a:bodyPr wrap="square" tIns="91440" bIns="91440" anchor="t" anchorCtr="0">
            <a:spAutoFit/>
          </a:bodyPr>
          <a:lstStyle>
            <a:lvl1pPr>
              <a:defRPr sz="7058" spc="-98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98161524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Purpl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0602977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69240" y="289511"/>
            <a:ext cx="11655840" cy="899665"/>
          </a:xfrm>
          <a:prstGeom prst="rect">
            <a:avLst/>
          </a:prstGeom>
        </p:spPr>
        <p:txBody>
          <a:bodyPr vert="horz" wrap="square" lIns="146304" tIns="91440" rIns="146304" bIns="91440" rtlCol="0" anchor="t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269241" y="1189178"/>
            <a:ext cx="11653521" cy="2052030"/>
          </a:xfrm>
          <a:prstGeom prst="rect">
            <a:avLst/>
          </a:prstGeom>
        </p:spPr>
        <p:txBody>
          <a:bodyPr vert="horz" wrap="square" lIns="146304" tIns="91440" rIns="146304" bIns="91440" rtlCol="0">
            <a:sp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12370906" y="-217"/>
            <a:ext cx="935477" cy="5654619"/>
            <a:chOff x="12618967" y="-221"/>
            <a:chExt cx="954235" cy="5767187"/>
          </a:xfrm>
        </p:grpSpPr>
        <p:grpSp>
          <p:nvGrpSpPr>
            <p:cNvPr id="18" name="Group 17"/>
            <p:cNvGrpSpPr/>
            <p:nvPr userDrawn="1"/>
          </p:nvGrpSpPr>
          <p:grpSpPr>
            <a:xfrm>
              <a:off x="12618967" y="-221"/>
              <a:ext cx="954235" cy="5767187"/>
              <a:chOff x="12618967" y="-221"/>
              <a:chExt cx="954235" cy="5767187"/>
            </a:xfrm>
          </p:grpSpPr>
          <p:grpSp>
            <p:nvGrpSpPr>
              <p:cNvPr id="26" name="Group 25"/>
              <p:cNvGrpSpPr/>
              <p:nvPr userDrawn="1"/>
            </p:nvGrpSpPr>
            <p:grpSpPr>
              <a:xfrm rot="5400000">
                <a:off x="11582059" y="1045293"/>
                <a:ext cx="2703052" cy="629236"/>
                <a:chOff x="1586734" y="4543426"/>
                <a:chExt cx="2703052" cy="629236"/>
              </a:xfrm>
            </p:grpSpPr>
            <p:sp>
              <p:nvSpPr>
                <p:cNvPr id="45" name="Rectangle 44"/>
                <p:cNvSpPr/>
                <p:nvPr userDrawn="1"/>
              </p:nvSpPr>
              <p:spPr bwMode="auto">
                <a:xfrm>
                  <a:off x="1586734" y="4543427"/>
                  <a:ext cx="869930" cy="289766"/>
                </a:xfrm>
                <a:prstGeom prst="rect">
                  <a:avLst/>
                </a:prstGeom>
                <a:solidFill>
                  <a:schemeClr val="accent1"/>
                </a:solidFill>
                <a:ln>
                  <a:noFill/>
                  <a:headEnd type="none" w="med" len="med"/>
                  <a:tailEnd type="none" w="med" len="med"/>
                </a:ln>
                <a:effectLst/>
              </p:spPr>
              <p:style>
                <a:lnRef idx="1">
                  <a:schemeClr val="accent2"/>
                </a:lnRef>
                <a:fillRef idx="3">
                  <a:schemeClr val="accent2"/>
                </a:fillRef>
                <a:effectRef idx="2">
                  <a:schemeClr val="accent2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algn="l" defTabSz="914102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490" b="1" kern="1200" baseline="0">
                      <a:gradFill>
                        <a:gsLst>
                          <a:gs pos="0">
                            <a:srgbClr val="FFFFFF"/>
                          </a:gs>
                          <a:gs pos="100000">
                            <a:srgbClr val="FFFFFF"/>
                          </a:gs>
                        </a:gsLst>
                        <a:lin ang="5400000" scaled="0"/>
                      </a:gradFill>
                      <a:latin typeface="+mn-lt"/>
                      <a:ea typeface="Segoe UI" pitchFamily="34" charset="0"/>
                      <a:cs typeface="Segoe UI" pitchFamily="34" charset="0"/>
                    </a:rPr>
                    <a:t>Blue</a:t>
                  </a:r>
                </a:p>
                <a:p>
                  <a:pPr algn="l" defTabSz="914102" fontAlgn="base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490">
                      <a:gradFill>
                        <a:gsLst>
                          <a:gs pos="2092">
                            <a:srgbClr val="F8F8F8"/>
                          </a:gs>
                          <a:gs pos="10042">
                            <a:srgbClr val="F8F8F8"/>
                          </a:gs>
                        </a:gsLst>
                        <a:lin ang="5400000" scaled="0"/>
                      </a:gradFill>
                      <a:ea typeface="Segoe UI" pitchFamily="34" charset="0"/>
                      <a:cs typeface="Segoe UI" pitchFamily="34" charset="0"/>
                    </a:rPr>
                    <a:t>R:</a:t>
                  </a:r>
                  <a:r>
                    <a:rPr lang="en-US" sz="490" baseline="0">
                      <a:gradFill>
                        <a:gsLst>
                          <a:gs pos="2092">
                            <a:srgbClr val="F8F8F8"/>
                          </a:gs>
                          <a:gs pos="10042">
                            <a:srgbClr val="F8F8F8"/>
                          </a:gs>
                        </a:gsLst>
                        <a:lin ang="5400000" scaled="0"/>
                      </a:gradFill>
                      <a:ea typeface="Segoe UI" pitchFamily="34" charset="0"/>
                      <a:cs typeface="Segoe UI" pitchFamily="34" charset="0"/>
                    </a:rPr>
                    <a:t>0 G:120 B:215</a:t>
                  </a:r>
                  <a:endParaRPr lang="en-US" sz="490">
                    <a:gradFill>
                      <a:gsLst>
                        <a:gs pos="2092">
                          <a:srgbClr val="F8F8F8"/>
                        </a:gs>
                        <a:gs pos="10042">
                          <a:srgbClr val="F8F8F8"/>
                        </a:gs>
                      </a:gsLst>
                      <a:lin ang="5400000" scaled="0"/>
                    </a:gradFill>
                    <a:ea typeface="Segoe UI" pitchFamily="34" charset="0"/>
                    <a:cs typeface="Segoe UI" pitchFamily="34" charset="0"/>
                  </a:endParaRPr>
                </a:p>
              </p:txBody>
            </p:sp>
            <p:sp>
              <p:nvSpPr>
                <p:cNvPr id="37" name="Rectangle 36"/>
                <p:cNvSpPr/>
                <p:nvPr userDrawn="1"/>
              </p:nvSpPr>
              <p:spPr bwMode="auto">
                <a:xfrm>
                  <a:off x="3419856" y="4543428"/>
                  <a:ext cx="869930" cy="289766"/>
                </a:xfrm>
                <a:prstGeom prst="rect">
                  <a:avLst/>
                </a:prstGeom>
                <a:solidFill>
                  <a:schemeClr val="accent3"/>
                </a:solidFill>
                <a:ln>
                  <a:noFill/>
                  <a:headEnd type="none" w="med" len="med"/>
                  <a:tailEnd type="none" w="med" len="med"/>
                </a:ln>
                <a:effectLst/>
              </p:spPr>
              <p:style>
                <a:lnRef idx="1">
                  <a:schemeClr val="accent2"/>
                </a:lnRef>
                <a:fillRef idx="3">
                  <a:schemeClr val="accent2"/>
                </a:fillRef>
                <a:effectRef idx="2">
                  <a:schemeClr val="accent2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 defTabSz="914102" fontAlgn="base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490" b="1" kern="1200" baseline="0">
                      <a:gradFill>
                        <a:gsLst>
                          <a:gs pos="7965">
                            <a:srgbClr val="000000"/>
                          </a:gs>
                          <a:gs pos="28319">
                            <a:srgbClr val="000000"/>
                          </a:gs>
                        </a:gsLst>
                        <a:lin ang="5400000" scaled="0"/>
                      </a:gradFill>
                      <a:latin typeface="+mn-lt"/>
                      <a:ea typeface="Segoe UI" pitchFamily="34" charset="0"/>
                      <a:cs typeface="Segoe UI" pitchFamily="34" charset="0"/>
                    </a:rPr>
                    <a:t>Cyan</a:t>
                  </a:r>
                </a:p>
                <a:p>
                  <a:pPr algn="l" defTabSz="914102" fontAlgn="base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490">
                      <a:gradFill>
                        <a:gsLst>
                          <a:gs pos="7965">
                            <a:srgbClr val="000000"/>
                          </a:gs>
                          <a:gs pos="28319">
                            <a:srgbClr val="000000"/>
                          </a:gs>
                        </a:gsLst>
                        <a:lin ang="5400000" scaled="0"/>
                      </a:gradFill>
                      <a:ea typeface="Segoe UI" pitchFamily="34" charset="0"/>
                      <a:cs typeface="Segoe UI" pitchFamily="34" charset="0"/>
                    </a:rPr>
                    <a:t>R:</a:t>
                  </a:r>
                  <a:r>
                    <a:rPr lang="en-US" sz="490" baseline="0">
                      <a:gradFill>
                        <a:gsLst>
                          <a:gs pos="7965">
                            <a:srgbClr val="000000"/>
                          </a:gs>
                          <a:gs pos="28319">
                            <a:srgbClr val="000000"/>
                          </a:gs>
                        </a:gsLst>
                        <a:lin ang="5400000" scaled="0"/>
                      </a:gradFill>
                      <a:ea typeface="Segoe UI" pitchFamily="34" charset="0"/>
                      <a:cs typeface="Segoe UI" pitchFamily="34" charset="0"/>
                    </a:rPr>
                    <a:t>0 G:188 B:242</a:t>
                  </a:r>
                  <a:endParaRPr lang="en-US" sz="490">
                    <a:gradFill>
                      <a:gsLst>
                        <a:gs pos="7965">
                          <a:srgbClr val="000000"/>
                        </a:gs>
                        <a:gs pos="28319">
                          <a:srgbClr val="000000"/>
                        </a:gs>
                      </a:gsLst>
                      <a:lin ang="5400000" scaled="0"/>
                    </a:gradFill>
                    <a:ea typeface="Segoe UI" pitchFamily="34" charset="0"/>
                    <a:cs typeface="Segoe UI" pitchFamily="34" charset="0"/>
                  </a:endParaRPr>
                </a:p>
              </p:txBody>
            </p:sp>
            <p:sp>
              <p:nvSpPr>
                <p:cNvPr id="41" name="Rectangle 40"/>
                <p:cNvSpPr/>
                <p:nvPr userDrawn="1"/>
              </p:nvSpPr>
              <p:spPr bwMode="auto">
                <a:xfrm>
                  <a:off x="1586734" y="4882896"/>
                  <a:ext cx="869930" cy="289766"/>
                </a:xfrm>
                <a:prstGeom prst="rect">
                  <a:avLst/>
                </a:prstGeom>
                <a:solidFill>
                  <a:srgbClr val="D2D2D2"/>
                </a:solidFill>
                <a:ln>
                  <a:noFill/>
                  <a:headEnd type="none" w="med" len="med"/>
                  <a:tailEnd type="none" w="med" len="med"/>
                </a:ln>
                <a:effectLst/>
              </p:spPr>
              <p:style>
                <a:lnRef idx="1">
                  <a:schemeClr val="accent2"/>
                </a:lnRef>
                <a:fillRef idx="3">
                  <a:schemeClr val="accent2"/>
                </a:fillRef>
                <a:effectRef idx="2">
                  <a:schemeClr val="accent2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 defTabSz="914102" fontAlgn="base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490" b="1" kern="1200" baseline="0">
                      <a:gradFill>
                        <a:gsLst>
                          <a:gs pos="92035">
                            <a:srgbClr val="505050"/>
                          </a:gs>
                          <a:gs pos="27000">
                            <a:srgbClr val="505050"/>
                          </a:gs>
                        </a:gsLst>
                        <a:lin ang="5400000" scaled="0"/>
                      </a:gradFill>
                      <a:latin typeface="+mn-lt"/>
                      <a:ea typeface="Segoe UI" pitchFamily="34" charset="0"/>
                      <a:cs typeface="Segoe UI" pitchFamily="34" charset="0"/>
                    </a:rPr>
                    <a:t>Light Gray</a:t>
                  </a:r>
                </a:p>
                <a:p>
                  <a:pPr algn="l" defTabSz="914102" fontAlgn="base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490">
                      <a:gradFill>
                        <a:gsLst>
                          <a:gs pos="92035">
                            <a:srgbClr val="505050"/>
                          </a:gs>
                          <a:gs pos="27000">
                            <a:srgbClr val="505050"/>
                          </a:gs>
                        </a:gsLst>
                        <a:lin ang="5400000" scaled="0"/>
                      </a:gradFill>
                      <a:ea typeface="Segoe UI" pitchFamily="34" charset="0"/>
                      <a:cs typeface="Segoe UI" pitchFamily="34" charset="0"/>
                    </a:rPr>
                    <a:t>R:</a:t>
                  </a:r>
                  <a:r>
                    <a:rPr lang="en-US" sz="490" baseline="0">
                      <a:gradFill>
                        <a:gsLst>
                          <a:gs pos="92035">
                            <a:srgbClr val="505050"/>
                          </a:gs>
                          <a:gs pos="27000">
                            <a:srgbClr val="505050"/>
                          </a:gs>
                        </a:gsLst>
                        <a:lin ang="5400000" scaled="0"/>
                      </a:gradFill>
                      <a:ea typeface="Segoe UI" pitchFamily="34" charset="0"/>
                      <a:cs typeface="Segoe UI" pitchFamily="34" charset="0"/>
                    </a:rPr>
                    <a:t>210 G:210 B:210</a:t>
                  </a:r>
                  <a:endParaRPr lang="en-US" sz="490">
                    <a:gradFill>
                      <a:gsLst>
                        <a:gs pos="92035">
                          <a:srgbClr val="505050"/>
                        </a:gs>
                        <a:gs pos="27000">
                          <a:srgbClr val="505050"/>
                        </a:gs>
                      </a:gsLst>
                      <a:lin ang="5400000" scaled="0"/>
                    </a:gradFill>
                    <a:ea typeface="Segoe UI" pitchFamily="34" charset="0"/>
                    <a:cs typeface="Segoe UI" pitchFamily="34" charset="0"/>
                  </a:endParaRPr>
                </a:p>
              </p:txBody>
            </p:sp>
            <p:sp>
              <p:nvSpPr>
                <p:cNvPr id="42" name="Rectangle 41"/>
                <p:cNvSpPr/>
                <p:nvPr userDrawn="1"/>
              </p:nvSpPr>
              <p:spPr bwMode="auto">
                <a:xfrm>
                  <a:off x="2505456" y="4543426"/>
                  <a:ext cx="869930" cy="289766"/>
                </a:xfrm>
                <a:prstGeom prst="rect">
                  <a:avLst/>
                </a:prstGeom>
                <a:solidFill>
                  <a:srgbClr val="5C2D91"/>
                </a:solidFill>
                <a:ln>
                  <a:noFill/>
                  <a:headEnd type="none" w="med" len="med"/>
                  <a:tailEnd type="none" w="med" len="med"/>
                </a:ln>
                <a:effectLst/>
              </p:spPr>
              <p:style>
                <a:lnRef idx="1">
                  <a:schemeClr val="accent2"/>
                </a:lnRef>
                <a:fillRef idx="3">
                  <a:schemeClr val="accent2"/>
                </a:fillRef>
                <a:effectRef idx="2">
                  <a:schemeClr val="accent2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algn="l" defTabSz="914102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490" b="1" kern="1200" baseline="0">
                      <a:gradFill>
                        <a:gsLst>
                          <a:gs pos="0">
                            <a:srgbClr val="FFFFFF"/>
                          </a:gs>
                          <a:gs pos="100000">
                            <a:srgbClr val="FFFFFF"/>
                          </a:gs>
                        </a:gsLst>
                        <a:lin ang="5400000" scaled="0"/>
                      </a:gradFill>
                      <a:latin typeface="+mn-lt"/>
                      <a:ea typeface="Segoe UI" pitchFamily="34" charset="0"/>
                      <a:cs typeface="Segoe UI" pitchFamily="34" charset="0"/>
                    </a:rPr>
                    <a:t>Purple</a:t>
                  </a:r>
                </a:p>
                <a:p>
                  <a:pPr algn="l" defTabSz="914102" fontAlgn="base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490">
                      <a:gradFill>
                        <a:gsLst>
                          <a:gs pos="0">
                            <a:srgbClr val="FFFFFF"/>
                          </a:gs>
                          <a:gs pos="100000">
                            <a:srgbClr val="FFFFFF"/>
                          </a:gs>
                        </a:gsLst>
                        <a:lin ang="5400000" scaled="0"/>
                      </a:gradFill>
                      <a:ea typeface="Segoe UI" pitchFamily="34" charset="0"/>
                      <a:cs typeface="Segoe UI" pitchFamily="34" charset="0"/>
                    </a:rPr>
                    <a:t>R:92</a:t>
                  </a:r>
                  <a:r>
                    <a:rPr lang="en-US" sz="490" baseline="0">
                      <a:gradFill>
                        <a:gsLst>
                          <a:gs pos="0">
                            <a:srgbClr val="FFFFFF"/>
                          </a:gs>
                          <a:gs pos="100000">
                            <a:srgbClr val="FFFFFF"/>
                          </a:gs>
                        </a:gsLst>
                        <a:lin ang="5400000" scaled="0"/>
                      </a:gradFill>
                      <a:ea typeface="Segoe UI" pitchFamily="34" charset="0"/>
                      <a:cs typeface="Segoe UI" pitchFamily="34" charset="0"/>
                    </a:rPr>
                    <a:t> G:45 B:145</a:t>
                  </a:r>
                  <a:endParaRPr lang="en-US" sz="49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ea typeface="Segoe UI" pitchFamily="34" charset="0"/>
                    <a:cs typeface="Segoe UI" pitchFamily="34" charset="0"/>
                  </a:endParaRPr>
                </a:p>
              </p:txBody>
            </p:sp>
            <p:sp>
              <p:nvSpPr>
                <p:cNvPr id="43" name="Rectangle 42"/>
                <p:cNvSpPr/>
                <p:nvPr userDrawn="1"/>
              </p:nvSpPr>
              <p:spPr bwMode="auto">
                <a:xfrm>
                  <a:off x="3413144" y="4882896"/>
                  <a:ext cx="869930" cy="289766"/>
                </a:xfrm>
                <a:prstGeom prst="rect">
                  <a:avLst/>
                </a:prstGeom>
                <a:solidFill>
                  <a:srgbClr val="505050"/>
                </a:solidFill>
                <a:ln>
                  <a:noFill/>
                  <a:headEnd type="none" w="med" len="med"/>
                  <a:tailEnd type="none" w="med" len="med"/>
                </a:ln>
                <a:effectLst/>
              </p:spPr>
              <p:style>
                <a:lnRef idx="1">
                  <a:schemeClr val="accent2"/>
                </a:lnRef>
                <a:fillRef idx="3">
                  <a:schemeClr val="accent2"/>
                </a:fillRef>
                <a:effectRef idx="2">
                  <a:schemeClr val="accent2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algn="l" defTabSz="914102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490" b="1" kern="1200" baseline="0">
                      <a:gradFill>
                        <a:gsLst>
                          <a:gs pos="0">
                            <a:srgbClr val="FFFFFF"/>
                          </a:gs>
                          <a:gs pos="100000">
                            <a:srgbClr val="FFFFFF"/>
                          </a:gs>
                        </a:gsLst>
                        <a:lin ang="5400000" scaled="0"/>
                      </a:gradFill>
                      <a:latin typeface="+mn-lt"/>
                      <a:ea typeface="Segoe UI" pitchFamily="34" charset="0"/>
                      <a:cs typeface="Segoe UI" pitchFamily="34" charset="0"/>
                    </a:rPr>
                    <a:t>Dark Gray</a:t>
                  </a:r>
                </a:p>
                <a:p>
                  <a:pPr algn="l" defTabSz="914102" fontAlgn="base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490">
                      <a:gradFill>
                        <a:gsLst>
                          <a:gs pos="2092">
                            <a:srgbClr val="F8F8F8"/>
                          </a:gs>
                          <a:gs pos="10042">
                            <a:srgbClr val="F8F8F8"/>
                          </a:gs>
                        </a:gsLst>
                        <a:lin ang="5400000" scaled="0"/>
                      </a:gradFill>
                      <a:ea typeface="Segoe UI" pitchFamily="34" charset="0"/>
                      <a:cs typeface="Segoe UI" pitchFamily="34" charset="0"/>
                    </a:rPr>
                    <a:t>R:</a:t>
                  </a:r>
                  <a:r>
                    <a:rPr lang="en-US" sz="490" baseline="0">
                      <a:gradFill>
                        <a:gsLst>
                          <a:gs pos="2092">
                            <a:srgbClr val="F8F8F8"/>
                          </a:gs>
                          <a:gs pos="10042">
                            <a:srgbClr val="F8F8F8"/>
                          </a:gs>
                        </a:gsLst>
                        <a:lin ang="5400000" scaled="0"/>
                      </a:gradFill>
                      <a:ea typeface="Segoe UI" pitchFamily="34" charset="0"/>
                      <a:cs typeface="Segoe UI" pitchFamily="34" charset="0"/>
                    </a:rPr>
                    <a:t>80 G:80 B:80</a:t>
                  </a:r>
                  <a:endParaRPr lang="en-US" sz="490">
                    <a:gradFill>
                      <a:gsLst>
                        <a:gs pos="2092">
                          <a:srgbClr val="F8F8F8"/>
                        </a:gs>
                        <a:gs pos="10042">
                          <a:srgbClr val="F8F8F8"/>
                        </a:gs>
                      </a:gsLst>
                      <a:lin ang="5400000" scaled="0"/>
                    </a:gradFill>
                    <a:ea typeface="Segoe UI" pitchFamily="34" charset="0"/>
                    <a:cs typeface="Segoe UI" pitchFamily="34" charset="0"/>
                  </a:endParaRPr>
                </a:p>
              </p:txBody>
            </p:sp>
            <p:sp>
              <p:nvSpPr>
                <p:cNvPr id="44" name="Rectangle 43"/>
                <p:cNvSpPr/>
                <p:nvPr userDrawn="1"/>
              </p:nvSpPr>
              <p:spPr bwMode="auto">
                <a:xfrm>
                  <a:off x="2505456" y="4882895"/>
                  <a:ext cx="869930" cy="289766"/>
                </a:xfrm>
                <a:prstGeom prst="rect">
                  <a:avLst/>
                </a:prstGeom>
                <a:solidFill>
                  <a:srgbClr val="737373"/>
                </a:solidFill>
                <a:ln>
                  <a:noFill/>
                  <a:headEnd type="none" w="med" len="med"/>
                  <a:tailEnd type="none" w="med" len="med"/>
                </a:ln>
                <a:effectLst/>
              </p:spPr>
              <p:style>
                <a:lnRef idx="1">
                  <a:schemeClr val="accent2"/>
                </a:lnRef>
                <a:fillRef idx="3">
                  <a:schemeClr val="accent2"/>
                </a:fillRef>
                <a:effectRef idx="2">
                  <a:schemeClr val="accent2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algn="l" defTabSz="914102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490" b="1" kern="1200" baseline="0">
                      <a:gradFill>
                        <a:gsLst>
                          <a:gs pos="0">
                            <a:srgbClr val="FFFFFF"/>
                          </a:gs>
                          <a:gs pos="100000">
                            <a:srgbClr val="FFFFFF"/>
                          </a:gs>
                        </a:gsLst>
                        <a:lin ang="5400000" scaled="0"/>
                      </a:gradFill>
                      <a:latin typeface="+mn-lt"/>
                      <a:ea typeface="Segoe UI" pitchFamily="34" charset="0"/>
                      <a:cs typeface="Segoe UI" pitchFamily="34" charset="0"/>
                    </a:rPr>
                    <a:t>Gray</a:t>
                  </a:r>
                </a:p>
                <a:p>
                  <a:pPr algn="l" defTabSz="914102" fontAlgn="base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490">
                      <a:gradFill>
                        <a:gsLst>
                          <a:gs pos="2092">
                            <a:srgbClr val="F8F8F8"/>
                          </a:gs>
                          <a:gs pos="10042">
                            <a:srgbClr val="F8F8F8"/>
                          </a:gs>
                        </a:gsLst>
                        <a:lin ang="5400000" scaled="0"/>
                      </a:gradFill>
                      <a:ea typeface="Segoe UI" pitchFamily="34" charset="0"/>
                      <a:cs typeface="Segoe UI" pitchFamily="34" charset="0"/>
                    </a:rPr>
                    <a:t>R:</a:t>
                  </a:r>
                  <a:r>
                    <a:rPr lang="en-US" sz="490" baseline="0">
                      <a:gradFill>
                        <a:gsLst>
                          <a:gs pos="2092">
                            <a:srgbClr val="F8F8F8"/>
                          </a:gs>
                          <a:gs pos="10042">
                            <a:srgbClr val="F8F8F8"/>
                          </a:gs>
                        </a:gsLst>
                        <a:lin ang="5400000" scaled="0"/>
                      </a:gradFill>
                      <a:ea typeface="Segoe UI" pitchFamily="34" charset="0"/>
                      <a:cs typeface="Segoe UI" pitchFamily="34" charset="0"/>
                    </a:rPr>
                    <a:t>115 G:115 B:115</a:t>
                  </a:r>
                  <a:endParaRPr lang="en-US" sz="490">
                    <a:gradFill>
                      <a:gsLst>
                        <a:gs pos="2092">
                          <a:srgbClr val="F8F8F8"/>
                        </a:gs>
                        <a:gs pos="10042">
                          <a:srgbClr val="F8F8F8"/>
                        </a:gs>
                      </a:gsLst>
                      <a:lin ang="5400000" scaled="0"/>
                    </a:gradFill>
                    <a:ea typeface="Segoe UI" pitchFamily="34" charset="0"/>
                    <a:cs typeface="Segoe UI" pitchFamily="34" charset="0"/>
                  </a:endParaRPr>
                </a:p>
              </p:txBody>
            </p:sp>
          </p:grpSp>
          <p:grpSp>
            <p:nvGrpSpPr>
              <p:cNvPr id="27" name="Group 26"/>
              <p:cNvGrpSpPr/>
              <p:nvPr userDrawn="1"/>
            </p:nvGrpSpPr>
            <p:grpSpPr>
              <a:xfrm rot="5400000">
                <a:off x="10970856" y="3489620"/>
                <a:ext cx="3925458" cy="629233"/>
                <a:chOff x="3254158" y="4203959"/>
                <a:chExt cx="3925458" cy="629233"/>
              </a:xfrm>
            </p:grpSpPr>
            <p:sp>
              <p:nvSpPr>
                <p:cNvPr id="33" name="Rectangle 32"/>
                <p:cNvSpPr/>
                <p:nvPr userDrawn="1"/>
              </p:nvSpPr>
              <p:spPr bwMode="auto">
                <a:xfrm>
                  <a:off x="5395286" y="4543426"/>
                  <a:ext cx="869930" cy="289766"/>
                </a:xfrm>
                <a:prstGeom prst="rect">
                  <a:avLst/>
                </a:prstGeom>
                <a:solidFill>
                  <a:srgbClr val="FFB900"/>
                </a:solidFill>
                <a:ln>
                  <a:noFill/>
                  <a:headEnd type="none" w="med" len="med"/>
                  <a:tailEnd type="none" w="med" len="med"/>
                </a:ln>
                <a:effectLst/>
              </p:spPr>
              <p:style>
                <a:lnRef idx="1">
                  <a:schemeClr val="accent2"/>
                </a:lnRef>
                <a:fillRef idx="3">
                  <a:schemeClr val="accent2"/>
                </a:fillRef>
                <a:effectRef idx="2">
                  <a:schemeClr val="accent2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algn="l" defTabSz="914102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490" b="1" kern="1200" baseline="0">
                      <a:solidFill>
                        <a:srgbClr val="000000"/>
                      </a:solidFill>
                      <a:latin typeface="+mn-lt"/>
                      <a:ea typeface="Segoe UI" pitchFamily="34" charset="0"/>
                      <a:cs typeface="Segoe UI" pitchFamily="34" charset="0"/>
                    </a:rPr>
                    <a:t>Yellow</a:t>
                  </a:r>
                </a:p>
                <a:p>
                  <a:pPr marL="0" algn="l" defTabSz="914102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490" kern="1200">
                      <a:solidFill>
                        <a:srgbClr val="000000"/>
                      </a:solidFill>
                      <a:latin typeface="+mn-lt"/>
                      <a:ea typeface="Segoe UI" pitchFamily="34" charset="0"/>
                      <a:cs typeface="Segoe UI" pitchFamily="34" charset="0"/>
                    </a:rPr>
                    <a:t>R:255 G:185 B:0</a:t>
                  </a:r>
                </a:p>
              </p:txBody>
            </p:sp>
            <p:sp>
              <p:nvSpPr>
                <p:cNvPr id="34" name="Rectangle 33"/>
                <p:cNvSpPr/>
                <p:nvPr userDrawn="1"/>
              </p:nvSpPr>
              <p:spPr bwMode="auto">
                <a:xfrm>
                  <a:off x="6309686" y="4543426"/>
                  <a:ext cx="869930" cy="289766"/>
                </a:xfrm>
                <a:prstGeom prst="rect">
                  <a:avLst/>
                </a:prstGeom>
                <a:solidFill>
                  <a:srgbClr val="D83B01"/>
                </a:solidFill>
                <a:ln>
                  <a:noFill/>
                  <a:headEnd type="none" w="med" len="med"/>
                  <a:tailEnd type="none" w="med" len="med"/>
                </a:ln>
                <a:effectLst/>
              </p:spPr>
              <p:style>
                <a:lnRef idx="1">
                  <a:schemeClr val="accent2"/>
                </a:lnRef>
                <a:fillRef idx="3">
                  <a:schemeClr val="accent2"/>
                </a:fillRef>
                <a:effectRef idx="2">
                  <a:schemeClr val="accent2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algn="l" defTabSz="914102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490" b="1" kern="1200" baseline="0">
                      <a:gradFill>
                        <a:gsLst>
                          <a:gs pos="0">
                            <a:srgbClr val="FFFFFF"/>
                          </a:gs>
                          <a:gs pos="100000">
                            <a:srgbClr val="FFFFFF"/>
                          </a:gs>
                        </a:gsLst>
                        <a:lin ang="5400000" scaled="0"/>
                      </a:gradFill>
                      <a:latin typeface="+mn-lt"/>
                      <a:ea typeface="Segoe UI" pitchFamily="34" charset="0"/>
                      <a:cs typeface="Segoe UI" pitchFamily="34" charset="0"/>
                    </a:rPr>
                    <a:t>Orange</a:t>
                  </a:r>
                </a:p>
                <a:p>
                  <a:pPr algn="l" defTabSz="914102" fontAlgn="base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490">
                      <a:gradFill>
                        <a:gsLst>
                          <a:gs pos="2092">
                            <a:srgbClr val="F8F8F8"/>
                          </a:gs>
                          <a:gs pos="10042">
                            <a:srgbClr val="F8F8F8"/>
                          </a:gs>
                        </a:gsLst>
                        <a:lin ang="5400000" scaled="0"/>
                      </a:gradFill>
                      <a:ea typeface="Segoe UI" pitchFamily="34" charset="0"/>
                      <a:cs typeface="Segoe UI" pitchFamily="34" charset="0"/>
                    </a:rPr>
                    <a:t>R:</a:t>
                  </a:r>
                  <a:r>
                    <a:rPr lang="en-US" sz="490" baseline="0">
                      <a:gradFill>
                        <a:gsLst>
                          <a:gs pos="2092">
                            <a:srgbClr val="F8F8F8"/>
                          </a:gs>
                          <a:gs pos="10042">
                            <a:srgbClr val="F8F8F8"/>
                          </a:gs>
                        </a:gsLst>
                        <a:lin ang="5400000" scaled="0"/>
                      </a:gradFill>
                      <a:ea typeface="Segoe UI" pitchFamily="34" charset="0"/>
                      <a:cs typeface="Segoe UI" pitchFamily="34" charset="0"/>
                    </a:rPr>
                    <a:t>216 G:59 B:1</a:t>
                  </a:r>
                </a:p>
              </p:txBody>
            </p:sp>
            <p:sp>
              <p:nvSpPr>
                <p:cNvPr id="35" name="Rectangle 34"/>
                <p:cNvSpPr/>
                <p:nvPr userDrawn="1"/>
              </p:nvSpPr>
              <p:spPr bwMode="auto">
                <a:xfrm>
                  <a:off x="3254158" y="4203959"/>
                  <a:ext cx="869930" cy="289766"/>
                </a:xfrm>
                <a:prstGeom prst="rect">
                  <a:avLst/>
                </a:prstGeom>
                <a:solidFill>
                  <a:srgbClr val="008272"/>
                </a:solidFill>
                <a:ln>
                  <a:noFill/>
                  <a:headEnd type="none" w="med" len="med"/>
                  <a:tailEnd type="none" w="med" len="med"/>
                </a:ln>
                <a:effectLst/>
              </p:spPr>
              <p:style>
                <a:lnRef idx="1">
                  <a:schemeClr val="accent2"/>
                </a:lnRef>
                <a:fillRef idx="3">
                  <a:schemeClr val="accent2"/>
                </a:fillRef>
                <a:effectRef idx="2">
                  <a:schemeClr val="accent2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algn="l" defTabSz="914102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490" b="1" kern="1200" baseline="0">
                      <a:gradFill>
                        <a:gsLst>
                          <a:gs pos="0">
                            <a:srgbClr val="FFFFFF"/>
                          </a:gs>
                          <a:gs pos="100000">
                            <a:srgbClr val="FFFFFF"/>
                          </a:gs>
                        </a:gsLst>
                        <a:lin ang="5400000" scaled="0"/>
                      </a:gradFill>
                      <a:latin typeface="+mn-lt"/>
                      <a:ea typeface="Segoe UI" pitchFamily="34" charset="0"/>
                      <a:cs typeface="Segoe UI" pitchFamily="34" charset="0"/>
                    </a:rPr>
                    <a:t>Teal</a:t>
                  </a:r>
                </a:p>
                <a:p>
                  <a:pPr algn="l" defTabSz="914102" fontAlgn="base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490">
                      <a:gradFill>
                        <a:gsLst>
                          <a:gs pos="2092">
                            <a:srgbClr val="F8F8F8"/>
                          </a:gs>
                          <a:gs pos="10042">
                            <a:srgbClr val="F8F8F8"/>
                          </a:gs>
                        </a:gsLst>
                        <a:lin ang="5400000" scaled="0"/>
                      </a:gradFill>
                      <a:ea typeface="Segoe UI" pitchFamily="34" charset="0"/>
                      <a:cs typeface="Segoe UI" pitchFamily="34" charset="0"/>
                    </a:rPr>
                    <a:t>R:0</a:t>
                  </a:r>
                  <a:r>
                    <a:rPr lang="en-US" sz="490" baseline="0">
                      <a:gradFill>
                        <a:gsLst>
                          <a:gs pos="2092">
                            <a:srgbClr val="F8F8F8"/>
                          </a:gs>
                          <a:gs pos="10042">
                            <a:srgbClr val="F8F8F8"/>
                          </a:gs>
                        </a:gsLst>
                        <a:lin ang="5400000" scaled="0"/>
                      </a:gradFill>
                      <a:ea typeface="Segoe UI" pitchFamily="34" charset="0"/>
                      <a:cs typeface="Segoe UI" pitchFamily="34" charset="0"/>
                    </a:rPr>
                    <a:t> G:130 B:114</a:t>
                  </a:r>
                  <a:endParaRPr lang="en-US" sz="490">
                    <a:gradFill>
                      <a:gsLst>
                        <a:gs pos="2092">
                          <a:srgbClr val="F8F8F8"/>
                        </a:gs>
                        <a:gs pos="10042">
                          <a:srgbClr val="F8F8F8"/>
                        </a:gs>
                      </a:gsLst>
                      <a:lin ang="5400000" scaled="0"/>
                    </a:gradFill>
                    <a:ea typeface="Segoe UI" pitchFamily="34" charset="0"/>
                    <a:cs typeface="Segoe UI" pitchFamily="34" charset="0"/>
                  </a:endParaRPr>
                </a:p>
              </p:txBody>
            </p:sp>
          </p:grpSp>
          <p:sp>
            <p:nvSpPr>
              <p:cNvPr id="28" name="TextBox 27"/>
              <p:cNvSpPr txBox="1"/>
              <p:nvPr userDrawn="1"/>
            </p:nvSpPr>
            <p:spPr>
              <a:xfrm rot="5400000">
                <a:off x="12987813" y="258334"/>
                <a:ext cx="843944" cy="326834"/>
              </a:xfrm>
              <a:prstGeom prst="rect">
                <a:avLst/>
              </a:prstGeom>
              <a:noFill/>
            </p:spPr>
            <p:txBody>
              <a:bodyPr wrap="none" lIns="0" tIns="91440" rIns="182880" bIns="91440" rtlCol="0">
                <a:spAutoFit/>
              </a:bodyPr>
              <a:lstStyle/>
              <a:p>
                <a:pPr>
                  <a:lnSpc>
                    <a:spcPct val="90000"/>
                  </a:lnSpc>
                  <a:spcAft>
                    <a:spcPts val="588"/>
                  </a:spcAft>
                </a:pPr>
                <a:r>
                  <a:rPr lang="en-US" sz="980">
                    <a:gradFill>
                      <a:gsLst>
                        <a:gs pos="2917">
                          <a:schemeClr val="tx1"/>
                        </a:gs>
                        <a:gs pos="30000">
                          <a:schemeClr val="tx1"/>
                        </a:gs>
                      </a:gsLst>
                      <a:lin ang="5400000" scaled="0"/>
                    </a:gradFill>
                  </a:rPr>
                  <a:t>Main colors</a:t>
                </a:r>
              </a:p>
            </p:txBody>
          </p:sp>
          <p:sp>
            <p:nvSpPr>
              <p:cNvPr id="32" name="TextBox 31"/>
              <p:cNvSpPr txBox="1"/>
              <p:nvPr userDrawn="1"/>
            </p:nvSpPr>
            <p:spPr>
              <a:xfrm rot="5400000">
                <a:off x="11746691" y="4228746"/>
                <a:ext cx="2647253" cy="326834"/>
              </a:xfrm>
              <a:prstGeom prst="rect">
                <a:avLst/>
              </a:prstGeom>
              <a:noFill/>
            </p:spPr>
            <p:txBody>
              <a:bodyPr wrap="none" lIns="0" tIns="91440" rIns="182880" bIns="91440" rtlCol="0">
                <a:spAutoFit/>
              </a:bodyPr>
              <a:lstStyle/>
              <a:p>
                <a:pPr>
                  <a:lnSpc>
                    <a:spcPct val="90000"/>
                  </a:lnSpc>
                  <a:spcAft>
                    <a:spcPts val="588"/>
                  </a:spcAft>
                </a:pPr>
                <a:r>
                  <a:rPr lang="en-US" sz="980">
                    <a:gradFill>
                      <a:gsLst>
                        <a:gs pos="2917">
                          <a:schemeClr val="tx1"/>
                        </a:gs>
                        <a:gs pos="30000">
                          <a:schemeClr val="tx1"/>
                        </a:gs>
                      </a:gsLst>
                      <a:lin ang="5400000" scaled="0"/>
                    </a:gradFill>
                  </a:rPr>
                  <a:t>Secondary colors (use only when</a:t>
                </a:r>
                <a:r>
                  <a:rPr lang="en-US" sz="980" baseline="0">
                    <a:gradFill>
                      <a:gsLst>
                        <a:gs pos="2917">
                          <a:schemeClr val="tx1"/>
                        </a:gs>
                        <a:gs pos="30000">
                          <a:schemeClr val="tx1"/>
                        </a:gs>
                      </a:gsLst>
                      <a:lin ang="5400000" scaled="0"/>
                    </a:gradFill>
                  </a:rPr>
                  <a:t> necessary)</a:t>
                </a:r>
                <a:endParaRPr lang="en-US" sz="980">
                  <a:gradFill>
                    <a:gsLst>
                      <a:gs pos="2917">
                        <a:schemeClr val="tx1"/>
                      </a:gs>
                      <a:gs pos="30000">
                        <a:schemeClr val="tx1"/>
                      </a:gs>
                    </a:gsLst>
                    <a:lin ang="5400000" scaled="0"/>
                  </a:gradFill>
                </a:endParaRPr>
              </a:p>
            </p:txBody>
          </p:sp>
        </p:grpSp>
        <p:sp>
          <p:nvSpPr>
            <p:cNvPr id="19" name="Rectangle 18"/>
            <p:cNvSpPr/>
            <p:nvPr userDrawn="1"/>
          </p:nvSpPr>
          <p:spPr bwMode="auto">
            <a:xfrm rot="5400000">
              <a:off x="12328885" y="3356233"/>
              <a:ext cx="869930" cy="289766"/>
            </a:xfrm>
            <a:prstGeom prst="rect">
              <a:avLst/>
            </a:prstGeom>
            <a:solidFill>
              <a:srgbClr val="00BCF2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 defTabSz="914102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490" b="1" kern="1200" baseline="0">
                  <a:gradFill>
                    <a:gsLst>
                      <a:gs pos="7965">
                        <a:srgbClr val="000000"/>
                      </a:gs>
                      <a:gs pos="28319">
                        <a:srgbClr val="000000"/>
                      </a:gs>
                    </a:gsLst>
                    <a:lin ang="5400000" scaled="0"/>
                  </a:gradFill>
                  <a:latin typeface="+mn-lt"/>
                  <a:ea typeface="Segoe UI" pitchFamily="34" charset="0"/>
                  <a:cs typeface="Segoe UI" pitchFamily="34" charset="0"/>
                </a:rPr>
                <a:t>Cyan</a:t>
              </a:r>
            </a:p>
            <a:p>
              <a:pPr algn="l" defTabSz="914102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490">
                  <a:gradFill>
                    <a:gsLst>
                      <a:gs pos="7965">
                        <a:srgbClr val="000000"/>
                      </a:gs>
                      <a:gs pos="28319">
                        <a:srgbClr val="000000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rPr>
                <a:t>R:</a:t>
              </a:r>
              <a:r>
                <a:rPr lang="en-US" sz="490" baseline="0">
                  <a:gradFill>
                    <a:gsLst>
                      <a:gs pos="7965">
                        <a:srgbClr val="000000"/>
                      </a:gs>
                      <a:gs pos="28319">
                        <a:srgbClr val="000000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rPr>
                <a:t>0 G:188 B:242</a:t>
              </a:r>
              <a:endParaRPr lang="en-US" sz="490">
                <a:gradFill>
                  <a:gsLst>
                    <a:gs pos="7965">
                      <a:srgbClr val="000000"/>
                    </a:gs>
                    <a:gs pos="28319">
                      <a:srgbClr val="000000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51AC467E-40BB-4167-B886-3BE80F4C6BFF}"/>
              </a:ext>
            </a:extLst>
          </p:cNvPr>
          <p:cNvGrpSpPr/>
          <p:nvPr userDrawn="1"/>
        </p:nvGrpSpPr>
        <p:grpSpPr>
          <a:xfrm>
            <a:off x="1" y="6150820"/>
            <a:ext cx="13541654" cy="904863"/>
            <a:chOff x="1" y="6150820"/>
            <a:chExt cx="13541654" cy="904863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06122FB3-2713-493C-AB08-276B6613B15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/>
            <a:stretch>
              <a:fillRect/>
            </a:stretch>
          </p:blipFill>
          <p:spPr>
            <a:xfrm>
              <a:off x="1" y="6272117"/>
              <a:ext cx="12192000" cy="590550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6F9C8AD2-E3AF-433C-91E6-F177F22D3A0D}"/>
                </a:ext>
              </a:extLst>
            </p:cNvPr>
            <p:cNvSpPr txBox="1"/>
            <p:nvPr userDrawn="1"/>
          </p:nvSpPr>
          <p:spPr>
            <a:xfrm>
              <a:off x="9412715" y="6150820"/>
              <a:ext cx="4128940" cy="904863"/>
            </a:xfrm>
            <a:prstGeom prst="rect">
              <a:avLst/>
            </a:prstGeom>
            <a:noFill/>
            <a:effectLst>
              <a:outerShdw sx="1000" sy="1000" algn="ctr" rotWithShape="0">
                <a:schemeClr val="bg1"/>
              </a:outerShdw>
            </a:effectLst>
          </p:spPr>
          <p:txBody>
            <a:bodyPr wrap="square" lIns="182880" tIns="146304" rIns="182880" bIns="146304" rtlCol="0">
              <a:spAutoFit/>
            </a:bodyPr>
            <a:lstStyle/>
            <a:p>
              <a:pPr>
                <a:lnSpc>
                  <a:spcPct val="90000"/>
                </a:lnSpc>
                <a:spcAft>
                  <a:spcPts val="600"/>
                </a:spcAft>
              </a:pPr>
              <a:r>
                <a:rPr lang="en-US" sz="4400" dirty="0">
                  <a:solidFill>
                    <a:srgbClr val="F8F8F8"/>
                  </a:solidFill>
                  <a:effectLst/>
                  <a:latin typeface="+mn-lt"/>
                </a:rPr>
                <a:t>.NET Conf</a:t>
              </a:r>
              <a:endParaRPr lang="en-US" sz="4400" dirty="0">
                <a:solidFill>
                  <a:srgbClr val="F8F8F8"/>
                </a:solidFill>
                <a:effectLst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128754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7" r:id="rId2"/>
    <p:sldLayoutId id="2147483678" r:id="rId3"/>
    <p:sldLayoutId id="2147483679" r:id="rId4"/>
    <p:sldLayoutId id="2147483680" r:id="rId5"/>
    <p:sldLayoutId id="2147483688" r:id="rId6"/>
    <p:sldLayoutId id="2147483686" r:id="rId7"/>
    <p:sldLayoutId id="2147483687" r:id="rId8"/>
  </p:sldLayoutIdLst>
  <p:transition>
    <p:fade/>
  </p:transition>
  <p:txStyles>
    <p:titleStyle>
      <a:lvl1pPr algn="l" defTabSz="914367" rtl="0" eaLnBrk="1" latinLnBrk="0" hangingPunct="1">
        <a:lnSpc>
          <a:spcPct val="90000"/>
        </a:lnSpc>
        <a:spcBef>
          <a:spcPct val="0"/>
        </a:spcBef>
        <a:buNone/>
        <a:defRPr lang="en-US" sz="4705" b="0" kern="1200" cap="none" spc="-100" baseline="0" dirty="0" smtClean="0">
          <a:ln w="3175">
            <a:noFill/>
          </a:ln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effectLst/>
          <a:latin typeface="+mj-lt"/>
          <a:ea typeface="+mn-ea"/>
          <a:cs typeface="Segoe UI" pitchFamily="34" charset="0"/>
        </a:defRPr>
      </a:lvl1pPr>
    </p:titleStyle>
    <p:bodyStyle>
      <a:lvl1pPr marL="336145" marR="0" indent="-336145" algn="l" defTabSz="914367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3921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j-lt"/>
          <a:ea typeface="+mn-ea"/>
          <a:cs typeface="+mn-cs"/>
        </a:defRPr>
      </a:lvl1pPr>
      <a:lvl2pPr marL="572691" marR="0" indent="-236546" algn="l" defTabSz="914367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2353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2pPr>
      <a:lvl3pPr marL="784338" marR="0" indent="-224097" algn="l" defTabSz="914367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1961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3pPr>
      <a:lvl4pPr marL="1008435" marR="0" indent="-224097" algn="l" defTabSz="914367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1765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4pPr>
      <a:lvl5pPr marL="1232531" marR="0" indent="-224097" algn="l" defTabSz="914367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1765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5pPr>
      <a:lvl6pPr marL="2514509" indent="-228592" algn="l" defTabSz="914367" rtl="0" eaLnBrk="1" latinLnBrk="0" hangingPunct="1">
        <a:spcBef>
          <a:spcPct val="20000"/>
        </a:spcBef>
        <a:buFont typeface="Arial" pitchFamily="34" charset="0"/>
        <a:buChar char="•"/>
        <a:defRPr sz="1961" kern="1200">
          <a:solidFill>
            <a:schemeClr val="tx1"/>
          </a:solidFill>
          <a:latin typeface="+mn-lt"/>
          <a:ea typeface="+mn-ea"/>
          <a:cs typeface="+mn-cs"/>
        </a:defRPr>
      </a:lvl6pPr>
      <a:lvl7pPr marL="2971693" indent="-228592" algn="l" defTabSz="914367" rtl="0" eaLnBrk="1" latinLnBrk="0" hangingPunct="1">
        <a:spcBef>
          <a:spcPct val="20000"/>
        </a:spcBef>
        <a:buFont typeface="Arial" pitchFamily="34" charset="0"/>
        <a:buChar char="•"/>
        <a:defRPr sz="1961" kern="1200">
          <a:solidFill>
            <a:schemeClr val="tx1"/>
          </a:solidFill>
          <a:latin typeface="+mn-lt"/>
          <a:ea typeface="+mn-ea"/>
          <a:cs typeface="+mn-cs"/>
        </a:defRPr>
      </a:lvl7pPr>
      <a:lvl8pPr marL="3428877" indent="-228592" algn="l" defTabSz="914367" rtl="0" eaLnBrk="1" latinLnBrk="0" hangingPunct="1">
        <a:spcBef>
          <a:spcPct val="20000"/>
        </a:spcBef>
        <a:buFont typeface="Arial" pitchFamily="34" charset="0"/>
        <a:buChar char="•"/>
        <a:defRPr sz="1961" kern="1200">
          <a:solidFill>
            <a:schemeClr val="tx1"/>
          </a:solidFill>
          <a:latin typeface="+mn-lt"/>
          <a:ea typeface="+mn-ea"/>
          <a:cs typeface="+mn-cs"/>
        </a:defRPr>
      </a:lvl8pPr>
      <a:lvl9pPr marL="3886061" indent="-228592" algn="l" defTabSz="914367" rtl="0" eaLnBrk="1" latinLnBrk="0" hangingPunct="1">
        <a:spcBef>
          <a:spcPct val="20000"/>
        </a:spcBef>
        <a:buFont typeface="Arial" pitchFamily="34" charset="0"/>
        <a:buChar char="•"/>
        <a:defRPr sz="196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1pPr>
      <a:lvl2pPr marL="457183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2pPr>
      <a:lvl3pPr marL="914367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3pPr>
      <a:lvl4pPr marL="1371550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4pPr>
      <a:lvl5pPr marL="1828734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5pPr>
      <a:lvl6pPr marL="2285918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6pPr>
      <a:lvl7pPr marL="2743101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7pPr>
      <a:lvl8pPr marL="3200284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8pPr>
      <a:lvl9pPr marL="3657469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187">
          <p15:clr>
            <a:srgbClr val="5ACBF0"/>
          </p15:clr>
        </p15:guide>
        <p15:guide id="2" pos="173">
          <p15:clr>
            <a:srgbClr val="5ACBF0"/>
          </p15:clr>
        </p15:guide>
        <p15:guide id="3" pos="749">
          <p15:clr>
            <a:srgbClr val="5ACBF0"/>
          </p15:clr>
        </p15:guide>
        <p15:guide id="4" pos="1325">
          <p15:clr>
            <a:srgbClr val="5ACBF0"/>
          </p15:clr>
        </p15:guide>
        <p15:guide id="5" pos="1901">
          <p15:clr>
            <a:srgbClr val="5ACBF0"/>
          </p15:clr>
        </p15:guide>
        <p15:guide id="6" pos="2477">
          <p15:clr>
            <a:srgbClr val="5ACBF0"/>
          </p15:clr>
        </p15:guide>
        <p15:guide id="7" pos="3053">
          <p15:clr>
            <a:srgbClr val="5ACBF0"/>
          </p15:clr>
        </p15:guide>
        <p15:guide id="8" pos="3629">
          <p15:clr>
            <a:srgbClr val="5ACBF0"/>
          </p15:clr>
        </p15:guide>
        <p15:guide id="9" pos="4205">
          <p15:clr>
            <a:srgbClr val="5ACBF0"/>
          </p15:clr>
        </p15:guide>
        <p15:guide id="10" pos="4781">
          <p15:clr>
            <a:srgbClr val="5ACBF0"/>
          </p15:clr>
        </p15:guide>
        <p15:guide id="11" pos="5357">
          <p15:clr>
            <a:srgbClr val="5ACBF0"/>
          </p15:clr>
        </p15:guide>
        <p15:guide id="12" pos="5933">
          <p15:clr>
            <a:srgbClr val="5ACBF0"/>
          </p15:clr>
        </p15:guide>
        <p15:guide id="13" pos="6509">
          <p15:clr>
            <a:srgbClr val="5ACBF0"/>
          </p15:clr>
        </p15:guide>
        <p15:guide id="14" pos="7085">
          <p15:clr>
            <a:srgbClr val="5ACBF0"/>
          </p15:clr>
        </p15:guide>
        <p15:guide id="15" pos="7661">
          <p15:clr>
            <a:srgbClr val="5ACBF0"/>
          </p15:clr>
        </p15:guide>
        <p15:guide id="16" pos="288">
          <p15:clr>
            <a:srgbClr val="C35EA4"/>
          </p15:clr>
        </p15:guide>
        <p15:guide id="17" pos="7546">
          <p15:clr>
            <a:srgbClr val="C35EA4"/>
          </p15:clr>
        </p15:guide>
        <p15:guide id="18" orient="horz" pos="763">
          <p15:clr>
            <a:srgbClr val="5ACBF0"/>
          </p15:clr>
        </p15:guide>
        <p15:guide id="19" orient="horz" pos="1339">
          <p15:clr>
            <a:srgbClr val="5ACBF0"/>
          </p15:clr>
        </p15:guide>
        <p15:guide id="20" orient="horz" pos="1915">
          <p15:clr>
            <a:srgbClr val="5ACBF0"/>
          </p15:clr>
        </p15:guide>
        <p15:guide id="21" orient="horz" pos="2491">
          <p15:clr>
            <a:srgbClr val="5ACBF0"/>
          </p15:clr>
        </p15:guide>
        <p15:guide id="22" orient="horz" pos="3067">
          <p15:clr>
            <a:srgbClr val="5ACBF0"/>
          </p15:clr>
        </p15:guide>
        <p15:guide id="23" orient="horz" pos="3643">
          <p15:clr>
            <a:srgbClr val="5ACBF0"/>
          </p15:clr>
        </p15:guide>
        <p15:guide id="24" orient="horz" pos="4219">
          <p15:clr>
            <a:srgbClr val="5ACBF0"/>
          </p15:clr>
        </p15:guide>
        <p15:guide id="25" orient="horz" pos="302">
          <p15:clr>
            <a:srgbClr val="C35EA4"/>
          </p15:clr>
        </p15:guide>
        <p15:guide id="26" orient="horz" pos="4104">
          <p15:clr>
            <a:srgbClr val="C35EA4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aka.ms/stepback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E33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91E340D-E4F5-43F6-B9CB-F9B75FA827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227"/>
            <a:ext cx="12193160" cy="351874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F1C0FB0-4C94-4FAB-9C64-1B93E8C5E2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1160" y="5098627"/>
            <a:ext cx="12193160" cy="351874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DF6E106-D1CC-47CA-8569-84F2DB6A7E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97092" y="5462650"/>
            <a:ext cx="4294908" cy="724705"/>
          </a:xfrm>
        </p:spPr>
        <p:txBody>
          <a:bodyPr/>
          <a:lstStyle/>
          <a:p>
            <a:r>
              <a:rPr lang="en-US" sz="2800" dirty="0">
                <a:solidFill>
                  <a:schemeClr val="bg1">
                    <a:lumMod val="95000"/>
                  </a:schemeClr>
                </a:solidFill>
              </a:rPr>
              <a:t> Learn. Imagine. Build.</a:t>
            </a:r>
            <a:br>
              <a:rPr lang="en-US" dirty="0">
                <a:solidFill>
                  <a:schemeClr val="bg1">
                    <a:lumMod val="95000"/>
                  </a:schemeClr>
                </a:solidFill>
              </a:rPr>
            </a:br>
            <a:r>
              <a:rPr lang="en-US" sz="7200" dirty="0">
                <a:solidFill>
                  <a:schemeClr val="bg1"/>
                </a:solidFill>
                <a:latin typeface="+mn-lt"/>
              </a:rPr>
              <a:t>.NET Conf</a:t>
            </a:r>
            <a:br>
              <a:rPr lang="en-US" dirty="0">
                <a:solidFill>
                  <a:schemeClr val="bg1"/>
                </a:solidFill>
                <a:latin typeface="+mn-lt"/>
              </a:rPr>
            </a:br>
            <a:br>
              <a:rPr lang="en-US" dirty="0">
                <a:solidFill>
                  <a:schemeClr val="bg1"/>
                </a:solidFill>
              </a:rPr>
            </a:b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E058538-92E4-4599-A7E3-7B6D8A353732}"/>
              </a:ext>
            </a:extLst>
          </p:cNvPr>
          <p:cNvSpPr txBox="1"/>
          <p:nvPr/>
        </p:nvSpPr>
        <p:spPr>
          <a:xfrm>
            <a:off x="380011" y="2078663"/>
            <a:ext cx="10390909" cy="1591205"/>
          </a:xfrm>
          <a:prstGeom prst="rect">
            <a:avLst/>
          </a:prstGeom>
          <a:noFill/>
        </p:spPr>
        <p:txBody>
          <a:bodyPr wrap="square" lIns="182880" tIns="146304" rIns="182880" bIns="146304" rtlCol="0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4400" dirty="0">
                <a:solidFill>
                  <a:schemeClr val="bg1"/>
                </a:solidFill>
              </a:rPr>
              <a:t>Super Charge Your Debugging 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4400" dirty="0">
                <a:solidFill>
                  <a:schemeClr val="bg1"/>
                </a:solidFill>
              </a:rPr>
              <a:t>in Visual Studio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04B2266-E97B-470D-97CF-784B6D847E77}"/>
              </a:ext>
            </a:extLst>
          </p:cNvPr>
          <p:cNvSpPr txBox="1"/>
          <p:nvPr/>
        </p:nvSpPr>
        <p:spPr>
          <a:xfrm>
            <a:off x="380011" y="4132614"/>
            <a:ext cx="4969823" cy="1037207"/>
          </a:xfrm>
          <a:prstGeom prst="rect">
            <a:avLst/>
          </a:prstGeom>
          <a:noFill/>
        </p:spPr>
        <p:txBody>
          <a:bodyPr wrap="square" lIns="182880" tIns="146304" rIns="182880" bIns="146304" rtlCol="0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dirty="0">
                <a:solidFill>
                  <a:schemeClr val="bg1"/>
                </a:solidFill>
              </a:rPr>
              <a:t>Kaycee Anderson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dirty="0">
                <a:solidFill>
                  <a:schemeClr val="bg1"/>
                </a:solidFill>
              </a:rPr>
              <a:t>@</a:t>
            </a:r>
            <a:r>
              <a:rPr lang="en-US" sz="2400" dirty="0" err="1">
                <a:solidFill>
                  <a:schemeClr val="bg1"/>
                </a:solidFill>
              </a:rPr>
              <a:t>KayceeSue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782835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147CA4-634A-447F-8FA4-95C6D1EE6DD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9239" y="1189177"/>
            <a:ext cx="11653523" cy="2453364"/>
          </a:xfrm>
        </p:spPr>
        <p:txBody>
          <a:bodyPr/>
          <a:lstStyle/>
          <a:p>
            <a:r>
              <a:rPr lang="en-US" dirty="0"/>
              <a:t>20+ Tips and Tricks for Visual Studio</a:t>
            </a:r>
          </a:p>
          <a:p>
            <a:r>
              <a:rPr lang="en-US" dirty="0"/>
              <a:t>Sneak peak at a feature coming soon</a:t>
            </a:r>
          </a:p>
          <a:p>
            <a:r>
              <a:rPr lang="en-US" dirty="0"/>
              <a:t>Preview look at Debugging in Production</a:t>
            </a:r>
          </a:p>
          <a:p>
            <a:pPr lvl="1"/>
            <a:r>
              <a:rPr lang="en-US" dirty="0"/>
              <a:t>With Special Guest, Nikhil Joglekar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C6A749A-2A99-4DB1-8566-47BDD4370A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3275314779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CBB545-49E1-4E2E-A634-ECC9644F5D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DEMO</a:t>
            </a:r>
          </a:p>
        </p:txBody>
      </p:sp>
    </p:spTree>
    <p:extLst>
      <p:ext uri="{BB962C8B-B14F-4D97-AF65-F5344CB8AC3E}">
        <p14:creationId xmlns:p14="http://schemas.microsoft.com/office/powerpoint/2010/main" val="1606431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34EDFC7-94EB-47D8-B6EC-8499BD10197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9239" y="1116701"/>
            <a:ext cx="11653523" cy="5515356"/>
          </a:xfrm>
        </p:spPr>
        <p:txBody>
          <a:bodyPr/>
          <a:lstStyle/>
          <a:p>
            <a:r>
              <a:rPr lang="en-US" sz="2400" dirty="0"/>
              <a:t>IntelliTrace and Diagnostic Tools</a:t>
            </a:r>
          </a:p>
          <a:p>
            <a:pPr lvl="1"/>
            <a:r>
              <a:rPr lang="en-US" sz="1600" dirty="0"/>
              <a:t>Summary Page</a:t>
            </a:r>
          </a:p>
          <a:p>
            <a:pPr lvl="1"/>
            <a:r>
              <a:rPr lang="en-US" sz="1600" dirty="0"/>
              <a:t>Exception Events</a:t>
            </a:r>
          </a:p>
          <a:p>
            <a:pPr lvl="1"/>
            <a:r>
              <a:rPr lang="en-US" sz="1600" dirty="0"/>
              <a:t>Historical Debugging</a:t>
            </a:r>
          </a:p>
          <a:p>
            <a:r>
              <a:rPr lang="en-US" sz="2400" dirty="0" err="1"/>
              <a:t>Debug.WriteLine</a:t>
            </a:r>
            <a:endParaRPr lang="en-US" sz="2400" dirty="0"/>
          </a:p>
          <a:p>
            <a:r>
              <a:rPr lang="en-US" sz="2400" dirty="0"/>
              <a:t>Exception Settings</a:t>
            </a:r>
          </a:p>
          <a:p>
            <a:r>
              <a:rPr lang="en-US" sz="2400" dirty="0"/>
              <a:t>Debugging Lambda Expressions</a:t>
            </a:r>
          </a:p>
          <a:p>
            <a:r>
              <a:rPr lang="en-US" sz="2400" dirty="0"/>
              <a:t>Click to Set next Statement</a:t>
            </a:r>
          </a:p>
          <a:p>
            <a:r>
              <a:rPr lang="en-US" sz="2400" dirty="0"/>
              <a:t>Edit and Continue</a:t>
            </a:r>
          </a:p>
          <a:p>
            <a:r>
              <a:rPr lang="en-US" sz="2400" dirty="0" err="1"/>
              <a:t>PerfTips</a:t>
            </a:r>
            <a:endParaRPr lang="en-US" sz="2400" dirty="0"/>
          </a:p>
          <a:p>
            <a:r>
              <a:rPr lang="en-US" sz="2400" dirty="0"/>
              <a:t>Run to Click</a:t>
            </a:r>
          </a:p>
          <a:p>
            <a:r>
              <a:rPr lang="en-US" sz="2400" dirty="0"/>
              <a:t>CPU Usage while Debugging</a:t>
            </a:r>
          </a:p>
          <a:p>
            <a:r>
              <a:rPr lang="en-US" sz="2400" dirty="0"/>
              <a:t>Memory Usage while Debugging</a:t>
            </a:r>
          </a:p>
          <a:p>
            <a:endParaRPr lang="en-US" sz="28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094073E-967B-4836-8BA6-9F7BCD3914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Demo </a:t>
            </a:r>
          </a:p>
        </p:txBody>
      </p:sp>
    </p:spTree>
    <p:extLst>
      <p:ext uri="{BB962C8B-B14F-4D97-AF65-F5344CB8AC3E}">
        <p14:creationId xmlns:p14="http://schemas.microsoft.com/office/powerpoint/2010/main" val="2567487908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34EDFC7-94EB-47D8-B6EC-8499BD10197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9239" y="1083981"/>
            <a:ext cx="11653523" cy="5527667"/>
          </a:xfrm>
        </p:spPr>
        <p:txBody>
          <a:bodyPr/>
          <a:lstStyle/>
          <a:p>
            <a:r>
              <a:rPr lang="en-US" sz="2400" dirty="0"/>
              <a:t>Tracepoints</a:t>
            </a:r>
          </a:p>
          <a:p>
            <a:r>
              <a:rPr lang="en-US" sz="2400" dirty="0"/>
              <a:t>, nq modifier</a:t>
            </a:r>
          </a:p>
          <a:p>
            <a:r>
              <a:rPr lang="en-US" sz="2400" dirty="0"/>
              <a:t>JSON Visualizer</a:t>
            </a:r>
          </a:p>
          <a:p>
            <a:r>
              <a:rPr lang="en-US" sz="2400" dirty="0"/>
              <a:t>Exception Helper</a:t>
            </a:r>
          </a:p>
          <a:p>
            <a:pPr lvl="1"/>
            <a:r>
              <a:rPr lang="en-US" sz="1600" dirty="0"/>
              <a:t>Inner Exceptions</a:t>
            </a:r>
          </a:p>
          <a:p>
            <a:pPr lvl="1"/>
            <a:r>
              <a:rPr lang="en-US" sz="1600" dirty="0"/>
              <a:t>Exception Conditions</a:t>
            </a:r>
          </a:p>
          <a:p>
            <a:pPr lvl="1"/>
            <a:r>
              <a:rPr lang="en-US" sz="1600" dirty="0"/>
              <a:t>Null Reference Analysis</a:t>
            </a:r>
          </a:p>
          <a:p>
            <a:r>
              <a:rPr lang="en-US" sz="2400" dirty="0"/>
              <a:t>Return Values</a:t>
            </a:r>
          </a:p>
          <a:p>
            <a:r>
              <a:rPr lang="en-US" sz="2400" dirty="0"/>
              <a:t>Step Into Specific</a:t>
            </a:r>
          </a:p>
          <a:p>
            <a:r>
              <a:rPr lang="en-US" sz="2400" dirty="0"/>
              <a:t>Pinned Data Tips</a:t>
            </a:r>
          </a:p>
          <a:p>
            <a:r>
              <a:rPr lang="en-US" sz="2400" dirty="0"/>
              <a:t>Debugger Display Attribute</a:t>
            </a:r>
          </a:p>
          <a:p>
            <a:r>
              <a:rPr lang="en-US" sz="2400" dirty="0"/>
              <a:t>Make Object Id</a:t>
            </a:r>
          </a:p>
          <a:p>
            <a:r>
              <a:rPr lang="en-US" sz="2400" dirty="0"/>
              <a:t>Run To Cursor from Call Stack</a:t>
            </a:r>
          </a:p>
          <a:p>
            <a:endParaRPr lang="en-US" sz="32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094073E-967B-4836-8BA6-9F7BCD3914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Demo Continued </a:t>
            </a:r>
          </a:p>
        </p:txBody>
      </p:sp>
    </p:spTree>
    <p:extLst>
      <p:ext uri="{BB962C8B-B14F-4D97-AF65-F5344CB8AC3E}">
        <p14:creationId xmlns:p14="http://schemas.microsoft.com/office/powerpoint/2010/main" val="1121248382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34EDFC7-94EB-47D8-B6EC-8499BD10197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9239" y="1083981"/>
            <a:ext cx="11653523" cy="1711238"/>
          </a:xfrm>
        </p:spPr>
        <p:txBody>
          <a:bodyPr/>
          <a:lstStyle/>
          <a:p>
            <a:r>
              <a:rPr lang="en-US" sz="3200" dirty="0"/>
              <a:t>Soon to be in a public preview</a:t>
            </a:r>
          </a:p>
          <a:p>
            <a:r>
              <a:rPr lang="en-US" sz="3200" dirty="0"/>
              <a:t>Want it first?</a:t>
            </a:r>
          </a:p>
          <a:p>
            <a:r>
              <a:rPr lang="en-US" sz="3200" b="1" dirty="0"/>
              <a:t>Take this Survey: </a:t>
            </a:r>
            <a:r>
              <a:rPr lang="en-US" sz="3200" b="1" dirty="0">
                <a:hlinkClick r:id="rId3"/>
              </a:rPr>
              <a:t>aka.ms/</a:t>
            </a:r>
            <a:r>
              <a:rPr lang="en-US" sz="3200" b="1" dirty="0" err="1">
                <a:hlinkClick r:id="rId3"/>
              </a:rPr>
              <a:t>stepback</a:t>
            </a:r>
            <a:endParaRPr lang="en-US" sz="3200" b="1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094073E-967B-4836-8BA6-9F7BCD3914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 Back! What???</a:t>
            </a:r>
          </a:p>
        </p:txBody>
      </p:sp>
    </p:spTree>
    <p:extLst>
      <p:ext uri="{BB962C8B-B14F-4D97-AF65-F5344CB8AC3E}">
        <p14:creationId xmlns:p14="http://schemas.microsoft.com/office/powerpoint/2010/main" val="3110179309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E33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91E340D-E4F5-43F6-B9CB-F9B75FA827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227"/>
            <a:ext cx="12193160" cy="351874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F1C0FB0-4C94-4FAB-9C64-1B93E8C5E2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1160" y="5098627"/>
            <a:ext cx="12193160" cy="351874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DF6E106-D1CC-47CA-8569-84F2DB6A7E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97092" y="5462650"/>
            <a:ext cx="4294908" cy="724705"/>
          </a:xfrm>
        </p:spPr>
        <p:txBody>
          <a:bodyPr/>
          <a:lstStyle/>
          <a:p>
            <a:r>
              <a:rPr lang="en-US" sz="2800" dirty="0">
                <a:solidFill>
                  <a:schemeClr val="bg1">
                    <a:lumMod val="95000"/>
                  </a:schemeClr>
                </a:solidFill>
              </a:rPr>
              <a:t> Learn. Imagine. Build.</a:t>
            </a:r>
            <a:br>
              <a:rPr lang="en-US" dirty="0">
                <a:solidFill>
                  <a:schemeClr val="bg1">
                    <a:lumMod val="95000"/>
                  </a:schemeClr>
                </a:solidFill>
              </a:rPr>
            </a:br>
            <a:r>
              <a:rPr lang="en-US" sz="7200" dirty="0">
                <a:solidFill>
                  <a:schemeClr val="bg1"/>
                </a:solidFill>
                <a:latin typeface="+mn-lt"/>
              </a:rPr>
              <a:t>.NET Conf</a:t>
            </a:r>
            <a:br>
              <a:rPr lang="en-US" dirty="0">
                <a:solidFill>
                  <a:schemeClr val="bg1"/>
                </a:solidFill>
                <a:latin typeface="+mn-lt"/>
              </a:rPr>
            </a:br>
            <a:br>
              <a:rPr lang="en-US" dirty="0">
                <a:solidFill>
                  <a:schemeClr val="bg1"/>
                </a:solidFill>
              </a:rPr>
            </a:b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E058538-92E4-4599-A7E3-7B6D8A353732}"/>
              </a:ext>
            </a:extLst>
          </p:cNvPr>
          <p:cNvSpPr txBox="1"/>
          <p:nvPr/>
        </p:nvSpPr>
        <p:spPr>
          <a:xfrm>
            <a:off x="380011" y="2078663"/>
            <a:ext cx="10390909" cy="1591205"/>
          </a:xfrm>
          <a:prstGeom prst="rect">
            <a:avLst/>
          </a:prstGeom>
          <a:noFill/>
        </p:spPr>
        <p:txBody>
          <a:bodyPr wrap="square" lIns="182880" tIns="146304" rIns="182880" bIns="146304" rtlCol="0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4800" dirty="0">
                <a:solidFill>
                  <a:schemeClr val="bg1"/>
                </a:solidFill>
              </a:rPr>
              <a:t>Snapshot Debugger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3600" dirty="0">
                <a:solidFill>
                  <a:schemeClr val="bg1"/>
                </a:solidFill>
              </a:rPr>
              <a:t>Cloud Scale Debugging in Visual Studio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04B2266-E97B-470D-97CF-784B6D847E77}"/>
              </a:ext>
            </a:extLst>
          </p:cNvPr>
          <p:cNvSpPr txBox="1"/>
          <p:nvPr/>
        </p:nvSpPr>
        <p:spPr>
          <a:xfrm>
            <a:off x="380011" y="4132614"/>
            <a:ext cx="4969823" cy="1037207"/>
          </a:xfrm>
          <a:prstGeom prst="rect">
            <a:avLst/>
          </a:prstGeom>
          <a:noFill/>
        </p:spPr>
        <p:txBody>
          <a:bodyPr wrap="square" lIns="182880" tIns="146304" rIns="182880" bIns="146304" rtlCol="0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dirty="0">
                <a:solidFill>
                  <a:schemeClr val="bg1"/>
                </a:solidFill>
              </a:rPr>
              <a:t>Nikhil Joglekar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dirty="0">
                <a:solidFill>
                  <a:schemeClr val="bg1"/>
                </a:solidFill>
              </a:rPr>
              <a:t>@</a:t>
            </a:r>
            <a:r>
              <a:rPr lang="en-US" sz="2400" dirty="0" err="1">
                <a:solidFill>
                  <a:schemeClr val="bg1"/>
                </a:solidFill>
              </a:rPr>
              <a:t>nikjogo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0424823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msdnshared.blob.core.windows.net/media/2017/09/Add-and-Use-Snappoint.gif">
            <a:extLst>
              <a:ext uri="{FF2B5EF4-FFF2-40B4-BE49-F238E27FC236}">
                <a16:creationId xmlns:a16="http://schemas.microsoft.com/office/drawing/2014/main" id="{10A2E0EE-39D2-460E-AC7F-BC44D5CEE9B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1999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0314C2D-0C1F-4E60-A41D-C2D9C34F2ECA}"/>
              </a:ext>
            </a:extLst>
          </p:cNvPr>
          <p:cNvSpPr/>
          <p:nvPr/>
        </p:nvSpPr>
        <p:spPr bwMode="auto">
          <a:xfrm>
            <a:off x="0" y="0"/>
            <a:ext cx="12191999" cy="522514"/>
          </a:xfrm>
          <a:prstGeom prst="rect">
            <a:avLst/>
          </a:prstGeom>
          <a:solidFill>
            <a:schemeClr val="accent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Aka.ms/</a:t>
            </a:r>
            <a:r>
              <a:rPr lang="en-US" sz="2800" dirty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snappoint</a:t>
            </a:r>
            <a:endParaRPr lang="en-US" sz="280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9838446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44148AE-22F2-430C-AC4D-A467BDA1C3C4}"/>
              </a:ext>
            </a:extLst>
          </p:cNvPr>
          <p:cNvSpPr txBox="1"/>
          <p:nvPr/>
        </p:nvSpPr>
        <p:spPr>
          <a:xfrm>
            <a:off x="2641600" y="1533236"/>
            <a:ext cx="7620000" cy="3605602"/>
          </a:xfrm>
          <a:prstGeom prst="rect">
            <a:avLst/>
          </a:prstGeom>
          <a:noFill/>
        </p:spPr>
        <p:txBody>
          <a:bodyPr wrap="square" lIns="182880" tIns="146304" rIns="182880" bIns="146304" rtlCol="0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39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.NET</a:t>
            </a:r>
          </a:p>
        </p:txBody>
      </p:sp>
    </p:spTree>
    <p:extLst>
      <p:ext uri="{BB962C8B-B14F-4D97-AF65-F5344CB8AC3E}">
        <p14:creationId xmlns:p14="http://schemas.microsoft.com/office/powerpoint/2010/main" val="3871608965"/>
      </p:ext>
    </p:extLst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Connect_2016_Template_Light">
  <a:themeElements>
    <a:clrScheme name="Custom 1">
      <a:dk1>
        <a:srgbClr val="505050"/>
      </a:dk1>
      <a:lt1>
        <a:srgbClr val="FFFFFF"/>
      </a:lt1>
      <a:dk2>
        <a:srgbClr val="6E3382"/>
      </a:dk2>
      <a:lt2>
        <a:srgbClr val="FFFFFF"/>
      </a:lt2>
      <a:accent1>
        <a:srgbClr val="6E3382"/>
      </a:accent1>
      <a:accent2>
        <a:srgbClr val="0078D7"/>
      </a:accent2>
      <a:accent3>
        <a:srgbClr val="008272"/>
      </a:accent3>
      <a:accent4>
        <a:srgbClr val="D2D2D2"/>
      </a:accent4>
      <a:accent5>
        <a:srgbClr val="737373"/>
      </a:accent5>
      <a:accent6>
        <a:srgbClr val="505050"/>
      </a:accent6>
      <a:hlink>
        <a:srgbClr val="0078D7"/>
      </a:hlink>
      <a:folHlink>
        <a:srgbClr val="0078D7"/>
      </a:folHlink>
    </a:clrScheme>
    <a:fontScheme name="Custom 1">
      <a:majorFont>
        <a:latin typeface="Segoe UI Light"/>
        <a:ea typeface=""/>
        <a:cs typeface=""/>
      </a:majorFont>
      <a:minorFont>
        <a:latin typeface="Segoe UI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>
          <a:noFill/>
          <a:headEnd type="none" w="med" len="med"/>
          <a:tailEnd type="none" w="med" len="med"/>
        </a:ln>
        <a:effectLst/>
      </a:spPr>
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<a:prstTxWarp prst="textNoShape">
          <a:avLst/>
        </a:prstTxWarp>
        <a:noAutofit/>
      </a:bodyPr>
      <a:lstStyle>
        <a:defPPr defTabSz="932472" fontAlgn="base">
          <a:lnSpc>
            <a:spcPct val="90000"/>
          </a:lnSpc>
          <a:spcBef>
            <a:spcPct val="0"/>
          </a:spcBef>
          <a:spcAft>
            <a:spcPct val="0"/>
          </a:spcAft>
          <a:defRPr sz="2400" dirty="0" err="1" smtClean="0">
            <a:gradFill>
              <a:gsLst>
                <a:gs pos="0">
                  <a:srgbClr val="FFFFFF"/>
                </a:gs>
                <a:gs pos="100000">
                  <a:srgbClr val="FFFFFF"/>
                </a:gs>
              </a:gsLst>
              <a:lin ang="5400000" scaled="0"/>
            </a:gradFill>
            <a:ea typeface="Segoe UI" pitchFamily="34" charset="0"/>
            <a:cs typeface="Segoe UI" pitchFamily="34" charset="0"/>
          </a:defRPr>
        </a:defPPr>
      </a:lstStyle>
      <a:style>
        <a:lnRef idx="1">
          <a:schemeClr val="accent2"/>
        </a:lnRef>
        <a:fillRef idx="3">
          <a:schemeClr val="accent2"/>
        </a:fillRef>
        <a:effectRef idx="2">
          <a:schemeClr val="accent2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  <a:headEnd type="none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182880" tIns="146304" rIns="182880" bIns="146304" rtlCol="0">
        <a:spAutoFit/>
      </a:bodyPr>
      <a:lstStyle>
        <a:defPPr>
          <a:lnSpc>
            <a:spcPct val="90000"/>
          </a:lnSpc>
          <a:spcAft>
            <a:spcPts val="600"/>
          </a:spcAft>
          <a:defRPr sz="2400" dirty="0" err="1" smtClean="0">
            <a:gradFill>
              <a:gsLst>
                <a:gs pos="2917">
                  <a:schemeClr val="tx1"/>
                </a:gs>
                <a:gs pos="30000">
                  <a:schemeClr val="tx1"/>
                </a:gs>
              </a:gsLst>
              <a:lin ang="5400000" scaled="0"/>
            </a:gra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Microsoft_Connect_2016_SlideTemplate.potx" id="{C234CE7A-26D5-49BB-B05A-16F212610622}" vid="{5650B0BA-FAE4-45A0-B96B-B7C7DED0CDE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BD994701B56A34FA7DCF639B2BE2746" ma:contentTypeVersion="13" ma:contentTypeDescription="Create a new document." ma:contentTypeScope="" ma:versionID="6213fa8c50e4706dcfff840d52165324">
  <xsd:schema xmlns:xsd="http://www.w3.org/2001/XMLSchema" xmlns:xs="http://www.w3.org/2001/XMLSchema" xmlns:p="http://schemas.microsoft.com/office/2006/metadata/properties" xmlns:ns1="http://schemas.microsoft.com/sharepoint/v3" xmlns:ns2="d39b249b-2115-4d29-982f-2ee5cc3682a1" xmlns:ns3="f4192f13-ee4b-4c6d-9446-2c0b50bf1bb8" xmlns:ns4="a80f79be-7b24-42e2-b017-b385501148ba" targetNamespace="http://schemas.microsoft.com/office/2006/metadata/properties" ma:root="true" ma:fieldsID="016a3e3bde2c353126c838d5d012426c" ns1:_="" ns2:_="" ns3:_="" ns4:_="">
    <xsd:import namespace="http://schemas.microsoft.com/sharepoint/v3"/>
    <xsd:import namespace="d39b249b-2115-4d29-982f-2ee5cc3682a1"/>
    <xsd:import namespace="f4192f13-ee4b-4c6d-9446-2c0b50bf1bb8"/>
    <xsd:import namespace="a80f79be-7b24-42e2-b017-b385501148ba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3:SharingHintHash" minOccurs="0"/>
                <xsd:element ref="ns2:SharedWithDetails" minOccurs="0"/>
                <xsd:element ref="ns3:LastSharedByUser" minOccurs="0"/>
                <xsd:element ref="ns2:LastSharedByTime" minOccurs="0"/>
                <xsd:element ref="ns4:MediaServiceMetadata" minOccurs="0"/>
                <xsd:element ref="ns4:MediaServiceFastMetadata" minOccurs="0"/>
                <xsd:element ref="ns1:_ip_UnifiedCompliancePolicyProperties" minOccurs="0"/>
                <xsd:element ref="ns1:_ip_UnifiedCompliancePolicyUIAc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5" nillable="true" ma:displayName="Unified Compliance Policy Properties" ma:description="" ma:hidden="true" ma:internalName="_ip_UnifiedCompliancePolicyProperties">
      <xsd:simpleType>
        <xsd:restriction base="dms:Note"/>
      </xsd:simpleType>
    </xsd:element>
    <xsd:element name="_ip_UnifiedCompliancePolicyUIAction" ma:index="16" nillable="true" ma:displayName="Unified Compliance Policy UI Action" ma:description="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39b249b-2115-4d29-982f-2ee5cc3682a1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LastSharedByTime" ma:index="12" nillable="true" ma:displayName="Last Shared By Time" ma:description="" ma:internalName="LastSharedByTime" ma:readOnly="true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4192f13-ee4b-4c6d-9446-2c0b50bf1bb8" elementFormDefault="qualified">
    <xsd:import namespace="http://schemas.microsoft.com/office/2006/documentManagement/types"/>
    <xsd:import namespace="http://schemas.microsoft.com/office/infopath/2007/PartnerControls"/>
    <xsd:element name="SharingHintHash" ma:index="9" nillable="true" ma:displayName="Sharing Hint Hash" ma:internalName="SharingHintHash" ma:readOnly="true">
      <xsd:simpleType>
        <xsd:restriction base="dms:Text"/>
      </xsd:simpleType>
    </xsd:element>
    <xsd:element name="LastSharedByUser" ma:index="11" nillable="true" ma:displayName="Last Shared By User" ma:description="" ma:internalName="LastSharedByUse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80f79be-7b24-42e2-b017-b385501148b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3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4" nillable="true" ma:displayName="MediaServiceFastMetadata" ma:description="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astSharedByUser xmlns="f4192f13-ee4b-4c6d-9446-2c0b50bf1bb8">scothu@microsoft.com</LastSharedByUser>
    <SharedWithUsers xmlns="d39b249b-2115-4d29-982f-2ee5cc3682a1">
      <UserInfo>
        <DisplayName>Diego Vega</DisplayName>
        <AccountId>30</AccountId>
        <AccountType/>
      </UserInfo>
      <UserInfo>
        <DisplayName>Daniel Roth</DisplayName>
        <AccountId>31</AccountId>
        <AccountType/>
      </UserInfo>
      <UserInfo>
        <DisplayName>Kasey Uhlenhuth</DisplayName>
        <AccountId>32</AccountId>
        <AccountType/>
      </UserInfo>
      <UserInfo>
        <DisplayName>Andrew Hall (DEVDIV)</DisplayName>
        <AccountId>33</AccountId>
        <AccountType/>
      </UserInfo>
    </SharedWithUsers>
    <LastSharedByTime xmlns="d39b249b-2115-4d29-982f-2ee5cc3682a1">2017-08-02T01:28:32+00:00</LastSharedByTime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060CF8B-2F05-4402-8928-DC172D57882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d39b249b-2115-4d29-982f-2ee5cc3682a1"/>
    <ds:schemaRef ds:uri="f4192f13-ee4b-4c6d-9446-2c0b50bf1bb8"/>
    <ds:schemaRef ds:uri="a80f79be-7b24-42e2-b017-b385501148b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632051C8-1D54-4CAE-822B-9BF5C05E3E63}">
  <ds:schemaRefs>
    <ds:schemaRef ds:uri="http://schemas.openxmlformats.org/package/2006/metadata/core-properties"/>
    <ds:schemaRef ds:uri="f4192f13-ee4b-4c6d-9446-2c0b50bf1bb8"/>
    <ds:schemaRef ds:uri="http://purl.org/dc/dcmitype/"/>
    <ds:schemaRef ds:uri="http://schemas.microsoft.com/office/infopath/2007/PartnerControls"/>
    <ds:schemaRef ds:uri="http://schemas.microsoft.com/office/2006/documentManagement/types"/>
    <ds:schemaRef ds:uri="http://purl.org/dc/elements/1.1/"/>
    <ds:schemaRef ds:uri="http://schemas.microsoft.com/office/2006/metadata/properties"/>
    <ds:schemaRef ds:uri="http://schemas.microsoft.com/sharepoint/v3"/>
    <ds:schemaRef ds:uri="http://purl.org/dc/terms/"/>
    <ds:schemaRef ds:uri="a80f79be-7b24-42e2-b017-b385501148ba"/>
    <ds:schemaRef ds:uri="d39b249b-2115-4d29-982f-2ee5cc3682a1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5479B346-B91C-44CF-9CBE-5329E476BFD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2361</TotalTime>
  <Words>182</Words>
  <Application>Microsoft Office PowerPoint</Application>
  <PresentationFormat>Widescreen</PresentationFormat>
  <Paragraphs>58</Paragraphs>
  <Slides>9</Slides>
  <Notes>8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Connect_2016_Template_Light</vt:lpstr>
      <vt:lpstr> Learn. Imagine. Build. .NET Conf  </vt:lpstr>
      <vt:lpstr>Agenda</vt:lpstr>
      <vt:lpstr>DEMO</vt:lpstr>
      <vt:lpstr>Demo </vt:lpstr>
      <vt:lpstr>Demo Continued </vt:lpstr>
      <vt:lpstr>Step Back! What???</vt:lpstr>
      <vt:lpstr> Learn. Imagine. Build. .NET Conf  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Beth Massi</dc:creator>
  <cp:lastModifiedBy>Kaycee Anderson</cp:lastModifiedBy>
  <cp:revision>8</cp:revision>
  <cp:lastPrinted>2017-09-20T17:40:21Z</cp:lastPrinted>
  <dcterms:modified xsi:type="dcterms:W3CDTF">2017-09-21T00:30:26Z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0x010100BBD994701B56A34FA7DCF639B2BE2746</vt:lpwstr>
  </property>
  <property fmtid="{D5CDD505-2E9C-101B-9397-08002B2CF9AE}" pid="3" name="MSIP_Label_f42aa342-8706-4288-bd11-ebb85995028c_Enabled">
    <vt:lpwstr>True</vt:lpwstr>
  </property>
  <property fmtid="{D5CDD505-2E9C-101B-9397-08002B2CF9AE}" pid="4" name="MSIP_Label_f42aa342-8706-4288-bd11-ebb85995028c_SiteId">
    <vt:lpwstr>72f988bf-86f1-41af-91ab-2d7cd011db47</vt:lpwstr>
  </property>
  <property fmtid="{D5CDD505-2E9C-101B-9397-08002B2CF9AE}" pid="5" name="MSIP_Label_f42aa342-8706-4288-bd11-ebb85995028c_Ref">
    <vt:lpwstr>https://api.informationprotection.azure.com/api/72f988bf-86f1-41af-91ab-2d7cd011db47</vt:lpwstr>
  </property>
  <property fmtid="{D5CDD505-2E9C-101B-9397-08002B2CF9AE}" pid="6" name="MSIP_Label_f42aa342-8706-4288-bd11-ebb85995028c_Owner">
    <vt:lpwstr>bethma@microsoft.com</vt:lpwstr>
  </property>
  <property fmtid="{D5CDD505-2E9C-101B-9397-08002B2CF9AE}" pid="7" name="MSIP_Label_f42aa342-8706-4288-bd11-ebb85995028c_SetDate">
    <vt:lpwstr>2017-07-28T15:05:09.2926995-07:00</vt:lpwstr>
  </property>
  <property fmtid="{D5CDD505-2E9C-101B-9397-08002B2CF9AE}" pid="8" name="MSIP_Label_f42aa342-8706-4288-bd11-ebb85995028c_Name">
    <vt:lpwstr>General</vt:lpwstr>
  </property>
  <property fmtid="{D5CDD505-2E9C-101B-9397-08002B2CF9AE}" pid="9" name="MSIP_Label_f42aa342-8706-4288-bd11-ebb85995028c_Application">
    <vt:lpwstr>Microsoft Azure Information Protection</vt:lpwstr>
  </property>
  <property fmtid="{D5CDD505-2E9C-101B-9397-08002B2CF9AE}" pid="10" name="MSIP_Label_f42aa342-8706-4288-bd11-ebb85995028c_Extended_MSFT_Method">
    <vt:lpwstr>Automatic</vt:lpwstr>
  </property>
  <property fmtid="{D5CDD505-2E9C-101B-9397-08002B2CF9AE}" pid="11" name="Sensitivity">
    <vt:lpwstr>General</vt:lpwstr>
  </property>
</Properties>
</file>