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  <p:sldMasterId id="2147484515" r:id="rId6"/>
    <p:sldMasterId id="2147484533" r:id="rId7"/>
    <p:sldMasterId id="2147484551" r:id="rId8"/>
    <p:sldMasterId id="2147484576" r:id="rId9"/>
  </p:sldMasterIdLst>
  <p:notesMasterIdLst>
    <p:notesMasterId r:id="rId30"/>
  </p:notesMasterIdLst>
  <p:handoutMasterIdLst>
    <p:handoutMasterId r:id="rId31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2017 Dark Gray Template" id="{BB00CB64-77A4-4BA9-B0A0-EF2154DA307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</p14:sldIdLst>
        </p14:section>
        <p14:section name="Default Section" id="{290835DC-A0DF-47A9-9FF4-6D263373ADB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2136" autoAdjust="0"/>
  </p:normalViewPr>
  <p:slideViewPr>
    <p:cSldViewPr>
      <p:cViewPr varScale="1">
        <p:scale>
          <a:sx n="104" d="100"/>
          <a:sy n="104" d="100"/>
        </p:scale>
        <p:origin x="14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5/12/2017 10:14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5/12/2017 10:13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01E1F-D0CB-437B-9AE6-4CEC6B5CA8B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10:13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1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E4CE6-2FE4-433F-87B8-CB5DD266EB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42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73344-19C1-4F3F-B3FC-900A05EF21E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6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E4CE6-2FE4-433F-87B8-CB5DD266EB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1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E4CE6-2FE4-433F-87B8-CB5DD266EB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7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73344-19C1-4F3F-B3FC-900A05EF21E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20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3CFC-C3E8-49B9-B877-0038CDCB9D8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15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711C6-D783-4789-8082-9D34F2C4221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60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25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07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73344-19C1-4F3F-B3FC-900A05EF21E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4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C66B-7AF5-40BA-8933-D16874FF94C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815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DC94B-DB72-488C-A100-9C8F7341285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4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9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3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50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8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31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0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10:14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67960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27733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7006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3033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92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7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877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06854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449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4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8880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4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4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438" y="1212850"/>
            <a:ext cx="5562601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buClr>
                <a:schemeClr val="bg1"/>
              </a:buClr>
              <a:defRPr sz="2400"/>
            </a:lvl2pPr>
            <a:lvl3pPr marL="699450" indent="-168387">
              <a:buClr>
                <a:schemeClr val="bg1"/>
              </a:buClr>
              <a:tabLst/>
              <a:defRPr sz="2000"/>
            </a:lvl3pPr>
            <a:lvl4pPr marL="880789" indent="-181339">
              <a:buClr>
                <a:schemeClr val="bg1"/>
              </a:buClr>
              <a:defRPr/>
            </a:lvl4pPr>
            <a:lvl5pPr marL="1049175" indent="-168387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99237" y="1212850"/>
            <a:ext cx="5562601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buClr>
                <a:schemeClr val="bg1"/>
              </a:buClr>
              <a:defRPr sz="2400"/>
            </a:lvl2pPr>
            <a:lvl3pPr marL="699450" indent="-168387">
              <a:buClr>
                <a:schemeClr val="bg1"/>
              </a:buClr>
              <a:tabLst/>
              <a:defRPr sz="2000"/>
            </a:lvl3pPr>
            <a:lvl4pPr marL="880789" indent="-181339">
              <a:buClr>
                <a:schemeClr val="bg1"/>
              </a:buClr>
              <a:defRPr/>
            </a:lvl4pPr>
            <a:lvl5pPr marL="1049175" indent="-168387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3198" y="6740609"/>
            <a:ext cx="2408237" cy="25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0910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65040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67611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58637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4978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2646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68424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9626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499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0002655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9475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5634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9002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6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9158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1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7631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8096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88538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376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12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816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20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769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0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84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581" y="6243237"/>
            <a:ext cx="1280160" cy="2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7017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9272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81619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15595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1956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698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402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1098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1045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5465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8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829995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6164071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7966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53830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6434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024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4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14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1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8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0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99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1" y="3145040"/>
            <a:ext cx="3291840" cy="705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1" y="3145040"/>
            <a:ext cx="3291840" cy="705834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2014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21396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logo slide_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3" y="3145040"/>
            <a:ext cx="3291840" cy="705836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2014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136694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3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75344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72856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6260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0966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99208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3480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4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  <p:sldLayoutId id="2147484566" r:id="rId15"/>
    <p:sldLayoutId id="2147484567" r:id="rId16"/>
    <p:sldLayoutId id="2147484568" r:id="rId17"/>
    <p:sldLayoutId id="2147484569" r:id="rId18"/>
    <p:sldLayoutId id="2147484570" r:id="rId19"/>
    <p:sldLayoutId id="2147484571" r:id="rId20"/>
    <p:sldLayoutId id="2147484572" r:id="rId21"/>
    <p:sldLayoutId id="2147484573" r:id="rId22"/>
    <p:sldLayoutId id="2147484574" r:id="rId23"/>
    <p:sldLayoutId id="2147484575" r:id="rId24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695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  <p:sldLayoutId id="2147484589" r:id="rId13"/>
    <p:sldLayoutId id="2147484590" r:id="rId14"/>
    <p:sldLayoutId id="2147484591" r:id="rId15"/>
    <p:sldLayoutId id="2147484592" r:id="rId16"/>
    <p:sldLayoutId id="2147484593" r:id="rId17"/>
    <p:sldLayoutId id="2147484594" r:id="rId18"/>
    <p:sldLayoutId id="2147484595" r:id="rId19"/>
    <p:sldLayoutId id="2147484596" r:id="rId20"/>
    <p:sldLayoutId id="2147484597" r:id="rId21"/>
    <p:sldLayoutId id="2147484598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15.jpe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nel9.msdn.com/Events/Build/201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2.png"/><Relationship Id="rId4" Type="http://schemas.openxmlformats.org/officeDocument/2006/relationships/hyperlink" Target="https://customsearch.a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6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Accessing the APIs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2161837" cy="5290679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>
                <a:solidFill>
                  <a:srgbClr val="339933"/>
                </a:solidFill>
              </a:rPr>
              <a:t>/* 1. Obtain an API subscription key from   </a:t>
            </a:r>
          </a:p>
          <a:p>
            <a:r>
              <a:rPr lang="en-US" sz="2400" dirty="0">
                <a:solidFill>
                  <a:srgbClr val="339933"/>
                </a:solidFill>
              </a:rPr>
              <a:t>   microsoft.com/cognitive</a:t>
            </a:r>
          </a:p>
          <a:p>
            <a:r>
              <a:rPr lang="en-US" sz="2400" dirty="0">
                <a:solidFill>
                  <a:srgbClr val="339933"/>
                </a:solidFill>
              </a:rPr>
              <a:t>   2. Call REST endpoint, and pass API key via </a:t>
            </a:r>
          </a:p>
          <a:p>
            <a:r>
              <a:rPr lang="en-US" sz="2400" dirty="0">
                <a:solidFill>
                  <a:srgbClr val="339933"/>
                </a:solidFill>
              </a:rPr>
              <a:t>   special header */</a:t>
            </a:r>
          </a:p>
          <a:p>
            <a:endParaRPr lang="en-US" sz="2400" dirty="0"/>
          </a:p>
          <a:p>
            <a:r>
              <a:rPr lang="en-US" sz="2400" dirty="0"/>
              <a:t>GET https://api.cognitive.microsoft.com/bing/v7.0/search?q=nasa </a:t>
            </a:r>
          </a:p>
          <a:p>
            <a:endParaRPr lang="en-US" sz="2400" dirty="0"/>
          </a:p>
          <a:p>
            <a:r>
              <a:rPr lang="en-US" sz="2400" dirty="0"/>
              <a:t>HTTP/1.1</a:t>
            </a:r>
          </a:p>
          <a:p>
            <a:r>
              <a:rPr lang="en-US" sz="2400" dirty="0"/>
              <a:t>    OCP-</a:t>
            </a:r>
            <a:r>
              <a:rPr lang="en-US" sz="2400" dirty="0" err="1"/>
              <a:t>Apim</a:t>
            </a:r>
            <a:r>
              <a:rPr lang="en-US" sz="2400" dirty="0"/>
              <a:t>-Subscription-Key: &lt;API KEY&gt;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3072531"/>
            <a:ext cx="4892040" cy="849463"/>
          </a:xfrm>
        </p:spPr>
        <p:txBody>
          <a:bodyPr/>
          <a:lstStyle/>
          <a:p>
            <a:r>
              <a:rPr lang="en-US" dirty="0"/>
              <a:t>Coding Demo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23B67D-38A7-443B-8BCD-05433DF25A0E}"/>
              </a:ext>
            </a:extLst>
          </p:cNvPr>
          <p:cNvGrpSpPr/>
          <p:nvPr/>
        </p:nvGrpSpPr>
        <p:grpSpPr>
          <a:xfrm>
            <a:off x="6218237" y="0"/>
            <a:ext cx="6218238" cy="6994525"/>
            <a:chOff x="2103437" y="3649986"/>
            <a:chExt cx="1828800" cy="2365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D4C88-BEED-432D-AD8D-234064657A33}"/>
                </a:ext>
              </a:extLst>
            </p:cNvPr>
            <p:cNvGrpSpPr/>
            <p:nvPr/>
          </p:nvGrpSpPr>
          <p:grpSpPr>
            <a:xfrm>
              <a:off x="2103437" y="3649986"/>
              <a:ext cx="1828800" cy="2365375"/>
              <a:chOff x="3322638" y="3649663"/>
              <a:chExt cx="1828800" cy="2365375"/>
            </a:xfrm>
          </p:grpSpPr>
          <p:sp>
            <p:nvSpPr>
              <p:cNvPr id="8" name="AutoShape 3">
                <a:extLst>
                  <a:ext uri="{FF2B5EF4-FFF2-40B4-BE49-F238E27FC236}">
                    <a16:creationId xmlns:a16="http://schemas.microsoft.com/office/drawing/2014/main" id="{5905CA95-D91D-4183-8D20-70F3BD50812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322638" y="3649663"/>
                <a:ext cx="1828800" cy="2365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393FA26A-2692-4F77-8650-A2E481ADC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3649663"/>
                <a:ext cx="1828800" cy="149542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D56C2228-F5C3-40B5-AE92-E2D2220AC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5145088"/>
                <a:ext cx="1828800" cy="86995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3B950F4-8F53-48FA-A33B-41802D020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688" y="3913188"/>
                <a:ext cx="1538288" cy="1231900"/>
              </a:xfrm>
              <a:custGeom>
                <a:avLst/>
                <a:gdLst>
                  <a:gd name="T0" fmla="*/ 969 w 969"/>
                  <a:gd name="T1" fmla="*/ 615 h 776"/>
                  <a:gd name="T2" fmla="*/ 969 w 969"/>
                  <a:gd name="T3" fmla="*/ 0 h 776"/>
                  <a:gd name="T4" fmla="*/ 0 w 969"/>
                  <a:gd name="T5" fmla="*/ 0 h 776"/>
                  <a:gd name="T6" fmla="*/ 0 w 969"/>
                  <a:gd name="T7" fmla="*/ 615 h 776"/>
                  <a:gd name="T8" fmla="*/ 459 w 969"/>
                  <a:gd name="T9" fmla="*/ 650 h 776"/>
                  <a:gd name="T10" fmla="*/ 440 w 969"/>
                  <a:gd name="T11" fmla="*/ 755 h 776"/>
                  <a:gd name="T12" fmla="*/ 322 w 969"/>
                  <a:gd name="T13" fmla="*/ 755 h 776"/>
                  <a:gd name="T14" fmla="*/ 322 w 969"/>
                  <a:gd name="T15" fmla="*/ 776 h 776"/>
                  <a:gd name="T16" fmla="*/ 647 w 969"/>
                  <a:gd name="T17" fmla="*/ 776 h 776"/>
                  <a:gd name="T18" fmla="*/ 647 w 969"/>
                  <a:gd name="T19" fmla="*/ 755 h 776"/>
                  <a:gd name="T20" fmla="*/ 529 w 969"/>
                  <a:gd name="T21" fmla="*/ 755 h 776"/>
                  <a:gd name="T22" fmla="*/ 510 w 969"/>
                  <a:gd name="T23" fmla="*/ 650 h 776"/>
                  <a:gd name="T24" fmla="*/ 969 w 969"/>
                  <a:gd name="T25" fmla="*/ 615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9" h="776">
                    <a:moveTo>
                      <a:pt x="969" y="615"/>
                    </a:moveTo>
                    <a:lnTo>
                      <a:pt x="969" y="0"/>
                    </a:lnTo>
                    <a:lnTo>
                      <a:pt x="0" y="0"/>
                    </a:lnTo>
                    <a:lnTo>
                      <a:pt x="0" y="615"/>
                    </a:lnTo>
                    <a:lnTo>
                      <a:pt x="459" y="650"/>
                    </a:lnTo>
                    <a:lnTo>
                      <a:pt x="440" y="755"/>
                    </a:lnTo>
                    <a:lnTo>
                      <a:pt x="322" y="755"/>
                    </a:lnTo>
                    <a:lnTo>
                      <a:pt x="322" y="776"/>
                    </a:lnTo>
                    <a:lnTo>
                      <a:pt x="647" y="776"/>
                    </a:lnTo>
                    <a:lnTo>
                      <a:pt x="647" y="755"/>
                    </a:lnTo>
                    <a:lnTo>
                      <a:pt x="529" y="755"/>
                    </a:lnTo>
                    <a:lnTo>
                      <a:pt x="510" y="650"/>
                    </a:lnTo>
                    <a:lnTo>
                      <a:pt x="969" y="6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DEF7E37B-AEC7-4C0B-B3EB-70CE55E93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776" y="4273551"/>
                <a:ext cx="30163" cy="30163"/>
              </a:xfrm>
              <a:prstGeom prst="rect">
                <a:avLst/>
              </a:prstGeom>
              <a:solidFill>
                <a:srgbClr val="FCE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AD5F596F-9A66-4D81-9F01-42CC93844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776" y="4344988"/>
                <a:ext cx="30163" cy="31750"/>
              </a:xfrm>
              <a:prstGeom prst="rect">
                <a:avLst/>
              </a:prstGeom>
              <a:solidFill>
                <a:srgbClr val="76B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" name="Rectangle 20">
                <a:extLst>
                  <a:ext uri="{FF2B5EF4-FFF2-40B4-BE49-F238E27FC236}">
                    <a16:creationId xmlns:a16="http://schemas.microsoft.com/office/drawing/2014/main" id="{95A74618-B1B8-46A5-A7FD-F545DB404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701" y="4273551"/>
                <a:ext cx="31750" cy="30163"/>
              </a:xfrm>
              <a:prstGeom prst="rect">
                <a:avLst/>
              </a:prstGeom>
              <a:solidFill>
                <a:srgbClr val="FCE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3023838F-7AB2-4FB4-90A5-A8F53EA9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4273551"/>
                <a:ext cx="31750" cy="30163"/>
              </a:xfrm>
              <a:prstGeom prst="rect">
                <a:avLst/>
              </a:prstGeom>
              <a:solidFill>
                <a:srgbClr val="FCE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Rectangle 25">
                <a:extLst>
                  <a:ext uri="{FF2B5EF4-FFF2-40B4-BE49-F238E27FC236}">
                    <a16:creationId xmlns:a16="http://schemas.microsoft.com/office/drawing/2014/main" id="{645D5B5F-E47A-48AF-B552-6F7C2F25B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138" y="4308476"/>
                <a:ext cx="31750" cy="31750"/>
              </a:xfrm>
              <a:prstGeom prst="rect">
                <a:avLst/>
              </a:prstGeom>
              <a:solidFill>
                <a:srgbClr val="76B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9436A2B2-FB09-4FB1-9855-6E30A55AB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138" y="4379913"/>
                <a:ext cx="31750" cy="31750"/>
              </a:xfrm>
              <a:prstGeom prst="rect">
                <a:avLst/>
              </a:prstGeom>
              <a:solidFill>
                <a:srgbClr val="76B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2B7BD586-0B77-418B-9DDA-2608F1D3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138" y="4416426"/>
                <a:ext cx="31750" cy="30163"/>
              </a:xfrm>
              <a:prstGeom prst="rect">
                <a:avLst/>
              </a:prstGeom>
              <a:solidFill>
                <a:srgbClr val="76B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9B71322E-D6B1-4169-A042-CDCF2340B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101" y="5226051"/>
                <a:ext cx="1287463" cy="387350"/>
              </a:xfrm>
              <a:prstGeom prst="rect">
                <a:avLst/>
              </a:prstGeom>
              <a:solidFill>
                <a:srgbClr val="008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Rectangle 30">
                <a:extLst>
                  <a:ext uri="{FF2B5EF4-FFF2-40B4-BE49-F238E27FC236}">
                    <a16:creationId xmlns:a16="http://schemas.microsoft.com/office/drawing/2014/main" id="{53D11042-1C99-4C49-8F6E-2ED92960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901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Rectangle 31">
                <a:extLst>
                  <a:ext uri="{FF2B5EF4-FFF2-40B4-BE49-F238E27FC236}">
                    <a16:creationId xmlns:a16="http://schemas.microsoft.com/office/drawing/2014/main" id="{CB2DCC71-E7E1-4583-BE33-B74E2A165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863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Rectangle 32">
                <a:extLst>
                  <a:ext uri="{FF2B5EF4-FFF2-40B4-BE49-F238E27FC236}">
                    <a16:creationId xmlns:a16="http://schemas.microsoft.com/office/drawing/2014/main" id="{9ABAD06B-9DE6-4B5E-9391-A2FF917DA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826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Rectangle 33">
                <a:extLst>
                  <a:ext uri="{FF2B5EF4-FFF2-40B4-BE49-F238E27FC236}">
                    <a16:creationId xmlns:a16="http://schemas.microsoft.com/office/drawing/2014/main" id="{ADBF340B-C5E9-4F42-9953-4734363D5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811B457B-6212-4E55-86F3-4DE7323FF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751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5" name="Rectangle 35">
                <a:extLst>
                  <a:ext uri="{FF2B5EF4-FFF2-40B4-BE49-F238E27FC236}">
                    <a16:creationId xmlns:a16="http://schemas.microsoft.com/office/drawing/2014/main" id="{9F9D18E1-B4E7-4F49-AAE6-A2D1F036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9713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Rectangle 36">
                <a:extLst>
                  <a:ext uri="{FF2B5EF4-FFF2-40B4-BE49-F238E27FC236}">
                    <a16:creationId xmlns:a16="http://schemas.microsoft.com/office/drawing/2014/main" id="{80480BA0-0636-47E3-9715-C3FDAEE5C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676" y="5267326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Rectangle 37">
                <a:extLst>
                  <a:ext uri="{FF2B5EF4-FFF2-40B4-BE49-F238E27FC236}">
                    <a16:creationId xmlns:a16="http://schemas.microsoft.com/office/drawing/2014/main" id="{FAA8BACD-C0E5-44AD-BB0E-DA95FEFC7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638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Rectangle 38">
                <a:extLst>
                  <a:ext uri="{FF2B5EF4-FFF2-40B4-BE49-F238E27FC236}">
                    <a16:creationId xmlns:a16="http://schemas.microsoft.com/office/drawing/2014/main" id="{F56FF40D-A1DC-45F8-8D95-0B978CD11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1" y="5267326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Rectangle 39">
                <a:extLst>
                  <a:ext uri="{FF2B5EF4-FFF2-40B4-BE49-F238E27FC236}">
                    <a16:creationId xmlns:a16="http://schemas.microsoft.com/office/drawing/2014/main" id="{11B56943-D61C-4ADD-844F-EE5C05D5B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151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Rectangle 40">
                <a:extLst>
                  <a:ext uri="{FF2B5EF4-FFF2-40B4-BE49-F238E27FC236}">
                    <a16:creationId xmlns:a16="http://schemas.microsoft.com/office/drawing/2014/main" id="{096D1470-D6F8-4F85-A0F9-0142E1E19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26" y="5267326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3C99B05E-706A-4770-998C-248E1ECA7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6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Rectangle 42">
                <a:extLst>
                  <a:ext uri="{FF2B5EF4-FFF2-40B4-BE49-F238E27FC236}">
                    <a16:creationId xmlns:a16="http://schemas.microsoft.com/office/drawing/2014/main" id="{3844072A-128A-4191-BC3A-6F46CC37F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451" y="5267326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Rectangle 43">
                <a:extLst>
                  <a:ext uri="{FF2B5EF4-FFF2-40B4-BE49-F238E27FC236}">
                    <a16:creationId xmlns:a16="http://schemas.microsoft.com/office/drawing/2014/main" id="{B8F919FD-C20A-4192-BFC9-D6540C3D5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001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Rectangle 44">
                <a:extLst>
                  <a:ext uri="{FF2B5EF4-FFF2-40B4-BE49-F238E27FC236}">
                    <a16:creationId xmlns:a16="http://schemas.microsoft.com/office/drawing/2014/main" id="{D40BC089-6194-4C5E-89CE-2DEF6ED50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963" y="5267326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Rectangle 45">
                <a:extLst>
                  <a:ext uri="{FF2B5EF4-FFF2-40B4-BE49-F238E27FC236}">
                    <a16:creationId xmlns:a16="http://schemas.microsoft.com/office/drawing/2014/main" id="{99008EF5-95C4-45AA-A401-49A10B4D4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901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Rectangle 46">
                <a:extLst>
                  <a:ext uri="{FF2B5EF4-FFF2-40B4-BE49-F238E27FC236}">
                    <a16:creationId xmlns:a16="http://schemas.microsoft.com/office/drawing/2014/main" id="{538CF301-C569-4790-9EB6-9697C138C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863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Rectangle 47">
                <a:extLst>
                  <a:ext uri="{FF2B5EF4-FFF2-40B4-BE49-F238E27FC236}">
                    <a16:creationId xmlns:a16="http://schemas.microsoft.com/office/drawing/2014/main" id="{6CE6B122-01DA-4726-9F5A-2325F270F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826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Rectangle 48">
                <a:extLst>
                  <a:ext uri="{FF2B5EF4-FFF2-40B4-BE49-F238E27FC236}">
                    <a16:creationId xmlns:a16="http://schemas.microsoft.com/office/drawing/2014/main" id="{F5758348-2824-46E3-93CD-D8FBF5A67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Rectangle 49">
                <a:extLst>
                  <a:ext uri="{FF2B5EF4-FFF2-40B4-BE49-F238E27FC236}">
                    <a16:creationId xmlns:a16="http://schemas.microsoft.com/office/drawing/2014/main" id="{54EC11C5-AA7C-45B3-B997-291D86375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751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Rectangle 50">
                <a:extLst>
                  <a:ext uri="{FF2B5EF4-FFF2-40B4-BE49-F238E27FC236}">
                    <a16:creationId xmlns:a16="http://schemas.microsoft.com/office/drawing/2014/main" id="{6F187DAF-576D-4993-8522-53C1C793F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9713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Rectangle 51">
                <a:extLst>
                  <a:ext uri="{FF2B5EF4-FFF2-40B4-BE49-F238E27FC236}">
                    <a16:creationId xmlns:a16="http://schemas.microsoft.com/office/drawing/2014/main" id="{D75A730E-7947-4EA9-A239-B52B5C470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676" y="5351463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Rectangle 52">
                <a:extLst>
                  <a:ext uri="{FF2B5EF4-FFF2-40B4-BE49-F238E27FC236}">
                    <a16:creationId xmlns:a16="http://schemas.microsoft.com/office/drawing/2014/main" id="{E2AB7B40-3CB7-40D8-A731-14854A625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638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Rectangle 53">
                <a:extLst>
                  <a:ext uri="{FF2B5EF4-FFF2-40B4-BE49-F238E27FC236}">
                    <a16:creationId xmlns:a16="http://schemas.microsoft.com/office/drawing/2014/main" id="{E9B0938D-16B8-4775-A0E5-AFFE26269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1" y="5351463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Rectangle 54">
                <a:extLst>
                  <a:ext uri="{FF2B5EF4-FFF2-40B4-BE49-F238E27FC236}">
                    <a16:creationId xmlns:a16="http://schemas.microsoft.com/office/drawing/2014/main" id="{1C4C33D1-69CD-4D2B-828F-5A98BCFD5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151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Rectangle 55">
                <a:extLst>
                  <a:ext uri="{FF2B5EF4-FFF2-40B4-BE49-F238E27FC236}">
                    <a16:creationId xmlns:a16="http://schemas.microsoft.com/office/drawing/2014/main" id="{89A97B08-F0FD-410E-B954-A25D2B875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26" y="5351463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Rectangle 56">
                <a:extLst>
                  <a:ext uri="{FF2B5EF4-FFF2-40B4-BE49-F238E27FC236}">
                    <a16:creationId xmlns:a16="http://schemas.microsoft.com/office/drawing/2014/main" id="{C36AA4DD-E7BC-4E65-897E-724F482BA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6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id="{0F66990E-18C9-411D-803A-595031C3C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451" y="5351463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18A5AA77-0094-43BF-A0AB-313E23847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001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Rectangle 59">
                <a:extLst>
                  <a:ext uri="{FF2B5EF4-FFF2-40B4-BE49-F238E27FC236}">
                    <a16:creationId xmlns:a16="http://schemas.microsoft.com/office/drawing/2014/main" id="{BE03A6EC-E4AF-492A-A7D5-D6FAFB967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963" y="535146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Rectangle 60">
                <a:extLst>
                  <a:ext uri="{FF2B5EF4-FFF2-40B4-BE49-F238E27FC236}">
                    <a16:creationId xmlns:a16="http://schemas.microsoft.com/office/drawing/2014/main" id="{4D1C629B-EFC6-4E0D-BA2F-2CEF6E746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901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Rectangle 61">
                <a:extLst>
                  <a:ext uri="{FF2B5EF4-FFF2-40B4-BE49-F238E27FC236}">
                    <a16:creationId xmlns:a16="http://schemas.microsoft.com/office/drawing/2014/main" id="{401DD75D-8DBF-4985-8BCD-A6AE33D19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863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" name="Rectangle 62">
                <a:extLst>
                  <a:ext uri="{FF2B5EF4-FFF2-40B4-BE49-F238E27FC236}">
                    <a16:creationId xmlns:a16="http://schemas.microsoft.com/office/drawing/2014/main" id="{89054FF4-112C-4349-A290-DABF158D6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826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E03A1B43-94FD-44A9-9CD6-F83DD6B62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Rectangle 64">
                <a:extLst>
                  <a:ext uri="{FF2B5EF4-FFF2-40B4-BE49-F238E27FC236}">
                    <a16:creationId xmlns:a16="http://schemas.microsoft.com/office/drawing/2014/main" id="{560098AB-A0B4-4E10-92F2-318E55EB0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751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Rectangle 65">
                <a:extLst>
                  <a:ext uri="{FF2B5EF4-FFF2-40B4-BE49-F238E27FC236}">
                    <a16:creationId xmlns:a16="http://schemas.microsoft.com/office/drawing/2014/main" id="{CE2D64AF-D30A-49B8-A5C4-DCEE55673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9713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Rectangle 66">
                <a:extLst>
                  <a:ext uri="{FF2B5EF4-FFF2-40B4-BE49-F238E27FC236}">
                    <a16:creationId xmlns:a16="http://schemas.microsoft.com/office/drawing/2014/main" id="{CC68C328-59CD-4C4A-A134-4C340BBC8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676" y="5437188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Rectangle 67">
                <a:extLst>
                  <a:ext uri="{FF2B5EF4-FFF2-40B4-BE49-F238E27FC236}">
                    <a16:creationId xmlns:a16="http://schemas.microsoft.com/office/drawing/2014/main" id="{8B0DB37F-B205-445C-8245-5E5EB7B35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638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Rectangle 68">
                <a:extLst>
                  <a:ext uri="{FF2B5EF4-FFF2-40B4-BE49-F238E27FC236}">
                    <a16:creationId xmlns:a16="http://schemas.microsoft.com/office/drawing/2014/main" id="{02755055-0D60-4C89-A274-700B7AA08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1" y="5437188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Rectangle 69">
                <a:extLst>
                  <a:ext uri="{FF2B5EF4-FFF2-40B4-BE49-F238E27FC236}">
                    <a16:creationId xmlns:a16="http://schemas.microsoft.com/office/drawing/2014/main" id="{BD1E6433-6847-4E49-B05E-8F80D84D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151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Rectangle 70">
                <a:extLst>
                  <a:ext uri="{FF2B5EF4-FFF2-40B4-BE49-F238E27FC236}">
                    <a16:creationId xmlns:a16="http://schemas.microsoft.com/office/drawing/2014/main" id="{61ED8026-BF3F-47CB-A3F9-CD6F0E2E5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526" y="5437188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Rectangle 71">
                <a:extLst>
                  <a:ext uri="{FF2B5EF4-FFF2-40B4-BE49-F238E27FC236}">
                    <a16:creationId xmlns:a16="http://schemas.microsoft.com/office/drawing/2014/main" id="{E35B02F7-5656-4374-92FC-E6CA4C2A4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6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Rectangle 72">
                <a:extLst>
                  <a:ext uri="{FF2B5EF4-FFF2-40B4-BE49-F238E27FC236}">
                    <a16:creationId xmlns:a16="http://schemas.microsoft.com/office/drawing/2014/main" id="{81164F86-E22A-4A3C-8932-04A3E1439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451" y="5437188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Rectangle 73">
                <a:extLst>
                  <a:ext uri="{FF2B5EF4-FFF2-40B4-BE49-F238E27FC236}">
                    <a16:creationId xmlns:a16="http://schemas.microsoft.com/office/drawing/2014/main" id="{CE56F509-B8AF-4337-805E-9E26E2EA0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001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Rectangle 74">
                <a:extLst>
                  <a:ext uri="{FF2B5EF4-FFF2-40B4-BE49-F238E27FC236}">
                    <a16:creationId xmlns:a16="http://schemas.microsoft.com/office/drawing/2014/main" id="{041A70AA-4AE5-4CD5-8B00-9BE69A248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963" y="5437188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Rectangle 75">
                <a:extLst>
                  <a:ext uri="{FF2B5EF4-FFF2-40B4-BE49-F238E27FC236}">
                    <a16:creationId xmlns:a16="http://schemas.microsoft.com/office/drawing/2014/main" id="{0F52B697-C4E4-4517-A0C0-6A22CE74C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901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Rectangle 76">
                <a:extLst>
                  <a:ext uri="{FF2B5EF4-FFF2-40B4-BE49-F238E27FC236}">
                    <a16:creationId xmlns:a16="http://schemas.microsoft.com/office/drawing/2014/main" id="{0CEB597D-3737-42EB-AE8F-4010BC93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863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Rectangle 77">
                <a:extLst>
                  <a:ext uri="{FF2B5EF4-FFF2-40B4-BE49-F238E27FC236}">
                    <a16:creationId xmlns:a16="http://schemas.microsoft.com/office/drawing/2014/main" id="{A7C66E08-D2D6-47F7-BD8B-77D8C8C0F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826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Rectangle 78">
                <a:extLst>
                  <a:ext uri="{FF2B5EF4-FFF2-40B4-BE49-F238E27FC236}">
                    <a16:creationId xmlns:a16="http://schemas.microsoft.com/office/drawing/2014/main" id="{2FBEDFBB-4FD4-4024-B162-9B570B628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Rectangle 79">
                <a:extLst>
                  <a:ext uri="{FF2B5EF4-FFF2-40B4-BE49-F238E27FC236}">
                    <a16:creationId xmlns:a16="http://schemas.microsoft.com/office/drawing/2014/main" id="{FAEA7BBE-A52C-4CDE-9B99-B63C70003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6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Rectangle 80">
                <a:extLst>
                  <a:ext uri="{FF2B5EF4-FFF2-40B4-BE49-F238E27FC236}">
                    <a16:creationId xmlns:a16="http://schemas.microsoft.com/office/drawing/2014/main" id="{FFC1DDC4-93D2-4316-92C9-CE3289EB9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451" y="5522913"/>
                <a:ext cx="52388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Rectangle 81">
                <a:extLst>
                  <a:ext uri="{FF2B5EF4-FFF2-40B4-BE49-F238E27FC236}">
                    <a16:creationId xmlns:a16="http://schemas.microsoft.com/office/drawing/2014/main" id="{F3A872C0-0521-4075-823B-4EB2A27B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001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Rectangle 82">
                <a:extLst>
                  <a:ext uri="{FF2B5EF4-FFF2-40B4-BE49-F238E27FC236}">
                    <a16:creationId xmlns:a16="http://schemas.microsoft.com/office/drawing/2014/main" id="{53EA46EC-2874-4779-B89C-E504FD871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963" y="5522913"/>
                <a:ext cx="50800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Rectangle 83">
                <a:extLst>
                  <a:ext uri="{FF2B5EF4-FFF2-40B4-BE49-F238E27FC236}">
                    <a16:creationId xmlns:a16="http://schemas.microsoft.com/office/drawing/2014/main" id="{D86AD558-86DA-4987-A56A-8AE4AA88D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751" y="5522913"/>
                <a:ext cx="536575" cy="50800"/>
              </a:xfrm>
              <a:prstGeom prst="rect">
                <a:avLst/>
              </a:prstGeom>
              <a:solidFill>
                <a:srgbClr val="00B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84">
                <a:extLst>
                  <a:ext uri="{FF2B5EF4-FFF2-40B4-BE49-F238E27FC236}">
                    <a16:creationId xmlns:a16="http://schemas.microsoft.com/office/drawing/2014/main" id="{C5FD4BD4-F5FB-43F3-B06F-4D0F743CC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438" y="5435601"/>
                <a:ext cx="431800" cy="534988"/>
              </a:xfrm>
              <a:custGeom>
                <a:avLst/>
                <a:gdLst>
                  <a:gd name="T0" fmla="*/ 547 w 577"/>
                  <a:gd name="T1" fmla="*/ 182 h 717"/>
                  <a:gd name="T2" fmla="*/ 495 w 577"/>
                  <a:gd name="T3" fmla="*/ 205 h 717"/>
                  <a:gd name="T4" fmla="*/ 413 w 577"/>
                  <a:gd name="T5" fmla="*/ 412 h 717"/>
                  <a:gd name="T6" fmla="*/ 395 w 577"/>
                  <a:gd name="T7" fmla="*/ 405 h 717"/>
                  <a:gd name="T8" fmla="*/ 493 w 577"/>
                  <a:gd name="T9" fmla="*/ 157 h 717"/>
                  <a:gd name="T10" fmla="*/ 492 w 577"/>
                  <a:gd name="T11" fmla="*/ 157 h 717"/>
                  <a:gd name="T12" fmla="*/ 470 w 577"/>
                  <a:gd name="T13" fmla="*/ 106 h 717"/>
                  <a:gd name="T14" fmla="*/ 419 w 577"/>
                  <a:gd name="T15" fmla="*/ 128 h 717"/>
                  <a:gd name="T16" fmla="*/ 419 w 577"/>
                  <a:gd name="T17" fmla="*/ 128 h 717"/>
                  <a:gd name="T18" fmla="*/ 330 w 577"/>
                  <a:gd name="T19" fmla="*/ 354 h 717"/>
                  <a:gd name="T20" fmla="*/ 311 w 577"/>
                  <a:gd name="T21" fmla="*/ 347 h 717"/>
                  <a:gd name="T22" fmla="*/ 425 w 577"/>
                  <a:gd name="T23" fmla="*/ 59 h 717"/>
                  <a:gd name="T24" fmla="*/ 402 w 577"/>
                  <a:gd name="T25" fmla="*/ 8 h 717"/>
                  <a:gd name="T26" fmla="*/ 351 w 577"/>
                  <a:gd name="T27" fmla="*/ 30 h 717"/>
                  <a:gd name="T28" fmla="*/ 246 w 577"/>
                  <a:gd name="T29" fmla="*/ 296 h 717"/>
                  <a:gd name="T30" fmla="*/ 227 w 577"/>
                  <a:gd name="T31" fmla="*/ 289 h 717"/>
                  <a:gd name="T32" fmla="*/ 270 w 577"/>
                  <a:gd name="T33" fmla="*/ 182 h 717"/>
                  <a:gd name="T34" fmla="*/ 270 w 577"/>
                  <a:gd name="T35" fmla="*/ 51 h 717"/>
                  <a:gd name="T36" fmla="*/ 230 w 577"/>
                  <a:gd name="T37" fmla="*/ 11 h 717"/>
                  <a:gd name="T38" fmla="*/ 190 w 577"/>
                  <a:gd name="T39" fmla="*/ 51 h 717"/>
                  <a:gd name="T40" fmla="*/ 190 w 577"/>
                  <a:gd name="T41" fmla="*/ 167 h 717"/>
                  <a:gd name="T42" fmla="*/ 113 w 577"/>
                  <a:gd name="T43" fmla="*/ 363 h 717"/>
                  <a:gd name="T44" fmla="*/ 82 w 577"/>
                  <a:gd name="T45" fmla="*/ 202 h 717"/>
                  <a:gd name="T46" fmla="*/ 36 w 577"/>
                  <a:gd name="T47" fmla="*/ 171 h 717"/>
                  <a:gd name="T48" fmla="*/ 4 w 577"/>
                  <a:gd name="T49" fmla="*/ 217 h 717"/>
                  <a:gd name="T50" fmla="*/ 59 w 577"/>
                  <a:gd name="T51" fmla="*/ 500 h 717"/>
                  <a:gd name="T52" fmla="*/ 170 w 577"/>
                  <a:gd name="T53" fmla="*/ 649 h 717"/>
                  <a:gd name="T54" fmla="*/ 184 w 577"/>
                  <a:gd name="T55" fmla="*/ 717 h 717"/>
                  <a:gd name="T56" fmla="*/ 441 w 577"/>
                  <a:gd name="T57" fmla="*/ 679 h 717"/>
                  <a:gd name="T58" fmla="*/ 425 w 577"/>
                  <a:gd name="T59" fmla="*/ 599 h 717"/>
                  <a:gd name="T60" fmla="*/ 569 w 577"/>
                  <a:gd name="T61" fmla="*/ 234 h 717"/>
                  <a:gd name="T62" fmla="*/ 547 w 577"/>
                  <a:gd name="T63" fmla="*/ 182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7" h="717">
                    <a:moveTo>
                      <a:pt x="547" y="182"/>
                    </a:moveTo>
                    <a:cubicBezTo>
                      <a:pt x="526" y="174"/>
                      <a:pt x="503" y="184"/>
                      <a:pt x="495" y="205"/>
                    </a:cubicBezTo>
                    <a:cubicBezTo>
                      <a:pt x="413" y="412"/>
                      <a:pt x="413" y="412"/>
                      <a:pt x="413" y="412"/>
                    </a:cubicBezTo>
                    <a:cubicBezTo>
                      <a:pt x="395" y="405"/>
                      <a:pt x="395" y="405"/>
                      <a:pt x="395" y="405"/>
                    </a:cubicBezTo>
                    <a:cubicBezTo>
                      <a:pt x="493" y="157"/>
                      <a:pt x="493" y="157"/>
                      <a:pt x="493" y="157"/>
                    </a:cubicBezTo>
                    <a:cubicBezTo>
                      <a:pt x="492" y="157"/>
                      <a:pt x="492" y="157"/>
                      <a:pt x="492" y="157"/>
                    </a:cubicBezTo>
                    <a:cubicBezTo>
                      <a:pt x="500" y="137"/>
                      <a:pt x="490" y="114"/>
                      <a:pt x="470" y="106"/>
                    </a:cubicBezTo>
                    <a:cubicBezTo>
                      <a:pt x="450" y="98"/>
                      <a:pt x="427" y="108"/>
                      <a:pt x="419" y="128"/>
                    </a:cubicBezTo>
                    <a:cubicBezTo>
                      <a:pt x="419" y="128"/>
                      <a:pt x="419" y="128"/>
                      <a:pt x="419" y="128"/>
                    </a:cubicBezTo>
                    <a:cubicBezTo>
                      <a:pt x="330" y="354"/>
                      <a:pt x="330" y="354"/>
                      <a:pt x="330" y="354"/>
                    </a:cubicBezTo>
                    <a:cubicBezTo>
                      <a:pt x="311" y="347"/>
                      <a:pt x="311" y="347"/>
                      <a:pt x="311" y="347"/>
                    </a:cubicBezTo>
                    <a:cubicBezTo>
                      <a:pt x="425" y="59"/>
                      <a:pt x="425" y="59"/>
                      <a:pt x="425" y="59"/>
                    </a:cubicBezTo>
                    <a:cubicBezTo>
                      <a:pt x="433" y="39"/>
                      <a:pt x="423" y="16"/>
                      <a:pt x="402" y="8"/>
                    </a:cubicBezTo>
                    <a:cubicBezTo>
                      <a:pt x="382" y="0"/>
                      <a:pt x="359" y="10"/>
                      <a:pt x="351" y="30"/>
                    </a:cubicBezTo>
                    <a:cubicBezTo>
                      <a:pt x="246" y="296"/>
                      <a:pt x="246" y="296"/>
                      <a:pt x="246" y="296"/>
                    </a:cubicBezTo>
                    <a:cubicBezTo>
                      <a:pt x="227" y="289"/>
                      <a:pt x="227" y="289"/>
                      <a:pt x="227" y="289"/>
                    </a:cubicBezTo>
                    <a:cubicBezTo>
                      <a:pt x="270" y="182"/>
                      <a:pt x="270" y="182"/>
                      <a:pt x="270" y="182"/>
                    </a:cubicBezTo>
                    <a:cubicBezTo>
                      <a:pt x="270" y="51"/>
                      <a:pt x="270" y="51"/>
                      <a:pt x="270" y="51"/>
                    </a:cubicBezTo>
                    <a:cubicBezTo>
                      <a:pt x="270" y="29"/>
                      <a:pt x="252" y="11"/>
                      <a:pt x="230" y="11"/>
                    </a:cubicBezTo>
                    <a:cubicBezTo>
                      <a:pt x="208" y="11"/>
                      <a:pt x="190" y="29"/>
                      <a:pt x="190" y="51"/>
                    </a:cubicBezTo>
                    <a:cubicBezTo>
                      <a:pt x="190" y="167"/>
                      <a:pt x="190" y="167"/>
                      <a:pt x="190" y="167"/>
                    </a:cubicBezTo>
                    <a:cubicBezTo>
                      <a:pt x="113" y="363"/>
                      <a:pt x="113" y="363"/>
                      <a:pt x="113" y="363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78" y="181"/>
                      <a:pt x="57" y="167"/>
                      <a:pt x="36" y="171"/>
                    </a:cubicBezTo>
                    <a:cubicBezTo>
                      <a:pt x="14" y="175"/>
                      <a:pt x="0" y="196"/>
                      <a:pt x="4" y="217"/>
                    </a:cubicBezTo>
                    <a:cubicBezTo>
                      <a:pt x="59" y="500"/>
                      <a:pt x="59" y="500"/>
                      <a:pt x="59" y="500"/>
                    </a:cubicBezTo>
                    <a:cubicBezTo>
                      <a:pt x="170" y="649"/>
                      <a:pt x="170" y="649"/>
                      <a:pt x="170" y="649"/>
                    </a:cubicBezTo>
                    <a:cubicBezTo>
                      <a:pt x="184" y="717"/>
                      <a:pt x="184" y="717"/>
                      <a:pt x="184" y="717"/>
                    </a:cubicBezTo>
                    <a:cubicBezTo>
                      <a:pt x="441" y="679"/>
                      <a:pt x="441" y="679"/>
                      <a:pt x="441" y="679"/>
                    </a:cubicBezTo>
                    <a:cubicBezTo>
                      <a:pt x="425" y="599"/>
                      <a:pt x="425" y="599"/>
                      <a:pt x="425" y="599"/>
                    </a:cubicBezTo>
                    <a:cubicBezTo>
                      <a:pt x="569" y="234"/>
                      <a:pt x="569" y="234"/>
                      <a:pt x="569" y="234"/>
                    </a:cubicBezTo>
                    <a:cubicBezTo>
                      <a:pt x="577" y="214"/>
                      <a:pt x="567" y="190"/>
                      <a:pt x="547" y="182"/>
                    </a:cubicBezTo>
                  </a:path>
                </a:pathLst>
              </a:custGeom>
              <a:solidFill>
                <a:srgbClr val="FCB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85">
                <a:extLst>
                  <a:ext uri="{FF2B5EF4-FFF2-40B4-BE49-F238E27FC236}">
                    <a16:creationId xmlns:a16="http://schemas.microsoft.com/office/drawing/2014/main" id="{0EF03962-07C3-447D-A938-DCB2BD3C7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01" y="5354638"/>
                <a:ext cx="430213" cy="536575"/>
              </a:xfrm>
              <a:custGeom>
                <a:avLst/>
                <a:gdLst>
                  <a:gd name="T0" fmla="*/ 542 w 577"/>
                  <a:gd name="T1" fmla="*/ 171 h 718"/>
                  <a:gd name="T2" fmla="*/ 495 w 577"/>
                  <a:gd name="T3" fmla="*/ 202 h 718"/>
                  <a:gd name="T4" fmla="*/ 464 w 577"/>
                  <a:gd name="T5" fmla="*/ 363 h 718"/>
                  <a:gd name="T6" fmla="*/ 387 w 577"/>
                  <a:gd name="T7" fmla="*/ 167 h 718"/>
                  <a:gd name="T8" fmla="*/ 387 w 577"/>
                  <a:gd name="T9" fmla="*/ 51 h 718"/>
                  <a:gd name="T10" fmla="*/ 347 w 577"/>
                  <a:gd name="T11" fmla="*/ 12 h 718"/>
                  <a:gd name="T12" fmla="*/ 308 w 577"/>
                  <a:gd name="T13" fmla="*/ 51 h 718"/>
                  <a:gd name="T14" fmla="*/ 308 w 577"/>
                  <a:gd name="T15" fmla="*/ 183 h 718"/>
                  <a:gd name="T16" fmla="*/ 350 w 577"/>
                  <a:gd name="T17" fmla="*/ 289 h 718"/>
                  <a:gd name="T18" fmla="*/ 331 w 577"/>
                  <a:gd name="T19" fmla="*/ 296 h 718"/>
                  <a:gd name="T20" fmla="*/ 227 w 577"/>
                  <a:gd name="T21" fmla="*/ 30 h 718"/>
                  <a:gd name="T22" fmla="*/ 175 w 577"/>
                  <a:gd name="T23" fmla="*/ 8 h 718"/>
                  <a:gd name="T24" fmla="*/ 153 w 577"/>
                  <a:gd name="T25" fmla="*/ 59 h 718"/>
                  <a:gd name="T26" fmla="*/ 266 w 577"/>
                  <a:gd name="T27" fmla="*/ 347 h 718"/>
                  <a:gd name="T28" fmla="*/ 248 w 577"/>
                  <a:gd name="T29" fmla="*/ 354 h 718"/>
                  <a:gd name="T30" fmla="*/ 159 w 577"/>
                  <a:gd name="T31" fmla="*/ 129 h 718"/>
                  <a:gd name="T32" fmla="*/ 159 w 577"/>
                  <a:gd name="T33" fmla="*/ 129 h 718"/>
                  <a:gd name="T34" fmla="*/ 107 w 577"/>
                  <a:gd name="T35" fmla="*/ 106 h 718"/>
                  <a:gd name="T36" fmla="*/ 85 w 577"/>
                  <a:gd name="T37" fmla="*/ 158 h 718"/>
                  <a:gd name="T38" fmla="*/ 85 w 577"/>
                  <a:gd name="T39" fmla="*/ 158 h 718"/>
                  <a:gd name="T40" fmla="*/ 182 w 577"/>
                  <a:gd name="T41" fmla="*/ 405 h 718"/>
                  <a:gd name="T42" fmla="*/ 164 w 577"/>
                  <a:gd name="T43" fmla="*/ 412 h 718"/>
                  <a:gd name="T44" fmla="*/ 82 w 577"/>
                  <a:gd name="T45" fmla="*/ 205 h 718"/>
                  <a:gd name="T46" fmla="*/ 31 w 577"/>
                  <a:gd name="T47" fmla="*/ 183 h 718"/>
                  <a:gd name="T48" fmla="*/ 8 w 577"/>
                  <a:gd name="T49" fmla="*/ 234 h 718"/>
                  <a:gd name="T50" fmla="*/ 152 w 577"/>
                  <a:gd name="T51" fmla="*/ 599 h 718"/>
                  <a:gd name="T52" fmla="*/ 129 w 577"/>
                  <a:gd name="T53" fmla="*/ 678 h 718"/>
                  <a:gd name="T54" fmla="*/ 393 w 577"/>
                  <a:gd name="T55" fmla="*/ 718 h 718"/>
                  <a:gd name="T56" fmla="*/ 407 w 577"/>
                  <a:gd name="T57" fmla="*/ 649 h 718"/>
                  <a:gd name="T58" fmla="*/ 518 w 577"/>
                  <a:gd name="T59" fmla="*/ 501 h 718"/>
                  <a:gd name="T60" fmla="*/ 573 w 577"/>
                  <a:gd name="T61" fmla="*/ 218 h 718"/>
                  <a:gd name="T62" fmla="*/ 542 w 577"/>
                  <a:gd name="T63" fmla="*/ 171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7" h="718">
                    <a:moveTo>
                      <a:pt x="542" y="171"/>
                    </a:moveTo>
                    <a:cubicBezTo>
                      <a:pt x="520" y="167"/>
                      <a:pt x="499" y="181"/>
                      <a:pt x="495" y="202"/>
                    </a:cubicBezTo>
                    <a:cubicBezTo>
                      <a:pt x="464" y="363"/>
                      <a:pt x="464" y="363"/>
                      <a:pt x="464" y="363"/>
                    </a:cubicBezTo>
                    <a:cubicBezTo>
                      <a:pt x="387" y="167"/>
                      <a:pt x="387" y="167"/>
                      <a:pt x="387" y="167"/>
                    </a:cubicBezTo>
                    <a:cubicBezTo>
                      <a:pt x="387" y="51"/>
                      <a:pt x="387" y="51"/>
                      <a:pt x="387" y="51"/>
                    </a:cubicBezTo>
                    <a:cubicBezTo>
                      <a:pt x="387" y="30"/>
                      <a:pt x="369" y="12"/>
                      <a:pt x="347" y="12"/>
                    </a:cubicBezTo>
                    <a:cubicBezTo>
                      <a:pt x="326" y="12"/>
                      <a:pt x="308" y="30"/>
                      <a:pt x="308" y="51"/>
                    </a:cubicBezTo>
                    <a:cubicBezTo>
                      <a:pt x="308" y="183"/>
                      <a:pt x="308" y="183"/>
                      <a:pt x="308" y="183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31" y="296"/>
                      <a:pt x="331" y="296"/>
                      <a:pt x="331" y="296"/>
                    </a:cubicBezTo>
                    <a:cubicBezTo>
                      <a:pt x="227" y="30"/>
                      <a:pt x="227" y="30"/>
                      <a:pt x="227" y="30"/>
                    </a:cubicBezTo>
                    <a:cubicBezTo>
                      <a:pt x="219" y="10"/>
                      <a:pt x="195" y="0"/>
                      <a:pt x="175" y="8"/>
                    </a:cubicBezTo>
                    <a:cubicBezTo>
                      <a:pt x="155" y="16"/>
                      <a:pt x="145" y="39"/>
                      <a:pt x="153" y="59"/>
                    </a:cubicBezTo>
                    <a:cubicBezTo>
                      <a:pt x="266" y="347"/>
                      <a:pt x="266" y="347"/>
                      <a:pt x="266" y="347"/>
                    </a:cubicBezTo>
                    <a:cubicBezTo>
                      <a:pt x="248" y="354"/>
                      <a:pt x="248" y="354"/>
                      <a:pt x="248" y="354"/>
                    </a:cubicBezTo>
                    <a:cubicBezTo>
                      <a:pt x="159" y="129"/>
                      <a:pt x="159" y="129"/>
                      <a:pt x="159" y="129"/>
                    </a:cubicBezTo>
                    <a:cubicBezTo>
                      <a:pt x="159" y="129"/>
                      <a:pt x="159" y="129"/>
                      <a:pt x="159" y="129"/>
                    </a:cubicBezTo>
                    <a:cubicBezTo>
                      <a:pt x="151" y="108"/>
                      <a:pt x="128" y="98"/>
                      <a:pt x="107" y="106"/>
                    </a:cubicBezTo>
                    <a:cubicBezTo>
                      <a:pt x="87" y="114"/>
                      <a:pt x="77" y="137"/>
                      <a:pt x="85" y="158"/>
                    </a:cubicBezTo>
                    <a:cubicBezTo>
                      <a:pt x="85" y="158"/>
                      <a:pt x="85" y="158"/>
                      <a:pt x="85" y="158"/>
                    </a:cubicBezTo>
                    <a:cubicBezTo>
                      <a:pt x="182" y="405"/>
                      <a:pt x="182" y="405"/>
                      <a:pt x="182" y="405"/>
                    </a:cubicBezTo>
                    <a:cubicBezTo>
                      <a:pt x="164" y="412"/>
                      <a:pt x="164" y="412"/>
                      <a:pt x="164" y="412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74" y="185"/>
                      <a:pt x="51" y="175"/>
                      <a:pt x="31" y="183"/>
                    </a:cubicBezTo>
                    <a:cubicBezTo>
                      <a:pt x="10" y="191"/>
                      <a:pt x="0" y="214"/>
                      <a:pt x="8" y="234"/>
                    </a:cubicBezTo>
                    <a:cubicBezTo>
                      <a:pt x="152" y="599"/>
                      <a:pt x="152" y="599"/>
                      <a:pt x="152" y="599"/>
                    </a:cubicBezTo>
                    <a:cubicBezTo>
                      <a:pt x="129" y="678"/>
                      <a:pt x="129" y="678"/>
                      <a:pt x="129" y="678"/>
                    </a:cubicBezTo>
                    <a:cubicBezTo>
                      <a:pt x="393" y="718"/>
                      <a:pt x="393" y="718"/>
                      <a:pt x="393" y="718"/>
                    </a:cubicBezTo>
                    <a:cubicBezTo>
                      <a:pt x="407" y="649"/>
                      <a:pt x="407" y="649"/>
                      <a:pt x="407" y="649"/>
                    </a:cubicBezTo>
                    <a:cubicBezTo>
                      <a:pt x="518" y="501"/>
                      <a:pt x="518" y="501"/>
                      <a:pt x="518" y="501"/>
                    </a:cubicBezTo>
                    <a:cubicBezTo>
                      <a:pt x="573" y="218"/>
                      <a:pt x="573" y="218"/>
                      <a:pt x="573" y="218"/>
                    </a:cubicBezTo>
                    <a:cubicBezTo>
                      <a:pt x="577" y="196"/>
                      <a:pt x="563" y="175"/>
                      <a:pt x="542" y="171"/>
                    </a:cubicBezTo>
                  </a:path>
                </a:pathLst>
              </a:custGeom>
              <a:solidFill>
                <a:srgbClr val="FCB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86">
                <a:extLst>
                  <a:ext uri="{FF2B5EF4-FFF2-40B4-BE49-F238E27FC236}">
                    <a16:creationId xmlns:a16="http://schemas.microsoft.com/office/drawing/2014/main" id="{75560099-20A9-4E45-A4B2-3E570D944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5859463"/>
                <a:ext cx="274638" cy="155575"/>
              </a:xfrm>
              <a:custGeom>
                <a:avLst/>
                <a:gdLst>
                  <a:gd name="T0" fmla="*/ 0 w 173"/>
                  <a:gd name="T1" fmla="*/ 98 h 98"/>
                  <a:gd name="T2" fmla="*/ 151 w 173"/>
                  <a:gd name="T3" fmla="*/ 98 h 98"/>
                  <a:gd name="T4" fmla="*/ 173 w 173"/>
                  <a:gd name="T5" fmla="*/ 22 h 98"/>
                  <a:gd name="T6" fmla="*/ 29 w 173"/>
                  <a:gd name="T7" fmla="*/ 0 h 98"/>
                  <a:gd name="T8" fmla="*/ 0 w 173"/>
                  <a:gd name="T9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98">
                    <a:moveTo>
                      <a:pt x="0" y="98"/>
                    </a:moveTo>
                    <a:lnTo>
                      <a:pt x="151" y="98"/>
                    </a:lnTo>
                    <a:lnTo>
                      <a:pt x="173" y="22"/>
                    </a:lnTo>
                    <a:lnTo>
                      <a:pt x="29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E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87">
                <a:extLst>
                  <a:ext uri="{FF2B5EF4-FFF2-40B4-BE49-F238E27FC236}">
                    <a16:creationId xmlns:a16="http://schemas.microsoft.com/office/drawing/2014/main" id="{6801BC73-B635-4A71-BC13-93194740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5938838"/>
                <a:ext cx="249238" cy="76200"/>
              </a:xfrm>
              <a:custGeom>
                <a:avLst/>
                <a:gdLst>
                  <a:gd name="T0" fmla="*/ 0 w 157"/>
                  <a:gd name="T1" fmla="*/ 22 h 48"/>
                  <a:gd name="T2" fmla="*/ 7 w 157"/>
                  <a:gd name="T3" fmla="*/ 48 h 48"/>
                  <a:gd name="T4" fmla="*/ 157 w 157"/>
                  <a:gd name="T5" fmla="*/ 48 h 48"/>
                  <a:gd name="T6" fmla="*/ 143 w 157"/>
                  <a:gd name="T7" fmla="*/ 0 h 48"/>
                  <a:gd name="T8" fmla="*/ 0 w 157"/>
                  <a:gd name="T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8">
                    <a:moveTo>
                      <a:pt x="0" y="22"/>
                    </a:moveTo>
                    <a:lnTo>
                      <a:pt x="7" y="48"/>
                    </a:lnTo>
                    <a:lnTo>
                      <a:pt x="157" y="48"/>
                    </a:lnTo>
                    <a:lnTo>
                      <a:pt x="14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CE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Rectangle 8">
                <a:extLst>
                  <a:ext uri="{FF2B5EF4-FFF2-40B4-BE49-F238E27FC236}">
                    <a16:creationId xmlns:a16="http://schemas.microsoft.com/office/drawing/2014/main" id="{BE6B8349-9E4E-4369-B9AE-C23D7894F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351" y="4010026"/>
                <a:ext cx="1349375" cy="78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7">
              <a:extLst>
                <a:ext uri="{FF2B5EF4-FFF2-40B4-BE49-F238E27FC236}">
                  <a16:creationId xmlns:a16="http://schemas.microsoft.com/office/drawing/2014/main" id="{E5460629-5A52-4109-AAE4-ECB128932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185" y="4337375"/>
              <a:ext cx="925513" cy="33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MakeMagicHappen();</a:t>
              </a:r>
            </a:p>
          </p:txBody>
        </p:sp>
      </p:grpSp>
      <p:sp>
        <p:nvSpPr>
          <p:cNvPr id="79" name="Rectangle 140">
            <a:extLst>
              <a:ext uri="{FF2B5EF4-FFF2-40B4-BE49-F238E27FC236}">
                <a16:creationId xmlns:a16="http://schemas.microsoft.com/office/drawing/2014/main" id="{F830E31B-1B34-46C7-9ABC-D9FE3ED3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725" y="1065610"/>
            <a:ext cx="336839" cy="38498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0" name="Rectangle 141">
            <a:extLst>
              <a:ext uri="{FF2B5EF4-FFF2-40B4-BE49-F238E27FC236}">
                <a16:creationId xmlns:a16="http://schemas.microsoft.com/office/drawing/2014/main" id="{E047CB0E-6F0F-43C1-BEAD-02265318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564" y="1065768"/>
            <a:ext cx="4250849" cy="384831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microsoft.com/cognitive</a:t>
            </a:r>
          </a:p>
        </p:txBody>
      </p:sp>
    </p:spTree>
    <p:extLst>
      <p:ext uri="{BB962C8B-B14F-4D97-AF65-F5344CB8AC3E}">
        <p14:creationId xmlns:p14="http://schemas.microsoft.com/office/powerpoint/2010/main" val="366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Key Code Snippets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3030199" cy="5478423"/>
          </a:xfrm>
        </p:spPr>
        <p:txBody>
          <a:bodyPr/>
          <a:lstStyle/>
          <a:p>
            <a:r>
              <a:rPr lang="en-US" sz="2000" dirty="0">
                <a:solidFill>
                  <a:schemeClr val="bg2"/>
                </a:solidFill>
              </a:rPr>
              <a:t>internal </a:t>
            </a:r>
            <a:r>
              <a:rPr lang="en-US" sz="2000" dirty="0" err="1">
                <a:solidFill>
                  <a:schemeClr val="bg2"/>
                </a:solidFill>
              </a:rPr>
              <a:t>const</a:t>
            </a:r>
            <a:r>
              <a:rPr lang="en-US" sz="2000" dirty="0">
                <a:solidFill>
                  <a:schemeClr val="bg2"/>
                </a:solidFill>
              </a:rPr>
              <a:t> string </a:t>
            </a:r>
            <a:r>
              <a:rPr lang="en-US" sz="2000" dirty="0" err="1"/>
              <a:t>ImageSearchService</a:t>
            </a:r>
            <a:r>
              <a:rPr lang="en-US" sz="2000" dirty="0"/>
              <a:t> = "https://api.cognitive.microsoft.com/</a:t>
            </a:r>
            <a:r>
              <a:rPr lang="en-US" sz="2000" dirty="0" err="1"/>
              <a:t>bing</a:t>
            </a:r>
            <a:r>
              <a:rPr lang="en-US" sz="2000" dirty="0"/>
              <a:t>/v7.0/images/details?";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chemeClr val="bg2"/>
                </a:solidFill>
              </a:rPr>
              <a:t>var</a:t>
            </a:r>
            <a:r>
              <a:rPr lang="en-US" sz="2000" dirty="0"/>
              <a:t> client = new </a:t>
            </a:r>
            <a:r>
              <a:rPr lang="en-US" sz="2000" dirty="0" err="1"/>
              <a:t>HttpClient</a:t>
            </a:r>
            <a:r>
              <a:rPr lang="en-US" sz="2000" dirty="0"/>
              <a:t>();</a:t>
            </a:r>
          </a:p>
          <a:p>
            <a:r>
              <a:rPr lang="en-US" sz="2000" dirty="0" err="1"/>
              <a:t>client.DefaultRequestHeaders.Add</a:t>
            </a:r>
            <a:r>
              <a:rPr lang="en-US" sz="2000" dirty="0"/>
              <a:t>("</a:t>
            </a:r>
            <a:r>
              <a:rPr lang="en-US" sz="2000" dirty="0" err="1"/>
              <a:t>Ocp</a:t>
            </a:r>
            <a:r>
              <a:rPr lang="en-US" sz="2000" dirty="0"/>
              <a:t>-</a:t>
            </a:r>
            <a:r>
              <a:rPr lang="en-US" sz="2000" dirty="0" err="1"/>
              <a:t>Apim</a:t>
            </a:r>
            <a:r>
              <a:rPr lang="en-US" sz="2000" dirty="0"/>
              <a:t>-Subscription-Key", </a:t>
            </a:r>
            <a:r>
              <a:rPr lang="en-US" sz="2000" dirty="0" err="1"/>
              <a:t>Constants.SearchKey</a:t>
            </a:r>
            <a:r>
              <a:rPr lang="en-US" sz="2000" dirty="0"/>
              <a:t>);</a:t>
            </a:r>
          </a:p>
          <a:p>
            <a:r>
              <a:rPr lang="en-US" sz="2000" dirty="0" err="1"/>
              <a:t>client.DefaultRequestHeaders.Accept.Add</a:t>
            </a:r>
            <a:r>
              <a:rPr lang="en-US" sz="2000" dirty="0"/>
              <a:t>(</a:t>
            </a:r>
          </a:p>
          <a:p>
            <a:r>
              <a:rPr lang="en-US" sz="2000" dirty="0"/>
              <a:t>        new </a:t>
            </a:r>
            <a:r>
              <a:rPr lang="en-US" sz="2000" dirty="0" err="1"/>
              <a:t>MediaTypeWithQualityHeaderValue</a:t>
            </a:r>
            <a:r>
              <a:rPr lang="en-US" sz="2000" dirty="0"/>
              <a:t>("application/</a:t>
            </a:r>
            <a:r>
              <a:rPr lang="en-US" sz="2000" dirty="0" err="1"/>
              <a:t>json</a:t>
            </a:r>
            <a:r>
              <a:rPr lang="en-US" sz="2000" dirty="0"/>
              <a:t>"));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// Post request additional metadata and process response</a:t>
            </a:r>
          </a:p>
          <a:p>
            <a:r>
              <a:rPr lang="en-US" sz="2000" dirty="0" err="1">
                <a:solidFill>
                  <a:schemeClr val="bg2"/>
                </a:solidFill>
              </a:rPr>
              <a:t>var</a:t>
            </a:r>
            <a:r>
              <a:rPr lang="en-US" sz="2000" dirty="0"/>
              <a:t> </a:t>
            </a:r>
            <a:r>
              <a:rPr lang="en-US" sz="2000" dirty="0" err="1"/>
              <a:t>queryString</a:t>
            </a:r>
            <a:r>
              <a:rPr lang="en-US" sz="2000" dirty="0"/>
              <a:t> = </a:t>
            </a:r>
            <a:r>
              <a:rPr lang="en-US" sz="2000" dirty="0" err="1"/>
              <a:t>string.Format</a:t>
            </a:r>
            <a:r>
              <a:rPr lang="en-US" sz="2000" dirty="0"/>
              <a:t>(“mkt={0}&amp;</a:t>
            </a:r>
            <a:r>
              <a:rPr lang="en-US" sz="2000" dirty="0" err="1"/>
              <a:t>setlang</a:t>
            </a:r>
            <a:r>
              <a:rPr lang="en-US" sz="2000" dirty="0"/>
              <a:t>={1}&amp;</a:t>
            </a:r>
            <a:r>
              <a:rPr lang="en-US" sz="2000" dirty="0" err="1"/>
              <a:t>safesearch</a:t>
            </a:r>
            <a:r>
              <a:rPr lang="en-US" sz="2000" dirty="0"/>
              <a:t>={2}&amp;modules={3}", </a:t>
            </a:r>
          </a:p>
          <a:p>
            <a:r>
              <a:rPr lang="en-US" sz="2000" dirty="0"/>
              <a:t>        “</a:t>
            </a:r>
            <a:r>
              <a:rPr lang="en-US" sz="2000" dirty="0" err="1"/>
              <a:t>en</a:t>
            </a:r>
            <a:r>
              <a:rPr lang="en-US" sz="2000" dirty="0"/>
              <a:t>-us”, “</a:t>
            </a:r>
            <a:r>
              <a:rPr lang="en-US" sz="2000" dirty="0" err="1"/>
              <a:t>en</a:t>
            </a:r>
            <a:r>
              <a:rPr lang="en-US" sz="2000" dirty="0"/>
              <a:t>”, "strict</a:t>
            </a:r>
            <a:r>
              <a:rPr lang="en-US" sz="2000"/>
              <a:t>", “all“);</a:t>
            </a:r>
            <a:endParaRPr lang="en-US" sz="2000" dirty="0"/>
          </a:p>
          <a:p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uri</a:t>
            </a:r>
            <a:r>
              <a:rPr lang="en-US" sz="2000" dirty="0"/>
              <a:t> = </a:t>
            </a:r>
            <a:r>
              <a:rPr lang="en-US" sz="2000" dirty="0" err="1"/>
              <a:t>Constants.ImageSearchService</a:t>
            </a:r>
            <a:r>
              <a:rPr lang="en-US" sz="2000" dirty="0"/>
              <a:t> + </a:t>
            </a:r>
            <a:r>
              <a:rPr lang="en-US" sz="2000" dirty="0" err="1"/>
              <a:t>queryString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 err="1"/>
              <a:t>var</a:t>
            </a:r>
            <a:r>
              <a:rPr lang="en-US" sz="2000" dirty="0"/>
              <a:t> response = await </a:t>
            </a:r>
            <a:r>
              <a:rPr lang="en-US" sz="2000" dirty="0" err="1"/>
              <a:t>client.PostAsync</a:t>
            </a:r>
            <a:r>
              <a:rPr lang="en-US" sz="2000" dirty="0"/>
              <a:t>(</a:t>
            </a:r>
            <a:r>
              <a:rPr lang="en-US" sz="2000" dirty="0" err="1"/>
              <a:t>uri</a:t>
            </a:r>
            <a:r>
              <a:rPr lang="en-US" sz="2000" dirty="0"/>
              <a:t>, content);</a:t>
            </a:r>
          </a:p>
          <a:p>
            <a:r>
              <a:rPr lang="en-US" sz="2000" dirty="0"/>
              <a:t>if (</a:t>
            </a:r>
            <a:r>
              <a:rPr lang="en-US" sz="2000" dirty="0" err="1"/>
              <a:t>response.StatusCode</a:t>
            </a:r>
            <a:r>
              <a:rPr lang="en-US" sz="2000" dirty="0"/>
              <a:t> == </a:t>
            </a:r>
            <a:r>
              <a:rPr lang="en-US" sz="2000" dirty="0" err="1"/>
              <a:t>HttpStatusCode.OK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rawResults</a:t>
            </a:r>
            <a:r>
              <a:rPr lang="en-US" sz="2000" dirty="0"/>
              <a:t> = await </a:t>
            </a:r>
            <a:r>
              <a:rPr lang="en-US" sz="2000" dirty="0" err="1"/>
              <a:t>response.Content.ReadAsStringAsync</a:t>
            </a:r>
            <a:r>
              <a:rPr lang="en-US" sz="20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727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Searching with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82C2A-4AD2-4CBA-A55D-D1CAB4B1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435935"/>
            <a:ext cx="2800741" cy="27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6A3F0-0609-4E98-905A-F95ED7242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7" y="1435935"/>
            <a:ext cx="2838846" cy="497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3023B-A037-4A36-825F-13A6D605E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542" y="1435935"/>
            <a:ext cx="3315163" cy="4953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563DFE-8E81-4F80-A595-9BD5B7BFA48B}"/>
              </a:ext>
            </a:extLst>
          </p:cNvPr>
          <p:cNvSpPr/>
          <p:nvPr/>
        </p:nvSpPr>
        <p:spPr>
          <a:xfrm>
            <a:off x="9103644" y="6612712"/>
            <a:ext cx="33267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7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*images show actual search results from Bing index</a:t>
            </a:r>
          </a:p>
        </p:txBody>
      </p:sp>
    </p:spTree>
    <p:extLst>
      <p:ext uri="{BB962C8B-B14F-4D97-AF65-F5344CB8AC3E}">
        <p14:creationId xmlns:p14="http://schemas.microsoft.com/office/powerpoint/2010/main" val="4764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740132"/>
            <a:ext cx="4892040" cy="1514261"/>
          </a:xfrm>
        </p:spPr>
        <p:txBody>
          <a:bodyPr/>
          <a:lstStyle/>
          <a:p>
            <a:r>
              <a:rPr lang="en-US" dirty="0"/>
              <a:t>Custom Search Demo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24410D4-2E7F-4640-A333-7406A561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864" y="0"/>
            <a:ext cx="13966858" cy="7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73" y="1839635"/>
            <a:ext cx="5677264" cy="2179058"/>
          </a:xfrm>
        </p:spPr>
        <p:txBody>
          <a:bodyPr/>
          <a:lstStyle/>
          <a:p>
            <a:r>
              <a:rPr lang="en-US" sz="7200" dirty="0"/>
              <a:t>Partner</a:t>
            </a:r>
            <a:br>
              <a:rPr lang="en-US" sz="7200" dirty="0"/>
            </a:br>
            <a:r>
              <a:rPr lang="en-US" sz="7200" dirty="0"/>
              <a:t>Highlight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F062-E85B-4D8D-9D9D-067CB96400E8}"/>
              </a:ext>
            </a:extLst>
          </p:cNvPr>
          <p:cNvSpPr/>
          <p:nvPr/>
        </p:nvSpPr>
        <p:spPr bwMode="auto">
          <a:xfrm>
            <a:off x="6065837" y="0"/>
            <a:ext cx="6370638" cy="69945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268EB1-A4C9-4D58-B656-5B5F6276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7437" y="1839635"/>
            <a:ext cx="4657342" cy="31378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6173" y="5478462"/>
            <a:ext cx="5677264" cy="1348061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Trevor McFarland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VP Eng, Search @ AOL</a:t>
            </a:r>
          </a:p>
        </p:txBody>
      </p:sp>
    </p:spTree>
    <p:extLst>
      <p:ext uri="{BB962C8B-B14F-4D97-AF65-F5344CB8AC3E}">
        <p14:creationId xmlns:p14="http://schemas.microsoft.com/office/powerpoint/2010/main" val="8620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7" y="2506662"/>
            <a:ext cx="6324600" cy="4013406"/>
          </a:xfrm>
        </p:spPr>
        <p:txBody>
          <a:bodyPr/>
          <a:lstStyle/>
          <a:p>
            <a:r>
              <a:rPr lang="en-US" sz="3200" dirty="0"/>
              <a:t>Great range of features </a:t>
            </a:r>
          </a:p>
          <a:p>
            <a:r>
              <a:rPr lang="en-US" sz="3200" dirty="0"/>
              <a:t>World class relevance</a:t>
            </a:r>
          </a:p>
          <a:p>
            <a:r>
              <a:rPr lang="en-US" sz="3200" dirty="0"/>
              <a:t>Optimized performance </a:t>
            </a:r>
          </a:p>
          <a:p>
            <a:r>
              <a:rPr lang="en-US" sz="3200" dirty="0"/>
              <a:t>Intuitive JSON – Easy to Use</a:t>
            </a:r>
          </a:p>
          <a:p>
            <a:r>
              <a:rPr lang="en-US" sz="3200" dirty="0"/>
              <a:t>Great Development Partnership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7" y="449262"/>
            <a:ext cx="11889564" cy="917575"/>
          </a:xfrm>
        </p:spPr>
        <p:txBody>
          <a:bodyPr/>
          <a:lstStyle/>
          <a:p>
            <a:r>
              <a:rPr lang="en-US" dirty="0"/>
              <a:t>Leveraging the Bing APIs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C84AA7B5-2C00-453A-A4BF-CE583DE5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37" y="-84138"/>
            <a:ext cx="1676400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0B01D-3562-4F0C-A218-A9FC0F765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237" y="1516062"/>
            <a:ext cx="5181602" cy="509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005" r="6165" b="1684"/>
          <a:stretch/>
        </p:blipFill>
        <p:spPr>
          <a:xfrm>
            <a:off x="4846833" y="497"/>
            <a:ext cx="7588761" cy="699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846833" y="497"/>
            <a:ext cx="7588761" cy="6994028"/>
          </a:xfrm>
          <a:prstGeom prst="rect">
            <a:avLst/>
          </a:prstGeom>
          <a:gradFill flip="none" rotWithShape="1">
            <a:gsLst>
              <a:gs pos="2917">
                <a:srgbClr val="000000">
                  <a:alpha val="85000"/>
                </a:srgbClr>
              </a:gs>
              <a:gs pos="50000">
                <a:srgbClr val="000000">
                  <a:alpha val="70000"/>
                </a:srgbClr>
              </a:gs>
              <a:gs pos="76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847714" y="0"/>
            <a:ext cx="7588761" cy="6994028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859" y="2943434"/>
            <a:ext cx="3207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Resources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8D7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8388" y="307629"/>
            <a:ext cx="3095719" cy="600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It’s your turn 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8B470A-466F-48AF-81DA-1B9E9AAE1FEB}"/>
              </a:ext>
            </a:extLst>
          </p:cNvPr>
          <p:cNvSpPr txBox="1"/>
          <p:nvPr/>
        </p:nvSpPr>
        <p:spPr>
          <a:xfrm>
            <a:off x="6424492" y="2510897"/>
            <a:ext cx="4663017" cy="102263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Get your own Free Key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an API subscription key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77DD09-B03E-40E1-829A-FC3DA3AC232F}"/>
              </a:ext>
            </a:extLst>
          </p:cNvPr>
          <p:cNvSpPr txBox="1"/>
          <p:nvPr/>
        </p:nvSpPr>
        <p:spPr>
          <a:xfrm>
            <a:off x="6424492" y="3679126"/>
            <a:ext cx="5605707" cy="102263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Try out one of the API’s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There's so many to choose from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152049-636A-4452-94BC-F15F5ACE4FF0}"/>
              </a:ext>
            </a:extLst>
          </p:cNvPr>
          <p:cNvSpPr txBox="1"/>
          <p:nvPr/>
        </p:nvSpPr>
        <p:spPr>
          <a:xfrm>
            <a:off x="6424493" y="4847354"/>
            <a:ext cx="4310306" cy="102263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Use your new Key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Pass your key in via a header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FE4133-B377-405F-A6BF-5FE0328BF804}"/>
              </a:ext>
            </a:extLst>
          </p:cNvPr>
          <p:cNvSpPr txBox="1"/>
          <p:nvPr/>
        </p:nvSpPr>
        <p:spPr>
          <a:xfrm>
            <a:off x="6403731" y="1363662"/>
            <a:ext cx="5377106" cy="1022636"/>
          </a:xfrm>
          <a:prstGeom prst="rect">
            <a:avLst/>
          </a:prstGeom>
          <a:noFill/>
        </p:spPr>
        <p:txBody>
          <a:bodyPr wrap="square" lIns="186521" tIns="149217" rIns="93260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Check us out on the web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microsoft.com/cognitive</a:t>
            </a:r>
          </a:p>
        </p:txBody>
      </p:sp>
      <p:pic>
        <p:nvPicPr>
          <p:cNvPr id="12" name="Graphic 11" descr="Monitor">
            <a:extLst>
              <a:ext uri="{FF2B5EF4-FFF2-40B4-BE49-F238E27FC236}">
                <a16:creationId xmlns:a16="http://schemas.microsoft.com/office/drawing/2014/main" id="{857F5E22-AB63-4205-B1E2-9E1FFA05B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4820" y="1516262"/>
            <a:ext cx="730136" cy="730136"/>
          </a:xfrm>
          <a:prstGeom prst="rect">
            <a:avLst/>
          </a:prstGeom>
        </p:spPr>
      </p:pic>
      <p:pic>
        <p:nvPicPr>
          <p:cNvPr id="14" name="Graphic 13" descr="Earth Globe Americas">
            <a:extLst>
              <a:ext uri="{FF2B5EF4-FFF2-40B4-BE49-F238E27FC236}">
                <a16:creationId xmlns:a16="http://schemas.microsoft.com/office/drawing/2014/main" id="{A61822F4-2D95-4C30-9E78-5847BAAD8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3237" y="1655762"/>
            <a:ext cx="347749" cy="347749"/>
          </a:xfrm>
          <a:prstGeom prst="rect">
            <a:avLst/>
          </a:prstGeom>
        </p:spPr>
      </p:pic>
      <p:pic>
        <p:nvPicPr>
          <p:cNvPr id="16" name="Graphic 15" descr="Key">
            <a:extLst>
              <a:ext uri="{FF2B5EF4-FFF2-40B4-BE49-F238E27FC236}">
                <a16:creationId xmlns:a16="http://schemas.microsoft.com/office/drawing/2014/main" id="{60E6B23E-B8FC-4B5C-A3A3-4041567AD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379963">
            <a:off x="5453896" y="2748268"/>
            <a:ext cx="611984" cy="611984"/>
          </a:xfrm>
          <a:prstGeom prst="rect">
            <a:avLst/>
          </a:prstGeom>
        </p:spPr>
      </p:pic>
      <p:pic>
        <p:nvPicPr>
          <p:cNvPr id="18" name="Graphic 17" descr="Tools">
            <a:extLst>
              <a:ext uri="{FF2B5EF4-FFF2-40B4-BE49-F238E27FC236}">
                <a16:creationId xmlns:a16="http://schemas.microsoft.com/office/drawing/2014/main" id="{67C9E0BF-4272-4ED6-BB33-CBFAC2688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7143" y="3912071"/>
            <a:ext cx="585490" cy="585490"/>
          </a:xfrm>
          <a:prstGeom prst="rect">
            <a:avLst/>
          </a:prstGeom>
        </p:spPr>
      </p:pic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685953E7-9613-4D3E-9442-F45FBFC355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43696" y="5015807"/>
            <a:ext cx="632384" cy="6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MSBuild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6494">
                    <a:srgbClr val="FFFFFF"/>
                  </a:gs>
                  <a:gs pos="18182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Related Sessions @ Build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8" y="6013450"/>
            <a:ext cx="9783762" cy="682625"/>
          </a:xfrm>
        </p:spPr>
        <p:txBody>
          <a:bodyPr lIns="182880" tIns="91440" rIns="182880" bIns="91440" anchor="b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3"/>
                </a:solidFill>
              </a:rPr>
              <a:t>Re-visit Build session recordings on </a:t>
            </a:r>
            <a:r>
              <a:rPr lang="en-US" sz="2400" dirty="0">
                <a:solidFill>
                  <a:schemeClr val="accent3"/>
                </a:solidFill>
                <a:hlinkClick r:id="rId3"/>
              </a:rPr>
              <a:t>Channel 9</a:t>
            </a:r>
            <a:endParaRPr lang="en-US" sz="2400" dirty="0">
              <a:solidFill>
                <a:schemeClr val="accent3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74638" y="1302576"/>
          <a:ext cx="11887200" cy="4561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186">
                  <a:extLst>
                    <a:ext uri="{9D8B030D-6E8A-4147-A177-3AD203B41FA5}">
                      <a16:colId xmlns:a16="http://schemas.microsoft.com/office/drawing/2014/main" val="2210523606"/>
                    </a:ext>
                  </a:extLst>
                </a:gridCol>
                <a:gridCol w="5589345">
                  <a:extLst>
                    <a:ext uri="{9D8B030D-6E8A-4147-A177-3AD203B41FA5}">
                      <a16:colId xmlns:a16="http://schemas.microsoft.com/office/drawing/2014/main" val="447954458"/>
                    </a:ext>
                  </a:extLst>
                </a:gridCol>
                <a:gridCol w="1819984">
                  <a:extLst>
                    <a:ext uri="{9D8B030D-6E8A-4147-A177-3AD203B41FA5}">
                      <a16:colId xmlns:a16="http://schemas.microsoft.com/office/drawing/2014/main" val="3670703823"/>
                    </a:ext>
                  </a:extLst>
                </a:gridCol>
                <a:gridCol w="2824685">
                  <a:extLst>
                    <a:ext uri="{9D8B030D-6E8A-4147-A177-3AD203B41FA5}">
                      <a16:colId xmlns:a16="http://schemas.microsoft.com/office/drawing/2014/main" val="1616114511"/>
                    </a:ext>
                  </a:extLst>
                </a:gridCol>
              </a:tblGrid>
              <a:tr h="61714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Session ID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Title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Day/Time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Location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254467245"/>
                  </a:ext>
                </a:extLst>
              </a:tr>
              <a:tr h="757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B8903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Open Q&amp;A: Artificial intelligence tools for developers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5/10 3:30 PM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[Complete]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22493826"/>
                  </a:ext>
                </a:extLst>
              </a:tr>
              <a:tr h="757468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B8092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Using Microsoft Cognitive Services to bring the power of speech recognition to your apps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5/10 5:00 PM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[Complete]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40016044"/>
                  </a:ext>
                </a:extLst>
              </a:tr>
              <a:tr h="757468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B8020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Computer vision made easy: From pre-trained models to Custom Vision, Microsoft Cognitive Services has you covered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5/11 10:30 AM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[Complete]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688513070"/>
                  </a:ext>
                </a:extLst>
              </a:tr>
              <a:tr h="757468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B8058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Location intelligence and personalized experiences with Bing Maps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5/11 5:30 PM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WSCC Hall 6C (740)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728503342"/>
                  </a:ext>
                </a:extLst>
              </a:tr>
              <a:tr h="7574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T6074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Distill information into conversational, easy to navigate answers with Microsoft Cognitive Services QnA Maker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5/12 2:20PM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Tech Talk B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01450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475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740132"/>
            <a:ext cx="5410198" cy="1514261"/>
          </a:xfrm>
        </p:spPr>
        <p:txBody>
          <a:bodyPr/>
          <a:lstStyle/>
          <a:p>
            <a:r>
              <a:rPr lang="en-US" dirty="0"/>
              <a:t>How To</a:t>
            </a:r>
            <a:br>
              <a:rPr lang="en-US" dirty="0"/>
            </a:br>
            <a:r>
              <a:rPr lang="en-US" dirty="0"/>
              <a:t>Find Us In The Hub</a:t>
            </a:r>
          </a:p>
        </p:txBody>
      </p:sp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B5AC40C5-123D-4771-95C2-5AB1C3D6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909" y="0"/>
            <a:ext cx="6754566" cy="9263407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A7F50AFF-FEE9-480B-BCB0-171CA770E8FB}"/>
              </a:ext>
            </a:extLst>
          </p:cNvPr>
          <p:cNvCxnSpPr>
            <a:cxnSpLocks/>
          </p:cNvCxnSpPr>
          <p:nvPr/>
        </p:nvCxnSpPr>
        <p:spPr>
          <a:xfrm>
            <a:off x="6523037" y="3298854"/>
            <a:ext cx="2536155" cy="350808"/>
          </a:xfrm>
          <a:prstGeom prst="bentConnector3">
            <a:avLst>
              <a:gd name="adj1" fmla="val 90136"/>
            </a:avLst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ACB5B8-F1B4-4D9B-9820-7F8616517BFA}"/>
              </a:ext>
            </a:extLst>
          </p:cNvPr>
          <p:cNvSpPr/>
          <p:nvPr/>
        </p:nvSpPr>
        <p:spPr bwMode="auto">
          <a:xfrm>
            <a:off x="8965721" y="3536830"/>
            <a:ext cx="684362" cy="598098"/>
          </a:xfrm>
          <a:custGeom>
            <a:avLst/>
            <a:gdLst>
              <a:gd name="connsiteX0" fmla="*/ 172528 w 684362"/>
              <a:gd name="connsiteY0" fmla="*/ 17253 h 598098"/>
              <a:gd name="connsiteX1" fmla="*/ 0 w 684362"/>
              <a:gd name="connsiteY1" fmla="*/ 345057 h 598098"/>
              <a:gd name="connsiteX2" fmla="*/ 460075 w 684362"/>
              <a:gd name="connsiteY2" fmla="*/ 598098 h 598098"/>
              <a:gd name="connsiteX3" fmla="*/ 684362 w 684362"/>
              <a:gd name="connsiteY3" fmla="*/ 212785 h 598098"/>
              <a:gd name="connsiteX4" fmla="*/ 310551 w 684362"/>
              <a:gd name="connsiteY4" fmla="*/ 0 h 598098"/>
              <a:gd name="connsiteX5" fmla="*/ 270294 w 684362"/>
              <a:gd name="connsiteY5" fmla="*/ 57510 h 598098"/>
              <a:gd name="connsiteX6" fmla="*/ 172528 w 684362"/>
              <a:gd name="connsiteY6" fmla="*/ 17253 h 59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362" h="598098">
                <a:moveTo>
                  <a:pt x="172528" y="17253"/>
                </a:moveTo>
                <a:lnTo>
                  <a:pt x="0" y="345057"/>
                </a:lnTo>
                <a:lnTo>
                  <a:pt x="460075" y="598098"/>
                </a:lnTo>
                <a:lnTo>
                  <a:pt x="684362" y="212785"/>
                </a:lnTo>
                <a:lnTo>
                  <a:pt x="310551" y="0"/>
                </a:lnTo>
                <a:lnTo>
                  <a:pt x="270294" y="57510"/>
                </a:lnTo>
                <a:lnTo>
                  <a:pt x="172528" y="1725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7E88BA-9F29-4FE7-BBE7-E5C31039A721}"/>
              </a:ext>
            </a:extLst>
          </p:cNvPr>
          <p:cNvGrpSpPr/>
          <p:nvPr/>
        </p:nvGrpSpPr>
        <p:grpSpPr>
          <a:xfrm>
            <a:off x="5913437" y="2659062"/>
            <a:ext cx="609600" cy="990600"/>
            <a:chOff x="5913437" y="2659062"/>
            <a:chExt cx="609600" cy="990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299710-E755-4855-93F1-018F703C2163}"/>
                </a:ext>
              </a:extLst>
            </p:cNvPr>
            <p:cNvSpPr/>
            <p:nvPr/>
          </p:nvSpPr>
          <p:spPr bwMode="auto">
            <a:xfrm>
              <a:off x="5913437" y="2659062"/>
              <a:ext cx="6096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0DA535-8D52-420C-91A8-803898D4612B}"/>
                </a:ext>
              </a:extLst>
            </p:cNvPr>
            <p:cNvSpPr/>
            <p:nvPr/>
          </p:nvSpPr>
          <p:spPr bwMode="auto">
            <a:xfrm>
              <a:off x="5968597" y="2901441"/>
              <a:ext cx="497543" cy="50584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You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6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1459744"/>
            <a:ext cx="10058335" cy="1828786"/>
          </a:xfrm>
        </p:spPr>
        <p:txBody>
          <a:bodyPr/>
          <a:lstStyle/>
          <a:p>
            <a:r>
              <a:rPr lang="en-US" sz="4800" dirty="0"/>
              <a:t>Build intelligence into your business apps with ease using Bing APIs in Microsoft Cognitive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822384"/>
            <a:ext cx="7315137" cy="2621278"/>
          </a:xfrm>
        </p:spPr>
        <p:txBody>
          <a:bodyPr/>
          <a:lstStyle/>
          <a:p>
            <a:r>
              <a:rPr lang="en-US" sz="2800" dirty="0"/>
              <a:t>Ansuman Kar</a:t>
            </a:r>
          </a:p>
          <a:p>
            <a:r>
              <a:rPr lang="en-US" sz="2800" dirty="0"/>
              <a:t>Principal Software Engineering Manager</a:t>
            </a:r>
          </a:p>
          <a:p>
            <a:endParaRPr lang="en-US" sz="1600" dirty="0"/>
          </a:p>
          <a:p>
            <a:r>
              <a:rPr lang="en-US" sz="2800" dirty="0"/>
              <a:t>Brian King</a:t>
            </a:r>
          </a:p>
          <a:p>
            <a:r>
              <a:rPr lang="en-US" sz="2800" dirty="0"/>
              <a:t>Principal Group Program Manager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B8091</a:t>
            </a:r>
          </a:p>
        </p:txBody>
      </p:sp>
    </p:spTree>
    <p:extLst>
      <p:ext uri="{BB962C8B-B14F-4D97-AF65-F5344CB8AC3E}">
        <p14:creationId xmlns:p14="http://schemas.microsoft.com/office/powerpoint/2010/main" val="3788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005" r="6165" b="1684"/>
          <a:stretch/>
        </p:blipFill>
        <p:spPr>
          <a:xfrm>
            <a:off x="4846833" y="497"/>
            <a:ext cx="7588761" cy="699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846833" y="497"/>
            <a:ext cx="7588761" cy="6994028"/>
          </a:xfrm>
          <a:prstGeom prst="rect">
            <a:avLst/>
          </a:prstGeom>
          <a:gradFill flip="none" rotWithShape="1">
            <a:gsLst>
              <a:gs pos="2917">
                <a:srgbClr val="000000">
                  <a:alpha val="85000"/>
                </a:srgbClr>
              </a:gs>
              <a:gs pos="50000">
                <a:srgbClr val="000000">
                  <a:alpha val="70000"/>
                </a:srgbClr>
              </a:gs>
              <a:gs pos="76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847714" y="0"/>
            <a:ext cx="7588761" cy="6994028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414" y="799578"/>
            <a:ext cx="32078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</a:t>
            </a:r>
            <a:br>
              <a:rPr kumimoji="0" lang="en-US" alt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en-US" alt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Cognitive </a:t>
            </a:r>
            <a:br>
              <a:rPr kumimoji="0" lang="en-US" alt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en-US" alt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Services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Accelerate your journey to AI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8388" y="307629"/>
            <a:ext cx="3732112" cy="600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Cognitive 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8B470A-466F-48AF-81DA-1B9E9AAE1FEB}"/>
              </a:ext>
            </a:extLst>
          </p:cNvPr>
          <p:cNvSpPr txBox="1"/>
          <p:nvPr/>
        </p:nvSpPr>
        <p:spPr>
          <a:xfrm>
            <a:off x="6424492" y="2125662"/>
            <a:ext cx="4663017" cy="129963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Vision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From faces to feelings, allow your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apps to understand images and video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77DD09-B03E-40E1-829A-FC3DA3AC232F}"/>
              </a:ext>
            </a:extLst>
          </p:cNvPr>
          <p:cNvSpPr txBox="1"/>
          <p:nvPr/>
        </p:nvSpPr>
        <p:spPr>
          <a:xfrm>
            <a:off x="6424492" y="3293891"/>
            <a:ext cx="5605707" cy="129963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Speech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Hear and speak to your users by filtering noise, identifying speakers, and understanding intent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152049-636A-4452-94BC-F15F5ACE4FF0}"/>
              </a:ext>
            </a:extLst>
          </p:cNvPr>
          <p:cNvSpPr txBox="1"/>
          <p:nvPr/>
        </p:nvSpPr>
        <p:spPr>
          <a:xfrm>
            <a:off x="6424493" y="4462119"/>
            <a:ext cx="4310306" cy="129963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Language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Process text and learn how to recognize what users want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9D7FB0-5001-490B-B042-8A55C3B48022}"/>
              </a:ext>
            </a:extLst>
          </p:cNvPr>
          <p:cNvSpPr txBox="1"/>
          <p:nvPr/>
        </p:nvSpPr>
        <p:spPr>
          <a:xfrm>
            <a:off x="6424492" y="5630348"/>
            <a:ext cx="4663017" cy="129963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Knowledge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Tap into rich knowledge amassed from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the web, academia, or your own 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FE4133-B377-405F-A6BF-5FE0328BF804}"/>
              </a:ext>
            </a:extLst>
          </p:cNvPr>
          <p:cNvSpPr txBox="1"/>
          <p:nvPr/>
        </p:nvSpPr>
        <p:spPr>
          <a:xfrm>
            <a:off x="6403731" y="978427"/>
            <a:ext cx="5377106" cy="1299635"/>
          </a:xfrm>
          <a:prstGeom prst="rect">
            <a:avLst/>
          </a:prstGeom>
          <a:noFill/>
        </p:spPr>
        <p:txBody>
          <a:bodyPr wrap="square" lIns="186521" tIns="149217" rIns="93260" bIns="149217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Search</a:t>
            </a:r>
          </a:p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Access billions of web pages, images, videos, and news with the power of Bing APIs</a:t>
            </a:r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9453A49B-6FFC-4D2B-8117-65BF7F77771D}"/>
              </a:ext>
            </a:extLst>
          </p:cNvPr>
          <p:cNvSpPr>
            <a:spLocks noChangeAspect="1"/>
          </p:cNvSpPr>
          <p:nvPr/>
        </p:nvSpPr>
        <p:spPr bwMode="auto">
          <a:xfrm>
            <a:off x="5532437" y="2516173"/>
            <a:ext cx="674510" cy="446340"/>
          </a:xfrm>
          <a:custGeom>
            <a:avLst/>
            <a:gdLst>
              <a:gd name="T0" fmla="*/ 4942 w 7181"/>
              <a:gd name="T1" fmla="*/ 414 h 4752"/>
              <a:gd name="T2" fmla="*/ 3024 w 7181"/>
              <a:gd name="T3" fmla="*/ 152 h 4752"/>
              <a:gd name="T4" fmla="*/ 0 w 7181"/>
              <a:gd name="T5" fmla="*/ 2353 h 4752"/>
              <a:gd name="T6" fmla="*/ 2201 w 7181"/>
              <a:gd name="T7" fmla="*/ 4282 h 4752"/>
              <a:gd name="T8" fmla="*/ 4848 w 7181"/>
              <a:gd name="T9" fmla="*/ 4351 h 4752"/>
              <a:gd name="T10" fmla="*/ 7102 w 7181"/>
              <a:gd name="T11" fmla="*/ 2474 h 4752"/>
              <a:gd name="T12" fmla="*/ 7181 w 7181"/>
              <a:gd name="T13" fmla="*/ 2350 h 4752"/>
              <a:gd name="T14" fmla="*/ 4942 w 7181"/>
              <a:gd name="T15" fmla="*/ 414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81" h="4752">
                <a:moveTo>
                  <a:pt x="4942" y="414"/>
                </a:moveTo>
                <a:cubicBezTo>
                  <a:pt x="4333" y="124"/>
                  <a:pt x="3691" y="0"/>
                  <a:pt x="3024" y="152"/>
                </a:cubicBezTo>
                <a:cubicBezTo>
                  <a:pt x="1710" y="456"/>
                  <a:pt x="812" y="1327"/>
                  <a:pt x="0" y="2353"/>
                </a:cubicBezTo>
                <a:cubicBezTo>
                  <a:pt x="608" y="3169"/>
                  <a:pt x="1306" y="3839"/>
                  <a:pt x="2201" y="4282"/>
                </a:cubicBezTo>
                <a:cubicBezTo>
                  <a:pt x="3069" y="4710"/>
                  <a:pt x="3957" y="4752"/>
                  <a:pt x="4848" y="4351"/>
                </a:cubicBezTo>
                <a:cubicBezTo>
                  <a:pt x="5771" y="3932"/>
                  <a:pt x="6490" y="3269"/>
                  <a:pt x="7102" y="2474"/>
                </a:cubicBezTo>
                <a:cubicBezTo>
                  <a:pt x="7129" y="2436"/>
                  <a:pt x="7154" y="2395"/>
                  <a:pt x="7181" y="2350"/>
                </a:cubicBezTo>
                <a:cubicBezTo>
                  <a:pt x="6570" y="1534"/>
                  <a:pt x="5861" y="853"/>
                  <a:pt x="4942" y="4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88DD9C48-1AFF-405F-8C0A-A80C8A475D77}"/>
              </a:ext>
            </a:extLst>
          </p:cNvPr>
          <p:cNvSpPr>
            <a:spLocks noChangeAspect="1"/>
          </p:cNvSpPr>
          <p:nvPr/>
        </p:nvSpPr>
        <p:spPr bwMode="auto">
          <a:xfrm>
            <a:off x="5570547" y="3645522"/>
            <a:ext cx="598290" cy="524098"/>
          </a:xfrm>
          <a:custGeom>
            <a:avLst/>
            <a:gdLst>
              <a:gd name="T0" fmla="*/ 115 w 6349"/>
              <a:gd name="T1" fmla="*/ 1548 h 5575"/>
              <a:gd name="T2" fmla="*/ 1324 w 6349"/>
              <a:gd name="T3" fmla="*/ 225 h 5575"/>
              <a:gd name="T4" fmla="*/ 5039 w 6349"/>
              <a:gd name="T5" fmla="*/ 228 h 5575"/>
              <a:gd name="T6" fmla="*/ 6221 w 6349"/>
              <a:gd name="T7" fmla="*/ 1445 h 5575"/>
              <a:gd name="T8" fmla="*/ 6235 w 6349"/>
              <a:gd name="T9" fmla="*/ 3263 h 5575"/>
              <a:gd name="T10" fmla="*/ 4974 w 6349"/>
              <a:gd name="T11" fmla="*/ 4531 h 5575"/>
              <a:gd name="T12" fmla="*/ 3498 w 6349"/>
              <a:gd name="T13" fmla="*/ 4683 h 5575"/>
              <a:gd name="T14" fmla="*/ 3298 w 6349"/>
              <a:gd name="T15" fmla="*/ 4745 h 5575"/>
              <a:gd name="T16" fmla="*/ 2475 w 6349"/>
              <a:gd name="T17" fmla="*/ 5284 h 5575"/>
              <a:gd name="T18" fmla="*/ 1414 w 6349"/>
              <a:gd name="T19" fmla="*/ 5561 h 5575"/>
              <a:gd name="T20" fmla="*/ 1936 w 6349"/>
              <a:gd name="T21" fmla="*/ 4628 h 5575"/>
              <a:gd name="T22" fmla="*/ 1490 w 6349"/>
              <a:gd name="T23" fmla="*/ 4559 h 5575"/>
              <a:gd name="T24" fmla="*/ 118 w 6349"/>
              <a:gd name="T25" fmla="*/ 3270 h 5575"/>
              <a:gd name="T26" fmla="*/ 115 w 6349"/>
              <a:gd name="T27" fmla="*/ 154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49" h="5575">
                <a:moveTo>
                  <a:pt x="115" y="1548"/>
                </a:moveTo>
                <a:cubicBezTo>
                  <a:pt x="211" y="957"/>
                  <a:pt x="595" y="353"/>
                  <a:pt x="1324" y="225"/>
                </a:cubicBezTo>
                <a:cubicBezTo>
                  <a:pt x="2565" y="10"/>
                  <a:pt x="3802" y="0"/>
                  <a:pt x="5039" y="228"/>
                </a:cubicBezTo>
                <a:cubicBezTo>
                  <a:pt x="5713" y="353"/>
                  <a:pt x="6086" y="792"/>
                  <a:pt x="6221" y="1445"/>
                </a:cubicBezTo>
                <a:cubicBezTo>
                  <a:pt x="6349" y="2050"/>
                  <a:pt x="6339" y="2658"/>
                  <a:pt x="6235" y="3263"/>
                </a:cubicBezTo>
                <a:cubicBezTo>
                  <a:pt x="6135" y="3847"/>
                  <a:pt x="5724" y="4438"/>
                  <a:pt x="4974" y="4531"/>
                </a:cubicBezTo>
                <a:cubicBezTo>
                  <a:pt x="4483" y="4590"/>
                  <a:pt x="3989" y="4631"/>
                  <a:pt x="3498" y="4683"/>
                </a:cubicBezTo>
                <a:cubicBezTo>
                  <a:pt x="3429" y="4690"/>
                  <a:pt x="3356" y="4707"/>
                  <a:pt x="3298" y="4745"/>
                </a:cubicBezTo>
                <a:cubicBezTo>
                  <a:pt x="3021" y="4921"/>
                  <a:pt x="2869" y="5125"/>
                  <a:pt x="2475" y="5284"/>
                </a:cubicBezTo>
                <a:cubicBezTo>
                  <a:pt x="2154" y="5423"/>
                  <a:pt x="1466" y="5575"/>
                  <a:pt x="1414" y="5561"/>
                </a:cubicBezTo>
                <a:cubicBezTo>
                  <a:pt x="1390" y="5523"/>
                  <a:pt x="1894" y="4963"/>
                  <a:pt x="1936" y="4628"/>
                </a:cubicBezTo>
                <a:cubicBezTo>
                  <a:pt x="1760" y="4600"/>
                  <a:pt x="1625" y="4579"/>
                  <a:pt x="1490" y="4559"/>
                </a:cubicBezTo>
                <a:cubicBezTo>
                  <a:pt x="719" y="4441"/>
                  <a:pt x="277" y="4013"/>
                  <a:pt x="118" y="3270"/>
                </a:cubicBezTo>
                <a:cubicBezTo>
                  <a:pt x="0" y="2665"/>
                  <a:pt x="35" y="2056"/>
                  <a:pt x="115" y="15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10B36109-1DD7-4341-89E5-A3A65D7FE095}"/>
              </a:ext>
            </a:extLst>
          </p:cNvPr>
          <p:cNvSpPr>
            <a:spLocks noChangeAspect="1"/>
          </p:cNvSpPr>
          <p:nvPr/>
        </p:nvSpPr>
        <p:spPr bwMode="auto">
          <a:xfrm>
            <a:off x="5655370" y="4806295"/>
            <a:ext cx="428643" cy="539009"/>
          </a:xfrm>
          <a:custGeom>
            <a:avLst/>
            <a:gdLst>
              <a:gd name="T0" fmla="*/ 5153 w 5153"/>
              <a:gd name="T1" fmla="*/ 2353 h 6483"/>
              <a:gd name="T2" fmla="*/ 2799 w 5153"/>
              <a:gd name="T3" fmla="*/ 0 h 6483"/>
              <a:gd name="T4" fmla="*/ 445 w 5153"/>
              <a:gd name="T5" fmla="*/ 2353 h 6483"/>
              <a:gd name="T6" fmla="*/ 1852 w 5153"/>
              <a:gd name="T7" fmla="*/ 4507 h 6483"/>
              <a:gd name="T8" fmla="*/ 1399 w 5153"/>
              <a:gd name="T9" fmla="*/ 4932 h 6483"/>
              <a:gd name="T10" fmla="*/ 214 w 5153"/>
              <a:gd name="T11" fmla="*/ 5457 h 6483"/>
              <a:gd name="T12" fmla="*/ 41 w 5153"/>
              <a:gd name="T13" fmla="*/ 5578 h 6483"/>
              <a:gd name="T14" fmla="*/ 0 w 5153"/>
              <a:gd name="T15" fmla="*/ 6245 h 6483"/>
              <a:gd name="T16" fmla="*/ 96 w 5153"/>
              <a:gd name="T17" fmla="*/ 6276 h 6483"/>
              <a:gd name="T18" fmla="*/ 3145 w 5153"/>
              <a:gd name="T19" fmla="*/ 5637 h 6483"/>
              <a:gd name="T20" fmla="*/ 5153 w 5153"/>
              <a:gd name="T21" fmla="*/ 2353 h 6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53" h="6483">
                <a:moveTo>
                  <a:pt x="5153" y="2353"/>
                </a:moveTo>
                <a:cubicBezTo>
                  <a:pt x="5153" y="1054"/>
                  <a:pt x="4098" y="0"/>
                  <a:pt x="2799" y="0"/>
                </a:cubicBezTo>
                <a:cubicBezTo>
                  <a:pt x="1500" y="0"/>
                  <a:pt x="445" y="1054"/>
                  <a:pt x="445" y="2353"/>
                </a:cubicBezTo>
                <a:cubicBezTo>
                  <a:pt x="445" y="3314"/>
                  <a:pt x="1023" y="4144"/>
                  <a:pt x="1852" y="4507"/>
                </a:cubicBezTo>
                <a:cubicBezTo>
                  <a:pt x="1776" y="4634"/>
                  <a:pt x="1586" y="4814"/>
                  <a:pt x="1399" y="4932"/>
                </a:cubicBezTo>
                <a:cubicBezTo>
                  <a:pt x="1036" y="5167"/>
                  <a:pt x="611" y="5284"/>
                  <a:pt x="214" y="5457"/>
                </a:cubicBezTo>
                <a:cubicBezTo>
                  <a:pt x="148" y="5485"/>
                  <a:pt x="45" y="5530"/>
                  <a:pt x="41" y="5578"/>
                </a:cubicBezTo>
                <a:cubicBezTo>
                  <a:pt x="13" y="5799"/>
                  <a:pt x="10" y="6027"/>
                  <a:pt x="0" y="6245"/>
                </a:cubicBezTo>
                <a:cubicBezTo>
                  <a:pt x="48" y="6262"/>
                  <a:pt x="72" y="6273"/>
                  <a:pt x="96" y="6276"/>
                </a:cubicBezTo>
                <a:cubicBezTo>
                  <a:pt x="1213" y="6483"/>
                  <a:pt x="2229" y="6221"/>
                  <a:pt x="3145" y="5637"/>
                </a:cubicBezTo>
                <a:cubicBezTo>
                  <a:pt x="4095" y="5032"/>
                  <a:pt x="5153" y="4043"/>
                  <a:pt x="5153" y="2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2659C0CC-BF17-4426-8691-D9C5EEC4A525}"/>
              </a:ext>
            </a:extLst>
          </p:cNvPr>
          <p:cNvSpPr>
            <a:spLocks/>
          </p:cNvSpPr>
          <p:nvPr/>
        </p:nvSpPr>
        <p:spPr bwMode="auto">
          <a:xfrm>
            <a:off x="5601237" y="5975573"/>
            <a:ext cx="536910" cy="536910"/>
          </a:xfrm>
          <a:custGeom>
            <a:avLst/>
            <a:gdLst>
              <a:gd name="T0" fmla="*/ 5986 w 5986"/>
              <a:gd name="T1" fmla="*/ 3594 h 5985"/>
              <a:gd name="T2" fmla="*/ 5986 w 5986"/>
              <a:gd name="T3" fmla="*/ 2395 h 5985"/>
              <a:gd name="T4" fmla="*/ 5402 w 5986"/>
              <a:gd name="T5" fmla="*/ 2395 h 5985"/>
              <a:gd name="T6" fmla="*/ 5122 w 5986"/>
              <a:gd name="T7" fmla="*/ 1717 h 5985"/>
              <a:gd name="T8" fmla="*/ 5533 w 5986"/>
              <a:gd name="T9" fmla="*/ 1330 h 5985"/>
              <a:gd name="T10" fmla="*/ 4666 w 5986"/>
              <a:gd name="T11" fmla="*/ 463 h 5985"/>
              <a:gd name="T12" fmla="*/ 4282 w 5986"/>
              <a:gd name="T13" fmla="*/ 870 h 5985"/>
              <a:gd name="T14" fmla="*/ 3591 w 5986"/>
              <a:gd name="T15" fmla="*/ 584 h 5985"/>
              <a:gd name="T16" fmla="*/ 3591 w 5986"/>
              <a:gd name="T17" fmla="*/ 0 h 5985"/>
              <a:gd name="T18" fmla="*/ 2392 w 5986"/>
              <a:gd name="T19" fmla="*/ 0 h 5985"/>
              <a:gd name="T20" fmla="*/ 2392 w 5986"/>
              <a:gd name="T21" fmla="*/ 587 h 5985"/>
              <a:gd name="T22" fmla="*/ 1711 w 5986"/>
              <a:gd name="T23" fmla="*/ 870 h 5985"/>
              <a:gd name="T24" fmla="*/ 1327 w 5986"/>
              <a:gd name="T25" fmla="*/ 456 h 5985"/>
              <a:gd name="T26" fmla="*/ 453 w 5986"/>
              <a:gd name="T27" fmla="*/ 1323 h 5985"/>
              <a:gd name="T28" fmla="*/ 868 w 5986"/>
              <a:gd name="T29" fmla="*/ 1710 h 5985"/>
              <a:gd name="T30" fmla="*/ 584 w 5986"/>
              <a:gd name="T31" fmla="*/ 2395 h 5985"/>
              <a:gd name="T32" fmla="*/ 0 w 5986"/>
              <a:gd name="T33" fmla="*/ 2395 h 5985"/>
              <a:gd name="T34" fmla="*/ 0 w 5986"/>
              <a:gd name="T35" fmla="*/ 3587 h 5985"/>
              <a:gd name="T36" fmla="*/ 584 w 5986"/>
              <a:gd name="T37" fmla="*/ 3587 h 5985"/>
              <a:gd name="T38" fmla="*/ 871 w 5986"/>
              <a:gd name="T39" fmla="*/ 4275 h 5985"/>
              <a:gd name="T40" fmla="*/ 442 w 5986"/>
              <a:gd name="T41" fmla="*/ 4651 h 5985"/>
              <a:gd name="T42" fmla="*/ 1320 w 5986"/>
              <a:gd name="T43" fmla="*/ 5529 h 5985"/>
              <a:gd name="T44" fmla="*/ 1711 w 5986"/>
              <a:gd name="T45" fmla="*/ 5114 h 5985"/>
              <a:gd name="T46" fmla="*/ 2392 w 5986"/>
              <a:gd name="T47" fmla="*/ 5398 h 5985"/>
              <a:gd name="T48" fmla="*/ 2392 w 5986"/>
              <a:gd name="T49" fmla="*/ 5985 h 5985"/>
              <a:gd name="T50" fmla="*/ 3584 w 5986"/>
              <a:gd name="T51" fmla="*/ 5985 h 5985"/>
              <a:gd name="T52" fmla="*/ 3584 w 5986"/>
              <a:gd name="T53" fmla="*/ 5401 h 5985"/>
              <a:gd name="T54" fmla="*/ 4279 w 5986"/>
              <a:gd name="T55" fmla="*/ 5114 h 5985"/>
              <a:gd name="T56" fmla="*/ 4662 w 5986"/>
              <a:gd name="T57" fmla="*/ 5533 h 5985"/>
              <a:gd name="T58" fmla="*/ 5523 w 5986"/>
              <a:gd name="T59" fmla="*/ 4669 h 5985"/>
              <a:gd name="T60" fmla="*/ 5112 w 5986"/>
              <a:gd name="T61" fmla="*/ 4285 h 5985"/>
              <a:gd name="T62" fmla="*/ 5402 w 5986"/>
              <a:gd name="T63" fmla="*/ 3594 h 5985"/>
              <a:gd name="T64" fmla="*/ 5986 w 5986"/>
              <a:gd name="T65" fmla="*/ 3594 h 5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6" h="5985">
                <a:moveTo>
                  <a:pt x="5986" y="3594"/>
                </a:moveTo>
                <a:cubicBezTo>
                  <a:pt x="5986" y="3193"/>
                  <a:pt x="5986" y="2795"/>
                  <a:pt x="5986" y="2395"/>
                </a:cubicBezTo>
                <a:cubicBezTo>
                  <a:pt x="5789" y="2395"/>
                  <a:pt x="5595" y="2395"/>
                  <a:pt x="5402" y="2395"/>
                </a:cubicBezTo>
                <a:cubicBezTo>
                  <a:pt x="5343" y="2153"/>
                  <a:pt x="5246" y="1925"/>
                  <a:pt x="5122" y="1717"/>
                </a:cubicBezTo>
                <a:cubicBezTo>
                  <a:pt x="5257" y="1589"/>
                  <a:pt x="5395" y="1458"/>
                  <a:pt x="5533" y="1330"/>
                </a:cubicBezTo>
                <a:cubicBezTo>
                  <a:pt x="5232" y="1029"/>
                  <a:pt x="4956" y="753"/>
                  <a:pt x="4666" y="463"/>
                </a:cubicBezTo>
                <a:cubicBezTo>
                  <a:pt x="4541" y="597"/>
                  <a:pt x="4410" y="736"/>
                  <a:pt x="4282" y="870"/>
                </a:cubicBezTo>
                <a:cubicBezTo>
                  <a:pt x="4071" y="743"/>
                  <a:pt x="3836" y="642"/>
                  <a:pt x="3591" y="584"/>
                </a:cubicBezTo>
                <a:cubicBezTo>
                  <a:pt x="3591" y="397"/>
                  <a:pt x="3591" y="197"/>
                  <a:pt x="3591" y="0"/>
                </a:cubicBezTo>
                <a:cubicBezTo>
                  <a:pt x="3190" y="0"/>
                  <a:pt x="2793" y="0"/>
                  <a:pt x="2392" y="0"/>
                </a:cubicBezTo>
                <a:cubicBezTo>
                  <a:pt x="2392" y="197"/>
                  <a:pt x="2392" y="390"/>
                  <a:pt x="2392" y="587"/>
                </a:cubicBezTo>
                <a:cubicBezTo>
                  <a:pt x="2150" y="649"/>
                  <a:pt x="1918" y="746"/>
                  <a:pt x="1711" y="870"/>
                </a:cubicBezTo>
                <a:cubicBezTo>
                  <a:pt x="1586" y="736"/>
                  <a:pt x="1452" y="594"/>
                  <a:pt x="1327" y="456"/>
                </a:cubicBezTo>
                <a:cubicBezTo>
                  <a:pt x="1023" y="753"/>
                  <a:pt x="747" y="1029"/>
                  <a:pt x="453" y="1323"/>
                </a:cubicBezTo>
                <a:cubicBezTo>
                  <a:pt x="588" y="1451"/>
                  <a:pt x="729" y="1582"/>
                  <a:pt x="868" y="1710"/>
                </a:cubicBezTo>
                <a:cubicBezTo>
                  <a:pt x="740" y="1921"/>
                  <a:pt x="646" y="2149"/>
                  <a:pt x="584" y="2395"/>
                </a:cubicBezTo>
                <a:cubicBezTo>
                  <a:pt x="398" y="2395"/>
                  <a:pt x="201" y="2395"/>
                  <a:pt x="0" y="2395"/>
                </a:cubicBezTo>
                <a:cubicBezTo>
                  <a:pt x="0" y="2795"/>
                  <a:pt x="0" y="3183"/>
                  <a:pt x="0" y="3587"/>
                </a:cubicBezTo>
                <a:cubicBezTo>
                  <a:pt x="197" y="3587"/>
                  <a:pt x="391" y="3587"/>
                  <a:pt x="584" y="3587"/>
                </a:cubicBezTo>
                <a:cubicBezTo>
                  <a:pt x="646" y="3832"/>
                  <a:pt x="743" y="4064"/>
                  <a:pt x="871" y="4275"/>
                </a:cubicBezTo>
                <a:cubicBezTo>
                  <a:pt x="733" y="4396"/>
                  <a:pt x="584" y="4527"/>
                  <a:pt x="442" y="4651"/>
                </a:cubicBezTo>
                <a:cubicBezTo>
                  <a:pt x="750" y="4959"/>
                  <a:pt x="1027" y="5235"/>
                  <a:pt x="1320" y="5529"/>
                </a:cubicBezTo>
                <a:cubicBezTo>
                  <a:pt x="1448" y="5391"/>
                  <a:pt x="1583" y="5249"/>
                  <a:pt x="1711" y="5114"/>
                </a:cubicBezTo>
                <a:cubicBezTo>
                  <a:pt x="1918" y="5242"/>
                  <a:pt x="2150" y="5336"/>
                  <a:pt x="2392" y="5398"/>
                </a:cubicBezTo>
                <a:cubicBezTo>
                  <a:pt x="2392" y="5584"/>
                  <a:pt x="2392" y="5781"/>
                  <a:pt x="2392" y="5985"/>
                </a:cubicBezTo>
                <a:cubicBezTo>
                  <a:pt x="2793" y="5985"/>
                  <a:pt x="3180" y="5985"/>
                  <a:pt x="3584" y="5985"/>
                </a:cubicBezTo>
                <a:cubicBezTo>
                  <a:pt x="3584" y="5788"/>
                  <a:pt x="3584" y="5591"/>
                  <a:pt x="3584" y="5401"/>
                </a:cubicBezTo>
                <a:cubicBezTo>
                  <a:pt x="3833" y="5343"/>
                  <a:pt x="4064" y="5242"/>
                  <a:pt x="4279" y="5114"/>
                </a:cubicBezTo>
                <a:cubicBezTo>
                  <a:pt x="4403" y="5253"/>
                  <a:pt x="4534" y="5394"/>
                  <a:pt x="4662" y="5533"/>
                </a:cubicBezTo>
                <a:cubicBezTo>
                  <a:pt x="4956" y="5239"/>
                  <a:pt x="5232" y="4959"/>
                  <a:pt x="5523" y="4669"/>
                </a:cubicBezTo>
                <a:cubicBezTo>
                  <a:pt x="5388" y="4541"/>
                  <a:pt x="5246" y="4409"/>
                  <a:pt x="5112" y="4285"/>
                </a:cubicBezTo>
                <a:cubicBezTo>
                  <a:pt x="5239" y="4074"/>
                  <a:pt x="5340" y="3843"/>
                  <a:pt x="5402" y="3594"/>
                </a:cubicBezTo>
                <a:cubicBezTo>
                  <a:pt x="5588" y="3594"/>
                  <a:pt x="5785" y="3594"/>
                  <a:pt x="5986" y="3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39D69D-9437-4DFA-B044-B35E7362ADD7}"/>
              </a:ext>
            </a:extLst>
          </p:cNvPr>
          <p:cNvGrpSpPr/>
          <p:nvPr/>
        </p:nvGrpSpPr>
        <p:grpSpPr>
          <a:xfrm>
            <a:off x="5574791" y="1322603"/>
            <a:ext cx="548278" cy="539009"/>
            <a:chOff x="10832823" y="3353836"/>
            <a:chExt cx="537576" cy="528488"/>
          </a:xfrm>
        </p:grpSpPr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0F86836C-99F3-4D7A-9877-13951A83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3701" y="3353836"/>
              <a:ext cx="426698" cy="4266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4B850DB5-ECB2-4591-B24F-E027984F5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823" y="3702829"/>
              <a:ext cx="179495" cy="179495"/>
            </a:xfrm>
            <a:custGeom>
              <a:avLst/>
              <a:gdLst>
                <a:gd name="T0" fmla="*/ 1224 w 1980"/>
                <a:gd name="T1" fmla="*/ 0 h 1977"/>
                <a:gd name="T2" fmla="*/ 218 w 1980"/>
                <a:gd name="T3" fmla="*/ 985 h 1977"/>
                <a:gd name="T4" fmla="*/ 211 w 1980"/>
                <a:gd name="T5" fmla="*/ 1752 h 1977"/>
                <a:gd name="T6" fmla="*/ 218 w 1980"/>
                <a:gd name="T7" fmla="*/ 1759 h 1977"/>
                <a:gd name="T8" fmla="*/ 985 w 1980"/>
                <a:gd name="T9" fmla="*/ 1766 h 1977"/>
                <a:gd name="T10" fmla="*/ 1980 w 1980"/>
                <a:gd name="T11" fmla="*/ 788 h 1977"/>
                <a:gd name="T12" fmla="*/ 1224 w 1980"/>
                <a:gd name="T13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1977">
                  <a:moveTo>
                    <a:pt x="1224" y="0"/>
                  </a:moveTo>
                  <a:cubicBezTo>
                    <a:pt x="218" y="985"/>
                    <a:pt x="218" y="985"/>
                    <a:pt x="218" y="985"/>
                  </a:cubicBezTo>
                  <a:cubicBezTo>
                    <a:pt x="4" y="1196"/>
                    <a:pt x="0" y="1538"/>
                    <a:pt x="211" y="1752"/>
                  </a:cubicBezTo>
                  <a:cubicBezTo>
                    <a:pt x="218" y="1759"/>
                    <a:pt x="218" y="1759"/>
                    <a:pt x="218" y="1759"/>
                  </a:cubicBezTo>
                  <a:cubicBezTo>
                    <a:pt x="429" y="1974"/>
                    <a:pt x="771" y="1977"/>
                    <a:pt x="985" y="1766"/>
                  </a:cubicBezTo>
                  <a:cubicBezTo>
                    <a:pt x="1980" y="788"/>
                    <a:pt x="1980" y="788"/>
                    <a:pt x="1980" y="788"/>
                  </a:cubicBezTo>
                  <a:cubicBezTo>
                    <a:pt x="1683" y="581"/>
                    <a:pt x="1424" y="315"/>
                    <a:pt x="1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/>
          </p:cNvSpPr>
          <p:nvPr/>
        </p:nvSpPr>
        <p:spPr bwMode="auto">
          <a:xfrm>
            <a:off x="8055099" y="-388938"/>
            <a:ext cx="3987958" cy="79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224" tIns="44611" rIns="89224" bIns="446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09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1" i="0" u="none" strike="noStrike" kern="0" cap="none" spc="0" normalizeH="0" baseline="0" noProof="0">
              <a:ln>
                <a:noFill/>
              </a:ln>
              <a:solidFill>
                <a:srgbClr val="FFB9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8055099" y="-388938"/>
            <a:ext cx="3987958" cy="79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224" tIns="44611" rIns="89224" bIns="446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09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1" i="0" u="none" strike="noStrike" kern="0" cap="none" spc="0" normalizeH="0" baseline="0" noProof="0">
              <a:ln>
                <a:noFill/>
              </a:ln>
              <a:solidFill>
                <a:srgbClr val="FFB9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-11709" y="6414967"/>
            <a:ext cx="12436475" cy="5687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9315" tIns="59657" rIns="119315" bIns="59657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6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microsoft.com/cognitive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3247" y="-264460"/>
            <a:ext cx="0" cy="4572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 bwMode="auto">
          <a:xfrm>
            <a:off x="106006" y="71277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Web 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657" y="54977"/>
            <a:ext cx="166649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Search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38614" y="137299"/>
            <a:ext cx="306858" cy="350459"/>
            <a:chOff x="10832823" y="3353836"/>
            <a:chExt cx="537576" cy="528488"/>
          </a:xfrm>
          <a:solidFill>
            <a:schemeClr val="tx1"/>
          </a:solidFill>
        </p:grpSpPr>
        <p:sp>
          <p:nvSpPr>
            <p:cNvPr id="118" name="Oval 13"/>
            <p:cNvSpPr>
              <a:spLocks noChangeArrowheads="1"/>
            </p:cNvSpPr>
            <p:nvPr/>
          </p:nvSpPr>
          <p:spPr bwMode="auto">
            <a:xfrm>
              <a:off x="10943701" y="3353836"/>
              <a:ext cx="426698" cy="4266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" name="Freeform 14"/>
            <p:cNvSpPr>
              <a:spLocks/>
            </p:cNvSpPr>
            <p:nvPr/>
          </p:nvSpPr>
          <p:spPr bwMode="auto">
            <a:xfrm>
              <a:off x="10832823" y="3702829"/>
              <a:ext cx="179495" cy="179495"/>
            </a:xfrm>
            <a:custGeom>
              <a:avLst/>
              <a:gdLst>
                <a:gd name="T0" fmla="*/ 1224 w 1980"/>
                <a:gd name="T1" fmla="*/ 0 h 1977"/>
                <a:gd name="T2" fmla="*/ 218 w 1980"/>
                <a:gd name="T3" fmla="*/ 985 h 1977"/>
                <a:gd name="T4" fmla="*/ 211 w 1980"/>
                <a:gd name="T5" fmla="*/ 1752 h 1977"/>
                <a:gd name="T6" fmla="*/ 218 w 1980"/>
                <a:gd name="T7" fmla="*/ 1759 h 1977"/>
                <a:gd name="T8" fmla="*/ 985 w 1980"/>
                <a:gd name="T9" fmla="*/ 1766 h 1977"/>
                <a:gd name="T10" fmla="*/ 1980 w 1980"/>
                <a:gd name="T11" fmla="*/ 788 h 1977"/>
                <a:gd name="T12" fmla="*/ 1224 w 1980"/>
                <a:gd name="T13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1977">
                  <a:moveTo>
                    <a:pt x="1224" y="0"/>
                  </a:moveTo>
                  <a:cubicBezTo>
                    <a:pt x="218" y="985"/>
                    <a:pt x="218" y="985"/>
                    <a:pt x="218" y="985"/>
                  </a:cubicBezTo>
                  <a:cubicBezTo>
                    <a:pt x="4" y="1196"/>
                    <a:pt x="0" y="1538"/>
                    <a:pt x="211" y="1752"/>
                  </a:cubicBezTo>
                  <a:cubicBezTo>
                    <a:pt x="218" y="1759"/>
                    <a:pt x="218" y="1759"/>
                    <a:pt x="218" y="1759"/>
                  </a:cubicBezTo>
                  <a:cubicBezTo>
                    <a:pt x="429" y="1974"/>
                    <a:pt x="771" y="1977"/>
                    <a:pt x="985" y="1766"/>
                  </a:cubicBezTo>
                  <a:cubicBezTo>
                    <a:pt x="1980" y="788"/>
                    <a:pt x="1980" y="788"/>
                    <a:pt x="1980" y="788"/>
                  </a:cubicBezTo>
                  <a:cubicBezTo>
                    <a:pt x="1683" y="581"/>
                    <a:pt x="1424" y="315"/>
                    <a:pt x="12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30" name="Freeform 22"/>
          <p:cNvSpPr>
            <a:spLocks noChangeAspect="1"/>
          </p:cNvSpPr>
          <p:nvPr/>
        </p:nvSpPr>
        <p:spPr bwMode="auto">
          <a:xfrm>
            <a:off x="3009857" y="176838"/>
            <a:ext cx="365760" cy="242032"/>
          </a:xfrm>
          <a:custGeom>
            <a:avLst/>
            <a:gdLst>
              <a:gd name="T0" fmla="*/ 4942 w 7181"/>
              <a:gd name="T1" fmla="*/ 414 h 4752"/>
              <a:gd name="T2" fmla="*/ 3024 w 7181"/>
              <a:gd name="T3" fmla="*/ 152 h 4752"/>
              <a:gd name="T4" fmla="*/ 0 w 7181"/>
              <a:gd name="T5" fmla="*/ 2353 h 4752"/>
              <a:gd name="T6" fmla="*/ 2201 w 7181"/>
              <a:gd name="T7" fmla="*/ 4282 h 4752"/>
              <a:gd name="T8" fmla="*/ 4848 w 7181"/>
              <a:gd name="T9" fmla="*/ 4351 h 4752"/>
              <a:gd name="T10" fmla="*/ 7102 w 7181"/>
              <a:gd name="T11" fmla="*/ 2474 h 4752"/>
              <a:gd name="T12" fmla="*/ 7181 w 7181"/>
              <a:gd name="T13" fmla="*/ 2350 h 4752"/>
              <a:gd name="T14" fmla="*/ 4942 w 7181"/>
              <a:gd name="T15" fmla="*/ 414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81" h="4752">
                <a:moveTo>
                  <a:pt x="4942" y="414"/>
                </a:moveTo>
                <a:cubicBezTo>
                  <a:pt x="4333" y="124"/>
                  <a:pt x="3691" y="0"/>
                  <a:pt x="3024" y="152"/>
                </a:cubicBezTo>
                <a:cubicBezTo>
                  <a:pt x="1710" y="456"/>
                  <a:pt x="812" y="1327"/>
                  <a:pt x="0" y="2353"/>
                </a:cubicBezTo>
                <a:cubicBezTo>
                  <a:pt x="608" y="3169"/>
                  <a:pt x="1306" y="3839"/>
                  <a:pt x="2201" y="4282"/>
                </a:cubicBezTo>
                <a:cubicBezTo>
                  <a:pt x="3069" y="4710"/>
                  <a:pt x="3957" y="4752"/>
                  <a:pt x="4848" y="4351"/>
                </a:cubicBezTo>
                <a:cubicBezTo>
                  <a:pt x="5771" y="3932"/>
                  <a:pt x="6490" y="3269"/>
                  <a:pt x="7102" y="2474"/>
                </a:cubicBezTo>
                <a:cubicBezTo>
                  <a:pt x="7129" y="2436"/>
                  <a:pt x="7154" y="2395"/>
                  <a:pt x="7181" y="2350"/>
                </a:cubicBezTo>
                <a:cubicBezTo>
                  <a:pt x="6570" y="1534"/>
                  <a:pt x="5861" y="853"/>
                  <a:pt x="4942" y="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1" name="Freeform 18"/>
          <p:cNvSpPr>
            <a:spLocks noChangeAspect="1"/>
          </p:cNvSpPr>
          <p:nvPr/>
        </p:nvSpPr>
        <p:spPr bwMode="auto">
          <a:xfrm>
            <a:off x="5366053" y="129653"/>
            <a:ext cx="363944" cy="318812"/>
          </a:xfrm>
          <a:custGeom>
            <a:avLst/>
            <a:gdLst>
              <a:gd name="T0" fmla="*/ 115 w 6349"/>
              <a:gd name="T1" fmla="*/ 1548 h 5575"/>
              <a:gd name="T2" fmla="*/ 1324 w 6349"/>
              <a:gd name="T3" fmla="*/ 225 h 5575"/>
              <a:gd name="T4" fmla="*/ 5039 w 6349"/>
              <a:gd name="T5" fmla="*/ 228 h 5575"/>
              <a:gd name="T6" fmla="*/ 6221 w 6349"/>
              <a:gd name="T7" fmla="*/ 1445 h 5575"/>
              <a:gd name="T8" fmla="*/ 6235 w 6349"/>
              <a:gd name="T9" fmla="*/ 3263 h 5575"/>
              <a:gd name="T10" fmla="*/ 4974 w 6349"/>
              <a:gd name="T11" fmla="*/ 4531 h 5575"/>
              <a:gd name="T12" fmla="*/ 3498 w 6349"/>
              <a:gd name="T13" fmla="*/ 4683 h 5575"/>
              <a:gd name="T14" fmla="*/ 3298 w 6349"/>
              <a:gd name="T15" fmla="*/ 4745 h 5575"/>
              <a:gd name="T16" fmla="*/ 2475 w 6349"/>
              <a:gd name="T17" fmla="*/ 5284 h 5575"/>
              <a:gd name="T18" fmla="*/ 1414 w 6349"/>
              <a:gd name="T19" fmla="*/ 5561 h 5575"/>
              <a:gd name="T20" fmla="*/ 1936 w 6349"/>
              <a:gd name="T21" fmla="*/ 4628 h 5575"/>
              <a:gd name="T22" fmla="*/ 1490 w 6349"/>
              <a:gd name="T23" fmla="*/ 4559 h 5575"/>
              <a:gd name="T24" fmla="*/ 118 w 6349"/>
              <a:gd name="T25" fmla="*/ 3270 h 5575"/>
              <a:gd name="T26" fmla="*/ 115 w 6349"/>
              <a:gd name="T27" fmla="*/ 154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49" h="5575">
                <a:moveTo>
                  <a:pt x="115" y="1548"/>
                </a:moveTo>
                <a:cubicBezTo>
                  <a:pt x="211" y="957"/>
                  <a:pt x="595" y="353"/>
                  <a:pt x="1324" y="225"/>
                </a:cubicBezTo>
                <a:cubicBezTo>
                  <a:pt x="2565" y="10"/>
                  <a:pt x="3802" y="0"/>
                  <a:pt x="5039" y="228"/>
                </a:cubicBezTo>
                <a:cubicBezTo>
                  <a:pt x="5713" y="353"/>
                  <a:pt x="6086" y="792"/>
                  <a:pt x="6221" y="1445"/>
                </a:cubicBezTo>
                <a:cubicBezTo>
                  <a:pt x="6349" y="2050"/>
                  <a:pt x="6339" y="2658"/>
                  <a:pt x="6235" y="3263"/>
                </a:cubicBezTo>
                <a:cubicBezTo>
                  <a:pt x="6135" y="3847"/>
                  <a:pt x="5724" y="4438"/>
                  <a:pt x="4974" y="4531"/>
                </a:cubicBezTo>
                <a:cubicBezTo>
                  <a:pt x="4483" y="4590"/>
                  <a:pt x="3989" y="4631"/>
                  <a:pt x="3498" y="4683"/>
                </a:cubicBezTo>
                <a:cubicBezTo>
                  <a:pt x="3429" y="4690"/>
                  <a:pt x="3356" y="4707"/>
                  <a:pt x="3298" y="4745"/>
                </a:cubicBezTo>
                <a:cubicBezTo>
                  <a:pt x="3021" y="4921"/>
                  <a:pt x="2869" y="5125"/>
                  <a:pt x="2475" y="5284"/>
                </a:cubicBezTo>
                <a:cubicBezTo>
                  <a:pt x="2154" y="5423"/>
                  <a:pt x="1466" y="5575"/>
                  <a:pt x="1414" y="5561"/>
                </a:cubicBezTo>
                <a:cubicBezTo>
                  <a:pt x="1390" y="5523"/>
                  <a:pt x="1894" y="4963"/>
                  <a:pt x="1936" y="4628"/>
                </a:cubicBezTo>
                <a:cubicBezTo>
                  <a:pt x="1760" y="4600"/>
                  <a:pt x="1625" y="4579"/>
                  <a:pt x="1490" y="4559"/>
                </a:cubicBezTo>
                <a:cubicBezTo>
                  <a:pt x="719" y="4441"/>
                  <a:pt x="277" y="4013"/>
                  <a:pt x="118" y="3270"/>
                </a:cubicBezTo>
                <a:cubicBezTo>
                  <a:pt x="0" y="2665"/>
                  <a:pt x="35" y="2056"/>
                  <a:pt x="115" y="15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3" name="Freeform 9"/>
          <p:cNvSpPr>
            <a:spLocks noChangeAspect="1"/>
          </p:cNvSpPr>
          <p:nvPr/>
        </p:nvSpPr>
        <p:spPr bwMode="auto">
          <a:xfrm>
            <a:off x="7661681" y="157521"/>
            <a:ext cx="193944" cy="297442"/>
          </a:xfrm>
          <a:custGeom>
            <a:avLst/>
            <a:gdLst>
              <a:gd name="T0" fmla="*/ 5153 w 5153"/>
              <a:gd name="T1" fmla="*/ 2353 h 6483"/>
              <a:gd name="T2" fmla="*/ 2799 w 5153"/>
              <a:gd name="T3" fmla="*/ 0 h 6483"/>
              <a:gd name="T4" fmla="*/ 445 w 5153"/>
              <a:gd name="T5" fmla="*/ 2353 h 6483"/>
              <a:gd name="T6" fmla="*/ 1852 w 5153"/>
              <a:gd name="T7" fmla="*/ 4507 h 6483"/>
              <a:gd name="T8" fmla="*/ 1399 w 5153"/>
              <a:gd name="T9" fmla="*/ 4932 h 6483"/>
              <a:gd name="T10" fmla="*/ 214 w 5153"/>
              <a:gd name="T11" fmla="*/ 5457 h 6483"/>
              <a:gd name="T12" fmla="*/ 41 w 5153"/>
              <a:gd name="T13" fmla="*/ 5578 h 6483"/>
              <a:gd name="T14" fmla="*/ 0 w 5153"/>
              <a:gd name="T15" fmla="*/ 6245 h 6483"/>
              <a:gd name="T16" fmla="*/ 96 w 5153"/>
              <a:gd name="T17" fmla="*/ 6276 h 6483"/>
              <a:gd name="T18" fmla="*/ 3145 w 5153"/>
              <a:gd name="T19" fmla="*/ 5637 h 6483"/>
              <a:gd name="T20" fmla="*/ 5153 w 5153"/>
              <a:gd name="T21" fmla="*/ 2353 h 6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53" h="6483">
                <a:moveTo>
                  <a:pt x="5153" y="2353"/>
                </a:moveTo>
                <a:cubicBezTo>
                  <a:pt x="5153" y="1054"/>
                  <a:pt x="4098" y="0"/>
                  <a:pt x="2799" y="0"/>
                </a:cubicBezTo>
                <a:cubicBezTo>
                  <a:pt x="1500" y="0"/>
                  <a:pt x="445" y="1054"/>
                  <a:pt x="445" y="2353"/>
                </a:cubicBezTo>
                <a:cubicBezTo>
                  <a:pt x="445" y="3314"/>
                  <a:pt x="1023" y="4144"/>
                  <a:pt x="1852" y="4507"/>
                </a:cubicBezTo>
                <a:cubicBezTo>
                  <a:pt x="1776" y="4634"/>
                  <a:pt x="1586" y="4814"/>
                  <a:pt x="1399" y="4932"/>
                </a:cubicBezTo>
                <a:cubicBezTo>
                  <a:pt x="1036" y="5167"/>
                  <a:pt x="611" y="5284"/>
                  <a:pt x="214" y="5457"/>
                </a:cubicBezTo>
                <a:cubicBezTo>
                  <a:pt x="148" y="5485"/>
                  <a:pt x="45" y="5530"/>
                  <a:pt x="41" y="5578"/>
                </a:cubicBezTo>
                <a:cubicBezTo>
                  <a:pt x="13" y="5799"/>
                  <a:pt x="10" y="6027"/>
                  <a:pt x="0" y="6245"/>
                </a:cubicBezTo>
                <a:cubicBezTo>
                  <a:pt x="48" y="6262"/>
                  <a:pt x="72" y="6273"/>
                  <a:pt x="96" y="6276"/>
                </a:cubicBezTo>
                <a:cubicBezTo>
                  <a:pt x="1213" y="6483"/>
                  <a:pt x="2229" y="6221"/>
                  <a:pt x="3145" y="5637"/>
                </a:cubicBezTo>
                <a:cubicBezTo>
                  <a:pt x="4095" y="5032"/>
                  <a:pt x="5153" y="4043"/>
                  <a:pt x="5153" y="23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4" name="Freeform 5">
            <a:extLst>
              <a:ext uri="{FF2B5EF4-FFF2-40B4-BE49-F238E27FC236}">
                <a16:creationId xmlns:a16="http://schemas.microsoft.com/office/drawing/2014/main" id="{C89DAE3C-6455-41B0-AB9B-5B92A56640DF}"/>
              </a:ext>
            </a:extLst>
          </p:cNvPr>
          <p:cNvSpPr>
            <a:spLocks/>
          </p:cNvSpPr>
          <p:nvPr/>
        </p:nvSpPr>
        <p:spPr bwMode="auto">
          <a:xfrm>
            <a:off x="10004130" y="147536"/>
            <a:ext cx="321876" cy="329986"/>
          </a:xfrm>
          <a:custGeom>
            <a:avLst/>
            <a:gdLst>
              <a:gd name="T0" fmla="*/ 5986 w 5986"/>
              <a:gd name="T1" fmla="*/ 3594 h 5985"/>
              <a:gd name="T2" fmla="*/ 5986 w 5986"/>
              <a:gd name="T3" fmla="*/ 2395 h 5985"/>
              <a:gd name="T4" fmla="*/ 5402 w 5986"/>
              <a:gd name="T5" fmla="*/ 2395 h 5985"/>
              <a:gd name="T6" fmla="*/ 5122 w 5986"/>
              <a:gd name="T7" fmla="*/ 1717 h 5985"/>
              <a:gd name="T8" fmla="*/ 5533 w 5986"/>
              <a:gd name="T9" fmla="*/ 1330 h 5985"/>
              <a:gd name="T10" fmla="*/ 4666 w 5986"/>
              <a:gd name="T11" fmla="*/ 463 h 5985"/>
              <a:gd name="T12" fmla="*/ 4282 w 5986"/>
              <a:gd name="T13" fmla="*/ 870 h 5985"/>
              <a:gd name="T14" fmla="*/ 3591 w 5986"/>
              <a:gd name="T15" fmla="*/ 584 h 5985"/>
              <a:gd name="T16" fmla="*/ 3591 w 5986"/>
              <a:gd name="T17" fmla="*/ 0 h 5985"/>
              <a:gd name="T18" fmla="*/ 2392 w 5986"/>
              <a:gd name="T19" fmla="*/ 0 h 5985"/>
              <a:gd name="T20" fmla="*/ 2392 w 5986"/>
              <a:gd name="T21" fmla="*/ 587 h 5985"/>
              <a:gd name="T22" fmla="*/ 1711 w 5986"/>
              <a:gd name="T23" fmla="*/ 870 h 5985"/>
              <a:gd name="T24" fmla="*/ 1327 w 5986"/>
              <a:gd name="T25" fmla="*/ 456 h 5985"/>
              <a:gd name="T26" fmla="*/ 453 w 5986"/>
              <a:gd name="T27" fmla="*/ 1323 h 5985"/>
              <a:gd name="T28" fmla="*/ 868 w 5986"/>
              <a:gd name="T29" fmla="*/ 1710 h 5985"/>
              <a:gd name="T30" fmla="*/ 584 w 5986"/>
              <a:gd name="T31" fmla="*/ 2395 h 5985"/>
              <a:gd name="T32" fmla="*/ 0 w 5986"/>
              <a:gd name="T33" fmla="*/ 2395 h 5985"/>
              <a:gd name="T34" fmla="*/ 0 w 5986"/>
              <a:gd name="T35" fmla="*/ 3587 h 5985"/>
              <a:gd name="T36" fmla="*/ 584 w 5986"/>
              <a:gd name="T37" fmla="*/ 3587 h 5985"/>
              <a:gd name="T38" fmla="*/ 871 w 5986"/>
              <a:gd name="T39" fmla="*/ 4275 h 5985"/>
              <a:gd name="T40" fmla="*/ 442 w 5986"/>
              <a:gd name="T41" fmla="*/ 4651 h 5985"/>
              <a:gd name="T42" fmla="*/ 1320 w 5986"/>
              <a:gd name="T43" fmla="*/ 5529 h 5985"/>
              <a:gd name="T44" fmla="*/ 1711 w 5986"/>
              <a:gd name="T45" fmla="*/ 5114 h 5985"/>
              <a:gd name="T46" fmla="*/ 2392 w 5986"/>
              <a:gd name="T47" fmla="*/ 5398 h 5985"/>
              <a:gd name="T48" fmla="*/ 2392 w 5986"/>
              <a:gd name="T49" fmla="*/ 5985 h 5985"/>
              <a:gd name="T50" fmla="*/ 3584 w 5986"/>
              <a:gd name="T51" fmla="*/ 5985 h 5985"/>
              <a:gd name="T52" fmla="*/ 3584 w 5986"/>
              <a:gd name="T53" fmla="*/ 5401 h 5985"/>
              <a:gd name="T54" fmla="*/ 4279 w 5986"/>
              <a:gd name="T55" fmla="*/ 5114 h 5985"/>
              <a:gd name="T56" fmla="*/ 4662 w 5986"/>
              <a:gd name="T57" fmla="*/ 5533 h 5985"/>
              <a:gd name="T58" fmla="*/ 5523 w 5986"/>
              <a:gd name="T59" fmla="*/ 4669 h 5985"/>
              <a:gd name="T60" fmla="*/ 5112 w 5986"/>
              <a:gd name="T61" fmla="*/ 4285 h 5985"/>
              <a:gd name="T62" fmla="*/ 5402 w 5986"/>
              <a:gd name="T63" fmla="*/ 3594 h 5985"/>
              <a:gd name="T64" fmla="*/ 5986 w 5986"/>
              <a:gd name="T65" fmla="*/ 3594 h 5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6" h="5985">
                <a:moveTo>
                  <a:pt x="5986" y="3594"/>
                </a:moveTo>
                <a:cubicBezTo>
                  <a:pt x="5986" y="3193"/>
                  <a:pt x="5986" y="2795"/>
                  <a:pt x="5986" y="2395"/>
                </a:cubicBezTo>
                <a:cubicBezTo>
                  <a:pt x="5789" y="2395"/>
                  <a:pt x="5595" y="2395"/>
                  <a:pt x="5402" y="2395"/>
                </a:cubicBezTo>
                <a:cubicBezTo>
                  <a:pt x="5343" y="2153"/>
                  <a:pt x="5246" y="1925"/>
                  <a:pt x="5122" y="1717"/>
                </a:cubicBezTo>
                <a:cubicBezTo>
                  <a:pt x="5257" y="1589"/>
                  <a:pt x="5395" y="1458"/>
                  <a:pt x="5533" y="1330"/>
                </a:cubicBezTo>
                <a:cubicBezTo>
                  <a:pt x="5232" y="1029"/>
                  <a:pt x="4956" y="753"/>
                  <a:pt x="4666" y="463"/>
                </a:cubicBezTo>
                <a:cubicBezTo>
                  <a:pt x="4541" y="597"/>
                  <a:pt x="4410" y="736"/>
                  <a:pt x="4282" y="870"/>
                </a:cubicBezTo>
                <a:cubicBezTo>
                  <a:pt x="4071" y="743"/>
                  <a:pt x="3836" y="642"/>
                  <a:pt x="3591" y="584"/>
                </a:cubicBezTo>
                <a:cubicBezTo>
                  <a:pt x="3591" y="397"/>
                  <a:pt x="3591" y="197"/>
                  <a:pt x="3591" y="0"/>
                </a:cubicBezTo>
                <a:cubicBezTo>
                  <a:pt x="3190" y="0"/>
                  <a:pt x="2793" y="0"/>
                  <a:pt x="2392" y="0"/>
                </a:cubicBezTo>
                <a:cubicBezTo>
                  <a:pt x="2392" y="197"/>
                  <a:pt x="2392" y="390"/>
                  <a:pt x="2392" y="587"/>
                </a:cubicBezTo>
                <a:cubicBezTo>
                  <a:pt x="2150" y="649"/>
                  <a:pt x="1918" y="746"/>
                  <a:pt x="1711" y="870"/>
                </a:cubicBezTo>
                <a:cubicBezTo>
                  <a:pt x="1586" y="736"/>
                  <a:pt x="1452" y="594"/>
                  <a:pt x="1327" y="456"/>
                </a:cubicBezTo>
                <a:cubicBezTo>
                  <a:pt x="1023" y="753"/>
                  <a:pt x="747" y="1029"/>
                  <a:pt x="453" y="1323"/>
                </a:cubicBezTo>
                <a:cubicBezTo>
                  <a:pt x="588" y="1451"/>
                  <a:pt x="729" y="1582"/>
                  <a:pt x="868" y="1710"/>
                </a:cubicBezTo>
                <a:cubicBezTo>
                  <a:pt x="740" y="1921"/>
                  <a:pt x="646" y="2149"/>
                  <a:pt x="584" y="2395"/>
                </a:cubicBezTo>
                <a:cubicBezTo>
                  <a:pt x="398" y="2395"/>
                  <a:pt x="201" y="2395"/>
                  <a:pt x="0" y="2395"/>
                </a:cubicBezTo>
                <a:cubicBezTo>
                  <a:pt x="0" y="2795"/>
                  <a:pt x="0" y="3183"/>
                  <a:pt x="0" y="3587"/>
                </a:cubicBezTo>
                <a:cubicBezTo>
                  <a:pt x="197" y="3587"/>
                  <a:pt x="391" y="3587"/>
                  <a:pt x="584" y="3587"/>
                </a:cubicBezTo>
                <a:cubicBezTo>
                  <a:pt x="646" y="3832"/>
                  <a:pt x="743" y="4064"/>
                  <a:pt x="871" y="4275"/>
                </a:cubicBezTo>
                <a:cubicBezTo>
                  <a:pt x="733" y="4396"/>
                  <a:pt x="584" y="4527"/>
                  <a:pt x="442" y="4651"/>
                </a:cubicBezTo>
                <a:cubicBezTo>
                  <a:pt x="750" y="4959"/>
                  <a:pt x="1027" y="5235"/>
                  <a:pt x="1320" y="5529"/>
                </a:cubicBezTo>
                <a:cubicBezTo>
                  <a:pt x="1448" y="5391"/>
                  <a:pt x="1583" y="5249"/>
                  <a:pt x="1711" y="5114"/>
                </a:cubicBezTo>
                <a:cubicBezTo>
                  <a:pt x="1918" y="5242"/>
                  <a:pt x="2150" y="5336"/>
                  <a:pt x="2392" y="5398"/>
                </a:cubicBezTo>
                <a:cubicBezTo>
                  <a:pt x="2392" y="5584"/>
                  <a:pt x="2392" y="5781"/>
                  <a:pt x="2392" y="5985"/>
                </a:cubicBezTo>
                <a:cubicBezTo>
                  <a:pt x="2793" y="5985"/>
                  <a:pt x="3180" y="5985"/>
                  <a:pt x="3584" y="5985"/>
                </a:cubicBezTo>
                <a:cubicBezTo>
                  <a:pt x="3584" y="5788"/>
                  <a:pt x="3584" y="5591"/>
                  <a:pt x="3584" y="5401"/>
                </a:cubicBezTo>
                <a:cubicBezTo>
                  <a:pt x="3833" y="5343"/>
                  <a:pt x="4064" y="5242"/>
                  <a:pt x="4279" y="5114"/>
                </a:cubicBezTo>
                <a:cubicBezTo>
                  <a:pt x="4403" y="5253"/>
                  <a:pt x="4534" y="5394"/>
                  <a:pt x="4662" y="5533"/>
                </a:cubicBezTo>
                <a:cubicBezTo>
                  <a:pt x="4956" y="5239"/>
                  <a:pt x="5232" y="4959"/>
                  <a:pt x="5523" y="4669"/>
                </a:cubicBezTo>
                <a:cubicBezTo>
                  <a:pt x="5388" y="4541"/>
                  <a:pt x="5246" y="4409"/>
                  <a:pt x="5112" y="4285"/>
                </a:cubicBezTo>
                <a:cubicBezTo>
                  <a:pt x="5239" y="4074"/>
                  <a:pt x="5340" y="3843"/>
                  <a:pt x="5402" y="3594"/>
                </a:cubicBezTo>
                <a:cubicBezTo>
                  <a:pt x="5588" y="3594"/>
                  <a:pt x="5785" y="3594"/>
                  <a:pt x="5986" y="35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055352" y="74773"/>
            <a:ext cx="166649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Vision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5504798" y="48808"/>
            <a:ext cx="166649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Speech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643521" y="58968"/>
            <a:ext cx="21042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Language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0122194" y="74773"/>
            <a:ext cx="230257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Knowledge</a:t>
            </a: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2568820" y="71277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Computer Vision</a:t>
            </a: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5051677" y="71277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Speech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7519214" y="71277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Spell Check</a:t>
            </a: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9978848" y="71277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Academic</a:t>
            </a: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Knowledge</a:t>
            </a: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106006" y="484236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Autosuggest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106006" y="236403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Image Search</a:t>
            </a: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2568820" y="5655806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Content Moderator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5051677" y="1536915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Custom Speech Service</a:t>
            </a: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7519214" y="1536915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Linguistic Analysis</a:t>
            </a: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9978848" y="484236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Entity Linking</a:t>
            </a: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106006" y="319544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Video Search</a:t>
            </a:r>
          </a:p>
        </p:txBody>
      </p:sp>
      <p:sp>
        <p:nvSpPr>
          <p:cNvPr id="153" name="Rounded Rectangle 152"/>
          <p:cNvSpPr/>
          <p:nvPr/>
        </p:nvSpPr>
        <p:spPr bwMode="auto">
          <a:xfrm>
            <a:off x="2568820" y="236403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Emotion</a:t>
            </a: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5051677" y="236403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Speaker Recognition</a:t>
            </a: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7519214" y="236403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Language Understanding</a:t>
            </a:r>
          </a:p>
        </p:txBody>
      </p:sp>
      <p:sp>
        <p:nvSpPr>
          <p:cNvPr id="156" name="Rounded Rectangle 155"/>
          <p:cNvSpPr/>
          <p:nvPr/>
        </p:nvSpPr>
        <p:spPr bwMode="auto">
          <a:xfrm>
            <a:off x="9978848" y="236403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Knowledge Exploration</a:t>
            </a: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106006" y="4016859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News Search</a:t>
            </a: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2568820" y="319544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Face</a:t>
            </a: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5051677" y="319544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Translator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7519214" y="319544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Text Analytics</a:t>
            </a:r>
          </a:p>
        </p:txBody>
      </p:sp>
      <p:sp>
        <p:nvSpPr>
          <p:cNvPr id="170" name="Rounded Rectangle 169"/>
          <p:cNvSpPr/>
          <p:nvPr/>
        </p:nvSpPr>
        <p:spPr bwMode="auto">
          <a:xfrm>
            <a:off x="9978848" y="3195441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QnA Maker</a:t>
            </a: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2568820" y="4016859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Video</a:t>
            </a: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7519214" y="4016859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WebLM</a:t>
            </a: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9978848" y="4016859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Recommendations</a:t>
            </a:r>
          </a:p>
        </p:txBody>
      </p:sp>
      <p:cxnSp>
        <p:nvCxnSpPr>
          <p:cNvPr id="190" name="Straight Connector 189"/>
          <p:cNvCxnSpPr/>
          <p:nvPr/>
        </p:nvCxnSpPr>
        <p:spPr>
          <a:xfrm>
            <a:off x="9866" y="6449589"/>
            <a:ext cx="12436475" cy="129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 bwMode="auto">
          <a:xfrm>
            <a:off x="106006" y="712771"/>
            <a:ext cx="2324805" cy="679775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Web Search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106006" y="2364038"/>
            <a:ext cx="2324805" cy="685800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Image Search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6006" y="3195441"/>
            <a:ext cx="2324805" cy="685800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Video Search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106006" y="4016859"/>
            <a:ext cx="2324805" cy="686099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News Search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106006" y="4842368"/>
            <a:ext cx="2324805" cy="685800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Autosuggest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7519214" y="712771"/>
            <a:ext cx="2324805" cy="685800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Spell Check</a:t>
            </a:r>
          </a:p>
        </p:txBody>
      </p:sp>
      <p:sp>
        <p:nvSpPr>
          <p:cNvPr id="59" name="Rounded Rectangle 170">
            <a:extLst>
              <a:ext uri="{FF2B5EF4-FFF2-40B4-BE49-F238E27FC236}">
                <a16:creationId xmlns:a16="http://schemas.microsoft.com/office/drawing/2014/main" id="{0E1B84DA-C66E-42C5-B494-A82824DFA003}"/>
              </a:ext>
            </a:extLst>
          </p:cNvPr>
          <p:cNvSpPr/>
          <p:nvPr/>
        </p:nvSpPr>
        <p:spPr bwMode="auto">
          <a:xfrm>
            <a:off x="2568820" y="4842368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Video Indexer</a:t>
            </a:r>
          </a:p>
        </p:txBody>
      </p:sp>
      <p:sp>
        <p:nvSpPr>
          <p:cNvPr id="60" name="Rounded Rectangle 170">
            <a:extLst>
              <a:ext uri="{FF2B5EF4-FFF2-40B4-BE49-F238E27FC236}">
                <a16:creationId xmlns:a16="http://schemas.microsoft.com/office/drawing/2014/main" id="{EF54E112-C73C-484A-B9A6-D8C5EBAA131C}"/>
              </a:ext>
            </a:extLst>
          </p:cNvPr>
          <p:cNvSpPr/>
          <p:nvPr/>
        </p:nvSpPr>
        <p:spPr bwMode="auto">
          <a:xfrm>
            <a:off x="2568820" y="1536915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Custom Vision Service</a:t>
            </a:r>
          </a:p>
        </p:txBody>
      </p:sp>
      <p:sp>
        <p:nvSpPr>
          <p:cNvPr id="61" name="Rounded Rectangle 142">
            <a:extLst>
              <a:ext uri="{FF2B5EF4-FFF2-40B4-BE49-F238E27FC236}">
                <a16:creationId xmlns:a16="http://schemas.microsoft.com/office/drawing/2014/main" id="{049B163E-96E5-46DE-8E42-9731458415A4}"/>
              </a:ext>
            </a:extLst>
          </p:cNvPr>
          <p:cNvSpPr/>
          <p:nvPr/>
        </p:nvSpPr>
        <p:spPr bwMode="auto">
          <a:xfrm>
            <a:off x="106006" y="1536915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Custom Search</a:t>
            </a:r>
          </a:p>
        </p:txBody>
      </p:sp>
      <p:sp>
        <p:nvSpPr>
          <p:cNvPr id="62" name="Rounded Rectangle 55">
            <a:extLst>
              <a:ext uri="{FF2B5EF4-FFF2-40B4-BE49-F238E27FC236}">
                <a16:creationId xmlns:a16="http://schemas.microsoft.com/office/drawing/2014/main" id="{31E0CF31-F9CD-4335-B278-1246A6701884}"/>
              </a:ext>
            </a:extLst>
          </p:cNvPr>
          <p:cNvSpPr/>
          <p:nvPr/>
        </p:nvSpPr>
        <p:spPr bwMode="auto">
          <a:xfrm>
            <a:off x="106006" y="1536915"/>
            <a:ext cx="2324805" cy="685800"/>
          </a:xfrm>
          <a:prstGeom prst="roundRect">
            <a:avLst>
              <a:gd name="adj" fmla="val 12745"/>
            </a:avLst>
          </a:prstGeom>
          <a:solidFill>
            <a:schemeClr val="accent1">
              <a:alpha val="1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14300">
              <a:schemeClr val="accent2">
                <a:alpha val="33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">
                    <a:srgbClr val="0078D7"/>
                  </a:glow>
                </a:effectLst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Bing Custom Search</a:t>
            </a:r>
          </a:p>
        </p:txBody>
      </p:sp>
      <p:sp>
        <p:nvSpPr>
          <p:cNvPr id="63" name="Rounded Rectangle 170">
            <a:extLst>
              <a:ext uri="{FF2B5EF4-FFF2-40B4-BE49-F238E27FC236}">
                <a16:creationId xmlns:a16="http://schemas.microsoft.com/office/drawing/2014/main" id="{6DA56818-E060-4133-9BF7-D19E89E5B62F}"/>
              </a:ext>
            </a:extLst>
          </p:cNvPr>
          <p:cNvSpPr/>
          <p:nvPr/>
        </p:nvSpPr>
        <p:spPr bwMode="auto">
          <a:xfrm>
            <a:off x="9978848" y="1536915"/>
            <a:ext cx="2324805" cy="685800"/>
          </a:xfrm>
          <a:prstGeom prst="roundRect">
            <a:avLst>
              <a:gd name="adj" fmla="val 1274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Custom Decision Service</a:t>
            </a:r>
          </a:p>
        </p:txBody>
      </p:sp>
    </p:spTree>
    <p:extLst>
      <p:ext uri="{BB962C8B-B14F-4D97-AF65-F5344CB8AC3E}">
        <p14:creationId xmlns:p14="http://schemas.microsoft.com/office/powerpoint/2010/main" val="34145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825972" y="1211262"/>
            <a:ext cx="3124200" cy="556717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7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10579492" cy="917575"/>
          </a:xfrm>
        </p:spPr>
        <p:txBody>
          <a:bodyPr/>
          <a:lstStyle/>
          <a:p>
            <a:r>
              <a:rPr lang="en-US" dirty="0"/>
              <a:t>The Bing Search APIs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37971" y="4463648"/>
            <a:ext cx="2375023" cy="627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News Search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37971" y="5235569"/>
            <a:ext cx="2375023" cy="627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Autosuggest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37971" y="6007953"/>
            <a:ext cx="2375023" cy="627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Spell Check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084637" y="1211262"/>
            <a:ext cx="7086600" cy="55626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279519" y="4064930"/>
            <a:ext cx="6685434" cy="94837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501505" y="4235366"/>
            <a:ext cx="1692056" cy="58804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REST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294442" y="2049462"/>
            <a:ext cx="6685434" cy="76995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Enhanced Search and Filtering Capabilities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279517" y="5221567"/>
            <a:ext cx="6685435" cy="76995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Ongoing Improvements and Support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94441" y="3027688"/>
            <a:ext cx="6692030" cy="825968"/>
            <a:chOff x="4292649" y="3103888"/>
            <a:chExt cx="6692030" cy="825968"/>
          </a:xfrm>
          <a:solidFill>
            <a:schemeClr val="accent2"/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292649" y="3103888"/>
              <a:ext cx="2016139" cy="806853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Web- </a:t>
              </a:r>
            </a:p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Scale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809037" y="3105949"/>
              <a:ext cx="2175642" cy="804792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High Performance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550843" y="3123003"/>
              <a:ext cx="2016139" cy="806853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Secure (HTTPs)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945CCA9-BB5F-4F77-BCC3-94E380608F2D}"/>
              </a:ext>
            </a:extLst>
          </p:cNvPr>
          <p:cNvSpPr txBox="1"/>
          <p:nvPr/>
        </p:nvSpPr>
        <p:spPr>
          <a:xfrm>
            <a:off x="1417494" y="1373187"/>
            <a:ext cx="2395500" cy="640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Web Search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A818B6-4518-47AB-BDDF-AE5B35E0C7B2}"/>
              </a:ext>
            </a:extLst>
          </p:cNvPr>
          <p:cNvSpPr txBox="1"/>
          <p:nvPr/>
        </p:nvSpPr>
        <p:spPr>
          <a:xfrm>
            <a:off x="1437971" y="2926744"/>
            <a:ext cx="2375023" cy="627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Image Search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584F42-347F-4F50-BAAD-82CFD9B0450F}"/>
              </a:ext>
            </a:extLst>
          </p:cNvPr>
          <p:cNvSpPr txBox="1"/>
          <p:nvPr/>
        </p:nvSpPr>
        <p:spPr>
          <a:xfrm>
            <a:off x="1437972" y="3700741"/>
            <a:ext cx="2375022" cy="627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Video 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" y="5235569"/>
            <a:ext cx="627824" cy="627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" y="1373187"/>
            <a:ext cx="638377" cy="63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" y="2926744"/>
            <a:ext cx="630936" cy="630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" y="3700741"/>
            <a:ext cx="627823" cy="62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" y="4463397"/>
            <a:ext cx="628249" cy="62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" y="6011746"/>
            <a:ext cx="624030" cy="6240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000913-2752-4F9A-9BD4-1E38D6C61F6E}"/>
              </a:ext>
            </a:extLst>
          </p:cNvPr>
          <p:cNvSpPr/>
          <p:nvPr/>
        </p:nvSpPr>
        <p:spPr bwMode="auto">
          <a:xfrm>
            <a:off x="8961437" y="4237704"/>
            <a:ext cx="1692056" cy="58570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JSON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EAD22A-850A-4B4F-B014-C8ED412AAA0A}"/>
              </a:ext>
            </a:extLst>
          </p:cNvPr>
          <p:cNvSpPr txBox="1"/>
          <p:nvPr/>
        </p:nvSpPr>
        <p:spPr>
          <a:xfrm>
            <a:off x="1417494" y="2151574"/>
            <a:ext cx="2395500" cy="640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Custom Search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155C55-D076-436C-9432-40C588A99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398" y="2156639"/>
            <a:ext cx="635509" cy="6355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3000913-2752-4F9A-9BD4-1E38D6C61F6E}"/>
              </a:ext>
            </a:extLst>
          </p:cNvPr>
          <p:cNvSpPr/>
          <p:nvPr/>
        </p:nvSpPr>
        <p:spPr bwMode="auto">
          <a:xfrm>
            <a:off x="6527388" y="4237703"/>
            <a:ext cx="2074866" cy="58570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schema.org</a:t>
            </a:r>
          </a:p>
        </p:txBody>
      </p:sp>
    </p:spTree>
    <p:extLst>
      <p:ext uri="{BB962C8B-B14F-4D97-AF65-F5344CB8AC3E}">
        <p14:creationId xmlns:p14="http://schemas.microsoft.com/office/powerpoint/2010/main" val="8730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  <p:bldP spid="70" grpId="0" animBg="1"/>
      <p:bldP spid="75" grpId="0" animBg="1"/>
      <p:bldP spid="35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632" y="2267613"/>
            <a:ext cx="2640016" cy="1586117"/>
          </a:xfrm>
          <a:prstGeom prst="rect">
            <a:avLst/>
          </a:prstGeom>
          <a:ln w="28575"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2193229" y="3853730"/>
            <a:ext cx="2637419" cy="655958"/>
            <a:chOff x="2381459" y="5494781"/>
            <a:chExt cx="4063333" cy="11014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460" y="5494781"/>
              <a:ext cx="3608178" cy="388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1459" y="5858727"/>
              <a:ext cx="4063333" cy="73751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5795095" y="5495660"/>
              <a:ext cx="649697" cy="363067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212" y="5222711"/>
            <a:ext cx="2634437" cy="794018"/>
          </a:xfrm>
          <a:prstGeom prst="rect">
            <a:avLst/>
          </a:prstGeom>
          <a:ln w="2857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328" y="4509348"/>
            <a:ext cx="2635322" cy="723826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327" y="6013905"/>
            <a:ext cx="2635321" cy="689469"/>
          </a:xfrm>
          <a:prstGeom prst="rect">
            <a:avLst/>
          </a:prstGeom>
          <a:ln>
            <a:noFill/>
          </a:ln>
        </p:spPr>
      </p:pic>
      <p:sp>
        <p:nvSpPr>
          <p:cNvPr id="27" name="Title 5"/>
          <p:cNvSpPr txBox="1">
            <a:spLocks/>
          </p:cNvSpPr>
          <p:nvPr/>
        </p:nvSpPr>
        <p:spPr>
          <a:xfrm>
            <a:off x="274639" y="295274"/>
            <a:ext cx="6641972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Web Search API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74639" y="295274"/>
            <a:ext cx="6641972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Web Search API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7640" y="6708565"/>
            <a:ext cx="3581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*screenshots show actual search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results 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bing.com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6637" y="1581098"/>
            <a:ext cx="10363200" cy="572464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https://api.cognitive.microsoft.com/bing/v7.0/search?q=nasa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640" y="949755"/>
            <a:ext cx="10896598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Get relevant web and answer results and metadata with one API call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55239" y="3308569"/>
            <a:ext cx="2916599" cy="2788456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{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“_type”: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SearchResponse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”,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queryContent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”: {…},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webPages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”: {…},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“news”: {…},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“images”: {…},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“videos”: {…},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relatedSearches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”: {…},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“rankingResponse”: {…}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}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968352" y="2329717"/>
            <a:ext cx="173400" cy="4376099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01843" y="4374226"/>
            <a:ext cx="2971800" cy="2274469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{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answerType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”:”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WebPages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”,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“resultIndex”:0,…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},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{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answerType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”:”News”,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“resultIndex”:1,…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7673981" y="5411527"/>
            <a:ext cx="910084" cy="348208"/>
          </a:xfrm>
          <a:prstGeom prst="rightArrow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501842" y="3747750"/>
            <a:ext cx="2971801" cy="62647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          Ranking Response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4065" y="3802004"/>
            <a:ext cx="601667" cy="47141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5243901" y="2704571"/>
            <a:ext cx="2927937" cy="62647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         Search Response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3630" y="2594714"/>
            <a:ext cx="781573" cy="7808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1036638" y="2257050"/>
            <a:ext cx="1141483" cy="89700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Web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Results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36638" y="3115754"/>
            <a:ext cx="1140935" cy="76948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Deep Links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(1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Algo)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036638" y="3858232"/>
            <a:ext cx="1135137" cy="65145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News Results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36638" y="4499225"/>
            <a:ext cx="1147353" cy="76006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Image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Results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36638" y="5222711"/>
            <a:ext cx="1147350" cy="86911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Video Results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36638" y="6018235"/>
            <a:ext cx="1149297" cy="687581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Related Searches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8" grpId="0" animBg="1"/>
      <p:bldP spid="5" grpId="0" animBg="1"/>
      <p:bldP spid="41" grpId="0" animBg="1"/>
      <p:bldP spid="6" grpId="0" animBg="1"/>
      <p:bldP spid="42" grpId="0" animBg="1"/>
      <p:bldP spid="4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0B382-8DB6-4F22-A3E4-DCB1BDE1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0" y="5782122"/>
            <a:ext cx="3259564" cy="8593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919777" y="2095380"/>
            <a:ext cx="8242060" cy="113098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274637" y="280202"/>
            <a:ext cx="11734800" cy="917575"/>
          </a:xfrm>
        </p:spPr>
        <p:txBody>
          <a:bodyPr/>
          <a:lstStyle/>
          <a:p>
            <a:r>
              <a:rPr lang="en-US" dirty="0"/>
              <a:t>Vertical Search APIs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9777" y="1635379"/>
            <a:ext cx="8242060" cy="503215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https://api.cognitive.microsoft.com/bing/v7.0/images/search?q=</a:t>
            </a:r>
            <a:r>
              <a:rPr kumimoji="0" lang="en-US" sz="145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shuttle+launch</a:t>
            </a:r>
            <a:endParaRPr kumimoji="0" lang="en-US" sz="14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3919777" y="2095381"/>
            <a:ext cx="8013460" cy="1142641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Enhanced metadata and filters (size, license, style, freshness, color)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Image insights (entity recognition, visually similar)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27037" y="1627030"/>
            <a:ext cx="3284263" cy="1599333"/>
            <a:chOff x="1002932" y="1317037"/>
            <a:chExt cx="3284263" cy="1599333"/>
          </a:xfrm>
          <a:solidFill>
            <a:schemeClr val="accent2"/>
          </a:solidFill>
        </p:grpSpPr>
        <p:grpSp>
          <p:nvGrpSpPr>
            <p:cNvPr id="87" name="Group 86"/>
            <p:cNvGrpSpPr/>
            <p:nvPr/>
          </p:nvGrpSpPr>
          <p:grpSpPr>
            <a:xfrm>
              <a:off x="1008891" y="1317037"/>
              <a:ext cx="3273998" cy="1599333"/>
              <a:chOff x="1008891" y="1317037"/>
              <a:chExt cx="3273998" cy="1599333"/>
            </a:xfrm>
            <a:grpFill/>
          </p:grpSpPr>
          <p:sp>
            <p:nvSpPr>
              <p:cNvPr id="18" name="TextBox 17"/>
              <p:cNvSpPr txBox="1"/>
              <p:nvPr/>
            </p:nvSpPr>
            <p:spPr>
              <a:xfrm>
                <a:off x="1468147" y="1317037"/>
                <a:ext cx="2814741" cy="6278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182854" tIns="146283" rIns="182854" bIns="146283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 Image Search API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891" y="1944860"/>
                <a:ext cx="3273998" cy="97151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</p:pic>
        </p:grpSp>
        <p:sp>
          <p:nvSpPr>
            <p:cNvPr id="53" name="Rectangle 52"/>
            <p:cNvSpPr/>
            <p:nvPr/>
          </p:nvSpPr>
          <p:spPr bwMode="auto">
            <a:xfrm>
              <a:off x="1002932" y="2735708"/>
              <a:ext cx="3284263" cy="18066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source: nasa.gov</a:t>
              </a: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3919777" y="3860291"/>
            <a:ext cx="8242060" cy="113098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19777" y="3400290"/>
            <a:ext cx="8242060" cy="503215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https://api.cognitive.microsoft.com/bing/v7.0/videos/search?q=viral+videos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63" name="Title 5"/>
          <p:cNvSpPr txBox="1">
            <a:spLocks/>
          </p:cNvSpPr>
          <p:nvPr/>
        </p:nvSpPr>
        <p:spPr>
          <a:xfrm>
            <a:off x="3919777" y="3860292"/>
            <a:ext cx="7632460" cy="1130981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Enhanced metadata and filters (price, resolution, length, freshness)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Motion thumbnails (video preview)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919777" y="5621796"/>
            <a:ext cx="8242060" cy="102459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9777" y="5161795"/>
            <a:ext cx="8242060" cy="503215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https://api.cognitive.microsoft.com/bing/v7.0/news/search?q=</a:t>
            </a:r>
            <a:r>
              <a:rPr kumimoji="0" lang="en-US" sz="150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lunar+landing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75" name="Title 5"/>
          <p:cNvSpPr txBox="1">
            <a:spLocks/>
          </p:cNvSpPr>
          <p:nvPr/>
        </p:nvSpPr>
        <p:spPr>
          <a:xfrm>
            <a:off x="3919777" y="5621798"/>
            <a:ext cx="7069123" cy="1036248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News by category/market, and trending news 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Rich article metadata (featured entities)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26639" y="3391941"/>
            <a:ext cx="3263730" cy="1599333"/>
            <a:chOff x="1002534" y="3081948"/>
            <a:chExt cx="3263730" cy="1599333"/>
          </a:xfrm>
        </p:grpSpPr>
        <p:grpSp>
          <p:nvGrpSpPr>
            <p:cNvPr id="46" name="Group 45"/>
            <p:cNvGrpSpPr/>
            <p:nvPr/>
          </p:nvGrpSpPr>
          <p:grpSpPr>
            <a:xfrm>
              <a:off x="1002534" y="3685121"/>
              <a:ext cx="3263729" cy="996160"/>
              <a:chOff x="639012" y="3504013"/>
              <a:chExt cx="3263729" cy="996160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012" y="3521463"/>
                <a:ext cx="1159625" cy="97871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8637" y="3516713"/>
                <a:ext cx="969745" cy="9834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2020" y="3504013"/>
                <a:ext cx="1170721" cy="98346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9" name="Rectangle 68"/>
            <p:cNvSpPr/>
            <p:nvPr/>
          </p:nvSpPr>
          <p:spPr bwMode="auto">
            <a:xfrm>
              <a:off x="1008891" y="4500619"/>
              <a:ext cx="3257372" cy="18066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source: youtube.com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51523" y="3081948"/>
              <a:ext cx="2814741" cy="627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182854" tIns="146283" rIns="182854" bIns="146283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Video Search API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84543" y="6664652"/>
            <a:ext cx="33267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*screenshots show actual search results in bing.com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975" y="963122"/>
            <a:ext cx="11205799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Get more results, features and metadata tailored to each search vertical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5456" y="5153446"/>
            <a:ext cx="3257373" cy="1492941"/>
            <a:chOff x="597856" y="5196221"/>
            <a:chExt cx="3257373" cy="1492941"/>
          </a:xfrm>
        </p:grpSpPr>
        <p:sp>
          <p:nvSpPr>
            <p:cNvPr id="73" name="TextBox 72"/>
            <p:cNvSpPr txBox="1"/>
            <p:nvPr/>
          </p:nvSpPr>
          <p:spPr>
            <a:xfrm>
              <a:off x="1040488" y="5196221"/>
              <a:ext cx="2814741" cy="627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182854" tIns="146283" rIns="182854" bIns="146283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News Search API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97856" y="6511837"/>
              <a:ext cx="3257372" cy="17732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source: arstechnica.com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D42B2F9-CF4F-4481-AD16-51FC3DEDB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1" y="1624975"/>
            <a:ext cx="630936" cy="6309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CE2CEA-CFDA-4A57-8C0B-B230D9A3F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5" y="3389593"/>
            <a:ext cx="627823" cy="6278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37F3E8D-6507-4246-B9C3-1AAF2DE60D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6" y="5154658"/>
            <a:ext cx="621899" cy="6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20" grpId="0"/>
      <p:bldP spid="58" grpId="0" animBg="1"/>
      <p:bldP spid="59" grpId="0" animBg="1"/>
      <p:bldP spid="63" grpId="0"/>
      <p:bldP spid="70" grpId="0" animBg="1"/>
      <p:bldP spid="71" grpId="0" animBg="1"/>
      <p:bldP spid="7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4410D4-2E7F-4640-A333-7406A561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1233487"/>
            <a:ext cx="9753601" cy="4891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61D7A-17C2-467D-A476-81D071B656CF}"/>
              </a:ext>
            </a:extLst>
          </p:cNvPr>
          <p:cNvSpPr txBox="1"/>
          <p:nvPr/>
        </p:nvSpPr>
        <p:spPr>
          <a:xfrm>
            <a:off x="3950327" y="6240462"/>
            <a:ext cx="4589462" cy="7386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https://customsearch.ai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83B46-93D6-4168-97B3-95B28F3E24BF}"/>
              </a:ext>
            </a:extLst>
          </p:cNvPr>
          <p:cNvSpPr txBox="1"/>
          <p:nvPr/>
        </p:nvSpPr>
        <p:spPr>
          <a:xfrm>
            <a:off x="9580562" y="258779"/>
            <a:ext cx="2395500" cy="640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54" tIns="146283" rIns="182854" bIns="146283" rtlCol="0" anchor="ctr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 Custom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7B3FB-77F4-48DC-9C4A-D7B176653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466" y="263844"/>
            <a:ext cx="635509" cy="63550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4146F3-DBF7-4451-92E8-457A09F6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7" y="280202"/>
            <a:ext cx="11734800" cy="917575"/>
          </a:xfrm>
        </p:spPr>
        <p:txBody>
          <a:bodyPr/>
          <a:lstStyle/>
          <a:p>
            <a:r>
              <a:rPr lang="en-US" dirty="0"/>
              <a:t>Custom Search Preview</a:t>
            </a:r>
          </a:p>
        </p:txBody>
      </p:sp>
    </p:spTree>
    <p:extLst>
      <p:ext uri="{BB962C8B-B14F-4D97-AF65-F5344CB8AC3E}">
        <p14:creationId xmlns:p14="http://schemas.microsoft.com/office/powerpoint/2010/main" val="21093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B343-0D0C-406F-A8C3-F81B5D47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you can use Bing Custom 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446BA-37ED-4FDA-9601-7EEF658249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039" y="1592262"/>
            <a:ext cx="5257798" cy="4376583"/>
          </a:xfrm>
        </p:spPr>
        <p:txBody>
          <a:bodyPr/>
          <a:lstStyle/>
          <a:p>
            <a:r>
              <a:rPr lang="en-US" sz="2800" dirty="0"/>
              <a:t>Site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 your users search across all your websites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Pin top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Control ranking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E1345-C101-4032-A978-2A106E73F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3437" y="1592262"/>
            <a:ext cx="5486399" cy="3681008"/>
          </a:xfrm>
        </p:spPr>
        <p:txBody>
          <a:bodyPr/>
          <a:lstStyle/>
          <a:p>
            <a:r>
              <a:rPr lang="en-US" sz="2800" dirty="0"/>
              <a:t>Custom Vertical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 a custom search targeting hundreds of sites and webpages on a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Deploy internally, externally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DC4864D-D7E9-4355-ACB1-52D600330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2794" y="4662211"/>
            <a:ext cx="3071863" cy="167861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50F635-A2E1-41D3-96C4-1139F309A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2637" y="4668188"/>
            <a:ext cx="3618092" cy="1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1_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ngAPIs_Session_Build2017_In_Progress_05022017" id="{D39488AA-62DE-437A-AACF-71FBAC7516A7}" vid="{D8EB1B66-B96D-4B94-8782-E84D5773B626}"/>
    </a:ext>
  </a:extLst>
</a:theme>
</file>

<file path=ppt/theme/theme4.xml><?xml version="1.0" encoding="utf-8"?>
<a:theme xmlns:a="http://schemas.openxmlformats.org/drawingml/2006/main" name="1_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ngAPIs_Session_Build2017_In_Progress_05022017" id="{D39488AA-62DE-437A-AACF-71FBAC7516A7}" vid="{9FF7E8F9-BADA-4D3F-9045-25C9D2B93FE9}"/>
    </a:ext>
  </a:extLst>
</a:theme>
</file>

<file path=ppt/theme/theme5.xml><?xml version="1.0" encoding="utf-8"?>
<a:theme xmlns:a="http://schemas.openxmlformats.org/drawingml/2006/main" name="LIGHT COLOR TEMPLATE">
  <a:themeElements>
    <a:clrScheme name="Custom 19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LIGHT_Oct_2014.potx" id="{8D89426A-98D9-452E-82D2-38C97A5E7430}" vid="{43CB4C6F-FCEB-4846-9678-AF1F381D6EF6}"/>
    </a:ext>
  </a:extLst>
</a:theme>
</file>

<file path=ppt/theme/theme6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2D9F1654-7A66-4699-829C-201E10216A69}" vid="{EE767E89-5D4D-44CA-8070-C9EE1D87F83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6" ma:contentTypeDescription="" ma:contentTypeScope="" ma:versionID="d383a91d1b86d4650368c84defa1a2c1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2cfdfd5a193d92c0d7e2d70576dfb5fb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Washington State Convention and Trade Center</TermName>
          <TermId xmlns="http://schemas.microsoft.com/office/infopath/2007/PartnerControls">2ebf141d-f871-4cc9-bf08-f87f112ab464</TermId>
        </TermInfo>
      </Terms>
    </d12e2661e9634d9aa98bbb375f31aced>
    <Event_x0020_Start_x0020_Date xmlns="01c77077-aee4-4b5f-bd4e-9cd40a6fff29">2017-05-10T07:00:00+00:00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Seattle</TermName>
          <TermId xmlns="http://schemas.microsoft.com/office/infopath/2007/PartnerControls">54f46ed2-c77e-4a59-b182-a4171fdb0d11</TermId>
        </TermInfo>
      </Terms>
    </iaa5f83406f94009a0f6a3e890699ff7>
    <External_x0020_Speaker xmlns="01c77077-aee4-4b5f-bd4e-9cd40a6fff29">Ansuman Kar; Brian King; Trevor McFarland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2017-05-11T07:00:00+00:00</Presentation_x0020_Date>
    <fc15c16204564de583b4c942b10d19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developers</TermName>
          <TermId xmlns="http://schemas.microsoft.com/office/infopath/2007/PartnerControls">8e4a08dc-5d95-4156-ab65-f22579a1592a</TermId>
        </TermInfo>
      </Terms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_ip_UnifiedCompliancePolicyProperties xmlns="http://schemas.microsoft.com/sharepoint/v3" xsi:nil="true"/>
    <Session_x0020_Code xmlns="01c77077-aee4-4b5f-bd4e-9cd40a6fff29">B8091</Session_x0020_Code>
    <Event_x0020_End_x0020_Date xmlns="01c77077-aee4-4b5f-bd4e-9cd40a6fff29">2017-05-12T07:00:00+00:00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NumberofDownloads xmlns="230e9df3-be65-4c73-a93b-d1236ebd677e" xsi:nil="true"/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Build 2017</TermName>
          <TermId xmlns="http://schemas.microsoft.com/office/infopath/2007/PartnerControls">0407fc0d-d203-4d0a-848e-0398e286e7e2</TermId>
        </TermInfo>
      </Terms>
    </TaxKeywordTaxHTField>
    <TaxCatchAll xmlns="230e9df3-be65-4c73-a93b-d1236ebd677e">
      <Value>47</Value>
      <Value>53</Value>
      <Value>52</Value>
      <Value>316</Value>
      <Value>315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08956B-D258-40C7-8C24-091EC53E3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2006/documentManagement/types"/>
    <ds:schemaRef ds:uri="230e9df3-be65-4c73-a93b-d1236ebd677e"/>
    <ds:schemaRef ds:uri="01c77077-aee4-4b5f-bd4e-9cd40a6fff2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8ff673fc-3231-4e3a-893b-6d7f7cd3276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2</TotalTime>
  <Words>1655</Words>
  <Application>Microsoft Office PowerPoint</Application>
  <PresentationFormat>Custom</PresentationFormat>
  <Paragraphs>293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Consolas</vt:lpstr>
      <vt:lpstr>Courier New</vt:lpstr>
      <vt:lpstr>Segoe UI</vt:lpstr>
      <vt:lpstr>Segoe UI Light</vt:lpstr>
      <vt:lpstr>Segoe UI Semibold</vt:lpstr>
      <vt:lpstr>Segoe UI Semilight</vt:lpstr>
      <vt:lpstr>Wingdings</vt:lpstr>
      <vt:lpstr>5-50111_Build 2017_LIGHT GRAY TEMPLATE</vt:lpstr>
      <vt:lpstr>5-50111_Build 2017_DARK GRAY TEMPLATE</vt:lpstr>
      <vt:lpstr>1_5-50111_Build 2017_DARK GRAY TEMPLATE</vt:lpstr>
      <vt:lpstr>1_5-50111_Build 2017_LIGHT GRAY TEMPLATE</vt:lpstr>
      <vt:lpstr>LIGHT COLOR TEMPLATE</vt:lpstr>
      <vt:lpstr>5-30721_Build_2016_Template_Dark</vt:lpstr>
      <vt:lpstr>PowerPoint Presentation</vt:lpstr>
      <vt:lpstr>Build intelligence into your business apps with ease using Bing APIs in Microsoft Cognitive Services</vt:lpstr>
      <vt:lpstr>PowerPoint Presentation</vt:lpstr>
      <vt:lpstr>PowerPoint Presentation</vt:lpstr>
      <vt:lpstr>The Bing Search APIs</vt:lpstr>
      <vt:lpstr>PowerPoint Presentation</vt:lpstr>
      <vt:lpstr>Vertical Search APIs</vt:lpstr>
      <vt:lpstr>Custom Search Preview</vt:lpstr>
      <vt:lpstr>Ways you can use Bing Custom Search</vt:lpstr>
      <vt:lpstr>Accessing the APIs</vt:lpstr>
      <vt:lpstr>Coding Demo</vt:lpstr>
      <vt:lpstr>Key Code Snippets</vt:lpstr>
      <vt:lpstr>Searching with Images</vt:lpstr>
      <vt:lpstr>Custom Search Demo</vt:lpstr>
      <vt:lpstr>Partner Highlight</vt:lpstr>
      <vt:lpstr>Leveraging the Bing APIs</vt:lpstr>
      <vt:lpstr>PowerPoint Presentation</vt:lpstr>
      <vt:lpstr>Related Sessions @ Build</vt:lpstr>
      <vt:lpstr>How To Find Us In The Hub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intelligence into your business apps with ease using Bing APIs in Microsoft Cognitive Services</dc:title>
  <dc:subject>Microsoft Build 2017</dc:subject>
  <dc:creator>MS Events</dc:creator>
  <cp:keywords>Microsoft Build 2017</cp:keywords>
  <dc:description>Template: Mitchell Derrey, Silver Fox Productions_x000d_
Formatting: _x000d_
Audience Type:</dc:description>
  <cp:lastModifiedBy>Caitlyn Ryan</cp:lastModifiedBy>
  <cp:revision>4</cp:revision>
  <dcterms:created xsi:type="dcterms:W3CDTF">2017-05-11T19:21:16Z</dcterms:created>
  <dcterms:modified xsi:type="dcterms:W3CDTF">2017-05-12T17:15:27Z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