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</p:sldMasterIdLst>
  <p:notesMasterIdLst>
    <p:notesMasterId r:id="rId24"/>
  </p:notesMasterIdLst>
  <p:handoutMasterIdLst>
    <p:handoutMasterId r:id="rId25"/>
  </p:handoutMasterIdLst>
  <p:sldIdLst>
    <p:sldId id="1486" r:id="rId6"/>
    <p:sldId id="1573" r:id="rId7"/>
    <p:sldId id="1559" r:id="rId8"/>
    <p:sldId id="1560" r:id="rId9"/>
    <p:sldId id="1565" r:id="rId10"/>
    <p:sldId id="1562" r:id="rId11"/>
    <p:sldId id="1566" r:id="rId12"/>
    <p:sldId id="1567" r:id="rId13"/>
    <p:sldId id="1572" r:id="rId14"/>
    <p:sldId id="1504" r:id="rId15"/>
    <p:sldId id="1564" r:id="rId16"/>
    <p:sldId id="1574" r:id="rId17"/>
    <p:sldId id="1511" r:id="rId18"/>
    <p:sldId id="1568" r:id="rId19"/>
    <p:sldId id="1569" r:id="rId20"/>
    <p:sldId id="1570" r:id="rId21"/>
    <p:sldId id="1575" r:id="rId22"/>
    <p:sldId id="1571" r:id="rId23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ild 2017 Light Gray Template" id="{E1C8FB21-FF75-44A0-8090-B2FB240B014B}">
          <p14:sldIdLst>
            <p14:sldId id="1486"/>
            <p14:sldId id="1573"/>
            <p14:sldId id="1559"/>
            <p14:sldId id="1560"/>
            <p14:sldId id="1565"/>
            <p14:sldId id="1562"/>
            <p14:sldId id="1566"/>
            <p14:sldId id="1567"/>
            <p14:sldId id="1572"/>
            <p14:sldId id="1504"/>
            <p14:sldId id="1564"/>
            <p14:sldId id="1574"/>
            <p14:sldId id="1511"/>
            <p14:sldId id="1568"/>
            <p14:sldId id="1569"/>
            <p14:sldId id="1570"/>
            <p14:sldId id="1575"/>
            <p14:sldId id="15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/>
  </p:cmAuthor>
  <p:cmAuthor id="3" name="Mary Feil-Jacobs" initials="MF" lastIdx="22" clrIdx="3">
    <p:extLst/>
  </p:cmAuthor>
  <p:cmAuthor id="4" name="Mitchell Derrey" initials="MD" lastIdx="8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37373"/>
    <a:srgbClr val="323232"/>
    <a:srgbClr val="000000"/>
    <a:srgbClr val="E6E6E6"/>
    <a:srgbClr val="D2D2D2"/>
    <a:srgbClr val="505050"/>
    <a:srgbClr val="525252"/>
    <a:srgbClr val="0078D7"/>
    <a:srgbClr val="FF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8" autoAdjust="0"/>
    <p:restoredTop sz="95274" autoAdjust="0"/>
  </p:normalViewPr>
  <p:slideViewPr>
    <p:cSldViewPr>
      <p:cViewPr varScale="1">
        <p:scale>
          <a:sx n="61" d="100"/>
          <a:sy n="61" d="100"/>
        </p:scale>
        <p:origin x="868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102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7F553-1141-2F4C-B37F-08EE9CE959EF}" type="doc">
      <dgm:prSet loTypeId="urn:microsoft.com/office/officeart/2005/8/layout/matrix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5BEC0E-54A2-8743-B187-A63AABAA75B9}">
      <dgm:prSet phldrT="[Text]" custT="1"/>
      <dgm:spPr/>
      <dgm:t>
        <a:bodyPr/>
        <a:lstStyle/>
        <a:p>
          <a:r>
            <a:rPr lang="en-US" sz="2400" dirty="0"/>
            <a:t>Native SQL support on Hadoop</a:t>
          </a:r>
        </a:p>
      </dgm:t>
    </dgm:pt>
    <dgm:pt modelId="{01F4E584-87A2-5545-A204-5F6DBB44D13D}" type="parTrans" cxnId="{7A705F31-178C-6F41-82C3-BDCC7053EE4E}">
      <dgm:prSet/>
      <dgm:spPr/>
      <dgm:t>
        <a:bodyPr/>
        <a:lstStyle/>
        <a:p>
          <a:endParaRPr lang="en-US"/>
        </a:p>
      </dgm:t>
    </dgm:pt>
    <dgm:pt modelId="{4A5AA0F1-D39E-1E4A-A566-EC042F2E6052}" type="sibTrans" cxnId="{7A705F31-178C-6F41-82C3-BDCC7053EE4E}">
      <dgm:prSet/>
      <dgm:spPr/>
      <dgm:t>
        <a:bodyPr/>
        <a:lstStyle/>
        <a:p>
          <a:endParaRPr lang="en-US"/>
        </a:p>
      </dgm:t>
    </dgm:pt>
    <dgm:pt modelId="{E0E3CBE9-2445-E94B-B164-1CF716C7D424}">
      <dgm:prSet phldrT="[Text]" custT="1"/>
      <dgm:spPr/>
      <dgm:t>
        <a:bodyPr/>
        <a:lstStyle/>
        <a:p>
          <a:r>
            <a:rPr lang="en-US" altLang="zh-CN" sz="2400" dirty="0"/>
            <a:t>Sub-Second</a:t>
          </a:r>
          <a:r>
            <a:rPr lang="zh-CN" altLang="en-US" sz="2400" dirty="0"/>
            <a:t> </a:t>
          </a:r>
          <a:r>
            <a:rPr lang="en-US" sz="2400" dirty="0"/>
            <a:t>Query</a:t>
          </a:r>
        </a:p>
      </dgm:t>
    </dgm:pt>
    <dgm:pt modelId="{23E9E16D-8831-E241-B27A-6CADD753CF34}" type="parTrans" cxnId="{6AA54B8E-41E8-2A4A-BFE7-D65892786718}">
      <dgm:prSet/>
      <dgm:spPr/>
      <dgm:t>
        <a:bodyPr/>
        <a:lstStyle/>
        <a:p>
          <a:endParaRPr lang="en-US"/>
        </a:p>
      </dgm:t>
    </dgm:pt>
    <dgm:pt modelId="{E421789B-D6EC-0841-AC15-A7EAF7287431}" type="sibTrans" cxnId="{6AA54B8E-41E8-2A4A-BFE7-D65892786718}">
      <dgm:prSet/>
      <dgm:spPr/>
      <dgm:t>
        <a:bodyPr/>
        <a:lstStyle/>
        <a:p>
          <a:endParaRPr lang="en-US"/>
        </a:p>
      </dgm:t>
    </dgm:pt>
    <dgm:pt modelId="{652DD07D-FBED-B44A-BB0A-12026E4EB787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r>
            <a:rPr lang="en-US" sz="2400" dirty="0"/>
            <a:t>Cloud Provision</a:t>
          </a:r>
        </a:p>
      </dgm:t>
    </dgm:pt>
    <dgm:pt modelId="{ED8501F1-FB76-614E-9557-EA5915728AFB}" type="parTrans" cxnId="{116B9DE2-7A6F-3149-BF0B-0643772A6467}">
      <dgm:prSet/>
      <dgm:spPr/>
      <dgm:t>
        <a:bodyPr/>
        <a:lstStyle/>
        <a:p>
          <a:endParaRPr lang="en-US"/>
        </a:p>
      </dgm:t>
    </dgm:pt>
    <dgm:pt modelId="{AD0A4FC4-8FEE-D945-81C6-42CE739F12E8}" type="sibTrans" cxnId="{116B9DE2-7A6F-3149-BF0B-0643772A6467}">
      <dgm:prSet/>
      <dgm:spPr/>
      <dgm:t>
        <a:bodyPr/>
        <a:lstStyle/>
        <a:p>
          <a:endParaRPr lang="en-US"/>
        </a:p>
      </dgm:t>
    </dgm:pt>
    <dgm:pt modelId="{467A0BB9-B2EE-E941-BCCF-394653D8486D}">
      <dgm:prSet phldrT="[Text]" custT="1"/>
      <dgm:spPr/>
      <dgm:t>
        <a:bodyPr/>
        <a:lstStyle/>
        <a:p>
          <a:r>
            <a:rPr lang="en-US" sz="2400" dirty="0"/>
            <a:t>Elastic Architecture </a:t>
          </a:r>
        </a:p>
      </dgm:t>
    </dgm:pt>
    <dgm:pt modelId="{6BE3D718-F7FB-4349-881D-C746249773D4}" type="parTrans" cxnId="{A33FA35E-C197-AB4F-9B6E-D05A17AA9663}">
      <dgm:prSet/>
      <dgm:spPr/>
      <dgm:t>
        <a:bodyPr/>
        <a:lstStyle/>
        <a:p>
          <a:endParaRPr lang="en-US"/>
        </a:p>
      </dgm:t>
    </dgm:pt>
    <dgm:pt modelId="{00776416-5ED7-7542-8268-63E66A951C6A}" type="sibTrans" cxnId="{A33FA35E-C197-AB4F-9B6E-D05A17AA9663}">
      <dgm:prSet/>
      <dgm:spPr/>
      <dgm:t>
        <a:bodyPr/>
        <a:lstStyle/>
        <a:p>
          <a:endParaRPr lang="en-US"/>
        </a:p>
      </dgm:t>
    </dgm:pt>
    <dgm:pt modelId="{B38435BA-D030-B848-BEA6-1433EC431289}" type="pres">
      <dgm:prSet presAssocID="{8DB7F553-1141-2F4C-B37F-08EE9CE959EF}" presName="matrix" presStyleCnt="0">
        <dgm:presLayoutVars>
          <dgm:chMax val="1"/>
          <dgm:dir/>
          <dgm:resizeHandles val="exact"/>
        </dgm:presLayoutVars>
      </dgm:prSet>
      <dgm:spPr/>
    </dgm:pt>
    <dgm:pt modelId="{831B41D4-4A42-724F-B012-4E8F4F9F2FD4}" type="pres">
      <dgm:prSet presAssocID="{8DB7F553-1141-2F4C-B37F-08EE9CE959EF}" presName="axisShape" presStyleLbl="bgShp" presStyleIdx="0" presStyleCnt="1"/>
      <dgm:spPr/>
    </dgm:pt>
    <dgm:pt modelId="{F1F99772-8331-8049-A258-C24059162BEC}" type="pres">
      <dgm:prSet presAssocID="{8DB7F553-1141-2F4C-B37F-08EE9CE959E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816BEE-3563-AC48-9218-F522FC32681E}" type="pres">
      <dgm:prSet presAssocID="{8DB7F553-1141-2F4C-B37F-08EE9CE959E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B7B19CF-43DF-8745-B372-235F7DD3F0F6}" type="pres">
      <dgm:prSet presAssocID="{8DB7F553-1141-2F4C-B37F-08EE9CE959E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3EA0F4C-8F09-8D46-AA54-2978A1CBD371}" type="pres">
      <dgm:prSet presAssocID="{8DB7F553-1141-2F4C-B37F-08EE9CE959E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7CE8016-593E-0447-821D-EC16EAC3AF47}" type="presOf" srcId="{E0E3CBE9-2445-E94B-B164-1CF716C7D424}" destId="{9E816BEE-3563-AC48-9218-F522FC32681E}" srcOrd="0" destOrd="0" presId="urn:microsoft.com/office/officeart/2005/8/layout/matrix2"/>
    <dgm:cxn modelId="{7A705F31-178C-6F41-82C3-BDCC7053EE4E}" srcId="{8DB7F553-1141-2F4C-B37F-08EE9CE959EF}" destId="{6F5BEC0E-54A2-8743-B187-A63AABAA75B9}" srcOrd="0" destOrd="0" parTransId="{01F4E584-87A2-5545-A204-5F6DBB44D13D}" sibTransId="{4A5AA0F1-D39E-1E4A-A566-EC042F2E6052}"/>
    <dgm:cxn modelId="{A33FA35E-C197-AB4F-9B6E-D05A17AA9663}" srcId="{8DB7F553-1141-2F4C-B37F-08EE9CE959EF}" destId="{467A0BB9-B2EE-E941-BCCF-394653D8486D}" srcOrd="2" destOrd="0" parTransId="{6BE3D718-F7FB-4349-881D-C746249773D4}" sibTransId="{00776416-5ED7-7542-8268-63E66A951C6A}"/>
    <dgm:cxn modelId="{A842B58B-331A-024B-844D-EE2A68240B29}" type="presOf" srcId="{6F5BEC0E-54A2-8743-B187-A63AABAA75B9}" destId="{F1F99772-8331-8049-A258-C24059162BEC}" srcOrd="0" destOrd="0" presId="urn:microsoft.com/office/officeart/2005/8/layout/matrix2"/>
    <dgm:cxn modelId="{6AA54B8E-41E8-2A4A-BFE7-D65892786718}" srcId="{8DB7F553-1141-2F4C-B37F-08EE9CE959EF}" destId="{E0E3CBE9-2445-E94B-B164-1CF716C7D424}" srcOrd="1" destOrd="0" parTransId="{23E9E16D-8831-E241-B27A-6CADD753CF34}" sibTransId="{E421789B-D6EC-0841-AC15-A7EAF7287431}"/>
    <dgm:cxn modelId="{A52E3EB4-61A4-934D-A21E-43A1F3C470E5}" type="presOf" srcId="{8DB7F553-1141-2F4C-B37F-08EE9CE959EF}" destId="{B38435BA-D030-B848-BEA6-1433EC431289}" srcOrd="0" destOrd="0" presId="urn:microsoft.com/office/officeart/2005/8/layout/matrix2"/>
    <dgm:cxn modelId="{2FF5E3DD-5F75-7743-AC02-83D1C56DD3E8}" type="presOf" srcId="{652DD07D-FBED-B44A-BB0A-12026E4EB787}" destId="{03EA0F4C-8F09-8D46-AA54-2978A1CBD371}" srcOrd="0" destOrd="0" presId="urn:microsoft.com/office/officeart/2005/8/layout/matrix2"/>
    <dgm:cxn modelId="{116B9DE2-7A6F-3149-BF0B-0643772A6467}" srcId="{8DB7F553-1141-2F4C-B37F-08EE9CE959EF}" destId="{652DD07D-FBED-B44A-BB0A-12026E4EB787}" srcOrd="3" destOrd="0" parTransId="{ED8501F1-FB76-614E-9557-EA5915728AFB}" sibTransId="{AD0A4FC4-8FEE-D945-81C6-42CE739F12E8}"/>
    <dgm:cxn modelId="{96F159E3-91E5-3D4F-B6E0-FAFA347736B7}" type="presOf" srcId="{467A0BB9-B2EE-E941-BCCF-394653D8486D}" destId="{FB7B19CF-43DF-8745-B372-235F7DD3F0F6}" srcOrd="0" destOrd="0" presId="urn:microsoft.com/office/officeart/2005/8/layout/matrix2"/>
    <dgm:cxn modelId="{0A013884-73B8-634E-9C95-A4B4B3CE2EC8}" type="presParOf" srcId="{B38435BA-D030-B848-BEA6-1433EC431289}" destId="{831B41D4-4A42-724F-B012-4E8F4F9F2FD4}" srcOrd="0" destOrd="0" presId="urn:microsoft.com/office/officeart/2005/8/layout/matrix2"/>
    <dgm:cxn modelId="{59E699AE-FFA9-5D4D-BAF7-F93FD9456683}" type="presParOf" srcId="{B38435BA-D030-B848-BEA6-1433EC431289}" destId="{F1F99772-8331-8049-A258-C24059162BEC}" srcOrd="1" destOrd="0" presId="urn:microsoft.com/office/officeart/2005/8/layout/matrix2"/>
    <dgm:cxn modelId="{AE2DF5BB-D8CF-F64D-80DC-51BBFB13680B}" type="presParOf" srcId="{B38435BA-D030-B848-BEA6-1433EC431289}" destId="{9E816BEE-3563-AC48-9218-F522FC32681E}" srcOrd="2" destOrd="0" presId="urn:microsoft.com/office/officeart/2005/8/layout/matrix2"/>
    <dgm:cxn modelId="{91CE1FD5-00B7-3849-B8A6-A498F16EEBB2}" type="presParOf" srcId="{B38435BA-D030-B848-BEA6-1433EC431289}" destId="{FB7B19CF-43DF-8745-B372-235F7DD3F0F6}" srcOrd="3" destOrd="0" presId="urn:microsoft.com/office/officeart/2005/8/layout/matrix2"/>
    <dgm:cxn modelId="{86E44EAA-C258-0740-828A-91EDF3DFF067}" type="presParOf" srcId="{B38435BA-D030-B848-BEA6-1433EC431289}" destId="{03EA0F4C-8F09-8D46-AA54-2978A1CBD37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46A9E-B9C1-7442-8680-AC2F0ABAF660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F6084005-37CE-084E-98E8-CE3295394AA3}">
      <dgm:prSet phldrT="[Text]"/>
      <dgm:spPr/>
      <dgm:t>
        <a:bodyPr/>
        <a:lstStyle/>
        <a:p>
          <a:r>
            <a:rPr lang="en-US" dirty="0"/>
            <a:t>Create/Select HDI Cluster</a:t>
          </a:r>
        </a:p>
      </dgm:t>
    </dgm:pt>
    <dgm:pt modelId="{93DD070B-B14D-3140-94BB-150CB983CE3B}" type="parTrans" cxnId="{F6732773-0F06-EC4B-A3B8-776C15EC9F38}">
      <dgm:prSet/>
      <dgm:spPr/>
      <dgm:t>
        <a:bodyPr/>
        <a:lstStyle/>
        <a:p>
          <a:endParaRPr lang="en-US"/>
        </a:p>
      </dgm:t>
    </dgm:pt>
    <dgm:pt modelId="{342EC198-5F3F-F04E-B1E0-65D4760DD4C7}" type="sibTrans" cxnId="{F6732773-0F06-EC4B-A3B8-776C15EC9F38}">
      <dgm:prSet/>
      <dgm:spPr/>
      <dgm:t>
        <a:bodyPr/>
        <a:lstStyle/>
        <a:p>
          <a:endParaRPr lang="en-US"/>
        </a:p>
      </dgm:t>
    </dgm:pt>
    <dgm:pt modelId="{ED343515-41BE-8E4A-B512-133AC591E933}">
      <dgm:prSet phldrT="[Text]"/>
      <dgm:spPr/>
      <dgm:t>
        <a:bodyPr/>
        <a:lstStyle/>
        <a:p>
          <a:r>
            <a:rPr lang="en-US" dirty="0"/>
            <a:t>Deploy KAP on Edge Node</a:t>
          </a:r>
        </a:p>
      </dgm:t>
    </dgm:pt>
    <dgm:pt modelId="{F279BE12-B5FC-3544-9AB1-15B0611D270F}" type="parTrans" cxnId="{96C237AD-8E10-8C41-864D-AFA79F2D4397}">
      <dgm:prSet/>
      <dgm:spPr/>
      <dgm:t>
        <a:bodyPr/>
        <a:lstStyle/>
        <a:p>
          <a:endParaRPr lang="en-US"/>
        </a:p>
      </dgm:t>
    </dgm:pt>
    <dgm:pt modelId="{602AF76A-0587-8C47-B873-83B53B477AB4}" type="sibTrans" cxnId="{96C237AD-8E10-8C41-864D-AFA79F2D4397}">
      <dgm:prSet/>
      <dgm:spPr/>
      <dgm:t>
        <a:bodyPr/>
        <a:lstStyle/>
        <a:p>
          <a:endParaRPr lang="en-US"/>
        </a:p>
      </dgm:t>
    </dgm:pt>
    <dgm:pt modelId="{43FAD47C-D77F-4443-9382-7D89CC66AA1E}">
      <dgm:prSet phldrT="[Text]"/>
      <dgm:spPr/>
      <dgm:t>
        <a:bodyPr/>
        <a:lstStyle/>
        <a:p>
          <a:r>
            <a:rPr lang="en-US" dirty="0"/>
            <a:t>Access KAP as HDI Application</a:t>
          </a:r>
        </a:p>
      </dgm:t>
    </dgm:pt>
    <dgm:pt modelId="{3851DB84-F0A0-9142-8EF7-77EA8719BDBA}" type="parTrans" cxnId="{1560C95B-862D-2545-86D7-EBE554DC4716}">
      <dgm:prSet/>
      <dgm:spPr/>
      <dgm:t>
        <a:bodyPr/>
        <a:lstStyle/>
        <a:p>
          <a:endParaRPr lang="en-US"/>
        </a:p>
      </dgm:t>
    </dgm:pt>
    <dgm:pt modelId="{E05CC8EC-476C-174B-A682-9330E21857C5}" type="sibTrans" cxnId="{1560C95B-862D-2545-86D7-EBE554DC4716}">
      <dgm:prSet/>
      <dgm:spPr/>
      <dgm:t>
        <a:bodyPr/>
        <a:lstStyle/>
        <a:p>
          <a:endParaRPr lang="en-US"/>
        </a:p>
      </dgm:t>
    </dgm:pt>
    <dgm:pt modelId="{719603A2-566E-5042-884F-D8E39072C0DE}" type="pres">
      <dgm:prSet presAssocID="{4D646A9E-B9C1-7442-8680-AC2F0ABAF660}" presName="Name0" presStyleCnt="0">
        <dgm:presLayoutVars>
          <dgm:dir/>
          <dgm:resizeHandles val="exact"/>
        </dgm:presLayoutVars>
      </dgm:prSet>
      <dgm:spPr/>
    </dgm:pt>
    <dgm:pt modelId="{34F8D33A-62A0-A042-8608-C1DC40106641}" type="pres">
      <dgm:prSet presAssocID="{F6084005-37CE-084E-98E8-CE3295394AA3}" presName="node" presStyleLbl="node1" presStyleIdx="0" presStyleCnt="3" custLinFactNeighborY="14286">
        <dgm:presLayoutVars>
          <dgm:bulletEnabled val="1"/>
        </dgm:presLayoutVars>
      </dgm:prSet>
      <dgm:spPr/>
    </dgm:pt>
    <dgm:pt modelId="{3200F570-B99B-C647-898D-55C03F4B340F}" type="pres">
      <dgm:prSet presAssocID="{342EC198-5F3F-F04E-B1E0-65D4760DD4C7}" presName="sibTrans" presStyleLbl="sibTrans2D1" presStyleIdx="0" presStyleCnt="2"/>
      <dgm:spPr/>
    </dgm:pt>
    <dgm:pt modelId="{A32F0CBC-3A85-9245-AC08-4E669F24C288}" type="pres">
      <dgm:prSet presAssocID="{342EC198-5F3F-F04E-B1E0-65D4760DD4C7}" presName="connectorText" presStyleLbl="sibTrans2D1" presStyleIdx="0" presStyleCnt="2"/>
      <dgm:spPr/>
    </dgm:pt>
    <dgm:pt modelId="{06478A30-DC5F-DE49-AAF4-BA3DD5978B1A}" type="pres">
      <dgm:prSet presAssocID="{ED343515-41BE-8E4A-B512-133AC591E933}" presName="node" presStyleLbl="node1" presStyleIdx="1" presStyleCnt="3">
        <dgm:presLayoutVars>
          <dgm:bulletEnabled val="1"/>
        </dgm:presLayoutVars>
      </dgm:prSet>
      <dgm:spPr/>
    </dgm:pt>
    <dgm:pt modelId="{B6697E66-BE5E-DB49-AAA2-8E8D3C792E32}" type="pres">
      <dgm:prSet presAssocID="{602AF76A-0587-8C47-B873-83B53B477AB4}" presName="sibTrans" presStyleLbl="sibTrans2D1" presStyleIdx="1" presStyleCnt="2"/>
      <dgm:spPr/>
    </dgm:pt>
    <dgm:pt modelId="{B96BF317-1848-9E46-9107-45B9F2ACE3FE}" type="pres">
      <dgm:prSet presAssocID="{602AF76A-0587-8C47-B873-83B53B477AB4}" presName="connectorText" presStyleLbl="sibTrans2D1" presStyleIdx="1" presStyleCnt="2"/>
      <dgm:spPr/>
    </dgm:pt>
    <dgm:pt modelId="{A46A31AD-AFF5-D540-9E4D-5F897FB82CC4}" type="pres">
      <dgm:prSet presAssocID="{43FAD47C-D77F-4443-9382-7D89CC66AA1E}" presName="node" presStyleLbl="node1" presStyleIdx="2" presStyleCnt="3">
        <dgm:presLayoutVars>
          <dgm:bulletEnabled val="1"/>
        </dgm:presLayoutVars>
      </dgm:prSet>
      <dgm:spPr/>
    </dgm:pt>
  </dgm:ptLst>
  <dgm:cxnLst>
    <dgm:cxn modelId="{BCD8111A-0B28-D940-B4AA-7AC70FE6E842}" type="presOf" srcId="{43FAD47C-D77F-4443-9382-7D89CC66AA1E}" destId="{A46A31AD-AFF5-D540-9E4D-5F897FB82CC4}" srcOrd="0" destOrd="0" presId="urn:microsoft.com/office/officeart/2005/8/layout/process1"/>
    <dgm:cxn modelId="{88134435-5344-A843-B64D-D7F59D50FC1E}" type="presOf" srcId="{602AF76A-0587-8C47-B873-83B53B477AB4}" destId="{B96BF317-1848-9E46-9107-45B9F2ACE3FE}" srcOrd="1" destOrd="0" presId="urn:microsoft.com/office/officeart/2005/8/layout/process1"/>
    <dgm:cxn modelId="{1560C95B-862D-2545-86D7-EBE554DC4716}" srcId="{4D646A9E-B9C1-7442-8680-AC2F0ABAF660}" destId="{43FAD47C-D77F-4443-9382-7D89CC66AA1E}" srcOrd="2" destOrd="0" parTransId="{3851DB84-F0A0-9142-8EF7-77EA8719BDBA}" sibTransId="{E05CC8EC-476C-174B-A682-9330E21857C5}"/>
    <dgm:cxn modelId="{A9453C5E-5168-A944-B386-7086B871251C}" type="presOf" srcId="{602AF76A-0587-8C47-B873-83B53B477AB4}" destId="{B6697E66-BE5E-DB49-AAA2-8E8D3C792E32}" srcOrd="0" destOrd="0" presId="urn:microsoft.com/office/officeart/2005/8/layout/process1"/>
    <dgm:cxn modelId="{F6732773-0F06-EC4B-A3B8-776C15EC9F38}" srcId="{4D646A9E-B9C1-7442-8680-AC2F0ABAF660}" destId="{F6084005-37CE-084E-98E8-CE3295394AA3}" srcOrd="0" destOrd="0" parTransId="{93DD070B-B14D-3140-94BB-150CB983CE3B}" sibTransId="{342EC198-5F3F-F04E-B1E0-65D4760DD4C7}"/>
    <dgm:cxn modelId="{8C00E78A-8636-9843-BD8E-CCE0E9B0FEEA}" type="presOf" srcId="{F6084005-37CE-084E-98E8-CE3295394AA3}" destId="{34F8D33A-62A0-A042-8608-C1DC40106641}" srcOrd="0" destOrd="0" presId="urn:microsoft.com/office/officeart/2005/8/layout/process1"/>
    <dgm:cxn modelId="{4677FD9C-2C9B-F645-B00E-64F12FCD2F13}" type="presOf" srcId="{342EC198-5F3F-F04E-B1E0-65D4760DD4C7}" destId="{3200F570-B99B-C647-898D-55C03F4B340F}" srcOrd="0" destOrd="0" presId="urn:microsoft.com/office/officeart/2005/8/layout/process1"/>
    <dgm:cxn modelId="{3FE6719F-CB07-814C-9EF1-D1EA68F33D65}" type="presOf" srcId="{342EC198-5F3F-F04E-B1E0-65D4760DD4C7}" destId="{A32F0CBC-3A85-9245-AC08-4E669F24C288}" srcOrd="1" destOrd="0" presId="urn:microsoft.com/office/officeart/2005/8/layout/process1"/>
    <dgm:cxn modelId="{4E5DDCA8-0FF8-1746-986D-E54C0BA0483E}" type="presOf" srcId="{4D646A9E-B9C1-7442-8680-AC2F0ABAF660}" destId="{719603A2-566E-5042-884F-D8E39072C0DE}" srcOrd="0" destOrd="0" presId="urn:microsoft.com/office/officeart/2005/8/layout/process1"/>
    <dgm:cxn modelId="{96C237AD-8E10-8C41-864D-AFA79F2D4397}" srcId="{4D646A9E-B9C1-7442-8680-AC2F0ABAF660}" destId="{ED343515-41BE-8E4A-B512-133AC591E933}" srcOrd="1" destOrd="0" parTransId="{F279BE12-B5FC-3544-9AB1-15B0611D270F}" sibTransId="{602AF76A-0587-8C47-B873-83B53B477AB4}"/>
    <dgm:cxn modelId="{352673F9-39CC-4C47-8488-99C63E15700F}" type="presOf" srcId="{ED343515-41BE-8E4A-B512-133AC591E933}" destId="{06478A30-DC5F-DE49-AAF4-BA3DD5978B1A}" srcOrd="0" destOrd="0" presId="urn:microsoft.com/office/officeart/2005/8/layout/process1"/>
    <dgm:cxn modelId="{5449DBAF-7155-B148-92EB-C502D1A2D0BE}" type="presParOf" srcId="{719603A2-566E-5042-884F-D8E39072C0DE}" destId="{34F8D33A-62A0-A042-8608-C1DC40106641}" srcOrd="0" destOrd="0" presId="urn:microsoft.com/office/officeart/2005/8/layout/process1"/>
    <dgm:cxn modelId="{BA651732-C317-BD42-A68B-1F94363CE98D}" type="presParOf" srcId="{719603A2-566E-5042-884F-D8E39072C0DE}" destId="{3200F570-B99B-C647-898D-55C03F4B340F}" srcOrd="1" destOrd="0" presId="urn:microsoft.com/office/officeart/2005/8/layout/process1"/>
    <dgm:cxn modelId="{90CA4981-AD92-CD4F-BA54-AFA3466375BF}" type="presParOf" srcId="{3200F570-B99B-C647-898D-55C03F4B340F}" destId="{A32F0CBC-3A85-9245-AC08-4E669F24C288}" srcOrd="0" destOrd="0" presId="urn:microsoft.com/office/officeart/2005/8/layout/process1"/>
    <dgm:cxn modelId="{25009719-BD45-A04E-854B-094721B84419}" type="presParOf" srcId="{719603A2-566E-5042-884F-D8E39072C0DE}" destId="{06478A30-DC5F-DE49-AAF4-BA3DD5978B1A}" srcOrd="2" destOrd="0" presId="urn:microsoft.com/office/officeart/2005/8/layout/process1"/>
    <dgm:cxn modelId="{848F28CB-876A-2144-9B49-5A5F2480CF8B}" type="presParOf" srcId="{719603A2-566E-5042-884F-D8E39072C0DE}" destId="{B6697E66-BE5E-DB49-AAA2-8E8D3C792E32}" srcOrd="3" destOrd="0" presId="urn:microsoft.com/office/officeart/2005/8/layout/process1"/>
    <dgm:cxn modelId="{A907224F-9D90-F245-9112-514E3C4C78B9}" type="presParOf" srcId="{B6697E66-BE5E-DB49-AAA2-8E8D3C792E32}" destId="{B96BF317-1848-9E46-9107-45B9F2ACE3FE}" srcOrd="0" destOrd="0" presId="urn:microsoft.com/office/officeart/2005/8/layout/process1"/>
    <dgm:cxn modelId="{20DF9A9B-7C8B-4948-A7AD-B004F4591D82}" type="presParOf" srcId="{719603A2-566E-5042-884F-D8E39072C0DE}" destId="{A46A31AD-AFF5-D540-9E4D-5F897FB82CC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41D4-4A42-724F-B012-4E8F4F9F2FD4}">
      <dsp:nvSpPr>
        <dsp:cNvPr id="0" name=""/>
        <dsp:cNvSpPr/>
      </dsp:nvSpPr>
      <dsp:spPr>
        <a:xfrm>
          <a:off x="216525" y="0"/>
          <a:ext cx="5502889" cy="550288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F99772-8331-8049-A258-C24059162BEC}">
      <dsp:nvSpPr>
        <dsp:cNvPr id="0" name=""/>
        <dsp:cNvSpPr/>
      </dsp:nvSpPr>
      <dsp:spPr>
        <a:xfrm>
          <a:off x="574213" y="357687"/>
          <a:ext cx="2201155" cy="2201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Native SQL support on Hadoop</a:t>
          </a:r>
        </a:p>
      </dsp:txBody>
      <dsp:txXfrm>
        <a:off x="681665" y="465139"/>
        <a:ext cx="1986251" cy="1986251"/>
      </dsp:txXfrm>
    </dsp:sp>
    <dsp:sp modelId="{9E816BEE-3563-AC48-9218-F522FC32681E}">
      <dsp:nvSpPr>
        <dsp:cNvPr id="0" name=""/>
        <dsp:cNvSpPr/>
      </dsp:nvSpPr>
      <dsp:spPr>
        <a:xfrm>
          <a:off x="3160571" y="357687"/>
          <a:ext cx="2201155" cy="2201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Sub-Second</a:t>
          </a:r>
          <a:r>
            <a:rPr lang="zh-CN" altLang="en-US" sz="2400" kern="1200" dirty="0"/>
            <a:t> </a:t>
          </a:r>
          <a:r>
            <a:rPr lang="en-US" sz="2400" kern="1200" dirty="0"/>
            <a:t>Query</a:t>
          </a:r>
        </a:p>
      </dsp:txBody>
      <dsp:txXfrm>
        <a:off x="3268023" y="465139"/>
        <a:ext cx="1986251" cy="1986251"/>
      </dsp:txXfrm>
    </dsp:sp>
    <dsp:sp modelId="{FB7B19CF-43DF-8745-B372-235F7DD3F0F6}">
      <dsp:nvSpPr>
        <dsp:cNvPr id="0" name=""/>
        <dsp:cNvSpPr/>
      </dsp:nvSpPr>
      <dsp:spPr>
        <a:xfrm>
          <a:off x="574213" y="2944045"/>
          <a:ext cx="2201155" cy="2201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Elastic Architecture </a:t>
          </a:r>
        </a:p>
      </dsp:txBody>
      <dsp:txXfrm>
        <a:off x="681665" y="3051497"/>
        <a:ext cx="1986251" cy="1986251"/>
      </dsp:txXfrm>
    </dsp:sp>
    <dsp:sp modelId="{03EA0F4C-8F09-8D46-AA54-2978A1CBD371}">
      <dsp:nvSpPr>
        <dsp:cNvPr id="0" name=""/>
        <dsp:cNvSpPr/>
      </dsp:nvSpPr>
      <dsp:spPr>
        <a:xfrm>
          <a:off x="3160571" y="2944045"/>
          <a:ext cx="2201155" cy="2201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Cloud Provision</a:t>
          </a:r>
        </a:p>
      </dsp:txBody>
      <dsp:txXfrm>
        <a:off x="3268023" y="3051497"/>
        <a:ext cx="1986251" cy="1986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D33A-62A0-A042-8608-C1DC40106641}">
      <dsp:nvSpPr>
        <dsp:cNvPr id="0" name=""/>
        <dsp:cNvSpPr/>
      </dsp:nvSpPr>
      <dsp:spPr>
        <a:xfrm>
          <a:off x="9619" y="0"/>
          <a:ext cx="2875256" cy="50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Create/Select HDI Cluster</a:t>
          </a:r>
        </a:p>
      </dsp:txBody>
      <dsp:txXfrm>
        <a:off x="24382" y="14763"/>
        <a:ext cx="2845730" cy="474530"/>
      </dsp:txXfrm>
    </dsp:sp>
    <dsp:sp modelId="{3200F570-B99B-C647-898D-55C03F4B340F}">
      <dsp:nvSpPr>
        <dsp:cNvPr id="0" name=""/>
        <dsp:cNvSpPr/>
      </dsp:nvSpPr>
      <dsp:spPr>
        <a:xfrm>
          <a:off x="3172402" y="0"/>
          <a:ext cx="609554" cy="504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172402" y="100811"/>
        <a:ext cx="458337" cy="302434"/>
      </dsp:txXfrm>
    </dsp:sp>
    <dsp:sp modelId="{06478A30-DC5F-DE49-AAF4-BA3DD5978B1A}">
      <dsp:nvSpPr>
        <dsp:cNvPr id="0" name=""/>
        <dsp:cNvSpPr/>
      </dsp:nvSpPr>
      <dsp:spPr>
        <a:xfrm>
          <a:off x="4034979" y="0"/>
          <a:ext cx="2875256" cy="50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Deploy KAP on Edge Node</a:t>
          </a:r>
        </a:p>
      </dsp:txBody>
      <dsp:txXfrm>
        <a:off x="4049742" y="14763"/>
        <a:ext cx="2845730" cy="474530"/>
      </dsp:txXfrm>
    </dsp:sp>
    <dsp:sp modelId="{B6697E66-BE5E-DB49-AAA2-8E8D3C792E32}">
      <dsp:nvSpPr>
        <dsp:cNvPr id="0" name=""/>
        <dsp:cNvSpPr/>
      </dsp:nvSpPr>
      <dsp:spPr>
        <a:xfrm>
          <a:off x="7197762" y="0"/>
          <a:ext cx="609554" cy="504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197762" y="100811"/>
        <a:ext cx="458337" cy="302434"/>
      </dsp:txXfrm>
    </dsp:sp>
    <dsp:sp modelId="{A46A31AD-AFF5-D540-9E4D-5F897FB82CC4}">
      <dsp:nvSpPr>
        <dsp:cNvPr id="0" name=""/>
        <dsp:cNvSpPr/>
      </dsp:nvSpPr>
      <dsp:spPr>
        <a:xfrm>
          <a:off x="8060339" y="0"/>
          <a:ext cx="2875256" cy="504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 KAP as HDI Application</a:t>
          </a:r>
        </a:p>
      </dsp:txBody>
      <dsp:txXfrm>
        <a:off x="8075102" y="14763"/>
        <a:ext cx="2845730" cy="474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5/1/2017 16:31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1C3D530-3419-45A5-AB8A-2242E8FDFF4E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6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Easy Provision</a:t>
            </a:r>
          </a:p>
          <a:p>
            <a:pPr lvl="1"/>
            <a:r>
              <a:rPr lang="en-US" dirty="0"/>
              <a:t>One click KAP(Enterprise Kylin) deployment on Azure HDI</a:t>
            </a:r>
          </a:p>
          <a:p>
            <a:pPr lvl="1"/>
            <a:r>
              <a:rPr lang="en-US" dirty="0"/>
              <a:t>Full management tools</a:t>
            </a:r>
          </a:p>
          <a:p>
            <a:pPr lvl="0"/>
            <a:r>
              <a:rPr lang="en-US" dirty="0"/>
              <a:t>Low Overhead</a:t>
            </a:r>
          </a:p>
          <a:p>
            <a:pPr lvl="1"/>
            <a:r>
              <a:rPr lang="en-US" dirty="0"/>
              <a:t>No SQL rewrite, speed up query transparently</a:t>
            </a:r>
          </a:p>
          <a:p>
            <a:pPr lvl="1"/>
            <a:r>
              <a:rPr lang="en-US" dirty="0"/>
              <a:t>All hive applications migrate smoothly</a:t>
            </a:r>
          </a:p>
          <a:p>
            <a:pPr lvl="0"/>
            <a:r>
              <a:rPr lang="en-US" dirty="0"/>
              <a:t>Assets Protection</a:t>
            </a:r>
          </a:p>
          <a:p>
            <a:pPr lvl="1"/>
            <a:r>
              <a:rPr lang="en-US" dirty="0"/>
              <a:t>Reuse customer's existing BI tools</a:t>
            </a:r>
          </a:p>
          <a:p>
            <a:pPr lvl="1"/>
            <a:r>
              <a:rPr lang="en-US" dirty="0"/>
              <a:t>Reuse SQL skillsets</a:t>
            </a:r>
          </a:p>
          <a:p>
            <a:pPr lvl="0"/>
            <a:r>
              <a:rPr lang="en-US" dirty="0"/>
              <a:t>Efficiency Tuning</a:t>
            </a:r>
          </a:p>
          <a:p>
            <a:pPr lvl="1"/>
            <a:r>
              <a:rPr lang="en-US" dirty="0"/>
              <a:t>Kyligence managed analytics service, stable and efficiency</a:t>
            </a:r>
          </a:p>
          <a:p>
            <a:pPr lvl="0"/>
            <a:r>
              <a:rPr lang="en-US" dirty="0"/>
              <a:t>Cost Saving</a:t>
            </a:r>
          </a:p>
          <a:p>
            <a:pPr lvl="1"/>
            <a:r>
              <a:rPr lang="en-US" dirty="0"/>
              <a:t>Elastic extend/shrink cluster resource</a:t>
            </a:r>
          </a:p>
          <a:p>
            <a:pPr lvl="1"/>
            <a:r>
              <a:rPr lang="en-US" dirty="0"/>
              <a:t>Pay as you go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7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4FAA446-E61B-4D43-A3B1-7749AA6DC131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83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313C66B-7AF5-40BA-8933-D16874FF94CC}" type="datetime8">
              <a:rPr lang="en-US" smtClean="0"/>
              <a:t>5/1/2017 16:33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5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313C66B-7AF5-40BA-8933-D16874FF94CC}" type="datetime8">
              <a:rPr lang="en-US" smtClean="0"/>
              <a:t>5/1/2017 16:31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1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Native SQL support on Hadoop</a:t>
            </a:r>
          </a:p>
          <a:p>
            <a:pPr lvl="1"/>
            <a:r>
              <a:rPr lang="en-US" sz="1200" dirty="0"/>
              <a:t>No data movement</a:t>
            </a:r>
          </a:p>
          <a:p>
            <a:pPr lvl="1"/>
            <a:r>
              <a:rPr lang="en-US" sz="1200" dirty="0"/>
              <a:t>ANSI SQL</a:t>
            </a:r>
          </a:p>
          <a:p>
            <a:pPr lvl="1"/>
            <a:r>
              <a:rPr lang="en-US" sz="1200" dirty="0"/>
              <a:t>BI connectivity</a:t>
            </a:r>
          </a:p>
          <a:p>
            <a:pPr lvl="1"/>
            <a:r>
              <a:rPr lang="en-US" altLang="zh-CN" sz="1200" dirty="0"/>
              <a:t>Easy</a:t>
            </a:r>
            <a:r>
              <a:rPr lang="zh-CN" altLang="en-US" sz="1200" dirty="0"/>
              <a:t> </a:t>
            </a:r>
            <a:r>
              <a:rPr lang="en-US" altLang="zh-CN" sz="1200" dirty="0"/>
              <a:t>deployment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Hadoop</a:t>
            </a:r>
            <a:endParaRPr lang="en-US" sz="1200" dirty="0"/>
          </a:p>
          <a:p>
            <a:pPr lvl="0"/>
            <a:r>
              <a:rPr lang="en-US" altLang="zh-CN" dirty="0"/>
              <a:t>Sub-Second</a:t>
            </a:r>
            <a:r>
              <a:rPr lang="zh-CN" altLang="en-US" dirty="0"/>
              <a:t> </a:t>
            </a:r>
            <a:r>
              <a:rPr lang="en-US" dirty="0"/>
              <a:t>Query</a:t>
            </a:r>
          </a:p>
          <a:p>
            <a:pPr lvl="1"/>
            <a:r>
              <a:rPr lang="en-US" sz="1200" dirty="0"/>
              <a:t>Interactive(Sub-second) Response</a:t>
            </a:r>
          </a:p>
          <a:p>
            <a:pPr lvl="1"/>
            <a:r>
              <a:rPr lang="en-US" altLang="zh-CN" sz="1200" dirty="0"/>
              <a:t>Consistency</a:t>
            </a:r>
            <a:r>
              <a:rPr lang="zh-CN" altLang="en-US" sz="1200" dirty="0"/>
              <a:t> </a:t>
            </a:r>
            <a:r>
              <a:rPr lang="en-US" altLang="zh-CN" sz="1200" dirty="0"/>
              <a:t>performance</a:t>
            </a:r>
            <a:r>
              <a:rPr lang="zh-CN" altLang="en-US" sz="1200" dirty="0"/>
              <a:t> </a:t>
            </a:r>
            <a:r>
              <a:rPr lang="en-US" altLang="zh-CN" sz="1200" dirty="0"/>
              <a:t>even</a:t>
            </a:r>
            <a:r>
              <a:rPr lang="zh-CN" altLang="en-US" sz="1200" dirty="0"/>
              <a:t> </a:t>
            </a:r>
            <a:r>
              <a:rPr lang="en-US" altLang="zh-CN" sz="1200" dirty="0"/>
              <a:t>on</a:t>
            </a:r>
            <a:r>
              <a:rPr lang="zh-CN" altLang="en-US" sz="1200" dirty="0"/>
              <a:t> </a:t>
            </a:r>
            <a:r>
              <a:rPr lang="en-US" altLang="zh-CN" sz="1200" dirty="0"/>
              <a:t>very</a:t>
            </a:r>
            <a:r>
              <a:rPr lang="zh-CN" altLang="en-US" sz="1200" dirty="0"/>
              <a:t> </a:t>
            </a:r>
            <a:r>
              <a:rPr lang="en-US" altLang="zh-CN" sz="1200" dirty="0"/>
              <a:t>large</a:t>
            </a:r>
            <a:r>
              <a:rPr lang="zh-CN" altLang="en-US" sz="1200" dirty="0"/>
              <a:t> </a:t>
            </a:r>
            <a:r>
              <a:rPr lang="en-US" altLang="zh-CN" sz="1200" dirty="0"/>
              <a:t>data</a:t>
            </a:r>
            <a:endParaRPr lang="en-US" sz="1200" dirty="0"/>
          </a:p>
          <a:p>
            <a:pPr lvl="1"/>
            <a:r>
              <a:rPr lang="en-US" sz="1200" dirty="0"/>
              <a:t>High Concurrency Access</a:t>
            </a:r>
          </a:p>
          <a:p>
            <a:pPr lvl="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Cloud Provision</a:t>
            </a:r>
          </a:p>
          <a:p>
            <a:pPr lvl="1"/>
            <a:r>
              <a:rPr lang="en-US" sz="1200" dirty="0"/>
              <a:t>Data Analytics as a Service</a:t>
            </a:r>
          </a:p>
          <a:p>
            <a:pPr lvl="1"/>
            <a:r>
              <a:rPr lang="en-US" sz="1200" dirty="0"/>
              <a:t>Pay as you go</a:t>
            </a:r>
          </a:p>
          <a:p>
            <a:pPr lvl="1"/>
            <a:r>
              <a:rPr lang="en-US" altLang="zh-CN" sz="1200" dirty="0"/>
              <a:t>Professional operations</a:t>
            </a:r>
            <a:endParaRPr lang="en-US" sz="1200" dirty="0"/>
          </a:p>
          <a:p>
            <a:pPr lvl="0"/>
            <a:r>
              <a:rPr lang="en-US" dirty="0"/>
              <a:t>Elastic Architecture </a:t>
            </a:r>
          </a:p>
          <a:p>
            <a:pPr lvl="1"/>
            <a:r>
              <a:rPr lang="en-US" sz="1200" dirty="0"/>
              <a:t>Scale up when data grows</a:t>
            </a:r>
          </a:p>
          <a:p>
            <a:pPr lvl="1"/>
            <a:r>
              <a:rPr lang="en-US" sz="1200" dirty="0"/>
              <a:t>Support </a:t>
            </a:r>
            <a:r>
              <a:rPr lang="en-US" altLang="zh-CN" sz="1200" dirty="0"/>
              <a:t>Terabytes</a:t>
            </a:r>
            <a:r>
              <a:rPr lang="zh-CN" altLang="en-US" sz="1200" dirty="0"/>
              <a:t> </a:t>
            </a:r>
            <a:r>
              <a:rPr lang="en-US" altLang="zh-CN" sz="1200" dirty="0"/>
              <a:t>to</a:t>
            </a:r>
            <a:r>
              <a:rPr lang="zh-CN" altLang="en-US" sz="1200" dirty="0"/>
              <a:t> </a:t>
            </a:r>
            <a:r>
              <a:rPr lang="en-US" sz="1200" dirty="0"/>
              <a:t>Petabytes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5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1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Kylin go beyond O(N)? That is by </a:t>
            </a:r>
            <a:r>
              <a:rPr lang="en-US" dirty="0" err="1"/>
              <a:t>precalculation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if I know the query pattern in advance, I could </a:t>
            </a:r>
            <a:r>
              <a:rPr lang="en-US" dirty="0" err="1"/>
              <a:t>precalculate</a:t>
            </a:r>
            <a:r>
              <a:rPr lang="en-US" dirty="0"/>
              <a:t> the Aggregate, Join, and Table Scan operators, to create a cuboid. If cuboid sounds unfamiliar, you can think it as a materialized summary table.</a:t>
            </a:r>
          </a:p>
          <a:p>
            <a:endParaRPr lang="en-US" dirty="0"/>
          </a:p>
          <a:p>
            <a:r>
              <a:rPr lang="en-US" dirty="0"/>
              <a:t>The summary table is transaction amount grouped by “</a:t>
            </a:r>
            <a:r>
              <a:rPr lang="en-US" dirty="0" err="1"/>
              <a:t>returnflag</a:t>
            </a:r>
            <a:r>
              <a:rPr lang="en-US" dirty="0"/>
              <a:t>”, “</a:t>
            </a:r>
            <a:r>
              <a:rPr lang="en-US" dirty="0" err="1"/>
              <a:t>orderstatus</a:t>
            </a:r>
            <a:r>
              <a:rPr lang="en-US" dirty="0"/>
              <a:t>”, and “date”. And because there are fixed number of return flags, order status, and let’s say the date range is limited too, for 3 years, there are about 1000 days. That means the number of rows in the summary table is at most “flag x status x days”, which is a constant in the big O notion.</a:t>
            </a:r>
          </a:p>
          <a:p>
            <a:endParaRPr lang="en-US" dirty="0"/>
          </a:p>
          <a:p>
            <a:r>
              <a:rPr lang="en-US" dirty="0"/>
              <a:t>That means, if execute the same SQL on the </a:t>
            </a:r>
            <a:r>
              <a:rPr lang="en-US" dirty="0" err="1"/>
              <a:t>precalculated</a:t>
            </a:r>
            <a:r>
              <a:rPr lang="en-US" dirty="0"/>
              <a:t> cuboid, the maximum rows to process is a constant. And that is why Kylin can be faster.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6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Kylin go beyond O(N)? That is by </a:t>
            </a:r>
            <a:r>
              <a:rPr lang="en-US" dirty="0" err="1"/>
              <a:t>precalculation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if I know the query pattern in advance, I could </a:t>
            </a:r>
            <a:r>
              <a:rPr lang="en-US" dirty="0" err="1"/>
              <a:t>precalculate</a:t>
            </a:r>
            <a:r>
              <a:rPr lang="en-US" dirty="0"/>
              <a:t> the Aggregate, Join, and Table Scan operators, to create a cuboid. If cuboid sounds unfamiliar, you can think it as a materialized summary table.</a:t>
            </a:r>
          </a:p>
          <a:p>
            <a:endParaRPr lang="en-US" dirty="0"/>
          </a:p>
          <a:p>
            <a:r>
              <a:rPr lang="en-US" dirty="0"/>
              <a:t>The summary table is transaction amount grouped by “</a:t>
            </a:r>
            <a:r>
              <a:rPr lang="en-US" dirty="0" err="1"/>
              <a:t>returnflag</a:t>
            </a:r>
            <a:r>
              <a:rPr lang="en-US" dirty="0"/>
              <a:t>”, “</a:t>
            </a:r>
            <a:r>
              <a:rPr lang="en-US" dirty="0" err="1"/>
              <a:t>orderstatus</a:t>
            </a:r>
            <a:r>
              <a:rPr lang="en-US" dirty="0"/>
              <a:t>”, and “date”. And because there are fixed number of return flags, order status, and let’s say the date range is limited too, for 3 years, there are about 1000 days. That means the number of rows in the summary table is at most “flag x status x days”, which is a constant in the big O notion.</a:t>
            </a:r>
          </a:p>
          <a:p>
            <a:endParaRPr lang="en-US" dirty="0"/>
          </a:p>
          <a:p>
            <a:r>
              <a:rPr lang="en-US" dirty="0"/>
              <a:t>That means, if execute the same SQL on the </a:t>
            </a:r>
            <a:r>
              <a:rPr lang="en-US" dirty="0" err="1"/>
              <a:t>precalculated</a:t>
            </a:r>
            <a:r>
              <a:rPr lang="en-US" dirty="0"/>
              <a:t> cuboid, the maximum rows to process is a constant. And that is why Kylin can be faster.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29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Kylin go beyond O(N)? That is by </a:t>
            </a:r>
            <a:r>
              <a:rPr lang="en-US" dirty="0" err="1"/>
              <a:t>precalculation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if I know the query pattern in advance, I could </a:t>
            </a:r>
            <a:r>
              <a:rPr lang="en-US" dirty="0" err="1"/>
              <a:t>precalculate</a:t>
            </a:r>
            <a:r>
              <a:rPr lang="en-US" dirty="0"/>
              <a:t> the Aggregate, Join, and Table Scan operators, to create a cuboid. If cuboid sounds unfamiliar, you can think it as a materialized summary table.</a:t>
            </a:r>
          </a:p>
          <a:p>
            <a:endParaRPr lang="en-US" dirty="0"/>
          </a:p>
          <a:p>
            <a:r>
              <a:rPr lang="en-US" dirty="0"/>
              <a:t>The summary table is transaction amount grouped by “</a:t>
            </a:r>
            <a:r>
              <a:rPr lang="en-US" dirty="0" err="1"/>
              <a:t>returnflag</a:t>
            </a:r>
            <a:r>
              <a:rPr lang="en-US" dirty="0"/>
              <a:t>”, “</a:t>
            </a:r>
            <a:r>
              <a:rPr lang="en-US" dirty="0" err="1"/>
              <a:t>orderstatus</a:t>
            </a:r>
            <a:r>
              <a:rPr lang="en-US" dirty="0"/>
              <a:t>”, and “date”. And because there are fixed number of return flags, order status, and let’s say the date range is limited too, for 3 years, there are about 1000 days. That means the number of rows in the summary table is at most “flag x status x days”, which is a constant in the big O notion.</a:t>
            </a:r>
          </a:p>
          <a:p>
            <a:endParaRPr lang="en-US" dirty="0"/>
          </a:p>
          <a:p>
            <a:r>
              <a:rPr lang="en-US" dirty="0"/>
              <a:t>That means, if execute the same SQL on the </a:t>
            </a:r>
            <a:r>
              <a:rPr lang="en-US" dirty="0" err="1"/>
              <a:t>precalculated</a:t>
            </a:r>
            <a:r>
              <a:rPr lang="en-US" dirty="0"/>
              <a:t> cuboid, the maximum rows to process is a constant. And that is why Kylin can be faster.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02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28EAAE8-B538-48EB-83B5-2B364220CC89}" type="datetime8">
              <a:rPr lang="en-US" smtClean="0"/>
              <a:t>5/1/2017 16:30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4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Click to 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Click to 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2.png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.azure.c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github.com/Kyligence/Iaas-Applications/tree/kap230/KA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demo-kap.apps.azurehdinsight.cn/kylin" TargetMode="External"/><Relationship Id="rId2" Type="http://schemas.openxmlformats.org/officeDocument/2006/relationships/hyperlink" Target="https://github.com/Kyligence/ssb-kylin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uild-demo.chinaeast.cloudapp.chinacloudapi.cn:9090/" TargetMode="External"/><Relationship Id="rId2" Type="http://schemas.openxmlformats.org/officeDocument/2006/relationships/hyperlink" Target="http://52.33.52.22:7070/kylin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ylin.apache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emf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2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Kyligence =  Kylin + Intelligence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17" y="1769070"/>
            <a:ext cx="9429535" cy="4248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1914" y="3179120"/>
            <a:ext cx="8117749" cy="881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Kyligence Analytics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  <a:r>
              <a:rPr lang="zh-CN" altLang="en-US" dirty="0"/>
              <a:t> </a:t>
            </a:r>
            <a:r>
              <a:rPr lang="en-US" altLang="zh-CN" dirty="0"/>
              <a:t>on Azure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914" y="3179120"/>
            <a:ext cx="8117749" cy="8815190"/>
          </a:xfrm>
          <a:prstGeom prst="rect">
            <a:avLst/>
          </a:prstGeom>
        </p:spPr>
      </p:pic>
      <p:sp>
        <p:nvSpPr>
          <p:cNvPr id="12" name="文本框 1"/>
          <p:cNvSpPr txBox="1"/>
          <p:nvPr/>
        </p:nvSpPr>
        <p:spPr>
          <a:xfrm>
            <a:off x="305248" y="2541492"/>
            <a:ext cx="1367328" cy="532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BI Visualization</a:t>
            </a:r>
          </a:p>
        </p:txBody>
      </p:sp>
      <p:sp>
        <p:nvSpPr>
          <p:cNvPr id="14" name="矩形 13"/>
          <p:cNvSpPr/>
          <p:nvPr/>
        </p:nvSpPr>
        <p:spPr>
          <a:xfrm>
            <a:off x="1879889" y="3353246"/>
            <a:ext cx="6218608" cy="974318"/>
          </a:xfrm>
          <a:prstGeom prst="rect">
            <a:avLst/>
          </a:prstGeom>
          <a:solidFill>
            <a:srgbClr val="CC397F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Kyligence Analytics Platform</a:t>
            </a:r>
          </a:p>
          <a:p>
            <a:pPr algn="r"/>
            <a:r>
              <a:rPr lang="en-US" sz="1200" i="1" dirty="0">
                <a:solidFill>
                  <a:schemeClr val="bg1"/>
                </a:solidFill>
              </a:rPr>
              <a:t>-- Powered by Apache Kylin</a:t>
            </a:r>
          </a:p>
        </p:txBody>
      </p:sp>
      <p:sp>
        <p:nvSpPr>
          <p:cNvPr id="18" name="矩形 17"/>
          <p:cNvSpPr/>
          <p:nvPr/>
        </p:nvSpPr>
        <p:spPr>
          <a:xfrm>
            <a:off x="1879889" y="2417143"/>
            <a:ext cx="1897852" cy="781138"/>
          </a:xfrm>
          <a:prstGeom prst="rect">
            <a:avLst/>
          </a:prstGeom>
          <a:solidFill>
            <a:srgbClr val="009FEC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Dashboard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40267" y="2417143"/>
            <a:ext cx="1897852" cy="781138"/>
          </a:xfrm>
          <a:prstGeom prst="rect">
            <a:avLst/>
          </a:prstGeom>
          <a:solidFill>
            <a:srgbClr val="009FEC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Report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00645" y="2417143"/>
            <a:ext cx="1897852" cy="781138"/>
          </a:xfrm>
          <a:prstGeom prst="rect">
            <a:avLst/>
          </a:prstGeom>
          <a:solidFill>
            <a:srgbClr val="009FEC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Solution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5248" y="3490924"/>
            <a:ext cx="13673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OLAP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Data Mart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5248" y="4502432"/>
            <a:ext cx="13673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Big Data Platform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8778699" y="2496889"/>
            <a:ext cx="3385505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80000" indent="-180000">
              <a:buFontTx/>
              <a:buChar char="-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rPr>
              <a:t>Managed Kylin Data</a:t>
            </a:r>
            <a:r>
              <a:rPr kumimoji="0" lang="en-US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rPr>
              <a:t> Analytics Service</a:t>
            </a:r>
          </a:p>
          <a:p>
            <a:pPr marL="180000" indent="-180000">
              <a:buFontTx/>
              <a:buChar char="-"/>
            </a:pPr>
            <a:endParaRPr lang="en-US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Calibri"/>
            </a:endParaRPr>
          </a:p>
          <a:p>
            <a:pPr marL="180000" indent="-18000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Cost Efficient</a:t>
            </a:r>
          </a:p>
          <a:p>
            <a:pPr marL="180000" indent="-180000">
              <a:buFontTx/>
              <a:buChar char="-"/>
            </a:pPr>
            <a:endParaRPr lang="en-US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Calibri"/>
            </a:endParaRPr>
          </a:p>
          <a:p>
            <a:pPr marL="180000" indent="-18000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Elastic</a:t>
            </a:r>
          </a:p>
          <a:p>
            <a:pPr marL="180000" indent="-180000">
              <a:buFontTx/>
              <a:buChar char="-"/>
            </a:pPr>
            <a:endParaRPr lang="en-US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Calibri"/>
            </a:endParaRPr>
          </a:p>
          <a:p>
            <a:pPr marL="180000" indent="-18000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Secure</a:t>
            </a:r>
          </a:p>
          <a:p>
            <a:pPr marL="180000" indent="-180000">
              <a:buFontTx/>
              <a:buChar char="-"/>
            </a:pPr>
            <a:endParaRPr lang="en-US" b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sym typeface="Calibri"/>
            </a:endParaRPr>
          </a:p>
          <a:p>
            <a:pPr marL="180000" indent="-180000">
              <a:buFontTx/>
              <a:buChar char="-"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Assisted Modeling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879889" y="4487129"/>
            <a:ext cx="6218608" cy="867038"/>
          </a:xfrm>
          <a:prstGeom prst="rect">
            <a:avLst/>
          </a:prstGeom>
          <a:solidFill>
            <a:schemeClr val="accent6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3200" dirty="0"/>
              <a:t>HDInsight (Hive, HBase, YARN)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266" y="5543242"/>
            <a:ext cx="2364475" cy="5474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842" y="5434131"/>
            <a:ext cx="871443" cy="8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deploy KAP on Azure HDI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914" y="3179120"/>
            <a:ext cx="8117749" cy="881519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800052" y="1082491"/>
          <a:ext cx="10945216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639" y="1838109"/>
            <a:ext cx="8694645" cy="48884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2559" y="1872696"/>
            <a:ext cx="5916725" cy="51218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133" y="1838109"/>
            <a:ext cx="6935757" cy="424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932563"/>
          </a:xfrm>
        </p:spPr>
        <p:txBody>
          <a:bodyPr/>
          <a:lstStyle/>
          <a:p>
            <a:r>
              <a:rPr lang="en-US" sz="5400" dirty="0"/>
              <a:t>Demo: Provision Kylin + HDInsight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242311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China Azure Market</a:t>
            </a:r>
          </a:p>
          <a:p>
            <a:r>
              <a:rPr lang="en-US" altLang="zh-CN" sz="2800" dirty="0">
                <a:hlinkClick r:id="rId3"/>
              </a:rPr>
              <a:t>https://market.azure.cn/</a:t>
            </a:r>
            <a:endParaRPr lang="en-US" altLang="zh-CN" sz="2400" dirty="0">
              <a:solidFill>
                <a:schemeClr val="tx1"/>
              </a:solidFill>
              <a:hlinkClick r:id="rId4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Global ARM Template</a:t>
            </a:r>
          </a:p>
          <a:p>
            <a:r>
              <a:rPr lang="en-US" altLang="zh-CN" sz="2800" dirty="0">
                <a:solidFill>
                  <a:schemeClr val="tx1"/>
                </a:solidFill>
                <a:hlinkClick r:id="rId4"/>
              </a:rPr>
              <a:t>https://github.com/Kyligence/Iaas-Applications/tree/kap230/KAP</a:t>
            </a:r>
            <a:endParaRPr lang="en-US" altLang="zh-CN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1015663"/>
          </a:xfrm>
        </p:spPr>
        <p:txBody>
          <a:bodyPr/>
          <a:lstStyle/>
          <a:p>
            <a:r>
              <a:rPr lang="en-US" sz="6000" dirty="0"/>
              <a:t>Demo: Star Schema Benchmark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2677656"/>
          </a:xfrm>
        </p:spPr>
        <p:txBody>
          <a:bodyPr/>
          <a:lstStyle/>
          <a:p>
            <a:r>
              <a:rPr lang="en-US" sz="2800" dirty="0"/>
              <a:t>SSB on Kylin</a:t>
            </a:r>
          </a:p>
          <a:p>
            <a:r>
              <a:rPr lang="en-US" altLang="zh-CN" sz="2800" dirty="0">
                <a:hlinkClick r:id="rId2"/>
              </a:rPr>
              <a:t>https://github.com/Kyligence/ssb-kylin</a:t>
            </a:r>
            <a:endParaRPr lang="en-US" altLang="zh-CN" sz="2800" dirty="0"/>
          </a:p>
          <a:p>
            <a:endParaRPr lang="en-US" sz="2800" dirty="0">
              <a:hlinkClick r:id="rId3"/>
            </a:endParaRPr>
          </a:p>
          <a:p>
            <a:r>
              <a:rPr lang="en-US" sz="2800" dirty="0"/>
              <a:t>SSB (SF=1000) on Azure </a:t>
            </a:r>
            <a:r>
              <a:rPr lang="en-US" sz="2800" dirty="0" err="1"/>
              <a:t>builddemo</a:t>
            </a:r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https://builddemo-kap.apps.azurehdinsight.cn/kylin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63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4638" y="2125677"/>
            <a:ext cx="10056812" cy="932563"/>
          </a:xfrm>
        </p:spPr>
        <p:txBody>
          <a:bodyPr/>
          <a:lstStyle/>
          <a:p>
            <a:r>
              <a:rPr lang="en-US" sz="5400" dirty="0"/>
              <a:t>Demo: Excel &amp; Tableau Integration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Streaming Analysis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274638" y="3954463"/>
            <a:ext cx="10058401" cy="2289858"/>
          </a:xfrm>
        </p:spPr>
        <p:txBody>
          <a:bodyPr/>
          <a:lstStyle/>
          <a:p>
            <a:r>
              <a:rPr lang="en-US" sz="2400" dirty="0"/>
              <a:t>Streaming Kylin</a:t>
            </a:r>
          </a:p>
          <a:p>
            <a:r>
              <a:rPr lang="en-US" sz="2400" dirty="0">
                <a:hlinkClick r:id="rId2"/>
              </a:rPr>
              <a:t>http://52.33.52.22:7070/kylin/</a:t>
            </a:r>
            <a:endParaRPr lang="en-US" altLang="zh-CN" sz="1800" dirty="0">
              <a:hlinkClick r:id="rId3"/>
            </a:endParaRPr>
          </a:p>
          <a:p>
            <a:endParaRPr lang="en-US" sz="2400" dirty="0"/>
          </a:p>
          <a:p>
            <a:r>
              <a:rPr lang="en-US" sz="2400" dirty="0"/>
              <a:t>Zeppelin Analysis</a:t>
            </a:r>
          </a:p>
          <a:p>
            <a:r>
              <a:rPr lang="en-US" altLang="zh-CN" sz="2400" dirty="0">
                <a:hlinkClick r:id="rId3"/>
              </a:rPr>
              <a:t>http://build-demo.chinaeast.cloudapp.chinacloudapi.cn</a:t>
            </a:r>
            <a:r>
              <a:rPr lang="en-US" sz="2400" dirty="0">
                <a:hlinkClick r:id="rId3"/>
              </a:rPr>
              <a:t>:9090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8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701" y="1193006"/>
            <a:ext cx="9143936" cy="936104"/>
          </a:xfrm>
        </p:spPr>
        <p:txBody>
          <a:bodyPr/>
          <a:lstStyle/>
          <a:p>
            <a:r>
              <a:rPr lang="en-US" altLang="zh-CN" dirty="0"/>
              <a:t>Call to action:</a:t>
            </a:r>
            <a:br>
              <a:rPr lang="en-US" altLang="zh-CN" dirty="0"/>
            </a:br>
            <a:br>
              <a:rPr lang="en-US" altLang="zh-CN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3622" y="2417142"/>
            <a:ext cx="11233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4000" dirty="0"/>
              <a:t>Install KAP on your HDInsight cluster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Go to </a:t>
            </a:r>
            <a:r>
              <a:rPr lang="en-US" sz="4000" dirty="0">
                <a:hlinkClick r:id="rId3"/>
              </a:rPr>
              <a:t>https://kylin.apache.org</a:t>
            </a:r>
            <a:r>
              <a:rPr lang="en-US" sz="4000" dirty="0"/>
              <a:t> to learn more about scalable OLAP cubes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In China, go to the Azure Marketplace to install KAP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518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1105669" y="2541492"/>
            <a:ext cx="1367328" cy="532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BI Visualization</a:t>
            </a:r>
          </a:p>
        </p:txBody>
      </p:sp>
      <p:sp>
        <p:nvSpPr>
          <p:cNvPr id="4" name="矩形 3"/>
          <p:cNvSpPr/>
          <p:nvPr/>
        </p:nvSpPr>
        <p:spPr>
          <a:xfrm>
            <a:off x="2680310" y="3353246"/>
            <a:ext cx="6218608" cy="974318"/>
          </a:xfrm>
          <a:prstGeom prst="rect">
            <a:avLst/>
          </a:prstGeom>
          <a:solidFill>
            <a:srgbClr val="CC397F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Kyligence Analytics Platform</a:t>
            </a:r>
          </a:p>
          <a:p>
            <a:pPr algn="r"/>
            <a:r>
              <a:rPr lang="en-US" sz="1200" i="1" dirty="0">
                <a:solidFill>
                  <a:schemeClr val="bg1"/>
                </a:solidFill>
              </a:rPr>
              <a:t>-- Powered by Apache Kylin</a:t>
            </a:r>
          </a:p>
        </p:txBody>
      </p:sp>
      <p:sp>
        <p:nvSpPr>
          <p:cNvPr id="5" name="矩形 4"/>
          <p:cNvSpPr/>
          <p:nvPr/>
        </p:nvSpPr>
        <p:spPr>
          <a:xfrm>
            <a:off x="2680310" y="2417143"/>
            <a:ext cx="1897852" cy="781138"/>
          </a:xfrm>
          <a:prstGeom prst="rect">
            <a:avLst/>
          </a:prstGeom>
          <a:solidFill>
            <a:srgbClr val="009FEC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Dashboard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40688" y="2417143"/>
            <a:ext cx="1897852" cy="781138"/>
          </a:xfrm>
          <a:prstGeom prst="rect">
            <a:avLst/>
          </a:prstGeom>
          <a:solidFill>
            <a:srgbClr val="009FEC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Report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01066" y="2417143"/>
            <a:ext cx="1897852" cy="781138"/>
          </a:xfrm>
          <a:prstGeom prst="rect">
            <a:avLst/>
          </a:prstGeom>
          <a:solidFill>
            <a:srgbClr val="009FEC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Solution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05669" y="3490924"/>
            <a:ext cx="13673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OLAP</a:t>
            </a:r>
          </a:p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lang="en-US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sym typeface="Calibri"/>
              </a:rPr>
              <a:t>Data Mart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05669" y="4502432"/>
            <a:ext cx="136732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rPr>
              <a:t>Big Data Platform</a:t>
            </a:r>
          </a:p>
        </p:txBody>
      </p:sp>
      <p:sp>
        <p:nvSpPr>
          <p:cNvPr id="11" name="Rectangle 1"/>
          <p:cNvSpPr/>
          <p:nvPr/>
        </p:nvSpPr>
        <p:spPr bwMode="auto">
          <a:xfrm>
            <a:off x="2680310" y="4487129"/>
            <a:ext cx="6218608" cy="867038"/>
          </a:xfrm>
          <a:prstGeom prst="rect">
            <a:avLst/>
          </a:prstGeom>
          <a:solidFill>
            <a:schemeClr val="accent6"/>
          </a:solidFill>
          <a:ln w="76200" cap="flat">
            <a:noFill/>
            <a:miter lim="400000"/>
          </a:ln>
          <a:effectLst>
            <a:outerShdw blurRad="38100" dist="25400" dir="5400000" algn="ctr" rotWithShape="0">
              <a:schemeClr val="tx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/>
            <a:r>
              <a:rPr lang="en-US" sz="3200" dirty="0"/>
              <a:t>HDInsight (Hive, HBase, YARN)</a:t>
            </a: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687" y="5543242"/>
            <a:ext cx="2364475" cy="547479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63" y="5434131"/>
            <a:ext cx="871443" cy="8714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405" y="348998"/>
            <a:ext cx="3481934" cy="8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Interactive</a:t>
            </a:r>
            <a:r>
              <a:rPr lang="zh-CN" altLang="en-US" dirty="0"/>
              <a:t> </a:t>
            </a:r>
            <a:r>
              <a:rPr lang="en-US" altLang="zh-CN" dirty="0"/>
              <a:t>Analytics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Petabytes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Azure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7884" y="3954464"/>
            <a:ext cx="7315137" cy="2639141"/>
          </a:xfrm>
        </p:spPr>
        <p:txBody>
          <a:bodyPr/>
          <a:lstStyle/>
          <a:p>
            <a:r>
              <a:rPr lang="en-US" altLang="zh-CN" sz="2000" dirty="0"/>
              <a:t>Yang</a:t>
            </a:r>
            <a:r>
              <a:rPr lang="zh-CN" altLang="en-US" sz="2000" dirty="0"/>
              <a:t> </a:t>
            </a:r>
            <a:r>
              <a:rPr lang="en-US" altLang="zh-CN" sz="2000" dirty="0"/>
              <a:t>Li</a:t>
            </a:r>
          </a:p>
          <a:p>
            <a:r>
              <a:rPr lang="en-US" altLang="zh-CN" sz="1400" dirty="0"/>
              <a:t>Co-founder &amp; CTO, </a:t>
            </a:r>
            <a:r>
              <a:rPr lang="en-US" altLang="zh-CN" sz="1400" dirty="0" err="1"/>
              <a:t>Kyligence</a:t>
            </a:r>
            <a:endParaRPr lang="en-US" altLang="zh-CN" sz="1400" dirty="0"/>
          </a:p>
          <a:p>
            <a:endParaRPr lang="en-US" altLang="zh-CN" sz="1600" dirty="0"/>
          </a:p>
          <a:p>
            <a:r>
              <a:rPr lang="en-US" altLang="zh-CN" sz="2000" dirty="0"/>
              <a:t>Qixiao Wang</a:t>
            </a:r>
          </a:p>
          <a:p>
            <a:r>
              <a:rPr lang="en-US" sz="1400" dirty="0"/>
              <a:t>Principal Technical Evangelist, Microsoft</a:t>
            </a:r>
          </a:p>
          <a:p>
            <a:endParaRPr lang="en-US" sz="1400" dirty="0"/>
          </a:p>
          <a:p>
            <a:r>
              <a:rPr lang="en-US" sz="2000" dirty="0"/>
              <a:t>James Baker</a:t>
            </a:r>
          </a:p>
          <a:p>
            <a:r>
              <a:rPr lang="en-US" sz="1400" dirty="0"/>
              <a:t>Principal Software Engineer, Microsoft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418638" y="296863"/>
            <a:ext cx="2743200" cy="461665"/>
          </a:xfrm>
        </p:spPr>
        <p:txBody>
          <a:bodyPr/>
          <a:lstStyle/>
          <a:p>
            <a:r>
              <a:rPr lang="en-US" dirty="0"/>
              <a:t>P4002</a:t>
            </a:r>
          </a:p>
        </p:txBody>
      </p:sp>
    </p:spTree>
    <p:extLst>
      <p:ext uri="{BB962C8B-B14F-4D97-AF65-F5344CB8AC3E}">
        <p14:creationId xmlns:p14="http://schemas.microsoft.com/office/powerpoint/2010/main" val="13618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Interactive</a:t>
            </a:r>
            <a:r>
              <a:rPr lang="zh-CN" altLang="en-US" dirty="0"/>
              <a:t> </a:t>
            </a:r>
            <a:r>
              <a:rPr lang="en-US" altLang="zh-CN" dirty="0"/>
              <a:t>Analytics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4169184"/>
              </p:ext>
            </p:extLst>
          </p:nvPr>
        </p:nvGraphicFramePr>
        <p:xfrm>
          <a:off x="2905869" y="1265014"/>
          <a:ext cx="5935941" cy="550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7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Apache Kylin: Leading OLAP on Hadoop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948" y="4444877"/>
            <a:ext cx="5843462" cy="5229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7348" y="4597277"/>
            <a:ext cx="5843462" cy="5229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9748" y="4749677"/>
            <a:ext cx="5843462" cy="5229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2148" y="4902077"/>
            <a:ext cx="5843462" cy="5229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765" y="3092422"/>
            <a:ext cx="8300732" cy="3717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548" y="3987677"/>
            <a:ext cx="5843462" cy="5229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338" y="6172077"/>
            <a:ext cx="5843462" cy="5229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738" y="6324477"/>
            <a:ext cx="5843462" cy="52292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138" y="6476877"/>
            <a:ext cx="5843462" cy="52292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538" y="6629277"/>
            <a:ext cx="5843462" cy="5229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938" y="6781677"/>
            <a:ext cx="5843462" cy="5229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338" y="11810877"/>
            <a:ext cx="5843462" cy="52292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09" y="1300996"/>
            <a:ext cx="1627189" cy="1455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540" y="1553046"/>
            <a:ext cx="2338635" cy="9786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405" y="1553046"/>
            <a:ext cx="1536170" cy="11521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2957" y="1553046"/>
            <a:ext cx="1691456" cy="11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Apache Kylin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914" y="3179120"/>
            <a:ext cx="8117749" cy="881519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05248" y="1973191"/>
            <a:ext cx="11858956" cy="3395801"/>
            <a:chOff x="1106799" y="2946978"/>
            <a:chExt cx="23054276" cy="7720918"/>
          </a:xfrm>
        </p:grpSpPr>
        <p:sp>
          <p:nvSpPr>
            <p:cNvPr id="35" name="文本框 1"/>
            <p:cNvSpPr txBox="1"/>
            <p:nvPr/>
          </p:nvSpPr>
          <p:spPr>
            <a:xfrm>
              <a:off x="1106799" y="4239106"/>
              <a:ext cx="2658140" cy="1210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BI Visualization</a:t>
              </a:r>
            </a:p>
          </p:txBody>
        </p:sp>
        <p:sp>
          <p:nvSpPr>
            <p:cNvPr id="36" name="矩形 10"/>
            <p:cNvSpPr/>
            <p:nvPr/>
          </p:nvSpPr>
          <p:spPr>
            <a:xfrm>
              <a:off x="4167962" y="8559211"/>
              <a:ext cx="3689498" cy="1776047"/>
            </a:xfrm>
            <a:prstGeom prst="rect">
              <a:avLst/>
            </a:prstGeom>
            <a:solidFill>
              <a:srgbClr val="0178B5"/>
            </a:solidFill>
            <a:ln w="76200" cap="flat">
              <a:solidFill>
                <a:srgbClr val="0178B5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HDFS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13"/>
            <p:cNvSpPr/>
            <p:nvPr/>
          </p:nvSpPr>
          <p:spPr>
            <a:xfrm>
              <a:off x="4167962" y="6251947"/>
              <a:ext cx="12089219" cy="1784569"/>
            </a:xfrm>
            <a:prstGeom prst="rect">
              <a:avLst/>
            </a:prstGeom>
            <a:solidFill>
              <a:srgbClr val="CC397F"/>
            </a:solidFill>
            <a:ln w="76200" cap="flat">
              <a:solidFill>
                <a:srgbClr val="CC397F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Apache Kylin</a:t>
              </a:r>
            </a:p>
          </p:txBody>
        </p:sp>
        <p:sp>
          <p:nvSpPr>
            <p:cNvPr id="38" name="矩形 15"/>
            <p:cNvSpPr/>
            <p:nvPr/>
          </p:nvSpPr>
          <p:spPr>
            <a:xfrm>
              <a:off x="8367822" y="8559211"/>
              <a:ext cx="3689498" cy="1776047"/>
            </a:xfrm>
            <a:prstGeom prst="rect">
              <a:avLst/>
            </a:prstGeom>
            <a:solidFill>
              <a:srgbClr val="0178B5"/>
            </a:solidFill>
            <a:ln w="76200" cap="flat">
              <a:solidFill>
                <a:srgbClr val="0178B5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Hive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9" name="矩形 16"/>
            <p:cNvSpPr/>
            <p:nvPr/>
          </p:nvSpPr>
          <p:spPr>
            <a:xfrm>
              <a:off x="12567683" y="8559211"/>
              <a:ext cx="3689498" cy="1776047"/>
            </a:xfrm>
            <a:prstGeom prst="rect">
              <a:avLst/>
            </a:prstGeom>
            <a:solidFill>
              <a:srgbClr val="0178B5"/>
            </a:solidFill>
            <a:ln w="76200" cap="flat">
              <a:solidFill>
                <a:srgbClr val="0178B5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HBase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0" name="矩形 17"/>
            <p:cNvSpPr/>
            <p:nvPr/>
          </p:nvSpPr>
          <p:spPr>
            <a:xfrm>
              <a:off x="4167962" y="3956376"/>
              <a:ext cx="3689498" cy="1776047"/>
            </a:xfrm>
            <a:prstGeom prst="rect">
              <a:avLst/>
            </a:prstGeom>
            <a:solidFill>
              <a:srgbClr val="009FEC"/>
            </a:solidFill>
            <a:ln w="76200" cap="flat">
              <a:solidFill>
                <a:srgbClr val="009FEC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Interactive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41" name="矩形 18"/>
            <p:cNvSpPr/>
            <p:nvPr/>
          </p:nvSpPr>
          <p:spPr>
            <a:xfrm>
              <a:off x="8367822" y="3956376"/>
              <a:ext cx="3689498" cy="1776047"/>
            </a:xfrm>
            <a:prstGeom prst="rect">
              <a:avLst/>
            </a:prstGeom>
            <a:solidFill>
              <a:srgbClr val="009FEC"/>
            </a:solidFill>
            <a:ln w="76200" cap="flat">
              <a:solidFill>
                <a:srgbClr val="009FEC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Reporting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42" name="矩形 19"/>
            <p:cNvSpPr/>
            <p:nvPr/>
          </p:nvSpPr>
          <p:spPr>
            <a:xfrm>
              <a:off x="12567683" y="3956376"/>
              <a:ext cx="3689498" cy="1776047"/>
            </a:xfrm>
            <a:prstGeom prst="rect">
              <a:avLst/>
            </a:prstGeom>
            <a:solidFill>
              <a:srgbClr val="009FEC"/>
            </a:solidFill>
            <a:ln w="76200" cap="flat">
              <a:solidFill>
                <a:srgbClr val="009FEC"/>
              </a:solidFill>
              <a:miter lim="400000"/>
            </a:ln>
            <a:effectLst>
              <a:outerShdw blurRad="38100" dist="25400" dir="5400000" algn="ctr" rotWithShape="0">
                <a:schemeClr val="tx1">
                  <a:alpha val="50000"/>
                </a:scheme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Dashboard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>
              <a:off x="1106799" y="6815934"/>
              <a:ext cx="2658140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OLAP Engine</a:t>
              </a:r>
            </a:p>
          </p:txBody>
        </p:sp>
        <p:sp>
          <p:nvSpPr>
            <p:cNvPr id="44" name="文本框 21"/>
            <p:cNvSpPr txBox="1"/>
            <p:nvPr/>
          </p:nvSpPr>
          <p:spPr>
            <a:xfrm>
              <a:off x="1106799" y="9115764"/>
              <a:ext cx="2658140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Hadoop</a:t>
              </a:r>
            </a:p>
          </p:txBody>
        </p:sp>
        <p:sp>
          <p:nvSpPr>
            <p:cNvPr id="45" name="文本框 3"/>
            <p:cNvSpPr txBox="1"/>
            <p:nvPr/>
          </p:nvSpPr>
          <p:spPr>
            <a:xfrm>
              <a:off x="17579520" y="2946978"/>
              <a:ext cx="6581555" cy="77209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180000" indent="-180000">
                <a:buFontTx/>
                <a:buChar char="-"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3,000 billion rows,</a:t>
              </a:r>
              <a:b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</a:b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&lt; 1 sec </a:t>
              </a:r>
              <a:r>
                <a:rPr lang="en-US" b="1" dirty="0"/>
                <a:t>query latency</a:t>
              </a:r>
              <a:br>
                <a:rPr lang="en-US" sz="1200" dirty="0"/>
              </a:br>
              <a:r>
                <a:rPr lang="en-US" sz="1600" dirty="0"/>
                <a:t>@toutiao.com, top 1 news feed app in China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  <a:p>
              <a:pPr marL="180000" marR="0" indent="-18000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Char char="-"/>
                <a:tabLst/>
              </a:pP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  <a:p>
              <a:pPr marL="180000" indent="-180000">
                <a:buFontTx/>
                <a:buChar char="-"/>
              </a:pPr>
              <a:r>
                <a:rPr lang="en-US" b="1" dirty="0"/>
                <a:t>60+ dimensions cube</a:t>
              </a:r>
              <a:br>
                <a:rPr lang="en-US" dirty="0"/>
              </a:br>
              <a:r>
                <a:rPr lang="en-US" sz="1600" dirty="0"/>
                <a:t>@CPIC, top 3 insurance group in China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endParaRPr>
            </a:p>
            <a:p>
              <a:pPr marL="180000" lvl="3" indent="-180000">
                <a:buFontTx/>
                <a:buChar char="-"/>
              </a:pPr>
              <a:endParaRPr lang="en-US" dirty="0"/>
            </a:p>
            <a:p>
              <a:pPr marL="180000" lvl="3" indent="-180000">
                <a:buFontTx/>
                <a:buChar char="-"/>
              </a:pPr>
              <a:r>
                <a:rPr lang="en-US" b="1" dirty="0"/>
                <a:t>JDBC / ODBC / REST API</a:t>
              </a:r>
            </a:p>
            <a:p>
              <a:pPr marL="180000" lvl="3" indent="-180000">
                <a:buFontTx/>
                <a:buChar char="-"/>
              </a:pPr>
              <a:endParaRPr lang="en-US" dirty="0"/>
            </a:p>
            <a:p>
              <a:pPr marL="180000" lvl="3" indent="-180000">
                <a:buFontTx/>
                <a:buChar char="-"/>
              </a:pPr>
              <a:r>
                <a:rPr lang="en-US" b="1" dirty="0"/>
                <a:t>BI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2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Kylin Works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01953" y="1798678"/>
            <a:ext cx="8660087" cy="3807537"/>
            <a:chOff x="1609725" y="1769070"/>
            <a:chExt cx="8660087" cy="3807537"/>
          </a:xfrm>
        </p:grpSpPr>
        <p:grpSp>
          <p:nvGrpSpPr>
            <p:cNvPr id="7" name="组合 50"/>
            <p:cNvGrpSpPr/>
            <p:nvPr/>
          </p:nvGrpSpPr>
          <p:grpSpPr>
            <a:xfrm>
              <a:off x="7064143" y="2224569"/>
              <a:ext cx="314359" cy="580303"/>
              <a:chOff x="2796363" y="4731488"/>
              <a:chExt cx="659218" cy="1350335"/>
            </a:xfrm>
          </p:grpSpPr>
          <p:cxnSp>
            <p:nvCxnSpPr>
              <p:cNvPr id="38" name="直接连接符 51"/>
              <p:cNvCxnSpPr/>
              <p:nvPr/>
            </p:nvCxnSpPr>
            <p:spPr>
              <a:xfrm>
                <a:off x="2796363" y="4731488"/>
                <a:ext cx="0" cy="1350335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9" name="直接连接符 52"/>
              <p:cNvCxnSpPr/>
              <p:nvPr/>
            </p:nvCxnSpPr>
            <p:spPr>
              <a:xfrm>
                <a:off x="2796363" y="6081823"/>
                <a:ext cx="659218" cy="0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8" name="组合 53"/>
            <p:cNvGrpSpPr/>
            <p:nvPr/>
          </p:nvGrpSpPr>
          <p:grpSpPr>
            <a:xfrm>
              <a:off x="7692811" y="2973005"/>
              <a:ext cx="314359" cy="580303"/>
              <a:chOff x="2796363" y="4731488"/>
              <a:chExt cx="659218" cy="1350335"/>
            </a:xfrm>
          </p:grpSpPr>
          <p:cxnSp>
            <p:nvCxnSpPr>
              <p:cNvPr id="36" name="直接连接符 54"/>
              <p:cNvCxnSpPr/>
              <p:nvPr/>
            </p:nvCxnSpPr>
            <p:spPr>
              <a:xfrm>
                <a:off x="2796363" y="4731488"/>
                <a:ext cx="0" cy="1350335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7" name="直接连接符 55"/>
              <p:cNvCxnSpPr/>
              <p:nvPr/>
            </p:nvCxnSpPr>
            <p:spPr>
              <a:xfrm>
                <a:off x="2796363" y="6081823"/>
                <a:ext cx="659218" cy="0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9" name="椭圆 13"/>
            <p:cNvSpPr/>
            <p:nvPr/>
          </p:nvSpPr>
          <p:spPr>
            <a:xfrm>
              <a:off x="6543134" y="1778213"/>
              <a:ext cx="1095187" cy="571164"/>
            </a:xfrm>
            <a:prstGeom prst="ellipse">
              <a:avLst/>
            </a:prstGeom>
            <a:solidFill>
              <a:srgbClr val="009FEC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Sort</a:t>
              </a:r>
            </a:p>
          </p:txBody>
        </p:sp>
        <p:sp>
          <p:nvSpPr>
            <p:cNvPr id="10" name="矩形 15"/>
            <p:cNvSpPr/>
            <p:nvPr/>
          </p:nvSpPr>
          <p:spPr>
            <a:xfrm>
              <a:off x="7827562" y="3273537"/>
              <a:ext cx="1166170" cy="484347"/>
            </a:xfrm>
            <a:prstGeom prst="rect">
              <a:avLst/>
            </a:prstGeom>
            <a:solidFill>
              <a:srgbClr val="CC397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Cuboid</a:t>
              </a:r>
            </a:p>
          </p:txBody>
        </p:sp>
        <p:sp>
          <p:nvSpPr>
            <p:cNvPr id="11" name="椭圆 56"/>
            <p:cNvSpPr/>
            <p:nvPr/>
          </p:nvSpPr>
          <p:spPr>
            <a:xfrm>
              <a:off x="7165550" y="2517547"/>
              <a:ext cx="1095187" cy="571164"/>
            </a:xfrm>
            <a:prstGeom prst="ellipse">
              <a:avLst/>
            </a:prstGeom>
            <a:solidFill>
              <a:srgbClr val="009FEC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Filter</a:t>
              </a:r>
            </a:p>
          </p:txBody>
        </p:sp>
        <p:grpSp>
          <p:nvGrpSpPr>
            <p:cNvPr id="12" name="组合 75"/>
            <p:cNvGrpSpPr/>
            <p:nvPr/>
          </p:nvGrpSpPr>
          <p:grpSpPr>
            <a:xfrm>
              <a:off x="2157318" y="2208997"/>
              <a:ext cx="314359" cy="580303"/>
              <a:chOff x="2796363" y="4731488"/>
              <a:chExt cx="659218" cy="1350335"/>
            </a:xfrm>
          </p:grpSpPr>
          <p:cxnSp>
            <p:nvCxnSpPr>
              <p:cNvPr id="34" name="直接连接符 76"/>
              <p:cNvCxnSpPr/>
              <p:nvPr/>
            </p:nvCxnSpPr>
            <p:spPr>
              <a:xfrm>
                <a:off x="2796363" y="4731488"/>
                <a:ext cx="0" cy="1350335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5" name="直接连接符 77"/>
              <p:cNvCxnSpPr/>
              <p:nvPr/>
            </p:nvCxnSpPr>
            <p:spPr>
              <a:xfrm>
                <a:off x="2796363" y="6081823"/>
                <a:ext cx="659218" cy="0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3" name="组合 78"/>
            <p:cNvGrpSpPr/>
            <p:nvPr/>
          </p:nvGrpSpPr>
          <p:grpSpPr>
            <a:xfrm>
              <a:off x="2785987" y="2957433"/>
              <a:ext cx="314359" cy="580303"/>
              <a:chOff x="2796363" y="4731488"/>
              <a:chExt cx="659218" cy="1350335"/>
            </a:xfrm>
          </p:grpSpPr>
          <p:cxnSp>
            <p:nvCxnSpPr>
              <p:cNvPr id="32" name="直接连接符 79"/>
              <p:cNvCxnSpPr/>
              <p:nvPr/>
            </p:nvCxnSpPr>
            <p:spPr>
              <a:xfrm>
                <a:off x="2796363" y="4731488"/>
                <a:ext cx="0" cy="1350335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直接连接符 80"/>
              <p:cNvCxnSpPr/>
              <p:nvPr/>
            </p:nvCxnSpPr>
            <p:spPr>
              <a:xfrm>
                <a:off x="2796363" y="6081823"/>
                <a:ext cx="659218" cy="0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组合 81"/>
            <p:cNvGrpSpPr/>
            <p:nvPr/>
          </p:nvGrpSpPr>
          <p:grpSpPr>
            <a:xfrm>
              <a:off x="3414755" y="3682381"/>
              <a:ext cx="314359" cy="580303"/>
              <a:chOff x="2796363" y="4731488"/>
              <a:chExt cx="659218" cy="1350335"/>
            </a:xfrm>
          </p:grpSpPr>
          <p:cxnSp>
            <p:nvCxnSpPr>
              <p:cNvPr id="30" name="直接连接符 82"/>
              <p:cNvCxnSpPr/>
              <p:nvPr/>
            </p:nvCxnSpPr>
            <p:spPr>
              <a:xfrm>
                <a:off x="2796363" y="4731488"/>
                <a:ext cx="0" cy="1350335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1" name="直接连接符 83"/>
              <p:cNvCxnSpPr/>
              <p:nvPr/>
            </p:nvCxnSpPr>
            <p:spPr>
              <a:xfrm>
                <a:off x="2796363" y="6081823"/>
                <a:ext cx="659218" cy="0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组合 84"/>
            <p:cNvGrpSpPr/>
            <p:nvPr/>
          </p:nvGrpSpPr>
          <p:grpSpPr>
            <a:xfrm>
              <a:off x="3974180" y="4439816"/>
              <a:ext cx="314359" cy="580303"/>
              <a:chOff x="2796363" y="4731488"/>
              <a:chExt cx="659218" cy="1350335"/>
            </a:xfrm>
          </p:grpSpPr>
          <p:cxnSp>
            <p:nvCxnSpPr>
              <p:cNvPr id="28" name="直接连接符 85"/>
              <p:cNvCxnSpPr/>
              <p:nvPr/>
            </p:nvCxnSpPr>
            <p:spPr>
              <a:xfrm>
                <a:off x="2796363" y="4731488"/>
                <a:ext cx="0" cy="1350335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直接连接符 86"/>
              <p:cNvCxnSpPr/>
              <p:nvPr/>
            </p:nvCxnSpPr>
            <p:spPr>
              <a:xfrm>
                <a:off x="2796363" y="6081823"/>
                <a:ext cx="659218" cy="0"/>
              </a:xfrm>
              <a:prstGeom prst="line">
                <a:avLst/>
              </a:prstGeom>
              <a:noFill/>
              <a:ln w="38100" cap="flat">
                <a:solidFill>
                  <a:schemeClr val="bg2">
                    <a:lumMod val="50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6" name="椭圆 87"/>
            <p:cNvSpPr/>
            <p:nvPr/>
          </p:nvSpPr>
          <p:spPr>
            <a:xfrm>
              <a:off x="1609725" y="1769070"/>
              <a:ext cx="1095187" cy="571164"/>
            </a:xfrm>
            <a:prstGeom prst="ellipse">
              <a:avLst/>
            </a:prstGeom>
            <a:solidFill>
              <a:srgbClr val="009FEC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Sort</a:t>
              </a:r>
            </a:p>
          </p:txBody>
        </p:sp>
        <p:sp>
          <p:nvSpPr>
            <p:cNvPr id="18" name="椭圆 88"/>
            <p:cNvSpPr/>
            <p:nvPr/>
          </p:nvSpPr>
          <p:spPr>
            <a:xfrm>
              <a:off x="2273958" y="2517546"/>
              <a:ext cx="1095187" cy="55302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algn="ctr" defTabSz="1828800" hangingPunct="0">
                <a:buClr>
                  <a:srgbClr val="000000"/>
                </a:buClr>
              </a:pPr>
              <a:r>
                <a:rPr lang="en-US" dirty="0" err="1">
                  <a:solidFill>
                    <a:schemeClr val="bg1"/>
                  </a:solidFill>
                  <a:uFill>
                    <a:solidFill>
                      <a:srgbClr val="000000"/>
                    </a:solidFill>
                  </a:uFill>
                  <a:sym typeface="Calibri"/>
                </a:rPr>
                <a:t>Aggr</a:t>
              </a:r>
              <a:r>
                <a:rPr lang="en-US" dirty="0">
                  <a:solidFill>
                    <a:schemeClr val="bg1"/>
                  </a:solidFill>
                  <a:uFill>
                    <a:solidFill>
                      <a:srgbClr val="000000"/>
                    </a:solidFill>
                  </a:uFill>
                  <a:sym typeface="Calibri"/>
                </a:rPr>
                <a:t>.</a:t>
              </a:r>
            </a:p>
          </p:txBody>
        </p:sp>
        <p:sp>
          <p:nvSpPr>
            <p:cNvPr id="19" name="椭圆 89"/>
            <p:cNvSpPr/>
            <p:nvPr/>
          </p:nvSpPr>
          <p:spPr>
            <a:xfrm>
              <a:off x="2867162" y="3256243"/>
              <a:ext cx="1095187" cy="571164"/>
            </a:xfrm>
            <a:prstGeom prst="ellipse">
              <a:avLst/>
            </a:prstGeom>
            <a:solidFill>
              <a:srgbClr val="009FEC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Filter</a:t>
              </a:r>
            </a:p>
          </p:txBody>
        </p:sp>
        <p:sp>
          <p:nvSpPr>
            <p:cNvPr id="20" name="矩形 90"/>
            <p:cNvSpPr/>
            <p:nvPr/>
          </p:nvSpPr>
          <p:spPr>
            <a:xfrm>
              <a:off x="4048544" y="4814345"/>
              <a:ext cx="1196593" cy="484347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Tables</a:t>
              </a:r>
            </a:p>
          </p:txBody>
        </p:sp>
        <p:sp>
          <p:nvSpPr>
            <p:cNvPr id="21" name="文本框 91"/>
            <p:cNvSpPr txBox="1"/>
            <p:nvPr/>
          </p:nvSpPr>
          <p:spPr>
            <a:xfrm>
              <a:off x="2527374" y="5197016"/>
              <a:ext cx="1145942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O(N)</a:t>
              </a:r>
            </a:p>
          </p:txBody>
        </p:sp>
        <p:sp>
          <p:nvSpPr>
            <p:cNvPr id="22" name="椭圆 92"/>
            <p:cNvSpPr/>
            <p:nvPr/>
          </p:nvSpPr>
          <p:spPr>
            <a:xfrm>
              <a:off x="3465408" y="3992919"/>
              <a:ext cx="1095187" cy="57116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Join</a:t>
              </a:r>
            </a:p>
          </p:txBody>
        </p:sp>
        <p:sp>
          <p:nvSpPr>
            <p:cNvPr id="23" name="文本框 94"/>
            <p:cNvSpPr txBox="1"/>
            <p:nvPr/>
          </p:nvSpPr>
          <p:spPr>
            <a:xfrm>
              <a:off x="6492379" y="5197015"/>
              <a:ext cx="3777433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Calibri"/>
                </a:rPr>
                <a:t>O(flag x status x days) = O(1)</a:t>
              </a:r>
            </a:p>
          </p:txBody>
        </p:sp>
        <p:cxnSp>
          <p:nvCxnSpPr>
            <p:cNvPr id="24" name="直接箭头连接符 2"/>
            <p:cNvCxnSpPr>
              <a:cxnSpLocks/>
            </p:cNvCxnSpPr>
            <p:nvPr/>
          </p:nvCxnSpPr>
          <p:spPr>
            <a:xfrm>
              <a:off x="3632776" y="2757313"/>
              <a:ext cx="3532774" cy="671689"/>
            </a:xfrm>
            <a:prstGeom prst="straightConnector1">
              <a:avLst/>
            </a:prstGeom>
            <a:noFill/>
            <a:ln w="38100" cap="flat">
              <a:solidFill>
                <a:srgbClr val="CC397F"/>
              </a:solidFill>
              <a:prstDash val="dash"/>
              <a:miter lim="400000"/>
              <a:headEnd w="lg" len="lg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直接箭头连接符 4"/>
            <p:cNvCxnSpPr/>
            <p:nvPr/>
          </p:nvCxnSpPr>
          <p:spPr>
            <a:xfrm flipV="1">
              <a:off x="4798947" y="3602636"/>
              <a:ext cx="2322202" cy="530040"/>
            </a:xfrm>
            <a:prstGeom prst="straightConnector1">
              <a:avLst/>
            </a:prstGeom>
            <a:noFill/>
            <a:ln w="38100" cap="flat">
              <a:solidFill>
                <a:srgbClr val="CC397F"/>
              </a:solidFill>
              <a:prstDash val="dash"/>
              <a:miter lim="400000"/>
              <a:headEnd w="lg" len="lg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直接箭头连接符 8"/>
            <p:cNvCxnSpPr>
              <a:cxnSpLocks/>
            </p:cNvCxnSpPr>
            <p:nvPr/>
          </p:nvCxnSpPr>
          <p:spPr>
            <a:xfrm flipV="1">
              <a:off x="5483440" y="3827407"/>
              <a:ext cx="1682110" cy="1192711"/>
            </a:xfrm>
            <a:prstGeom prst="straightConnector1">
              <a:avLst/>
            </a:prstGeom>
            <a:noFill/>
            <a:ln w="38100" cap="flat">
              <a:solidFill>
                <a:srgbClr val="CC397F"/>
              </a:solidFill>
              <a:prstDash val="dash"/>
              <a:miter lim="400000"/>
              <a:headEnd w="lg" len="lg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文本框 12"/>
            <p:cNvSpPr txBox="1"/>
            <p:nvPr/>
          </p:nvSpPr>
          <p:spPr>
            <a:xfrm flipH="1">
              <a:off x="7165550" y="3754804"/>
              <a:ext cx="263779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lang="en-US" dirty="0" err="1"/>
                <a:t>P</a:t>
              </a:r>
              <a:r>
                <a:rPr kumimoji="0" lang="en-US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recalculate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 the Kylin Cube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625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Precalculation Space</a:t>
            </a:r>
            <a:endParaRPr lang="en-US" dirty="0"/>
          </a:p>
        </p:txBody>
      </p:sp>
      <p:grpSp>
        <p:nvGrpSpPr>
          <p:cNvPr id="47" name="Group 210"/>
          <p:cNvGrpSpPr>
            <a:grpSpLocks/>
          </p:cNvGrpSpPr>
          <p:nvPr/>
        </p:nvGrpSpPr>
        <p:grpSpPr bwMode="auto">
          <a:xfrm>
            <a:off x="1393701" y="1481038"/>
            <a:ext cx="8995011" cy="4981634"/>
            <a:chOff x="-17" y="874"/>
            <a:chExt cx="5578" cy="1827"/>
          </a:xfrm>
        </p:grpSpPr>
        <p:sp>
          <p:nvSpPr>
            <p:cNvPr id="48" name="Line 40"/>
            <p:cNvSpPr>
              <a:spLocks noChangeShapeType="1"/>
            </p:cNvSpPr>
            <p:nvPr/>
          </p:nvSpPr>
          <p:spPr bwMode="auto">
            <a:xfrm flipH="1">
              <a:off x="1066" y="1355"/>
              <a:ext cx="1256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 flipH="1">
              <a:off x="1619" y="1002"/>
              <a:ext cx="301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1920" y="1002"/>
              <a:ext cx="402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1920" y="1002"/>
              <a:ext cx="1106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0" y="1536"/>
              <a:ext cx="66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time, item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-17" y="2267"/>
              <a:ext cx="11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time, item, location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65" name="Text Box 5"/>
            <p:cNvSpPr txBox="1">
              <a:spLocks noChangeArrowheads="1"/>
            </p:cNvSpPr>
            <p:nvPr/>
          </p:nvSpPr>
          <p:spPr bwMode="auto">
            <a:xfrm>
              <a:off x="2119" y="2524"/>
              <a:ext cx="18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time, item, location, supplier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66" name="Text Box 24"/>
            <p:cNvSpPr txBox="1">
              <a:spLocks noChangeArrowheads="1"/>
            </p:cNvSpPr>
            <p:nvPr/>
          </p:nvSpPr>
          <p:spPr bwMode="auto">
            <a:xfrm>
              <a:off x="704" y="1094"/>
              <a:ext cx="35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67" name="Text Box 25"/>
            <p:cNvSpPr txBox="1">
              <a:spLocks noChangeArrowheads="1"/>
            </p:cNvSpPr>
            <p:nvPr/>
          </p:nvSpPr>
          <p:spPr bwMode="auto">
            <a:xfrm>
              <a:off x="1457" y="1104"/>
              <a:ext cx="35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item</a:t>
              </a:r>
            </a:p>
          </p:txBody>
        </p:sp>
        <p:sp>
          <p:nvSpPr>
            <p:cNvPr id="68" name="Text Box 26"/>
            <p:cNvSpPr txBox="1">
              <a:spLocks noChangeArrowheads="1"/>
            </p:cNvSpPr>
            <p:nvPr/>
          </p:nvSpPr>
          <p:spPr bwMode="auto">
            <a:xfrm>
              <a:off x="2211" y="1104"/>
              <a:ext cx="54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location</a:t>
              </a:r>
            </a:p>
          </p:txBody>
        </p:sp>
        <p:sp>
          <p:nvSpPr>
            <p:cNvPr id="69" name="Text Box 27"/>
            <p:cNvSpPr txBox="1">
              <a:spLocks noChangeArrowheads="1"/>
            </p:cNvSpPr>
            <p:nvPr/>
          </p:nvSpPr>
          <p:spPr bwMode="auto">
            <a:xfrm>
              <a:off x="2966" y="1104"/>
              <a:ext cx="56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supplier</a:t>
              </a:r>
            </a:p>
          </p:txBody>
        </p:sp>
        <p:sp>
          <p:nvSpPr>
            <p:cNvPr id="70" name="Line 28"/>
            <p:cNvSpPr>
              <a:spLocks noChangeShapeType="1"/>
            </p:cNvSpPr>
            <p:nvPr/>
          </p:nvSpPr>
          <p:spPr bwMode="auto">
            <a:xfrm flipH="1">
              <a:off x="815" y="1002"/>
              <a:ext cx="1105" cy="3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1" name="Line 32"/>
            <p:cNvSpPr>
              <a:spLocks noChangeShapeType="1"/>
            </p:cNvSpPr>
            <p:nvPr/>
          </p:nvSpPr>
          <p:spPr bwMode="auto">
            <a:xfrm flipH="1">
              <a:off x="362" y="1355"/>
              <a:ext cx="453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2" name="Line 33"/>
            <p:cNvSpPr>
              <a:spLocks noChangeShapeType="1"/>
            </p:cNvSpPr>
            <p:nvPr/>
          </p:nvSpPr>
          <p:spPr bwMode="auto">
            <a:xfrm>
              <a:off x="815" y="1355"/>
              <a:ext cx="251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815" y="1355"/>
              <a:ext cx="954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4" name="Line 35"/>
            <p:cNvSpPr>
              <a:spLocks noChangeShapeType="1"/>
            </p:cNvSpPr>
            <p:nvPr/>
          </p:nvSpPr>
          <p:spPr bwMode="auto">
            <a:xfrm flipH="1">
              <a:off x="362" y="1355"/>
              <a:ext cx="125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5" name="Line 36"/>
            <p:cNvSpPr>
              <a:spLocks noChangeShapeType="1"/>
            </p:cNvSpPr>
            <p:nvPr/>
          </p:nvSpPr>
          <p:spPr bwMode="auto">
            <a:xfrm>
              <a:off x="1619" y="1355"/>
              <a:ext cx="854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6" name="Line 37"/>
            <p:cNvSpPr>
              <a:spLocks noChangeShapeType="1"/>
            </p:cNvSpPr>
            <p:nvPr/>
          </p:nvSpPr>
          <p:spPr bwMode="auto">
            <a:xfrm>
              <a:off x="1619" y="1355"/>
              <a:ext cx="145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7" name="Line 38"/>
            <p:cNvSpPr>
              <a:spLocks noChangeShapeType="1"/>
            </p:cNvSpPr>
            <p:nvPr/>
          </p:nvSpPr>
          <p:spPr bwMode="auto">
            <a:xfrm>
              <a:off x="2322" y="1355"/>
              <a:ext cx="151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8" name="Line 39"/>
            <p:cNvSpPr>
              <a:spLocks noChangeShapeType="1"/>
            </p:cNvSpPr>
            <p:nvPr/>
          </p:nvSpPr>
          <p:spPr bwMode="auto">
            <a:xfrm>
              <a:off x="2322" y="1355"/>
              <a:ext cx="135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79" name="Line 41"/>
            <p:cNvSpPr>
              <a:spLocks noChangeShapeType="1"/>
            </p:cNvSpPr>
            <p:nvPr/>
          </p:nvSpPr>
          <p:spPr bwMode="auto">
            <a:xfrm flipH="1">
              <a:off x="1769" y="1387"/>
              <a:ext cx="1257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0" name="Line 42"/>
            <p:cNvSpPr>
              <a:spLocks noChangeShapeType="1"/>
            </p:cNvSpPr>
            <p:nvPr/>
          </p:nvSpPr>
          <p:spPr bwMode="auto">
            <a:xfrm>
              <a:off x="3026" y="1387"/>
              <a:ext cx="5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1" name="Line 43"/>
            <p:cNvSpPr>
              <a:spLocks noChangeShapeType="1"/>
            </p:cNvSpPr>
            <p:nvPr/>
          </p:nvSpPr>
          <p:spPr bwMode="auto">
            <a:xfrm>
              <a:off x="3026" y="1387"/>
              <a:ext cx="653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2" name="Line 44"/>
            <p:cNvSpPr>
              <a:spLocks noChangeShapeType="1"/>
            </p:cNvSpPr>
            <p:nvPr/>
          </p:nvSpPr>
          <p:spPr bwMode="auto">
            <a:xfrm>
              <a:off x="362" y="1771"/>
              <a:ext cx="453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3" name="Line 45"/>
            <p:cNvSpPr>
              <a:spLocks noChangeShapeType="1"/>
            </p:cNvSpPr>
            <p:nvPr/>
          </p:nvSpPr>
          <p:spPr bwMode="auto">
            <a:xfrm>
              <a:off x="362" y="1771"/>
              <a:ext cx="1106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4" name="Line 47"/>
            <p:cNvSpPr>
              <a:spLocks noChangeShapeType="1"/>
            </p:cNvSpPr>
            <p:nvPr/>
          </p:nvSpPr>
          <p:spPr bwMode="auto">
            <a:xfrm>
              <a:off x="1066" y="1771"/>
              <a:ext cx="1105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5" name="Line 48"/>
            <p:cNvSpPr>
              <a:spLocks noChangeShapeType="1"/>
            </p:cNvSpPr>
            <p:nvPr/>
          </p:nvSpPr>
          <p:spPr bwMode="auto">
            <a:xfrm flipH="1">
              <a:off x="1468" y="1771"/>
              <a:ext cx="301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6" name="Line 49"/>
            <p:cNvSpPr>
              <a:spLocks noChangeShapeType="1"/>
            </p:cNvSpPr>
            <p:nvPr/>
          </p:nvSpPr>
          <p:spPr bwMode="auto">
            <a:xfrm>
              <a:off x="1769" y="1771"/>
              <a:ext cx="402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7" name="Line 50"/>
            <p:cNvSpPr>
              <a:spLocks noChangeShapeType="1"/>
            </p:cNvSpPr>
            <p:nvPr/>
          </p:nvSpPr>
          <p:spPr bwMode="auto">
            <a:xfrm flipH="1">
              <a:off x="815" y="1771"/>
              <a:ext cx="1658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8" name="Line 51"/>
            <p:cNvSpPr>
              <a:spLocks noChangeShapeType="1"/>
            </p:cNvSpPr>
            <p:nvPr/>
          </p:nvSpPr>
          <p:spPr bwMode="auto">
            <a:xfrm>
              <a:off x="2473" y="1771"/>
              <a:ext cx="402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89" name="Line 52"/>
            <p:cNvSpPr>
              <a:spLocks noChangeShapeType="1"/>
            </p:cNvSpPr>
            <p:nvPr/>
          </p:nvSpPr>
          <p:spPr bwMode="auto">
            <a:xfrm flipH="1">
              <a:off x="1468" y="1771"/>
              <a:ext cx="1608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0" name="Line 53"/>
            <p:cNvSpPr>
              <a:spLocks noChangeShapeType="1"/>
            </p:cNvSpPr>
            <p:nvPr/>
          </p:nvSpPr>
          <p:spPr bwMode="auto">
            <a:xfrm flipH="1">
              <a:off x="2875" y="1771"/>
              <a:ext cx="201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1" name="Line 54"/>
            <p:cNvSpPr>
              <a:spLocks noChangeShapeType="1"/>
            </p:cNvSpPr>
            <p:nvPr/>
          </p:nvSpPr>
          <p:spPr bwMode="auto">
            <a:xfrm flipH="1">
              <a:off x="2875" y="1771"/>
              <a:ext cx="804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2" name="Line 55"/>
            <p:cNvSpPr>
              <a:spLocks noChangeShapeType="1"/>
            </p:cNvSpPr>
            <p:nvPr/>
          </p:nvSpPr>
          <p:spPr bwMode="auto">
            <a:xfrm flipH="1">
              <a:off x="2171" y="1771"/>
              <a:ext cx="1508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3" name="Line 56"/>
            <p:cNvSpPr>
              <a:spLocks noChangeShapeType="1"/>
            </p:cNvSpPr>
            <p:nvPr/>
          </p:nvSpPr>
          <p:spPr bwMode="auto">
            <a:xfrm>
              <a:off x="815" y="2252"/>
              <a:ext cx="1155" cy="3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4" name="Line 57"/>
            <p:cNvSpPr>
              <a:spLocks noChangeShapeType="1"/>
            </p:cNvSpPr>
            <p:nvPr/>
          </p:nvSpPr>
          <p:spPr bwMode="auto">
            <a:xfrm>
              <a:off x="1468" y="2220"/>
              <a:ext cx="553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5" name="Line 58"/>
            <p:cNvSpPr>
              <a:spLocks noChangeShapeType="1"/>
            </p:cNvSpPr>
            <p:nvPr/>
          </p:nvSpPr>
          <p:spPr bwMode="auto">
            <a:xfrm flipH="1">
              <a:off x="2021" y="2220"/>
              <a:ext cx="150" cy="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6" name="Line 59"/>
            <p:cNvSpPr>
              <a:spLocks noChangeShapeType="1"/>
            </p:cNvSpPr>
            <p:nvPr/>
          </p:nvSpPr>
          <p:spPr bwMode="auto">
            <a:xfrm flipH="1">
              <a:off x="1970" y="2252"/>
              <a:ext cx="905" cy="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97" name="Text Box 60"/>
            <p:cNvSpPr txBox="1">
              <a:spLocks noChangeArrowheads="1"/>
            </p:cNvSpPr>
            <p:nvPr/>
          </p:nvSpPr>
          <p:spPr bwMode="auto">
            <a:xfrm>
              <a:off x="755" y="1536"/>
              <a:ext cx="85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time, location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98" name="Text Box 61"/>
            <p:cNvSpPr txBox="1">
              <a:spLocks noChangeArrowheads="1"/>
            </p:cNvSpPr>
            <p:nvPr/>
          </p:nvSpPr>
          <p:spPr bwMode="auto">
            <a:xfrm>
              <a:off x="1407" y="1776"/>
              <a:ext cx="86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 dirty="0">
                  <a:solidFill>
                    <a:srgbClr val="796E65"/>
                  </a:solidFill>
                  <a:latin typeface="Times New Roman" pitchFamily="18" charset="0"/>
                </a:rPr>
                <a:t>time, supplier</a:t>
              </a:r>
              <a:endParaRPr lang="en-US" altLang="zh-CN" sz="1600" dirty="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99" name="Text Box 62"/>
            <p:cNvSpPr txBox="1">
              <a:spLocks noChangeArrowheads="1"/>
            </p:cNvSpPr>
            <p:nvPr/>
          </p:nvSpPr>
          <p:spPr bwMode="auto">
            <a:xfrm>
              <a:off x="2111" y="1573"/>
              <a:ext cx="85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item, location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100" name="Text Box 63"/>
            <p:cNvSpPr txBox="1">
              <a:spLocks noChangeArrowheads="1"/>
            </p:cNvSpPr>
            <p:nvPr/>
          </p:nvSpPr>
          <p:spPr bwMode="auto">
            <a:xfrm>
              <a:off x="2714" y="1756"/>
              <a:ext cx="866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item, supplier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101" name="Text Box 64"/>
            <p:cNvSpPr txBox="1">
              <a:spLocks noChangeArrowheads="1"/>
            </p:cNvSpPr>
            <p:nvPr/>
          </p:nvSpPr>
          <p:spPr bwMode="auto">
            <a:xfrm>
              <a:off x="3531" y="1545"/>
              <a:ext cx="105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location, supplier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102" name="Text Box 65"/>
            <p:cNvSpPr txBox="1">
              <a:spLocks noChangeArrowheads="1"/>
            </p:cNvSpPr>
            <p:nvPr/>
          </p:nvSpPr>
          <p:spPr bwMode="auto">
            <a:xfrm>
              <a:off x="1149" y="2256"/>
              <a:ext cx="1173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time, item, supplier</a:t>
              </a:r>
              <a:endParaRPr lang="en-US" altLang="zh-CN" sz="28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103" name="Text Box 66"/>
            <p:cNvSpPr txBox="1">
              <a:spLocks noChangeArrowheads="1"/>
            </p:cNvSpPr>
            <p:nvPr/>
          </p:nvSpPr>
          <p:spPr bwMode="auto">
            <a:xfrm>
              <a:off x="1677" y="2031"/>
              <a:ext cx="1451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time, location, supplier</a:t>
              </a:r>
              <a:endParaRPr lang="en-US" altLang="zh-CN" sz="28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>
              <a:off x="2635" y="2267"/>
              <a:ext cx="136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zh-CN" sz="1600" b="1">
                  <a:solidFill>
                    <a:srgbClr val="796E65"/>
                  </a:solidFill>
                  <a:latin typeface="Times New Roman" pitchFamily="18" charset="0"/>
                </a:rPr>
                <a:t>item, location, supplier</a:t>
              </a:r>
              <a:endParaRPr lang="en-US" altLang="zh-CN" sz="1600">
                <a:solidFill>
                  <a:srgbClr val="796E65"/>
                </a:solidFill>
                <a:latin typeface="Times New Roman" pitchFamily="18" charset="0"/>
              </a:endParaRPr>
            </a:p>
          </p:txBody>
        </p:sp>
        <p:sp>
          <p:nvSpPr>
            <p:cNvPr id="105" name="Text Box 68"/>
            <p:cNvSpPr txBox="1">
              <a:spLocks noChangeArrowheads="1"/>
            </p:cNvSpPr>
            <p:nvPr/>
          </p:nvSpPr>
          <p:spPr bwMode="auto">
            <a:xfrm>
              <a:off x="4433" y="874"/>
              <a:ext cx="112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zh-CN" altLang="en-US" sz="1800">
                  <a:solidFill>
                    <a:srgbClr val="796E65"/>
                  </a:solidFill>
                  <a:latin typeface="Times New Roman" pitchFamily="18" charset="0"/>
                </a:rPr>
                <a:t>0-</a:t>
              </a:r>
              <a:r>
                <a:rPr lang="en-US" altLang="zh-CN" sz="1800">
                  <a:solidFill>
                    <a:srgbClr val="796E65"/>
                  </a:solidFill>
                  <a:latin typeface="Times New Roman" pitchFamily="18" charset="0"/>
                </a:rPr>
                <a:t>D(apex) cuboid</a:t>
              </a:r>
            </a:p>
          </p:txBody>
        </p:sp>
        <p:sp>
          <p:nvSpPr>
            <p:cNvPr id="106" name="Text Box 69"/>
            <p:cNvSpPr txBox="1">
              <a:spLocks noChangeArrowheads="1"/>
            </p:cNvSpPr>
            <p:nvPr/>
          </p:nvSpPr>
          <p:spPr bwMode="auto">
            <a:xfrm>
              <a:off x="4421" y="1265"/>
              <a:ext cx="81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zh-CN" altLang="en-US" sz="1800" dirty="0">
                  <a:solidFill>
                    <a:srgbClr val="796E65"/>
                  </a:solidFill>
                  <a:latin typeface="Times New Roman" pitchFamily="18" charset="0"/>
                </a:rPr>
                <a:t>1-</a:t>
              </a:r>
              <a:r>
                <a:rPr lang="en-US" altLang="zh-CN" sz="1800" dirty="0">
                  <a:solidFill>
                    <a:srgbClr val="796E65"/>
                  </a:solidFill>
                  <a:latin typeface="Times New Roman" pitchFamily="18" charset="0"/>
                </a:rPr>
                <a:t>D cuboids</a:t>
              </a:r>
            </a:p>
          </p:txBody>
        </p:sp>
        <p:sp>
          <p:nvSpPr>
            <p:cNvPr id="107" name="Text Box 70"/>
            <p:cNvSpPr txBox="1">
              <a:spLocks noChangeArrowheads="1"/>
            </p:cNvSpPr>
            <p:nvPr/>
          </p:nvSpPr>
          <p:spPr bwMode="auto">
            <a:xfrm>
              <a:off x="4421" y="1713"/>
              <a:ext cx="81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zh-CN" altLang="en-US" sz="1800">
                  <a:solidFill>
                    <a:srgbClr val="796E65"/>
                  </a:solidFill>
                  <a:latin typeface="Times New Roman" pitchFamily="18" charset="0"/>
                </a:rPr>
                <a:t>2-</a:t>
              </a:r>
              <a:r>
                <a:rPr lang="en-US" altLang="zh-CN" sz="1800">
                  <a:solidFill>
                    <a:srgbClr val="796E65"/>
                  </a:solidFill>
                  <a:latin typeface="Times New Roman" pitchFamily="18" charset="0"/>
                </a:rPr>
                <a:t>D cuboids</a:t>
              </a:r>
            </a:p>
          </p:txBody>
        </p:sp>
        <p:sp>
          <p:nvSpPr>
            <p:cNvPr id="108" name="Text Box 71"/>
            <p:cNvSpPr txBox="1">
              <a:spLocks noChangeArrowheads="1"/>
            </p:cNvSpPr>
            <p:nvPr/>
          </p:nvSpPr>
          <p:spPr bwMode="auto">
            <a:xfrm>
              <a:off x="4421" y="2098"/>
              <a:ext cx="81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zh-CN" altLang="en-US" sz="1800">
                  <a:solidFill>
                    <a:srgbClr val="796E65"/>
                  </a:solidFill>
                  <a:latin typeface="Times New Roman" pitchFamily="18" charset="0"/>
                </a:rPr>
                <a:t>3-</a:t>
              </a:r>
              <a:r>
                <a:rPr lang="en-US" altLang="zh-CN" sz="1800">
                  <a:solidFill>
                    <a:srgbClr val="796E65"/>
                  </a:solidFill>
                  <a:latin typeface="Times New Roman" pitchFamily="18" charset="0"/>
                </a:rPr>
                <a:t>D cuboids</a:t>
              </a:r>
            </a:p>
          </p:txBody>
        </p:sp>
        <p:sp>
          <p:nvSpPr>
            <p:cNvPr id="109" name="Text Box 72"/>
            <p:cNvSpPr txBox="1">
              <a:spLocks noChangeArrowheads="1"/>
            </p:cNvSpPr>
            <p:nvPr/>
          </p:nvSpPr>
          <p:spPr bwMode="auto">
            <a:xfrm>
              <a:off x="4421" y="2446"/>
              <a:ext cx="1113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zh-CN" altLang="en-US" sz="1800">
                  <a:solidFill>
                    <a:srgbClr val="796E65"/>
                  </a:solidFill>
                  <a:latin typeface="Times New Roman" pitchFamily="18" charset="0"/>
                </a:rPr>
                <a:t>4-</a:t>
              </a:r>
              <a:r>
                <a:rPr lang="en-US" altLang="zh-CN" sz="1800">
                  <a:solidFill>
                    <a:srgbClr val="796E65"/>
                  </a:solidFill>
                  <a:latin typeface="Times New Roman" pitchFamily="18" charset="0"/>
                </a:rPr>
                <a:t>D(base) cuboid</a:t>
              </a:r>
            </a:p>
          </p:txBody>
        </p:sp>
        <p:sp>
          <p:nvSpPr>
            <p:cNvPr id="110" name="AutoShape 18"/>
            <p:cNvSpPr>
              <a:spLocks noChangeArrowheads="1"/>
            </p:cNvSpPr>
            <p:nvPr/>
          </p:nvSpPr>
          <p:spPr bwMode="auto">
            <a:xfrm>
              <a:off x="3629" y="1739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1" name="AutoShape 16"/>
            <p:cNvSpPr>
              <a:spLocks noChangeArrowheads="1"/>
            </p:cNvSpPr>
            <p:nvPr/>
          </p:nvSpPr>
          <p:spPr bwMode="auto">
            <a:xfrm>
              <a:off x="2925" y="1355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2" name="AutoShape 7"/>
            <p:cNvSpPr>
              <a:spLocks noChangeArrowheads="1"/>
            </p:cNvSpPr>
            <p:nvPr/>
          </p:nvSpPr>
          <p:spPr bwMode="auto">
            <a:xfrm>
              <a:off x="1870" y="970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3" name="AutoShape 9"/>
            <p:cNvSpPr>
              <a:spLocks noChangeArrowheads="1"/>
            </p:cNvSpPr>
            <p:nvPr/>
          </p:nvSpPr>
          <p:spPr bwMode="auto">
            <a:xfrm>
              <a:off x="1518" y="1323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4" name="AutoShape 10"/>
            <p:cNvSpPr>
              <a:spLocks noChangeArrowheads="1"/>
            </p:cNvSpPr>
            <p:nvPr/>
          </p:nvSpPr>
          <p:spPr bwMode="auto">
            <a:xfrm>
              <a:off x="2272" y="1323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5" name="AutoShape 12"/>
            <p:cNvSpPr>
              <a:spLocks noChangeArrowheads="1"/>
            </p:cNvSpPr>
            <p:nvPr/>
          </p:nvSpPr>
          <p:spPr bwMode="auto">
            <a:xfrm>
              <a:off x="3026" y="1739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6" name="AutoShape 20"/>
            <p:cNvSpPr>
              <a:spLocks noChangeArrowheads="1"/>
            </p:cNvSpPr>
            <p:nvPr/>
          </p:nvSpPr>
          <p:spPr bwMode="auto">
            <a:xfrm>
              <a:off x="2825" y="2188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7" name="AutoShape 13"/>
            <p:cNvSpPr>
              <a:spLocks noChangeArrowheads="1"/>
            </p:cNvSpPr>
            <p:nvPr/>
          </p:nvSpPr>
          <p:spPr bwMode="auto">
            <a:xfrm>
              <a:off x="2423" y="1739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8" name="AutoShape 21"/>
            <p:cNvSpPr>
              <a:spLocks noChangeArrowheads="1"/>
            </p:cNvSpPr>
            <p:nvPr/>
          </p:nvSpPr>
          <p:spPr bwMode="auto">
            <a:xfrm>
              <a:off x="2121" y="2188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19" name="AutoShape 19"/>
            <p:cNvSpPr>
              <a:spLocks noChangeArrowheads="1"/>
            </p:cNvSpPr>
            <p:nvPr/>
          </p:nvSpPr>
          <p:spPr bwMode="auto">
            <a:xfrm>
              <a:off x="1920" y="2604"/>
              <a:ext cx="151" cy="97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20" name="AutoShape 22"/>
            <p:cNvSpPr>
              <a:spLocks noChangeArrowheads="1"/>
            </p:cNvSpPr>
            <p:nvPr/>
          </p:nvSpPr>
          <p:spPr bwMode="auto">
            <a:xfrm>
              <a:off x="1418" y="2188"/>
              <a:ext cx="15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21" name="Line 46"/>
            <p:cNvSpPr>
              <a:spLocks noChangeShapeType="1"/>
            </p:cNvSpPr>
            <p:nvPr/>
          </p:nvSpPr>
          <p:spPr bwMode="auto">
            <a:xfrm flipH="1">
              <a:off x="815" y="1771"/>
              <a:ext cx="251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4000"/>
            </a:p>
          </p:txBody>
        </p:sp>
        <p:sp>
          <p:nvSpPr>
            <p:cNvPr id="122" name="AutoShape 11"/>
            <p:cNvSpPr>
              <a:spLocks noChangeArrowheads="1"/>
            </p:cNvSpPr>
            <p:nvPr/>
          </p:nvSpPr>
          <p:spPr bwMode="auto">
            <a:xfrm>
              <a:off x="1719" y="1739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23" name="AutoShape 8"/>
            <p:cNvSpPr>
              <a:spLocks noChangeArrowheads="1"/>
            </p:cNvSpPr>
            <p:nvPr/>
          </p:nvSpPr>
          <p:spPr bwMode="auto">
            <a:xfrm>
              <a:off x="764" y="1323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12" y="1739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25" name="AutoShape 17"/>
            <p:cNvSpPr>
              <a:spLocks noChangeArrowheads="1"/>
            </p:cNvSpPr>
            <p:nvPr/>
          </p:nvSpPr>
          <p:spPr bwMode="auto">
            <a:xfrm>
              <a:off x="764" y="2188"/>
              <a:ext cx="151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  <p:sp>
          <p:nvSpPr>
            <p:cNvPr id="126" name="AutoShape 14"/>
            <p:cNvSpPr>
              <a:spLocks noChangeArrowheads="1"/>
            </p:cNvSpPr>
            <p:nvPr/>
          </p:nvSpPr>
          <p:spPr bwMode="auto">
            <a:xfrm>
              <a:off x="1016" y="1739"/>
              <a:ext cx="150" cy="96"/>
            </a:xfrm>
            <a:prstGeom prst="flowChartConnec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zh-CN" sz="3200">
                <a:solidFill>
                  <a:srgbClr val="796E65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8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Speed for Tomorrow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031577" y="1482587"/>
            <a:ext cx="8903726" cy="4399588"/>
            <a:chOff x="1643124" y="3376193"/>
            <a:chExt cx="19481594" cy="8767704"/>
          </a:xfrm>
        </p:grpSpPr>
        <p:sp>
          <p:nvSpPr>
            <p:cNvPr id="51" name="文本框 9"/>
            <p:cNvSpPr txBox="1"/>
            <p:nvPr/>
          </p:nvSpPr>
          <p:spPr>
            <a:xfrm>
              <a:off x="6874725" y="5494683"/>
              <a:ext cx="3742413" cy="940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R="0" algn="l" defTabSz="18288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</a:pPr>
              <a:r>
                <a:rPr lang="en-US" altLang="zh-CN" sz="1600" dirty="0"/>
                <a:t>Online Calculation</a:t>
              </a:r>
              <a:endParaRPr kumimoji="0" lang="en-US" altLang="zh-CN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endParaRPr>
            </a:p>
          </p:txBody>
        </p:sp>
        <p:cxnSp>
          <p:nvCxnSpPr>
            <p:cNvPr id="52" name="直接连接符 12"/>
            <p:cNvCxnSpPr/>
            <p:nvPr/>
          </p:nvCxnSpPr>
          <p:spPr>
            <a:xfrm>
              <a:off x="3262745" y="11125040"/>
              <a:ext cx="17861973" cy="0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  <a:tailEnd type="arrow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直接连接符 13"/>
            <p:cNvCxnSpPr/>
            <p:nvPr/>
          </p:nvCxnSpPr>
          <p:spPr>
            <a:xfrm>
              <a:off x="4052455" y="3376193"/>
              <a:ext cx="0" cy="8735984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solid"/>
              <a:miter lim="400000"/>
              <a:headEnd type="arrow" w="lg" len="lg"/>
              <a:tailEnd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直接连接符 14"/>
            <p:cNvCxnSpPr/>
            <p:nvPr/>
          </p:nvCxnSpPr>
          <p:spPr>
            <a:xfrm flipV="1">
              <a:off x="4052455" y="4006113"/>
              <a:ext cx="14296505" cy="6482080"/>
            </a:xfrm>
            <a:prstGeom prst="line">
              <a:avLst/>
            </a:prstGeom>
            <a:ln w="76200">
              <a:solidFill>
                <a:srgbClr val="009FE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17"/>
            <p:cNvSpPr txBox="1"/>
            <p:nvPr/>
          </p:nvSpPr>
          <p:spPr>
            <a:xfrm>
              <a:off x="19029680" y="3583770"/>
              <a:ext cx="1150432" cy="695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O</a:t>
              </a:r>
              <a:r>
                <a:rPr lang="en-US" altLang="zh-CN" sz="1600" dirty="0"/>
                <a:t>(N)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endParaRPr>
            </a:p>
          </p:txBody>
        </p:sp>
        <p:sp>
          <p:nvSpPr>
            <p:cNvPr id="56" name="文本框 18"/>
            <p:cNvSpPr txBox="1"/>
            <p:nvPr/>
          </p:nvSpPr>
          <p:spPr>
            <a:xfrm>
              <a:off x="19029680" y="8591771"/>
              <a:ext cx="992599" cy="695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O</a:t>
              </a:r>
              <a:r>
                <a:rPr lang="en-US" altLang="zh-CN" sz="1600" dirty="0"/>
                <a:t>(1)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endParaRPr>
            </a:p>
          </p:txBody>
        </p:sp>
        <p:sp>
          <p:nvSpPr>
            <p:cNvPr id="57" name="矩形 1"/>
            <p:cNvSpPr/>
            <p:nvPr/>
          </p:nvSpPr>
          <p:spPr>
            <a:xfrm>
              <a:off x="14894689" y="9526474"/>
              <a:ext cx="2854194" cy="674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Apache Kylin</a:t>
              </a:r>
              <a:endParaRPr lang="zh-CN" altLang="en-US" sz="1600" dirty="0"/>
            </a:p>
          </p:txBody>
        </p:sp>
        <p:sp>
          <p:nvSpPr>
            <p:cNvPr id="58" name="自由: 形状 16"/>
            <p:cNvSpPr/>
            <p:nvPr/>
          </p:nvSpPr>
          <p:spPr>
            <a:xfrm>
              <a:off x="4064000" y="8862593"/>
              <a:ext cx="14284960" cy="1767840"/>
            </a:xfrm>
            <a:custGeom>
              <a:avLst/>
              <a:gdLst>
                <a:gd name="connsiteX0" fmla="*/ 0 w 14762480"/>
                <a:gd name="connsiteY0" fmla="*/ 3586480 h 3586480"/>
                <a:gd name="connsiteX1" fmla="*/ 4033520 w 14762480"/>
                <a:gd name="connsiteY1" fmla="*/ 741680 h 3586480"/>
                <a:gd name="connsiteX2" fmla="*/ 14762480 w 14762480"/>
                <a:gd name="connsiteY2" fmla="*/ 0 h 358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2480" h="3586480">
                  <a:moveTo>
                    <a:pt x="0" y="3586480"/>
                  </a:moveTo>
                  <a:cubicBezTo>
                    <a:pt x="786553" y="2462953"/>
                    <a:pt x="1573107" y="1339427"/>
                    <a:pt x="4033520" y="741680"/>
                  </a:cubicBezTo>
                  <a:cubicBezTo>
                    <a:pt x="6493933" y="143933"/>
                    <a:pt x="10628206" y="71966"/>
                    <a:pt x="14762480" y="0"/>
                  </a:cubicBezTo>
                </a:path>
              </a:pathLst>
            </a:custGeom>
            <a:noFill/>
            <a:ln w="76200" cap="flat">
              <a:solidFill>
                <a:srgbClr val="CC397F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59" name="文本框 15"/>
            <p:cNvSpPr txBox="1"/>
            <p:nvPr/>
          </p:nvSpPr>
          <p:spPr>
            <a:xfrm>
              <a:off x="19029680" y="11379875"/>
              <a:ext cx="1754841" cy="764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Data Size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endParaRPr>
            </a:p>
          </p:txBody>
        </p:sp>
        <p:sp>
          <p:nvSpPr>
            <p:cNvPr id="60" name="文本框 19"/>
            <p:cNvSpPr txBox="1"/>
            <p:nvPr/>
          </p:nvSpPr>
          <p:spPr>
            <a:xfrm>
              <a:off x="1643124" y="3636081"/>
              <a:ext cx="2397787" cy="1255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8288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sym typeface="Calibri"/>
                </a:rPr>
                <a:t>Response Time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2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Kylin Architecture</a:t>
            </a: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17" y="1553046"/>
            <a:ext cx="8822201" cy="51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3B9D3600-BA2F-499E-9B74-B0493B08579C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.potx" id="{5417D3E2-C3A5-48BF-8802-FB8B38AE9E9C}" vid="{D138E69B-724A-4446-A2DA-FF3B08B166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03B93C3662F479A7BE79D9C323082" ma:contentTypeVersion="6" ma:contentTypeDescription="Create a new document." ma:contentTypeScope="" ma:versionID="f1646db7dd3f9399503638bfdfa3a651">
  <xsd:schema xmlns:xsd="http://www.w3.org/2001/XMLSchema" xmlns:xs="http://www.w3.org/2001/XMLSchema" xmlns:p="http://schemas.microsoft.com/office/2006/metadata/properties" xmlns:ns2="18bd01bf-08bf-4a60-8de3-f682cde07c5b" xmlns:ns3="73e23d85-9b14-4d85-aa81-67b3093d8db1" targetNamespace="http://schemas.microsoft.com/office/2006/metadata/properties" ma:root="true" ma:fieldsID="f4c02b1ea0934ca145ae5946c0e66396" ns2:_="" ns3:_="">
    <xsd:import namespace="18bd01bf-08bf-4a60-8de3-f682cde07c5b"/>
    <xsd:import namespace="73e23d85-9b14-4d85-aa81-67b3093d8d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d01bf-08bf-4a60-8de3-f682cde07c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e23d85-9b14-4d85-aa81-67b3093d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842D00-5947-433E-85D0-AD154FCB2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d01bf-08bf-4a60-8de3-f682cde07c5b"/>
    <ds:schemaRef ds:uri="73e23d85-9b14-4d85-aa81-67b3093d8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http://purl.org/dc/terms/"/>
    <ds:schemaRef ds:uri="http://schemas.openxmlformats.org/package/2006/metadata/core-properties"/>
    <ds:schemaRef ds:uri="http://www.w3.org/XML/1998/namespace"/>
    <ds:schemaRef ds:uri="73e23d85-9b14-4d85-aa81-67b3093d8db1"/>
    <ds:schemaRef ds:uri="http://purl.org/dc/dcmitype/"/>
    <ds:schemaRef ds:uri="http://purl.org/dc/elements/1.1/"/>
    <ds:schemaRef ds:uri="18bd01bf-08bf-4a60-8de3-f682cde07c5b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Microsoft_Build2017_Template</Template>
  <TotalTime>5493</TotalTime>
  <Words>1452</Words>
  <Application>Microsoft Office PowerPoint</Application>
  <PresentationFormat>Custom</PresentationFormat>
  <Paragraphs>224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宋体</vt:lpstr>
      <vt:lpstr>Arial</vt:lpstr>
      <vt:lpstr>Calibri</vt:lpstr>
      <vt:lpstr>Consolas</vt:lpstr>
      <vt:lpstr>Segoe UI</vt:lpstr>
      <vt:lpstr>Segoe UI Light</vt:lpstr>
      <vt:lpstr>Segoe UI Semilight</vt:lpstr>
      <vt:lpstr>Tahoma</vt:lpstr>
      <vt:lpstr>Times New Roman</vt:lpstr>
      <vt:lpstr>Wingdings</vt:lpstr>
      <vt:lpstr>5-50111_Build 2017_LIGHT GRAY TEMPLATE</vt:lpstr>
      <vt:lpstr>5-50111_Build 2017_DARK GRAY TEMPLATE</vt:lpstr>
      <vt:lpstr>PowerPoint Presentation</vt:lpstr>
      <vt:lpstr>Speedup Interactive Analytics on Petabytes of Data on Azure</vt:lpstr>
      <vt:lpstr>Big Data Interactive Analytics Requirements</vt:lpstr>
      <vt:lpstr>Apache Kylin: Leading OLAP on Hadoop</vt:lpstr>
      <vt:lpstr>What is Apache Kylin</vt:lpstr>
      <vt:lpstr>How Kylin Works</vt:lpstr>
      <vt:lpstr>Precalculation Space</vt:lpstr>
      <vt:lpstr>Speed for Tomorrow</vt:lpstr>
      <vt:lpstr>Kylin Architecture</vt:lpstr>
      <vt:lpstr>Kyligence =  Kylin + Intelligence</vt:lpstr>
      <vt:lpstr>Kyligence Analytics Platform on Azure</vt:lpstr>
      <vt:lpstr>How to deploy KAP on Azure HDI</vt:lpstr>
      <vt:lpstr>Demo: Provision Kylin + HDInsight</vt:lpstr>
      <vt:lpstr>Demo: Star Schema Benchmark</vt:lpstr>
      <vt:lpstr>Demo: Excel &amp; Tableau Integration</vt:lpstr>
      <vt:lpstr>Demo: Streaming Analysis</vt:lpstr>
      <vt:lpstr>Call to action:  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Microsoft Build 2017</dc:subject>
  <dc:creator>Billy Liu (Yiming Liu)</dc:creator>
  <cp:keywords>Microsoft Build 2017</cp:keywords>
  <dc:description>Template: Mitchell Derrey, Silver Fox Productions_x000d_
Formatting: _x000d_
Audience Type:</dc:description>
  <cp:lastModifiedBy>James Baker (DPE)</cp:lastModifiedBy>
  <cp:revision>68</cp:revision>
  <dcterms:created xsi:type="dcterms:W3CDTF">2017-04-14T03:53:59Z</dcterms:created>
  <dcterms:modified xsi:type="dcterms:W3CDTF">2017-05-01T23:55:09Z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0x010100A4903B93C3662F479A7BE79D9C323082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