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4"/>
    <p:sldMasterId id="2147484495" r:id="rId5"/>
  </p:sldMasterIdLst>
  <p:notesMasterIdLst>
    <p:notesMasterId r:id="rId17"/>
  </p:notesMasterIdLst>
  <p:handoutMasterIdLst>
    <p:handoutMasterId r:id="rId18"/>
  </p:handoutMasterIdLst>
  <p:sldIdLst>
    <p:sldId id="1486" r:id="rId6"/>
    <p:sldId id="1502" r:id="rId7"/>
    <p:sldId id="1525" r:id="rId8"/>
    <p:sldId id="1524" r:id="rId9"/>
    <p:sldId id="1511" r:id="rId10"/>
    <p:sldId id="1520" r:id="rId11"/>
    <p:sldId id="1522" r:id="rId12"/>
    <p:sldId id="1519" r:id="rId13"/>
    <p:sldId id="1518" r:id="rId14"/>
    <p:sldId id="1514" r:id="rId15"/>
    <p:sldId id="1516" r:id="rId1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7 Light Gray Template" id="{E1C8FB21-FF75-44A0-8090-B2FB240B014B}">
          <p14:sldIdLst>
            <p14:sldId id="1486"/>
            <p14:sldId id="1502"/>
            <p14:sldId id="1525"/>
            <p14:sldId id="1524"/>
            <p14:sldId id="1511"/>
            <p14:sldId id="1520"/>
            <p14:sldId id="1522"/>
            <p14:sldId id="1519"/>
            <p14:sldId id="1518"/>
            <p14:sldId id="1514"/>
            <p14:sldId id="151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itchell Derrey" initials="MD" lastIdx="8" clrIdx="4">
    <p:extLst>
      <p:ext uri="{19B8F6BF-5375-455C-9EA6-DF929625EA0E}">
        <p15:presenceInfo xmlns:p15="http://schemas.microsoft.com/office/powerpoint/2012/main" userId="S-1-5-21-383413107-1061881802-891584314-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37373"/>
    <a:srgbClr val="323232"/>
    <a:srgbClr val="E6E6E6"/>
    <a:srgbClr val="D2D2D2"/>
    <a:srgbClr val="505050"/>
    <a:srgbClr val="525252"/>
    <a:srgbClr val="0078D7"/>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4" autoAdjust="0"/>
    <p:restoredTop sz="90382" autoAdjust="0"/>
  </p:normalViewPr>
  <p:slideViewPr>
    <p:cSldViewPr>
      <p:cViewPr varScale="1">
        <p:scale>
          <a:sx n="96" d="100"/>
          <a:sy n="96" d="100"/>
        </p:scale>
        <p:origin x="1356"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2102"/>
    </p:cViewPr>
  </p:sorterViewPr>
  <p:notesViewPr>
    <p:cSldViewPr showGuides="1">
      <p:cViewPr varScale="1">
        <p:scale>
          <a:sx n="83" d="100"/>
          <a:sy n="83" d="100"/>
        </p:scale>
        <p:origin x="3930" y="72"/>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5/2/2017 12:31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5/2/2017 12:30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1C3D530-3419-45A5-AB8A-2242E8FDFF4E}" type="datetime8">
              <a:rPr lang="en-US" smtClean="0"/>
              <a:t>5/2/2017 12:30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99096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313C66B-7AF5-40BA-8933-D16874FF94CC}" type="datetime8">
              <a:rPr lang="en-US" smtClean="0"/>
              <a:t>5/2/2017 12:30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62224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6920" rtl="0" eaLnBrk="0" fontAlgn="base" latinLnBrk="0" hangingPunct="0">
              <a:lnSpc>
                <a:spcPct val="100000"/>
              </a:lnSpc>
              <a:spcBef>
                <a:spcPct val="30000"/>
              </a:spcBef>
              <a:spcAft>
                <a:spcPts val="345"/>
              </a:spcAft>
              <a:buClrTx/>
              <a:buSzTx/>
              <a:buFontTx/>
              <a:buNone/>
              <a:tabLst/>
              <a:defRPr/>
            </a:pPr>
            <a:endParaRPr lang="en-US" sz="1200" i="0" dirty="0">
              <a:solidFill>
                <a:srgbClr val="FFFFFF"/>
              </a:solidFill>
              <a:latin typeface="Segoe UI Light"/>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EC797392-A70C-4ACB-A74C-E4867CE270B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8657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6920" rtl="0" eaLnBrk="0" fontAlgn="base" latinLnBrk="0" hangingPunct="0">
              <a:lnSpc>
                <a:spcPct val="100000"/>
              </a:lnSpc>
              <a:spcBef>
                <a:spcPct val="30000"/>
              </a:spcBef>
              <a:spcAft>
                <a:spcPts val="345"/>
              </a:spcAft>
              <a:buClrTx/>
              <a:buSzTx/>
              <a:buFontTx/>
              <a:buNone/>
              <a:tabLst/>
              <a:defRPr/>
            </a:pPr>
            <a:endParaRPr lang="en-US" b="1"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4CFA94A-519F-445C-B30C-9E76FA6A2031}" type="datetime8">
              <a:rPr lang="en-US" smtClean="0"/>
              <a:t>5/2/2017 12:30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188865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4FAA446-E61B-4D43-A3B1-7749AA6DC131}" type="datetime8">
              <a:rPr lang="en-US" smtClean="0"/>
              <a:t>5/2/2017 12:30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09148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5/2/2017 12:30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15838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5/2/2017 12:30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72242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174E4CE6-2FE4-433F-87B8-CB5DD266EBFC}" type="datetime8">
              <a:rPr lang="en-US" smtClean="0"/>
              <a:t>5/2/2017 12:30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2418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B9A6D4-FB34-4BDB-BA1E-7271914431FC}" type="datetime8">
              <a:rPr lang="en-US" smtClean="0">
                <a:solidFill>
                  <a:prstClr val="black"/>
                </a:solidFill>
              </a:rPr>
              <a:t>5/2/2017 12:30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7329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863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9793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27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741778"/>
            <a:ext cx="6477854" cy="1868204"/>
          </a:xfrm>
        </p:spPr>
        <p:txBody>
          <a:bodyPr/>
          <a:lstStyle>
            <a:lvl1pPr marL="0" indent="0">
              <a:spcBef>
                <a:spcPts val="1800"/>
              </a:spcBef>
              <a:buNone/>
              <a:defRPr sz="3600">
                <a:solidFill>
                  <a:schemeClr val="accent1"/>
                </a:solidFill>
              </a:defRPr>
            </a:lvl1pPr>
            <a:lvl2pPr marL="0" indent="0">
              <a:buFontTx/>
              <a:buNone/>
              <a:defRPr sz="2000"/>
            </a:lvl2pPr>
            <a:lvl3pPr marL="228600" indent="0">
              <a:buNone/>
              <a:defRPr sz="1800"/>
            </a:lvl3pPr>
            <a:lvl4pPr marL="457200" indent="0">
              <a:buNone/>
              <a:defRPr sz="1600"/>
            </a:lvl4pPr>
            <a:lvl5pPr marL="685800" indent="0">
              <a:buNone/>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1" hasCustomPrompt="1"/>
          </p:nvPr>
        </p:nvSpPr>
        <p:spPr>
          <a:xfrm>
            <a:off x="274639" y="926617"/>
            <a:ext cx="11889564" cy="572464"/>
          </a:xfrm>
        </p:spPr>
        <p:txBody>
          <a:bodyPr wrap="square">
            <a:spAutoFit/>
          </a:bodyPr>
          <a:lstStyle>
            <a:lvl1pPr marL="0" indent="0">
              <a:spcBef>
                <a:spcPts val="1224"/>
              </a:spcBef>
              <a:buClr>
                <a:schemeClr val="tx1"/>
              </a:buClr>
              <a:buFont typeface="Wingdings" pitchFamily="2" charset="2"/>
              <a:buNone/>
              <a:defRPr lang="en-US" sz="2800" b="0" kern="1200" cap="none" spc="-102" baseline="0" dirty="0">
                <a:ln w="3175">
                  <a:noFill/>
                </a:ln>
                <a:solidFill>
                  <a:schemeClr val="accent2"/>
                </a:solidFill>
                <a:effectLst/>
                <a:latin typeface="+mj-lt"/>
                <a:ea typeface="+mn-ea"/>
                <a:cs typeface="Segoe UI" pitchFamily="34" charset="0"/>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p:txBody>
      </p:sp>
    </p:spTree>
    <p:extLst>
      <p:ext uri="{BB962C8B-B14F-4D97-AF65-F5344CB8AC3E}">
        <p14:creationId xmlns:p14="http://schemas.microsoft.com/office/powerpoint/2010/main" val="24000188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209393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7"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10" name="Rectangle 9"/>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4098647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702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215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195453060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6796501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10277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96245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0507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44062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454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7155633"/>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4200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58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3767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4087612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4772468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28863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40919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92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emf"/><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 id="2147484515"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005544715"/>
      </p:ext>
    </p:extLst>
  </p:cSld>
  <p:clrMap bg1="dk1" tx1="lt1" bg2="dk2" tx2="lt2" accent1="accent1" accent2="accent2" accent3="accent3" accent4="accent4" accent5="accent5" accent6="accent6" hlink="hlink" folHlink="folHlink"/>
  <p:sldLayoutIdLst>
    <p:sldLayoutId id="2147484496" r:id="rId1"/>
    <p:sldLayoutId id="2147484498"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sdn.microsoft.com/en-us/microsoft-r/operationalize/app-developer-get-started"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msdn.microsoft.com/en-us/microsoft-r/operationalize/configuration-initial" TargetMode="External"/><Relationship Id="rId4" Type="http://schemas.openxmlformats.org/officeDocument/2006/relationships/hyperlink" Target="https://github.com/Microsoft/microsoft-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27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sp>
        <p:nvSpPr>
          <p:cNvPr id="5" name="Text Placeholder 4"/>
          <p:cNvSpPr>
            <a:spLocks noGrp="1"/>
          </p:cNvSpPr>
          <p:nvPr>
            <p:ph type="body" sz="quarter" idx="10"/>
          </p:nvPr>
        </p:nvSpPr>
        <p:spPr>
          <a:xfrm>
            <a:off x="274638" y="1221157"/>
            <a:ext cx="11887199" cy="4759765"/>
          </a:xfrm>
        </p:spPr>
        <p:txBody>
          <a:bodyPr/>
          <a:lstStyle/>
          <a:p>
            <a:r>
              <a:rPr lang="en-US" dirty="0"/>
              <a:t>Application Developer Guide</a:t>
            </a:r>
          </a:p>
          <a:p>
            <a:pPr lvl="2"/>
            <a:r>
              <a:rPr lang="en-US" dirty="0">
                <a:hlinkClick r:id="rId3"/>
              </a:rPr>
              <a:t>https://msdn.microsoft.com/en-us/microsoft-r/operationalize/app-developer-get-started</a:t>
            </a:r>
            <a:r>
              <a:rPr lang="en-US" dirty="0"/>
              <a:t> </a:t>
            </a:r>
          </a:p>
          <a:p>
            <a:endParaRPr lang="en-US" dirty="0"/>
          </a:p>
          <a:p>
            <a:r>
              <a:rPr lang="en-US" dirty="0"/>
              <a:t>Code Samples:</a:t>
            </a:r>
          </a:p>
          <a:p>
            <a:pPr lvl="2"/>
            <a:r>
              <a:rPr lang="en-US" dirty="0">
                <a:hlinkClick r:id="rId4"/>
              </a:rPr>
              <a:t>https://github.com/Microsoft/microsoft-r/</a:t>
            </a:r>
            <a:r>
              <a:rPr lang="en-US" dirty="0"/>
              <a:t> (Search MNIST)</a:t>
            </a:r>
          </a:p>
          <a:p>
            <a:endParaRPr lang="en-US" dirty="0"/>
          </a:p>
          <a:p>
            <a:r>
              <a:rPr lang="en-US" dirty="0"/>
              <a:t>Operationalize</a:t>
            </a:r>
          </a:p>
          <a:p>
            <a:pPr lvl="2"/>
            <a:r>
              <a:rPr lang="en-US" dirty="0">
                <a:hlinkClick r:id="rId5"/>
              </a:rPr>
              <a:t>https://msdn.microsoft.com/en-us/microsoft-r/operationalize/configuration-initial</a:t>
            </a:r>
            <a:r>
              <a:rPr lang="en-US" dirty="0"/>
              <a:t> </a:t>
            </a:r>
          </a:p>
        </p:txBody>
      </p:sp>
    </p:spTree>
    <p:extLst>
      <p:ext uri="{BB962C8B-B14F-4D97-AF65-F5344CB8AC3E}">
        <p14:creationId xmlns:p14="http://schemas.microsoft.com/office/powerpoint/2010/main" val="420721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78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2125678"/>
            <a:ext cx="9875412" cy="1828786"/>
          </a:xfrm>
        </p:spPr>
        <p:txBody>
          <a:bodyPr/>
          <a:lstStyle/>
          <a:p>
            <a:r>
              <a:rPr lang="en-US" dirty="0"/>
              <a:t>Microsoft R Server: Development to Deployment Workflow</a:t>
            </a:r>
          </a:p>
        </p:txBody>
      </p:sp>
      <p:sp>
        <p:nvSpPr>
          <p:cNvPr id="5" name="Text Placeholder 4"/>
          <p:cNvSpPr>
            <a:spLocks noGrp="1"/>
          </p:cNvSpPr>
          <p:nvPr>
            <p:ph type="body" sz="quarter" idx="12"/>
          </p:nvPr>
        </p:nvSpPr>
        <p:spPr/>
        <p:txBody>
          <a:bodyPr/>
          <a:lstStyle/>
          <a:p>
            <a:r>
              <a:rPr lang="en-US" dirty="0"/>
              <a:t>Mustafa Kasap</a:t>
            </a:r>
          </a:p>
          <a:p>
            <a:r>
              <a:rPr lang="en-US" dirty="0"/>
              <a:t>Senior Software Development Engineer</a:t>
            </a:r>
          </a:p>
        </p:txBody>
      </p:sp>
      <p:sp>
        <p:nvSpPr>
          <p:cNvPr id="6" name="Text Placeholder 5"/>
          <p:cNvSpPr>
            <a:spLocks noGrp="1"/>
          </p:cNvSpPr>
          <p:nvPr>
            <p:ph type="body" sz="quarter" idx="15"/>
          </p:nvPr>
        </p:nvSpPr>
        <p:spPr>
          <a:xfrm>
            <a:off x="9418638" y="296863"/>
            <a:ext cx="2743200" cy="461665"/>
          </a:xfrm>
        </p:spPr>
        <p:txBody>
          <a:bodyPr/>
          <a:lstStyle/>
          <a:p>
            <a:r>
              <a:rPr lang="en-US" dirty="0"/>
              <a:t>P4005</a:t>
            </a:r>
          </a:p>
        </p:txBody>
      </p:sp>
    </p:spTree>
    <p:extLst>
      <p:ext uri="{BB962C8B-B14F-4D97-AF65-F5344CB8AC3E}">
        <p14:creationId xmlns:p14="http://schemas.microsoft.com/office/powerpoint/2010/main" val="378864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p:cNvSpPr txBox="1">
            <a:spLocks/>
          </p:cNvSpPr>
          <p:nvPr/>
        </p:nvSpPr>
        <p:spPr>
          <a:xfrm>
            <a:off x="236538" y="295275"/>
            <a:ext cx="11888787" cy="917575"/>
          </a:xfrm>
          <a:prstGeom prst="rect">
            <a:avLst/>
          </a:prstGeom>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5400" kern="1200" spc="-102" dirty="0">
                <a:ln w="3175">
                  <a:noFill/>
                </a:ln>
                <a:solidFill>
                  <a:schemeClr val="tx2"/>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pPr defTabSz="932597" fontAlgn="auto">
              <a:spcBef>
                <a:spcPts val="0"/>
              </a:spcBef>
              <a:spcAft>
                <a:spcPts val="0"/>
              </a:spcAft>
              <a:defRPr/>
            </a:pPr>
            <a:endParaRPr lang="en-US" sz="4800" b="1" kern="0">
              <a:solidFill>
                <a:schemeClr val="tx1"/>
              </a:solidFill>
            </a:endParaRPr>
          </a:p>
        </p:txBody>
      </p:sp>
      <p:sp>
        <p:nvSpPr>
          <p:cNvPr id="9" name="Title 8"/>
          <p:cNvSpPr>
            <a:spLocks noGrp="1"/>
          </p:cNvSpPr>
          <p:nvPr>
            <p:ph type="title"/>
          </p:nvPr>
        </p:nvSpPr>
        <p:spPr/>
        <p:txBody>
          <a:bodyPr/>
          <a:lstStyle/>
          <a:p>
            <a:r>
              <a:rPr lang="en-US" dirty="0"/>
              <a:t>Microsoft R Server</a:t>
            </a:r>
          </a:p>
        </p:txBody>
      </p:sp>
      <p:sp>
        <p:nvSpPr>
          <p:cNvPr id="11" name="Text Placeholder 10"/>
          <p:cNvSpPr>
            <a:spLocks noGrp="1"/>
          </p:cNvSpPr>
          <p:nvPr>
            <p:ph type="body" sz="quarter" idx="10"/>
          </p:nvPr>
        </p:nvSpPr>
        <p:spPr>
          <a:xfrm>
            <a:off x="274638" y="1741778"/>
            <a:ext cx="6477854" cy="3053144"/>
          </a:xfrm>
        </p:spPr>
        <p:txBody>
          <a:bodyPr/>
          <a:lstStyle/>
          <a:p>
            <a:r>
              <a:rPr lang="en-US" dirty="0"/>
              <a:t>High-performance, Scalable R</a:t>
            </a:r>
          </a:p>
          <a:p>
            <a:pPr lvl="1"/>
            <a:r>
              <a:rPr lang="en-US" dirty="0"/>
              <a:t>100% open source R</a:t>
            </a:r>
          </a:p>
          <a:p>
            <a:pPr lvl="1"/>
            <a:r>
              <a:rPr lang="en-US" dirty="0"/>
              <a:t>CRAN, Bioconductor, MRAN, GitHub compatibility</a:t>
            </a:r>
          </a:p>
          <a:p>
            <a:pPr lvl="1"/>
            <a:r>
              <a:rPr lang="en-US" dirty="0"/>
              <a:t>Big-data connectivity</a:t>
            </a:r>
          </a:p>
          <a:p>
            <a:pPr lvl="1"/>
            <a:r>
              <a:rPr lang="en-US" dirty="0"/>
              <a:t>Scalable analytics</a:t>
            </a:r>
          </a:p>
          <a:p>
            <a:pPr lvl="1"/>
            <a:r>
              <a:rPr lang="en-US" dirty="0"/>
              <a:t>Multi-platform </a:t>
            </a:r>
          </a:p>
          <a:p>
            <a:pPr lvl="1"/>
            <a:r>
              <a:rPr lang="en-US" dirty="0"/>
              <a:t>In-database, in-cluster scalability</a:t>
            </a:r>
          </a:p>
          <a:p>
            <a:pPr lvl="1"/>
            <a:r>
              <a:rPr lang="en-US" dirty="0"/>
              <a:t>Choice of IDE</a:t>
            </a:r>
          </a:p>
        </p:txBody>
      </p:sp>
      <p:sp>
        <p:nvSpPr>
          <p:cNvPr id="7" name="Text Placeholder 6"/>
          <p:cNvSpPr>
            <a:spLocks noGrp="1"/>
          </p:cNvSpPr>
          <p:nvPr>
            <p:ph type="body" sz="quarter" idx="11"/>
          </p:nvPr>
        </p:nvSpPr>
        <p:spPr>
          <a:xfrm>
            <a:off x="274639" y="926617"/>
            <a:ext cx="11889564" cy="1114151"/>
          </a:xfrm>
        </p:spPr>
        <p:txBody>
          <a:bodyPr/>
          <a:lstStyle/>
          <a:p>
            <a:r>
              <a:rPr lang="en-US" dirty="0">
                <a:solidFill>
                  <a:schemeClr val="accent4"/>
                </a:solidFill>
              </a:rPr>
              <a:t>Linux, Windows, Hadoop &amp; Teradata</a:t>
            </a:r>
          </a:p>
          <a:p>
            <a:endParaRPr lang="en-US" dirty="0">
              <a:solidFill>
                <a:schemeClr val="accent4"/>
              </a:solidFill>
            </a:endParaRPr>
          </a:p>
        </p:txBody>
      </p:sp>
      <p:sp>
        <p:nvSpPr>
          <p:cNvPr id="35" name="Rectangle 34"/>
          <p:cNvSpPr/>
          <p:nvPr/>
        </p:nvSpPr>
        <p:spPr>
          <a:xfrm>
            <a:off x="7408267" y="5461647"/>
            <a:ext cx="1388845" cy="622239"/>
          </a:xfrm>
          <a:prstGeom prst="rect">
            <a:avLst/>
          </a:prstGeom>
          <a:solidFill>
            <a:schemeClr val="accent3"/>
          </a:solidFill>
          <a:ln w="25400" cap="flat" cmpd="sng" algn="ctr">
            <a:noFill/>
            <a:prstDash val="solid"/>
          </a:ln>
          <a:effectLst/>
        </p:spPr>
        <p:txBody>
          <a:bodyPr vert="horz" lIns="182880" rtlCol="0" anchor="ctr"/>
          <a:lstStyle/>
          <a:p>
            <a:pPr marL="0" marR="0" lvl="0" indent="0" defTabSz="1243254"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dirty="0">
                <a:ln>
                  <a:noFill/>
                </a:ln>
                <a:solidFill>
                  <a:prstClr val="white">
                    <a:alpha val="99000"/>
                  </a:prstClr>
                </a:solidFill>
                <a:effectLst/>
                <a:uLnTx/>
                <a:uFillTx/>
                <a:latin typeface="Segoe UI"/>
                <a:ea typeface="+mn-ea"/>
                <a:cs typeface="+mn-cs"/>
              </a:rPr>
              <a:t>Open Source Components </a:t>
            </a:r>
          </a:p>
        </p:txBody>
      </p:sp>
      <p:sp>
        <p:nvSpPr>
          <p:cNvPr id="36" name="Rectangle 35"/>
          <p:cNvSpPr/>
          <p:nvPr/>
        </p:nvSpPr>
        <p:spPr>
          <a:xfrm>
            <a:off x="8852179" y="5461647"/>
            <a:ext cx="2486062" cy="62223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vert="horz" lIns="182880" rtlCol="0" anchor="ctr"/>
          <a:lstStyle/>
          <a:p>
            <a:pPr marL="0" marR="0" lvl="0" indent="0" defTabSz="1243254"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prstClr val="white">
                    <a:alpha val="99000"/>
                  </a:prstClr>
                </a:solidFill>
                <a:effectLst/>
                <a:uLnTx/>
                <a:uFillTx/>
                <a:latin typeface="Segoe UI"/>
                <a:ea typeface="+mn-ea"/>
                <a:cs typeface="+mn-cs"/>
              </a:rPr>
              <a:t>Licensed Components </a:t>
            </a:r>
          </a:p>
        </p:txBody>
      </p:sp>
      <p:grpSp>
        <p:nvGrpSpPr>
          <p:cNvPr id="23" name="Group 84"/>
          <p:cNvGrpSpPr>
            <a:grpSpLocks/>
          </p:cNvGrpSpPr>
          <p:nvPr/>
        </p:nvGrpSpPr>
        <p:grpSpPr bwMode="auto">
          <a:xfrm>
            <a:off x="6642344" y="1260200"/>
            <a:ext cx="5520857" cy="4016300"/>
            <a:chOff x="3015597" y="1913085"/>
            <a:chExt cx="2818850" cy="2051553"/>
          </a:xfrm>
        </p:grpSpPr>
        <p:sp>
          <p:nvSpPr>
            <p:cNvPr id="24" name="Cube 23"/>
            <p:cNvSpPr/>
            <p:nvPr/>
          </p:nvSpPr>
          <p:spPr>
            <a:xfrm>
              <a:off x="3015597" y="2300996"/>
              <a:ext cx="457200" cy="1663642"/>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903">
                  <a:solidFill>
                    <a:schemeClr val="lt1">
                      <a:alpha val="99000"/>
                    </a:schemeClr>
                  </a:solidFill>
                </a:rPr>
                <a:t>CRAN</a:t>
              </a:r>
            </a:p>
          </p:txBody>
        </p:sp>
        <p:sp>
          <p:nvSpPr>
            <p:cNvPr id="25" name="Cube 24"/>
            <p:cNvSpPr/>
            <p:nvPr/>
          </p:nvSpPr>
          <p:spPr>
            <a:xfrm>
              <a:off x="3415655" y="2300996"/>
              <a:ext cx="457200" cy="1663642"/>
            </a:xfrm>
            <a:prstGeom prst="cub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903">
                  <a:solidFill>
                    <a:schemeClr val="lt1">
                      <a:alpha val="99000"/>
                    </a:schemeClr>
                  </a:solidFill>
                </a:rPr>
                <a:t>Microsoft R Open</a:t>
              </a:r>
            </a:p>
          </p:txBody>
        </p:sp>
        <p:sp>
          <p:nvSpPr>
            <p:cNvPr id="26" name="Cube 25"/>
            <p:cNvSpPr/>
            <p:nvPr/>
          </p:nvSpPr>
          <p:spPr>
            <a:xfrm>
              <a:off x="3829825" y="3497799"/>
              <a:ext cx="2004622" cy="457312"/>
            </a:xfrm>
            <a:prstGeom prst="cube">
              <a:avLst/>
            </a:prstGeom>
            <a:ln/>
          </p:spPr>
          <p:style>
            <a:lnRef idx="2">
              <a:schemeClr val="accent4">
                <a:shade val="50000"/>
              </a:schemeClr>
            </a:lnRef>
            <a:fillRef idx="1">
              <a:schemeClr val="accent4"/>
            </a:fillRef>
            <a:effectRef idx="0">
              <a:schemeClr val="accent4"/>
            </a:effectRef>
            <a:fontRef idx="minor">
              <a:schemeClr val="lt1"/>
            </a:fontRef>
          </p:style>
          <p:txBody>
            <a:bodyPr vert="horz" anchor="ctr"/>
            <a:lstStyle/>
            <a:p>
              <a:pPr algn="ctr">
                <a:defRPr/>
              </a:pPr>
              <a:r>
                <a:rPr lang="en-US" sz="1903" err="1">
                  <a:solidFill>
                    <a:schemeClr val="lt1">
                      <a:alpha val="99000"/>
                    </a:schemeClr>
                  </a:solidFill>
                </a:rPr>
                <a:t>DistributedR</a:t>
              </a:r>
              <a:endParaRPr lang="en-US" sz="1903">
                <a:solidFill>
                  <a:schemeClr val="lt1">
                    <a:alpha val="99000"/>
                  </a:schemeClr>
                </a:solidFill>
              </a:endParaRPr>
            </a:p>
          </p:txBody>
        </p:sp>
        <p:sp>
          <p:nvSpPr>
            <p:cNvPr id="27" name="Cube 26"/>
            <p:cNvSpPr/>
            <p:nvPr/>
          </p:nvSpPr>
          <p:spPr>
            <a:xfrm>
              <a:off x="3825064" y="3105589"/>
              <a:ext cx="2004621" cy="457312"/>
            </a:xfrm>
            <a:prstGeom prst="cube">
              <a:avLst/>
            </a:prstGeom>
            <a:ln/>
          </p:spPr>
          <p:style>
            <a:lnRef idx="2">
              <a:schemeClr val="accent4">
                <a:shade val="50000"/>
              </a:schemeClr>
            </a:lnRef>
            <a:fillRef idx="1">
              <a:schemeClr val="accent4"/>
            </a:fillRef>
            <a:effectRef idx="0">
              <a:schemeClr val="accent4"/>
            </a:effectRef>
            <a:fontRef idx="minor">
              <a:schemeClr val="lt1"/>
            </a:fontRef>
          </p:style>
          <p:txBody>
            <a:bodyPr vert="horz" anchor="ctr"/>
            <a:lstStyle/>
            <a:p>
              <a:pPr algn="ctr">
                <a:defRPr/>
              </a:pPr>
              <a:r>
                <a:rPr lang="en-US" sz="1903" err="1">
                  <a:solidFill>
                    <a:schemeClr val="lt1">
                      <a:alpha val="99000"/>
                    </a:schemeClr>
                  </a:solidFill>
                </a:rPr>
                <a:t>ScaleR</a:t>
              </a:r>
              <a:endParaRPr lang="en-US" sz="1903">
                <a:solidFill>
                  <a:schemeClr val="lt1">
                    <a:alpha val="99000"/>
                  </a:schemeClr>
                </a:solidFill>
              </a:endParaRPr>
            </a:p>
          </p:txBody>
        </p:sp>
        <p:sp>
          <p:nvSpPr>
            <p:cNvPr id="28" name="Cube 27"/>
            <p:cNvSpPr/>
            <p:nvPr/>
          </p:nvSpPr>
          <p:spPr>
            <a:xfrm>
              <a:off x="3825064" y="2700678"/>
              <a:ext cx="2004621" cy="457312"/>
            </a:xfrm>
            <a:prstGeom prst="cube">
              <a:avLst/>
            </a:prstGeom>
            <a:ln/>
          </p:spPr>
          <p:style>
            <a:lnRef idx="2">
              <a:schemeClr val="accent4">
                <a:shade val="50000"/>
              </a:schemeClr>
            </a:lnRef>
            <a:fillRef idx="1">
              <a:schemeClr val="accent4"/>
            </a:fillRef>
            <a:effectRef idx="0">
              <a:schemeClr val="accent4"/>
            </a:effectRef>
            <a:fontRef idx="minor">
              <a:schemeClr val="lt1"/>
            </a:fontRef>
          </p:style>
          <p:txBody>
            <a:bodyPr vert="horz" anchor="ctr"/>
            <a:lstStyle/>
            <a:p>
              <a:pPr algn="ctr">
                <a:defRPr/>
              </a:pPr>
              <a:r>
                <a:rPr lang="en-US" sz="1903" dirty="0" err="1">
                  <a:solidFill>
                    <a:schemeClr val="lt1">
                      <a:alpha val="99000"/>
                    </a:schemeClr>
                  </a:solidFill>
                </a:rPr>
                <a:t>ConnectR</a:t>
              </a:r>
              <a:endParaRPr lang="en-US" sz="1903" dirty="0">
                <a:solidFill>
                  <a:schemeClr val="lt1">
                    <a:alpha val="99000"/>
                  </a:schemeClr>
                </a:solidFill>
              </a:endParaRPr>
            </a:p>
          </p:txBody>
        </p:sp>
        <p:sp>
          <p:nvSpPr>
            <p:cNvPr id="29" name="Cube 28"/>
            <p:cNvSpPr/>
            <p:nvPr/>
          </p:nvSpPr>
          <p:spPr>
            <a:xfrm>
              <a:off x="3829825" y="2300530"/>
              <a:ext cx="1036435" cy="457312"/>
            </a:xfrm>
            <a:prstGeom prst="cube">
              <a:avLst/>
            </a:prstGeom>
            <a:gradFill flip="none" rotWithShape="1">
              <a:gsLst>
                <a:gs pos="0">
                  <a:schemeClr val="accent1">
                    <a:lumMod val="5000"/>
                    <a:lumOff val="95000"/>
                  </a:schemeClr>
                </a:gs>
                <a:gs pos="60000">
                  <a:schemeClr val="accent4">
                    <a:alpha val="94000"/>
                  </a:schemeClr>
                </a:gs>
              </a:gsLst>
              <a:lin ang="0" scaled="1"/>
              <a:tileRect/>
            </a:gradFill>
            <a:ln/>
          </p:spPr>
          <p:style>
            <a:lnRef idx="2">
              <a:schemeClr val="accent4">
                <a:shade val="50000"/>
              </a:schemeClr>
            </a:lnRef>
            <a:fillRef idx="1">
              <a:schemeClr val="accent4"/>
            </a:fillRef>
            <a:effectRef idx="0">
              <a:schemeClr val="accent4"/>
            </a:effectRef>
            <a:fontRef idx="minor">
              <a:schemeClr val="lt1"/>
            </a:fontRef>
          </p:style>
          <p:txBody>
            <a:bodyPr vert="horz" anchor="ctr"/>
            <a:lstStyle/>
            <a:p>
              <a:pPr algn="ctr">
                <a:defRPr/>
              </a:pPr>
              <a:r>
                <a:rPr lang="en-US" sz="1903" dirty="0" err="1">
                  <a:solidFill>
                    <a:schemeClr val="lt1">
                      <a:alpha val="99000"/>
                    </a:schemeClr>
                  </a:solidFill>
                </a:rPr>
                <a:t>DeployR</a:t>
              </a:r>
              <a:endParaRPr lang="en-US" sz="1903" dirty="0">
                <a:solidFill>
                  <a:schemeClr val="lt1">
                    <a:alpha val="99000"/>
                  </a:schemeClr>
                </a:solidFill>
              </a:endParaRPr>
            </a:p>
          </p:txBody>
        </p:sp>
        <p:sp>
          <p:nvSpPr>
            <p:cNvPr id="30" name="Cube 29"/>
            <p:cNvSpPr/>
            <p:nvPr/>
          </p:nvSpPr>
          <p:spPr>
            <a:xfrm>
              <a:off x="4794837" y="2300530"/>
              <a:ext cx="1034848" cy="457312"/>
            </a:xfrm>
            <a:prstGeom prst="cube">
              <a:avLst/>
            </a:prstGeom>
            <a:ln/>
          </p:spPr>
          <p:style>
            <a:lnRef idx="2">
              <a:schemeClr val="accent4">
                <a:shade val="50000"/>
              </a:schemeClr>
            </a:lnRef>
            <a:fillRef idx="1">
              <a:schemeClr val="accent4"/>
            </a:fillRef>
            <a:effectRef idx="0">
              <a:schemeClr val="accent4"/>
            </a:effectRef>
            <a:fontRef idx="minor">
              <a:schemeClr val="lt1"/>
            </a:fontRef>
          </p:style>
          <p:txBody>
            <a:bodyPr vert="horz" anchor="ctr"/>
            <a:lstStyle/>
            <a:p>
              <a:pPr algn="ctr">
                <a:defRPr/>
              </a:pPr>
              <a:r>
                <a:rPr lang="en-US" sz="1903" dirty="0">
                  <a:solidFill>
                    <a:schemeClr val="lt1">
                      <a:alpha val="99000"/>
                    </a:schemeClr>
                  </a:solidFill>
                </a:rPr>
                <a:t>IDE</a:t>
              </a:r>
            </a:p>
          </p:txBody>
        </p:sp>
        <p:sp>
          <p:nvSpPr>
            <p:cNvPr id="31" name="Cube 30"/>
            <p:cNvSpPr/>
            <p:nvPr/>
          </p:nvSpPr>
          <p:spPr>
            <a:xfrm>
              <a:off x="3015597" y="1913085"/>
              <a:ext cx="2814088" cy="457312"/>
            </a:xfrm>
            <a:prstGeom prst="cube">
              <a:avLst/>
            </a:prstGeom>
            <a:ln/>
          </p:spPr>
          <p:style>
            <a:lnRef idx="1">
              <a:schemeClr val="dk1"/>
            </a:lnRef>
            <a:fillRef idx="2">
              <a:schemeClr val="dk1"/>
            </a:fillRef>
            <a:effectRef idx="1">
              <a:schemeClr val="dk1"/>
            </a:effectRef>
            <a:fontRef idx="minor">
              <a:schemeClr val="dk1"/>
            </a:fontRef>
          </p:style>
          <p:txBody>
            <a:bodyPr vert="horz" anchor="ctr"/>
            <a:lstStyle/>
            <a:p>
              <a:pPr algn="ctr">
                <a:defRPr/>
              </a:pPr>
              <a:r>
                <a:rPr lang="en-US" dirty="0">
                  <a:solidFill>
                    <a:schemeClr val="tx1"/>
                  </a:solidFill>
                </a:rPr>
                <a:t>R Server Technology</a:t>
              </a:r>
              <a:endParaRPr lang="en-US" sz="1200" dirty="0">
                <a:solidFill>
                  <a:schemeClr val="tx1"/>
                </a:solidFill>
              </a:endParaRPr>
            </a:p>
          </p:txBody>
        </p:sp>
      </p:grpSp>
    </p:spTree>
    <p:extLst>
      <p:ext uri="{BB962C8B-B14F-4D97-AF65-F5344CB8AC3E}">
        <p14:creationId xmlns:p14="http://schemas.microsoft.com/office/powerpoint/2010/main" val="22333792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08168" y="1848934"/>
            <a:ext cx="5514073" cy="531812"/>
          </a:xfrm>
          <a:prstGeom prst="rect">
            <a:avLst/>
          </a:prstGeom>
        </p:spPr>
        <p:txBody>
          <a:bodyPr wrap="square">
            <a:spAutoFit/>
          </a:bodyPr>
          <a:lstStyle/>
          <a:p>
            <a:pPr algn="ctr"/>
            <a:r>
              <a:rPr lang="en-US" sz="2856" b="1">
                <a:gradFill>
                  <a:gsLst>
                    <a:gs pos="2917">
                      <a:schemeClr val="tx1"/>
                    </a:gs>
                    <a:gs pos="30000">
                      <a:schemeClr val="tx1"/>
                    </a:gs>
                  </a:gsLst>
                  <a:lin ang="5400000" scaled="0"/>
                </a:gradFill>
              </a:rPr>
              <a:t>Microsoft R portfolio</a:t>
            </a:r>
            <a:endParaRPr lang="en-US" sz="2856"/>
          </a:p>
        </p:txBody>
      </p:sp>
      <p:sp>
        <p:nvSpPr>
          <p:cNvPr id="52" name="Rectangle 51"/>
          <p:cNvSpPr/>
          <p:nvPr/>
        </p:nvSpPr>
        <p:spPr>
          <a:xfrm>
            <a:off x="7414472" y="4834191"/>
            <a:ext cx="1760097" cy="686342"/>
          </a:xfrm>
          <a:prstGeom prst="rect">
            <a:avLst/>
          </a:prstGeom>
        </p:spPr>
        <p:txBody>
          <a:bodyPr wrap="none">
            <a:spAutoFit/>
          </a:bodyPr>
          <a:lstStyle/>
          <a:p>
            <a:pPr>
              <a:lnSpc>
                <a:spcPct val="70000"/>
              </a:lnSpc>
              <a:spcAft>
                <a:spcPts val="612"/>
              </a:spcAft>
            </a:pPr>
            <a:r>
              <a:rPr lang="en-US" sz="2400" b="1"/>
              <a:t>SQL Server</a:t>
            </a:r>
          </a:p>
          <a:p>
            <a:pPr>
              <a:lnSpc>
                <a:spcPct val="70000"/>
              </a:lnSpc>
              <a:spcAft>
                <a:spcPts val="612"/>
              </a:spcAft>
            </a:pPr>
            <a:r>
              <a:rPr lang="en-US" sz="2400"/>
              <a:t>R Services</a:t>
            </a:r>
          </a:p>
        </p:txBody>
      </p:sp>
      <p:grpSp>
        <p:nvGrpSpPr>
          <p:cNvPr id="6" name="Group 5"/>
          <p:cNvGrpSpPr/>
          <p:nvPr/>
        </p:nvGrpSpPr>
        <p:grpSpPr>
          <a:xfrm>
            <a:off x="9538563" y="5578905"/>
            <a:ext cx="2309130" cy="915243"/>
            <a:chOff x="8432452" y="4979233"/>
            <a:chExt cx="1539420" cy="412418"/>
          </a:xfrm>
          <a:solidFill>
            <a:schemeClr val="bg1"/>
          </a:solidFill>
        </p:grpSpPr>
        <p:sp>
          <p:nvSpPr>
            <p:cNvPr id="49" name="Rectangle 48"/>
            <p:cNvSpPr/>
            <p:nvPr/>
          </p:nvSpPr>
          <p:spPr bwMode="auto">
            <a:xfrm>
              <a:off x="8765205" y="4979233"/>
              <a:ext cx="754365" cy="196220"/>
            </a:xfrm>
            <a:prstGeom prst="rect">
              <a:avLst/>
            </a:prstGeom>
            <a:grpFill/>
            <a:ln>
              <a:solidFill>
                <a:srgbClr val="164F7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9217" rIns="0"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2000">
                  <a:solidFill>
                    <a:srgbClr val="164F7E"/>
                  </a:solidFill>
                  <a:ea typeface="Segoe UI" pitchFamily="34" charset="0"/>
                  <a:cs typeface="Segoe UI" pitchFamily="34" charset="0"/>
                </a:rPr>
                <a:t>Linux</a:t>
              </a:r>
            </a:p>
          </p:txBody>
        </p:sp>
        <p:sp>
          <p:nvSpPr>
            <p:cNvPr id="51" name="Rectangle 50"/>
            <p:cNvSpPr/>
            <p:nvPr/>
          </p:nvSpPr>
          <p:spPr bwMode="auto">
            <a:xfrm>
              <a:off x="8432452" y="5195431"/>
              <a:ext cx="754365" cy="196220"/>
            </a:xfrm>
            <a:prstGeom prst="rect">
              <a:avLst/>
            </a:prstGeom>
            <a:grpFill/>
            <a:ln>
              <a:solidFill>
                <a:srgbClr val="164F7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9217" rIns="0"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2000">
                  <a:solidFill>
                    <a:srgbClr val="164F7E"/>
                  </a:solidFill>
                  <a:ea typeface="Segoe UI" pitchFamily="34" charset="0"/>
                  <a:cs typeface="Segoe UI" pitchFamily="34" charset="0"/>
                </a:rPr>
                <a:t>Hadoop</a:t>
              </a:r>
            </a:p>
          </p:txBody>
        </p:sp>
        <p:sp>
          <p:nvSpPr>
            <p:cNvPr id="54" name="Rectangle 53"/>
            <p:cNvSpPr/>
            <p:nvPr/>
          </p:nvSpPr>
          <p:spPr bwMode="auto">
            <a:xfrm>
              <a:off x="9217507" y="5195431"/>
              <a:ext cx="754365" cy="196220"/>
            </a:xfrm>
            <a:prstGeom prst="rect">
              <a:avLst/>
            </a:prstGeom>
            <a:grpFill/>
            <a:ln>
              <a:solidFill>
                <a:srgbClr val="164F7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9217" rIns="0"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2000">
                  <a:solidFill>
                    <a:srgbClr val="164F7E"/>
                  </a:solidFill>
                  <a:ea typeface="Segoe UI" pitchFamily="34" charset="0"/>
                  <a:cs typeface="Segoe UI" pitchFamily="34" charset="0"/>
                </a:rPr>
                <a:t>Teradata</a:t>
              </a:r>
            </a:p>
          </p:txBody>
        </p:sp>
      </p:grpSp>
      <p:grpSp>
        <p:nvGrpSpPr>
          <p:cNvPr id="56" name="Group 55"/>
          <p:cNvGrpSpPr/>
          <p:nvPr/>
        </p:nvGrpSpPr>
        <p:grpSpPr>
          <a:xfrm>
            <a:off x="3119197" y="1640589"/>
            <a:ext cx="960130" cy="1112401"/>
            <a:chOff x="5394326" y="4936834"/>
            <a:chExt cx="720725" cy="835025"/>
          </a:xfrm>
          <a:solidFill>
            <a:schemeClr val="tx1"/>
          </a:solidFill>
        </p:grpSpPr>
        <p:sp>
          <p:nvSpPr>
            <p:cNvPr id="57"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3260" tIns="46630" rIns="93260" bIns="46630" numCol="1" anchor="t" anchorCtr="0" compatLnSpc="1">
              <a:prstTxWarp prst="textNoShape">
                <a:avLst/>
              </a:prstTxWarp>
            </a:bodyPr>
            <a:lstStyle/>
            <a:p>
              <a:pPr defTabSz="932376"/>
              <a:endParaRPr lang="en-US" sz="1734">
                <a:solidFill>
                  <a:srgbClr val="000000"/>
                </a:solidFill>
              </a:endParaRPr>
            </a:p>
          </p:txBody>
        </p:sp>
        <p:sp>
          <p:nvSpPr>
            <p:cNvPr id="58"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3260" tIns="46630" rIns="93260" bIns="46630" numCol="1" anchor="t" anchorCtr="0" compatLnSpc="1">
              <a:prstTxWarp prst="textNoShape">
                <a:avLst/>
              </a:prstTxWarp>
            </a:bodyPr>
            <a:lstStyle/>
            <a:p>
              <a:pPr defTabSz="932376"/>
              <a:endParaRPr lang="en-US" sz="1734">
                <a:solidFill>
                  <a:srgbClr val="000000"/>
                </a:solidFill>
              </a:endParaRPr>
            </a:p>
          </p:txBody>
        </p:sp>
      </p:grpSp>
      <p:sp>
        <p:nvSpPr>
          <p:cNvPr id="36" name="Rectangle 35"/>
          <p:cNvSpPr/>
          <p:nvPr/>
        </p:nvSpPr>
        <p:spPr bwMode="auto">
          <a:xfrm>
            <a:off x="7605220" y="5542986"/>
            <a:ext cx="1131548" cy="435453"/>
          </a:xfrm>
          <a:prstGeom prst="rect">
            <a:avLst/>
          </a:prstGeom>
          <a:solidFill>
            <a:schemeClr val="bg1"/>
          </a:solidFill>
          <a:ln>
            <a:solidFill>
              <a:srgbClr val="164F7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9217" rIns="0"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2000">
                <a:solidFill>
                  <a:srgbClr val="164F7E"/>
                </a:solidFill>
                <a:ea typeface="Segoe UI" pitchFamily="34" charset="0"/>
                <a:cs typeface="Segoe UI" pitchFamily="34" charset="0"/>
              </a:rPr>
              <a:t>Windows</a:t>
            </a:r>
          </a:p>
        </p:txBody>
      </p:sp>
      <p:sp>
        <p:nvSpPr>
          <p:cNvPr id="5" name="Title 4"/>
          <p:cNvSpPr>
            <a:spLocks noGrp="1"/>
          </p:cNvSpPr>
          <p:nvPr>
            <p:ph type="title"/>
          </p:nvPr>
        </p:nvSpPr>
        <p:spPr/>
        <p:txBody>
          <a:bodyPr/>
          <a:lstStyle/>
          <a:p>
            <a:r>
              <a:rPr lang="en-US"/>
              <a:t>Microsoft R portfolio</a:t>
            </a:r>
          </a:p>
        </p:txBody>
      </p:sp>
      <p:sp>
        <p:nvSpPr>
          <p:cNvPr id="35" name="Rectangle 34"/>
          <p:cNvSpPr/>
          <p:nvPr/>
        </p:nvSpPr>
        <p:spPr>
          <a:xfrm>
            <a:off x="8290240" y="3662099"/>
            <a:ext cx="2747227" cy="707886"/>
          </a:xfrm>
          <a:prstGeom prst="rect">
            <a:avLst/>
          </a:prstGeom>
        </p:spPr>
        <p:txBody>
          <a:bodyPr wrap="none">
            <a:spAutoFit/>
          </a:bodyPr>
          <a:lstStyle/>
          <a:p>
            <a:r>
              <a:rPr lang="en-US" sz="4000">
                <a:latin typeface="+mj-lt"/>
              </a:rPr>
              <a:t>Commercial</a:t>
            </a:r>
          </a:p>
        </p:txBody>
      </p:sp>
      <p:sp>
        <p:nvSpPr>
          <p:cNvPr id="38" name="Rectangle 37"/>
          <p:cNvSpPr/>
          <p:nvPr/>
        </p:nvSpPr>
        <p:spPr>
          <a:xfrm>
            <a:off x="2395431" y="3662099"/>
            <a:ext cx="2674130" cy="707886"/>
          </a:xfrm>
          <a:prstGeom prst="rect">
            <a:avLst/>
          </a:prstGeom>
        </p:spPr>
        <p:txBody>
          <a:bodyPr wrap="none">
            <a:spAutoFit/>
          </a:bodyPr>
          <a:lstStyle/>
          <a:p>
            <a:r>
              <a:rPr lang="en-US" sz="4000">
                <a:latin typeface="+mj-lt"/>
              </a:rPr>
              <a:t>Community</a:t>
            </a:r>
          </a:p>
        </p:txBody>
      </p:sp>
      <p:sp>
        <p:nvSpPr>
          <p:cNvPr id="91" name="Rectangle 90"/>
          <p:cNvSpPr/>
          <p:nvPr/>
        </p:nvSpPr>
        <p:spPr>
          <a:xfrm>
            <a:off x="10037692" y="5140761"/>
            <a:ext cx="1310872" cy="424732"/>
          </a:xfrm>
          <a:prstGeom prst="rect">
            <a:avLst/>
          </a:prstGeom>
        </p:spPr>
        <p:txBody>
          <a:bodyPr wrap="none">
            <a:spAutoFit/>
          </a:bodyPr>
          <a:lstStyle/>
          <a:p>
            <a:pPr algn="r">
              <a:lnSpc>
                <a:spcPct val="90000"/>
              </a:lnSpc>
              <a:spcAft>
                <a:spcPts val="612"/>
              </a:spcAft>
            </a:pPr>
            <a:r>
              <a:rPr lang="en-US" sz="2400"/>
              <a:t>R Server</a:t>
            </a:r>
          </a:p>
        </p:txBody>
      </p:sp>
      <p:sp>
        <p:nvSpPr>
          <p:cNvPr id="92" name="Rectangle 91"/>
          <p:cNvSpPr/>
          <p:nvPr/>
        </p:nvSpPr>
        <p:spPr>
          <a:xfrm>
            <a:off x="3001335" y="5147053"/>
            <a:ext cx="1202573" cy="424732"/>
          </a:xfrm>
          <a:prstGeom prst="rect">
            <a:avLst/>
          </a:prstGeom>
        </p:spPr>
        <p:txBody>
          <a:bodyPr wrap="none">
            <a:spAutoFit/>
          </a:bodyPr>
          <a:lstStyle/>
          <a:p>
            <a:pPr>
              <a:lnSpc>
                <a:spcPct val="90000"/>
              </a:lnSpc>
              <a:spcAft>
                <a:spcPts val="612"/>
              </a:spcAft>
            </a:pPr>
            <a:r>
              <a:rPr lang="en-US" sz="2400"/>
              <a:t>R Open</a:t>
            </a:r>
          </a:p>
        </p:txBody>
      </p:sp>
      <p:grpSp>
        <p:nvGrpSpPr>
          <p:cNvPr id="4" name="Group 3"/>
          <p:cNvGrpSpPr/>
          <p:nvPr/>
        </p:nvGrpSpPr>
        <p:grpSpPr>
          <a:xfrm>
            <a:off x="3732497" y="2380744"/>
            <a:ext cx="5931357" cy="1281354"/>
            <a:chOff x="3732497" y="1959990"/>
            <a:chExt cx="5931357" cy="1872864"/>
          </a:xfrm>
        </p:grpSpPr>
        <p:cxnSp>
          <p:nvCxnSpPr>
            <p:cNvPr id="3" name="Elbow Connector 2"/>
            <p:cNvCxnSpPr>
              <a:stCxn id="9" idx="2"/>
              <a:endCxn id="38" idx="0"/>
            </p:cNvCxnSpPr>
            <p:nvPr/>
          </p:nvCxnSpPr>
          <p:spPr>
            <a:xfrm rot="5400000">
              <a:off x="4012421" y="1680068"/>
              <a:ext cx="1872862" cy="2432709"/>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9" idx="2"/>
              <a:endCxn id="35" idx="0"/>
            </p:cNvCxnSpPr>
            <p:nvPr/>
          </p:nvCxnSpPr>
          <p:spPr>
            <a:xfrm rot="16200000" flipH="1">
              <a:off x="6978099" y="1147096"/>
              <a:ext cx="1872862" cy="3498649"/>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50484" y="4376277"/>
            <a:ext cx="2668683" cy="1195508"/>
          </a:xfrm>
          <a:prstGeom prst="rect">
            <a:avLst/>
          </a:prstGeom>
        </p:spPr>
      </p:pic>
      <p:pic>
        <p:nvPicPr>
          <p:cNvPr id="24" name="Picture 2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06247" y="4376277"/>
            <a:ext cx="2668683" cy="1195508"/>
          </a:xfrm>
          <a:prstGeom prst="rect">
            <a:avLst/>
          </a:prstGeom>
        </p:spPr>
      </p:pic>
    </p:spTree>
    <p:extLst>
      <p:ext uri="{BB962C8B-B14F-4D97-AF65-F5344CB8AC3E}">
        <p14:creationId xmlns:p14="http://schemas.microsoft.com/office/powerpoint/2010/main" val="244057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itle 2"/>
          <p:cNvSpPr txBox="1">
            <a:spLocks/>
          </p:cNvSpPr>
          <p:nvPr/>
        </p:nvSpPr>
        <p:spPr>
          <a:xfrm>
            <a:off x="4572335" y="3040067"/>
            <a:ext cx="7864140" cy="1514261"/>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7200" b="0" kern="1200" cap="none" spc="-100" baseline="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sz="4800" dirty="0"/>
              <a:t>R Server: Develop a solution &amp; Deploy as </a:t>
            </a:r>
            <a:r>
              <a:rPr lang="en-US" sz="4800" dirty="0" err="1"/>
              <a:t>WebService</a:t>
            </a:r>
            <a:endParaRPr lang="en-US" sz="4800" dirty="0"/>
          </a:p>
        </p:txBody>
      </p:sp>
    </p:spTree>
    <p:extLst>
      <p:ext uri="{BB962C8B-B14F-4D97-AF65-F5344CB8AC3E}">
        <p14:creationId xmlns:p14="http://schemas.microsoft.com/office/powerpoint/2010/main" val="41511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MNIST Data</a:t>
            </a:r>
          </a:p>
        </p:txBody>
      </p:sp>
      <p:grpSp>
        <p:nvGrpSpPr>
          <p:cNvPr id="12" name="Group 11"/>
          <p:cNvGrpSpPr/>
          <p:nvPr/>
        </p:nvGrpSpPr>
        <p:grpSpPr>
          <a:xfrm>
            <a:off x="6005608" y="1339112"/>
            <a:ext cx="5265595" cy="4841823"/>
            <a:chOff x="267671" y="1236701"/>
            <a:chExt cx="4962683" cy="4820853"/>
          </a:xfrm>
        </p:grpSpPr>
        <p:pic>
          <p:nvPicPr>
            <p:cNvPr id="3" name="Picture 2"/>
            <p:cNvPicPr>
              <a:picLocks noChangeAspect="1"/>
            </p:cNvPicPr>
            <p:nvPr/>
          </p:nvPicPr>
          <p:blipFill>
            <a:blip r:embed="rId3"/>
            <a:stretch>
              <a:fillRect/>
            </a:stretch>
          </p:blipFill>
          <p:spPr>
            <a:xfrm>
              <a:off x="1371970" y="2217116"/>
              <a:ext cx="3858384" cy="3840438"/>
            </a:xfrm>
            <a:prstGeom prst="rect">
              <a:avLst/>
            </a:prstGeom>
          </p:spPr>
        </p:pic>
        <p:sp>
          <p:nvSpPr>
            <p:cNvPr id="4" name="Left Brace 3"/>
            <p:cNvSpPr/>
            <p:nvPr/>
          </p:nvSpPr>
          <p:spPr>
            <a:xfrm rot="5400000">
              <a:off x="3151373" y="163394"/>
              <a:ext cx="373068" cy="3566122"/>
            </a:xfrm>
            <a:prstGeom prst="leftBrace">
              <a:avLst>
                <a:gd name="adj1" fmla="val 63087"/>
                <a:gd name="adj2" fmla="val 51068"/>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a:off x="914775" y="2354274"/>
              <a:ext cx="373068" cy="3566122"/>
            </a:xfrm>
            <a:prstGeom prst="leftBrace">
              <a:avLst>
                <a:gd name="adj1" fmla="val 63087"/>
                <a:gd name="adj2" fmla="val 51068"/>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267671" y="3875725"/>
              <a:ext cx="562975" cy="523220"/>
            </a:xfrm>
            <a:prstGeom prst="rect">
              <a:avLst/>
            </a:prstGeom>
          </p:spPr>
          <p:txBody>
            <a:bodyPr wrap="none">
              <a:spAutoFit/>
            </a:bodyPr>
            <a:lstStyle/>
            <a:p>
              <a:r>
                <a:rPr lang="en-US" sz="2800" b="1" dirty="0">
                  <a:solidFill>
                    <a:srgbClr val="505050"/>
                  </a:solidFill>
                </a:rPr>
                <a:t>28</a:t>
              </a:r>
              <a:endParaRPr lang="en-US" dirty="0"/>
            </a:p>
          </p:txBody>
        </p:sp>
        <p:sp>
          <p:nvSpPr>
            <p:cNvPr id="9" name="Rectangle 8"/>
            <p:cNvSpPr/>
            <p:nvPr/>
          </p:nvSpPr>
          <p:spPr>
            <a:xfrm>
              <a:off x="3019675" y="1236701"/>
              <a:ext cx="562975" cy="523220"/>
            </a:xfrm>
            <a:prstGeom prst="rect">
              <a:avLst/>
            </a:prstGeom>
          </p:spPr>
          <p:txBody>
            <a:bodyPr wrap="none">
              <a:spAutoFit/>
            </a:bodyPr>
            <a:lstStyle/>
            <a:p>
              <a:r>
                <a:rPr lang="en-US" sz="2800" b="1" dirty="0">
                  <a:solidFill>
                    <a:srgbClr val="505050"/>
                  </a:solidFill>
                </a:rPr>
                <a:t>28</a:t>
              </a:r>
              <a:endParaRPr lang="en-US" dirty="0"/>
            </a:p>
          </p:txBody>
        </p:sp>
      </p:grpSp>
      <p:sp>
        <p:nvSpPr>
          <p:cNvPr id="13" name="Rectangle 12"/>
          <p:cNvSpPr/>
          <p:nvPr/>
        </p:nvSpPr>
        <p:spPr>
          <a:xfrm>
            <a:off x="5746292" y="6267062"/>
            <a:ext cx="6417911" cy="461665"/>
          </a:xfrm>
          <a:prstGeom prst="rect">
            <a:avLst/>
          </a:prstGeom>
        </p:spPr>
        <p:txBody>
          <a:bodyPr wrap="none">
            <a:spAutoFit/>
          </a:bodyPr>
          <a:lstStyle/>
          <a:p>
            <a:r>
              <a:rPr lang="en-US" sz="2400" b="1" dirty="0"/>
              <a:t>Database of 70K hand written digit image. i.e. 8</a:t>
            </a:r>
          </a:p>
        </p:txBody>
      </p:sp>
      <p:pic>
        <p:nvPicPr>
          <p:cNvPr id="15" name="Picture 14"/>
          <p:cNvPicPr>
            <a:picLocks noChangeAspect="1"/>
          </p:cNvPicPr>
          <p:nvPr/>
        </p:nvPicPr>
        <p:blipFill>
          <a:blip r:embed="rId4"/>
          <a:stretch>
            <a:fillRect/>
          </a:stretch>
        </p:blipFill>
        <p:spPr>
          <a:xfrm>
            <a:off x="366140" y="1292989"/>
            <a:ext cx="4579795" cy="5541552"/>
          </a:xfrm>
          <a:prstGeom prst="rect">
            <a:avLst/>
          </a:prstGeom>
        </p:spPr>
      </p:pic>
    </p:spTree>
    <p:extLst>
      <p:ext uri="{BB962C8B-B14F-4D97-AF65-F5344CB8AC3E}">
        <p14:creationId xmlns:p14="http://schemas.microsoft.com/office/powerpoint/2010/main" val="178690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MNIST Data Format</a:t>
            </a:r>
          </a:p>
        </p:txBody>
      </p:sp>
      <p:grpSp>
        <p:nvGrpSpPr>
          <p:cNvPr id="12" name="Group 11"/>
          <p:cNvGrpSpPr/>
          <p:nvPr/>
        </p:nvGrpSpPr>
        <p:grpSpPr>
          <a:xfrm>
            <a:off x="4846652" y="571214"/>
            <a:ext cx="3309886" cy="3369602"/>
            <a:chOff x="1360" y="908904"/>
            <a:chExt cx="5228994" cy="5148650"/>
          </a:xfrm>
        </p:grpSpPr>
        <p:pic>
          <p:nvPicPr>
            <p:cNvPr id="3" name="Picture 2"/>
            <p:cNvPicPr>
              <a:picLocks noChangeAspect="1"/>
            </p:cNvPicPr>
            <p:nvPr/>
          </p:nvPicPr>
          <p:blipFill>
            <a:blip r:embed="rId2"/>
            <a:stretch>
              <a:fillRect/>
            </a:stretch>
          </p:blipFill>
          <p:spPr>
            <a:xfrm>
              <a:off x="1371970" y="2217116"/>
              <a:ext cx="3858384" cy="3840438"/>
            </a:xfrm>
            <a:prstGeom prst="rect">
              <a:avLst/>
            </a:prstGeom>
          </p:spPr>
        </p:pic>
        <p:sp>
          <p:nvSpPr>
            <p:cNvPr id="4" name="Left Brace 3"/>
            <p:cNvSpPr/>
            <p:nvPr/>
          </p:nvSpPr>
          <p:spPr>
            <a:xfrm rot="5400000">
              <a:off x="3151373" y="163394"/>
              <a:ext cx="373068" cy="3566122"/>
            </a:xfrm>
            <a:prstGeom prst="leftBrace">
              <a:avLst>
                <a:gd name="adj1" fmla="val 63087"/>
                <a:gd name="adj2" fmla="val 51068"/>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a:off x="914775" y="2354274"/>
              <a:ext cx="373068" cy="3566122"/>
            </a:xfrm>
            <a:prstGeom prst="leftBrace">
              <a:avLst>
                <a:gd name="adj1" fmla="val 63087"/>
                <a:gd name="adj2" fmla="val 51068"/>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1360" y="3699691"/>
              <a:ext cx="913416" cy="875285"/>
            </a:xfrm>
            <a:prstGeom prst="rect">
              <a:avLst/>
            </a:prstGeom>
          </p:spPr>
          <p:txBody>
            <a:bodyPr wrap="none">
              <a:spAutoFit/>
            </a:bodyPr>
            <a:lstStyle/>
            <a:p>
              <a:r>
                <a:rPr lang="en-US" sz="2000" b="1" dirty="0">
                  <a:solidFill>
                    <a:srgbClr val="505050"/>
                  </a:solidFill>
                </a:rPr>
                <a:t>28</a:t>
              </a:r>
              <a:endParaRPr lang="en-US" sz="1400" dirty="0"/>
            </a:p>
          </p:txBody>
        </p:sp>
        <p:sp>
          <p:nvSpPr>
            <p:cNvPr id="9" name="Rectangle 8"/>
            <p:cNvSpPr/>
            <p:nvPr/>
          </p:nvSpPr>
          <p:spPr>
            <a:xfrm>
              <a:off x="2844453" y="908904"/>
              <a:ext cx="913416" cy="875285"/>
            </a:xfrm>
            <a:prstGeom prst="rect">
              <a:avLst/>
            </a:prstGeom>
          </p:spPr>
          <p:txBody>
            <a:bodyPr wrap="none">
              <a:spAutoFit/>
            </a:bodyPr>
            <a:lstStyle/>
            <a:p>
              <a:r>
                <a:rPr lang="en-US" sz="2000" b="1" dirty="0">
                  <a:solidFill>
                    <a:srgbClr val="505050"/>
                  </a:solidFill>
                </a:rPr>
                <a:t>28</a:t>
              </a:r>
              <a:endParaRPr lang="en-US" sz="1400" dirty="0"/>
            </a:p>
          </p:txBody>
        </p:sp>
      </p:grpSp>
      <p:pic>
        <p:nvPicPr>
          <p:cNvPr id="11" name="Picture 10"/>
          <p:cNvPicPr>
            <a:picLocks noChangeAspect="1"/>
          </p:cNvPicPr>
          <p:nvPr/>
        </p:nvPicPr>
        <p:blipFill rotWithShape="1">
          <a:blip r:embed="rId3">
            <a:clrChange>
              <a:clrFrom>
                <a:srgbClr val="FFFFFF"/>
              </a:clrFrom>
              <a:clrTo>
                <a:srgbClr val="FFFFFF">
                  <a:alpha val="0"/>
                </a:srgbClr>
              </a:clrTo>
            </a:clrChange>
          </a:blip>
          <a:srcRect t="57613" r="38683"/>
          <a:stretch/>
        </p:blipFill>
        <p:spPr>
          <a:xfrm>
            <a:off x="5854912" y="5235243"/>
            <a:ext cx="6309291" cy="1545752"/>
          </a:xfrm>
          <a:prstGeom prst="rect">
            <a:avLst/>
          </a:prstGeom>
        </p:spPr>
      </p:pic>
      <p:sp>
        <p:nvSpPr>
          <p:cNvPr id="8" name="Arc 7"/>
          <p:cNvSpPr/>
          <p:nvPr/>
        </p:nvSpPr>
        <p:spPr>
          <a:xfrm rot="20112659">
            <a:off x="2252022" y="1809615"/>
            <a:ext cx="3832462" cy="1575198"/>
          </a:xfrm>
          <a:prstGeom prst="arc">
            <a:avLst>
              <a:gd name="adj1" fmla="val 11599497"/>
              <a:gd name="adj2" fmla="val 19642889"/>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3" name="Picture 12"/>
          <p:cNvPicPr>
            <a:picLocks noChangeAspect="1"/>
          </p:cNvPicPr>
          <p:nvPr/>
        </p:nvPicPr>
        <p:blipFill rotWithShape="1">
          <a:blip r:embed="rId3">
            <a:clrChange>
              <a:clrFrom>
                <a:srgbClr val="FFFFFF"/>
              </a:clrFrom>
              <a:clrTo>
                <a:srgbClr val="FFFFFF">
                  <a:alpha val="0"/>
                </a:srgbClr>
              </a:clrTo>
            </a:clrChange>
          </a:blip>
          <a:srcRect l="66058"/>
          <a:stretch/>
        </p:blipFill>
        <p:spPr>
          <a:xfrm>
            <a:off x="422264" y="3134194"/>
            <a:ext cx="3492477" cy="3646801"/>
          </a:xfrm>
          <a:prstGeom prst="rect">
            <a:avLst/>
          </a:prstGeom>
        </p:spPr>
      </p:pic>
      <p:sp>
        <p:nvSpPr>
          <p:cNvPr id="14" name="Arc 13"/>
          <p:cNvSpPr/>
          <p:nvPr/>
        </p:nvSpPr>
        <p:spPr>
          <a:xfrm rot="11196887">
            <a:off x="4012653" y="5037093"/>
            <a:ext cx="3306132" cy="1061768"/>
          </a:xfrm>
          <a:prstGeom prst="arc">
            <a:avLst>
              <a:gd name="adj1" fmla="val 15620729"/>
              <a:gd name="adj2" fmla="val 21308220"/>
            </a:avLst>
          </a:prstGeom>
          <a:ln w="508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68122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MNIST Data Format</a:t>
            </a:r>
          </a:p>
        </p:txBody>
      </p:sp>
      <p:pic>
        <p:nvPicPr>
          <p:cNvPr id="1026" name="Picture 2" descr="C:\Users\mkasap\AppData\Local\Temp\SNAGHTML45431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238" y="2765750"/>
            <a:ext cx="9104712" cy="3748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p:cNvSpPr/>
          <p:nvPr/>
        </p:nvSpPr>
        <p:spPr bwMode="auto">
          <a:xfrm>
            <a:off x="2377799" y="3954457"/>
            <a:ext cx="9326778" cy="510862"/>
          </a:xfrm>
          <a:prstGeom prst="roundRect">
            <a:avLst/>
          </a:prstGeom>
          <a:noFill/>
          <a:ln w="762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Left Brace 3"/>
          <p:cNvSpPr/>
          <p:nvPr/>
        </p:nvSpPr>
        <p:spPr>
          <a:xfrm rot="5400000">
            <a:off x="6561134" y="-594632"/>
            <a:ext cx="594353" cy="6400733"/>
          </a:xfrm>
          <a:prstGeom prst="leftBrace">
            <a:avLst>
              <a:gd name="adj1" fmla="val 155001"/>
              <a:gd name="adj2" fmla="val 50000"/>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4464642" y="1342093"/>
            <a:ext cx="4787336" cy="954107"/>
          </a:xfrm>
          <a:prstGeom prst="rect">
            <a:avLst/>
          </a:prstGeom>
        </p:spPr>
        <p:txBody>
          <a:bodyPr wrap="none">
            <a:spAutoFit/>
          </a:bodyPr>
          <a:lstStyle/>
          <a:p>
            <a:pPr algn="ctr"/>
            <a:r>
              <a:rPr lang="en-US" sz="2800" b="1" dirty="0"/>
              <a:t>28 x 28 = 784 pixels (features)</a:t>
            </a:r>
          </a:p>
          <a:p>
            <a:pPr algn="ctr"/>
            <a:r>
              <a:rPr lang="en-US" sz="2800" b="1" dirty="0"/>
              <a:t>1 Image = 1 row</a:t>
            </a:r>
          </a:p>
        </p:txBody>
      </p:sp>
      <p:sp>
        <p:nvSpPr>
          <p:cNvPr id="8" name="Rectangle 7"/>
          <p:cNvSpPr/>
          <p:nvPr/>
        </p:nvSpPr>
        <p:spPr>
          <a:xfrm>
            <a:off x="1315717" y="1427973"/>
            <a:ext cx="2307042" cy="954107"/>
          </a:xfrm>
          <a:prstGeom prst="rect">
            <a:avLst/>
          </a:prstGeom>
        </p:spPr>
        <p:txBody>
          <a:bodyPr wrap="none">
            <a:spAutoFit/>
          </a:bodyPr>
          <a:lstStyle/>
          <a:p>
            <a:pPr algn="ctr"/>
            <a:r>
              <a:rPr lang="en-US" sz="2800" b="1" dirty="0"/>
              <a:t>Label Column</a:t>
            </a:r>
          </a:p>
          <a:p>
            <a:pPr algn="ctr"/>
            <a:r>
              <a:rPr lang="en-US" sz="2800" b="1" dirty="0"/>
              <a:t>Digits: 0 to 9</a:t>
            </a:r>
          </a:p>
        </p:txBody>
      </p:sp>
      <p:cxnSp>
        <p:nvCxnSpPr>
          <p:cNvPr id="9" name="Straight Arrow Connector 8"/>
          <p:cNvCxnSpPr>
            <a:endCxn id="8" idx="2"/>
          </p:cNvCxnSpPr>
          <p:nvPr/>
        </p:nvCxnSpPr>
        <p:spPr>
          <a:xfrm flipH="1" flipV="1">
            <a:off x="2469238" y="2382080"/>
            <a:ext cx="548634" cy="520831"/>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275415" y="1447449"/>
            <a:ext cx="1283557" cy="954107"/>
          </a:xfrm>
          <a:prstGeom prst="rect">
            <a:avLst/>
          </a:prstGeom>
        </p:spPr>
        <p:txBody>
          <a:bodyPr wrap="none">
            <a:spAutoFit/>
          </a:bodyPr>
          <a:lstStyle/>
          <a:p>
            <a:pPr algn="ctr"/>
            <a:r>
              <a:rPr lang="en-US" sz="2800" b="1" dirty="0"/>
              <a:t>Train: 0</a:t>
            </a:r>
          </a:p>
          <a:p>
            <a:pPr algn="ctr"/>
            <a:r>
              <a:rPr lang="en-US" sz="2800" b="1" dirty="0"/>
              <a:t>Test: 1</a:t>
            </a:r>
          </a:p>
        </p:txBody>
      </p:sp>
      <p:cxnSp>
        <p:nvCxnSpPr>
          <p:cNvPr id="14" name="Straight Arrow Connector 13"/>
          <p:cNvCxnSpPr>
            <a:endCxn id="13" idx="2"/>
          </p:cNvCxnSpPr>
          <p:nvPr/>
        </p:nvCxnSpPr>
        <p:spPr>
          <a:xfrm flipV="1">
            <a:off x="10898260" y="2401556"/>
            <a:ext cx="18934" cy="516035"/>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65474" y="3954457"/>
            <a:ext cx="373820" cy="523220"/>
          </a:xfrm>
          <a:prstGeom prst="rect">
            <a:avLst/>
          </a:prstGeom>
        </p:spPr>
        <p:txBody>
          <a:bodyPr wrap="none">
            <a:spAutoFit/>
          </a:bodyPr>
          <a:lstStyle/>
          <a:p>
            <a:r>
              <a:rPr lang="en-US" sz="2800" b="1" dirty="0">
                <a:solidFill>
                  <a:srgbClr val="000000"/>
                </a:solidFill>
              </a:rPr>
              <a:t>8</a:t>
            </a:r>
          </a:p>
        </p:txBody>
      </p:sp>
    </p:spTree>
    <p:extLst>
      <p:ext uri="{BB962C8B-B14F-4D97-AF65-F5344CB8AC3E}">
        <p14:creationId xmlns:p14="http://schemas.microsoft.com/office/powerpoint/2010/main" val="13321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 Server Cluster</a:t>
            </a:r>
          </a:p>
        </p:txBody>
      </p:sp>
      <p:grpSp>
        <p:nvGrpSpPr>
          <p:cNvPr id="28" name="Group 27"/>
          <p:cNvGrpSpPr/>
          <p:nvPr/>
        </p:nvGrpSpPr>
        <p:grpSpPr>
          <a:xfrm>
            <a:off x="4419134" y="2809699"/>
            <a:ext cx="1901845" cy="3064933"/>
            <a:chOff x="4419134" y="2809699"/>
            <a:chExt cx="1901845" cy="3064933"/>
          </a:xfrm>
        </p:grpSpPr>
        <p:sp>
          <p:nvSpPr>
            <p:cNvPr id="3" name="Rectangle 2"/>
            <p:cNvSpPr/>
            <p:nvPr/>
          </p:nvSpPr>
          <p:spPr>
            <a:xfrm>
              <a:off x="4546355" y="2941866"/>
              <a:ext cx="1627322" cy="102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 Node</a:t>
              </a:r>
            </a:p>
          </p:txBody>
        </p:sp>
        <p:sp>
          <p:nvSpPr>
            <p:cNvPr id="4" name="Rectangle 3"/>
            <p:cNvSpPr/>
            <p:nvPr/>
          </p:nvSpPr>
          <p:spPr>
            <a:xfrm>
              <a:off x="4546355" y="4753444"/>
              <a:ext cx="1627322" cy="102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 Node</a:t>
              </a:r>
            </a:p>
          </p:txBody>
        </p:sp>
        <p:cxnSp>
          <p:nvCxnSpPr>
            <p:cNvPr id="5" name="Straight Connector 4"/>
            <p:cNvCxnSpPr/>
            <p:nvPr/>
          </p:nvCxnSpPr>
          <p:spPr>
            <a:xfrm>
              <a:off x="5360016" y="4137335"/>
              <a:ext cx="10041" cy="457195"/>
            </a:xfrm>
            <a:prstGeom prst="line">
              <a:avLst/>
            </a:prstGeom>
            <a:ln w="63500">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134" y="2809699"/>
              <a:ext cx="1901845" cy="3064933"/>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019408" y="2809699"/>
            <a:ext cx="1901845" cy="3064933"/>
            <a:chOff x="7019408" y="2809699"/>
            <a:chExt cx="1901845" cy="3064933"/>
          </a:xfrm>
        </p:grpSpPr>
        <p:sp>
          <p:nvSpPr>
            <p:cNvPr id="9" name="Rectangle 8"/>
            <p:cNvSpPr/>
            <p:nvPr/>
          </p:nvSpPr>
          <p:spPr>
            <a:xfrm>
              <a:off x="7156670" y="2941866"/>
              <a:ext cx="1627322" cy="102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Node</a:t>
              </a:r>
            </a:p>
          </p:txBody>
        </p:sp>
        <p:sp>
          <p:nvSpPr>
            <p:cNvPr id="10" name="Rectangle 9"/>
            <p:cNvSpPr/>
            <p:nvPr/>
          </p:nvSpPr>
          <p:spPr>
            <a:xfrm>
              <a:off x="7156670" y="4753444"/>
              <a:ext cx="1627322" cy="102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Node</a:t>
              </a:r>
            </a:p>
          </p:txBody>
        </p:sp>
        <p:cxnSp>
          <p:nvCxnSpPr>
            <p:cNvPr id="11" name="Straight Connector 10"/>
            <p:cNvCxnSpPr/>
            <p:nvPr/>
          </p:nvCxnSpPr>
          <p:spPr>
            <a:xfrm>
              <a:off x="7955578" y="4114850"/>
              <a:ext cx="0" cy="479680"/>
            </a:xfrm>
            <a:prstGeom prst="line">
              <a:avLst/>
            </a:prstGeom>
            <a:ln w="63500">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19408" y="2809699"/>
              <a:ext cx="1901845" cy="3064933"/>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5370058" y="4020287"/>
            <a:ext cx="5515035" cy="1854345"/>
            <a:chOff x="5370058" y="4020287"/>
            <a:chExt cx="5515035" cy="1854345"/>
          </a:xfrm>
        </p:grpSpPr>
        <p:sp>
          <p:nvSpPr>
            <p:cNvPr id="15" name="Can 20"/>
            <p:cNvSpPr/>
            <p:nvPr/>
          </p:nvSpPr>
          <p:spPr>
            <a:xfrm>
              <a:off x="9378026" y="4020287"/>
              <a:ext cx="1507067" cy="164253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SQL Server / PostgreSQL DB</a:t>
              </a:r>
            </a:p>
          </p:txBody>
        </p:sp>
        <p:cxnSp>
          <p:nvCxnSpPr>
            <p:cNvPr id="16" name="Elbow Connector 24"/>
            <p:cNvCxnSpPr>
              <a:stCxn id="15" idx="3"/>
              <a:endCxn id="12" idx="2"/>
            </p:cNvCxnSpPr>
            <p:nvPr/>
          </p:nvCxnSpPr>
          <p:spPr>
            <a:xfrm rot="5400000">
              <a:off x="7644904" y="3387975"/>
              <a:ext cx="211811" cy="4761503"/>
            </a:xfrm>
            <a:prstGeom prst="bentConnector3">
              <a:avLst>
                <a:gd name="adj1" fmla="val 207926"/>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370057" y="395773"/>
            <a:ext cx="2011339" cy="2413927"/>
            <a:chOff x="5370057" y="395773"/>
            <a:chExt cx="2011339" cy="2413927"/>
          </a:xfrm>
        </p:grpSpPr>
        <p:sp>
          <p:nvSpPr>
            <p:cNvPr id="8" name="Oval 7"/>
            <p:cNvSpPr/>
            <p:nvPr/>
          </p:nvSpPr>
          <p:spPr>
            <a:xfrm>
              <a:off x="6145263" y="395773"/>
              <a:ext cx="1236133" cy="1236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 Client</a:t>
              </a:r>
            </a:p>
          </p:txBody>
        </p:sp>
        <p:cxnSp>
          <p:nvCxnSpPr>
            <p:cNvPr id="17" name="Elbow Connector 27"/>
            <p:cNvCxnSpPr>
              <a:stCxn id="12" idx="0"/>
              <a:endCxn id="8" idx="4"/>
            </p:cNvCxnSpPr>
            <p:nvPr/>
          </p:nvCxnSpPr>
          <p:spPr>
            <a:xfrm rot="5400000" flipH="1" flipV="1">
              <a:off x="5477797" y="1524167"/>
              <a:ext cx="1177793" cy="1393273"/>
            </a:xfrm>
            <a:prstGeom prst="bentConnector3">
              <a:avLst>
                <a:gd name="adj1" fmla="val 64377"/>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11080" y="3730987"/>
            <a:ext cx="2187054" cy="1236133"/>
            <a:chOff x="811080" y="3730987"/>
            <a:chExt cx="2187054" cy="1236133"/>
          </a:xfrm>
        </p:grpSpPr>
        <p:sp>
          <p:nvSpPr>
            <p:cNvPr id="7" name="Oval 6"/>
            <p:cNvSpPr/>
            <p:nvPr/>
          </p:nvSpPr>
          <p:spPr>
            <a:xfrm>
              <a:off x="811080" y="3730987"/>
              <a:ext cx="1236133" cy="1236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Apps</a:t>
              </a:r>
            </a:p>
          </p:txBody>
        </p:sp>
        <p:cxnSp>
          <p:nvCxnSpPr>
            <p:cNvPr id="18" name="Straight Arrow Connector 17"/>
            <p:cNvCxnSpPr>
              <a:stCxn id="7" idx="6"/>
              <a:endCxn id="6" idx="1"/>
            </p:cNvCxnSpPr>
            <p:nvPr/>
          </p:nvCxnSpPr>
          <p:spPr>
            <a:xfrm>
              <a:off x="2047213" y="4349054"/>
              <a:ext cx="950921"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998134" y="2931821"/>
            <a:ext cx="1421000" cy="2834466"/>
            <a:chOff x="2998134" y="2931821"/>
            <a:chExt cx="1421000" cy="2834466"/>
          </a:xfrm>
        </p:grpSpPr>
        <p:sp>
          <p:nvSpPr>
            <p:cNvPr id="6" name="Rectangle 5"/>
            <p:cNvSpPr/>
            <p:nvPr/>
          </p:nvSpPr>
          <p:spPr>
            <a:xfrm>
              <a:off x="2998134" y="2931821"/>
              <a:ext cx="770968" cy="283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Load Balancer</a:t>
              </a:r>
            </a:p>
          </p:txBody>
        </p:sp>
        <p:cxnSp>
          <p:nvCxnSpPr>
            <p:cNvPr id="19" name="Straight Arrow Connector 18"/>
            <p:cNvCxnSpPr>
              <a:stCxn id="6" idx="3"/>
              <a:endCxn id="12" idx="1"/>
            </p:cNvCxnSpPr>
            <p:nvPr/>
          </p:nvCxnSpPr>
          <p:spPr>
            <a:xfrm flipV="1">
              <a:off x="3769102" y="4342166"/>
              <a:ext cx="650032" cy="688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a:stCxn id="12" idx="3"/>
            <a:endCxn id="13" idx="1"/>
          </p:cNvCxnSpPr>
          <p:nvPr/>
        </p:nvCxnSpPr>
        <p:spPr>
          <a:xfrm>
            <a:off x="6320979" y="4342166"/>
            <a:ext cx="698429"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652116" y="2020748"/>
            <a:ext cx="8626566" cy="4460180"/>
            <a:chOff x="2652116" y="2020748"/>
            <a:chExt cx="8626566" cy="4460180"/>
          </a:xfrm>
        </p:grpSpPr>
        <p:sp>
          <p:nvSpPr>
            <p:cNvPr id="14" name="Rectangle 13"/>
            <p:cNvSpPr/>
            <p:nvPr/>
          </p:nvSpPr>
          <p:spPr>
            <a:xfrm>
              <a:off x="2652116" y="2399994"/>
              <a:ext cx="8498527" cy="408093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069697" y="2020748"/>
              <a:ext cx="1208985" cy="400110"/>
            </a:xfrm>
            <a:prstGeom prst="rect">
              <a:avLst/>
            </a:prstGeom>
          </p:spPr>
          <p:txBody>
            <a:bodyPr wrap="none">
              <a:spAutoFit/>
            </a:bodyPr>
            <a:lstStyle/>
            <a:p>
              <a:r>
                <a:rPr lang="en-US" sz="2000" b="1" dirty="0"/>
                <a:t>i.e. Cloud</a:t>
              </a:r>
            </a:p>
          </p:txBody>
        </p:sp>
      </p:grpSp>
    </p:spTree>
    <p:extLst>
      <p:ext uri="{BB962C8B-B14F-4D97-AF65-F5344CB8AC3E}">
        <p14:creationId xmlns:p14="http://schemas.microsoft.com/office/powerpoint/2010/main" val="246458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Read-Only]" id="{31A0BD36-0C43-4EBB-B038-4FD3D36202D9}" vid="{A5BD8D73-E82E-4AEB-AAE0-4FE183D7DB3E}"/>
    </a:ext>
  </a:extLst>
</a:theme>
</file>

<file path=ppt/theme/theme2.xml><?xml version="1.0" encoding="utf-8"?>
<a:theme xmlns:a="http://schemas.openxmlformats.org/drawingml/2006/main" name="5-50111_Build 2017_DARK GRAY TEMPLATE">
  <a:themeElements>
    <a:clrScheme name="Build 2017 Colors (Dark Gray)">
      <a:dk1>
        <a:srgbClr val="505050"/>
      </a:dk1>
      <a:lt1>
        <a:srgbClr val="FFFFFF"/>
      </a:lt1>
      <a:dk2>
        <a:srgbClr val="0078D7"/>
      </a:dk2>
      <a:lt2>
        <a:srgbClr val="EAEAEA"/>
      </a:lt2>
      <a:accent1>
        <a:srgbClr val="0078D7"/>
      </a:accent1>
      <a:accent2>
        <a:srgbClr val="00BCF2"/>
      </a:accent2>
      <a:accent3>
        <a:srgbClr val="EAEAEA"/>
      </a:accent3>
      <a:accent4>
        <a:srgbClr val="002050"/>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Read-Only]" id="{31A0BD36-0C43-4EBB-B038-4FD3D36202D9}" vid="{5559864C-11C3-4935-97F7-4DD707C9BB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_ip_UnifiedCompliancePolicyUIAction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Washington State Convention and Trade Center</TermName>
          <TermId xmlns="http://schemas.microsoft.com/office/infopath/2007/PartnerControls">2ebf141d-f871-4cc9-bf08-f87f112ab464</TermId>
        </TermInfo>
      </Terms>
    </d12e2661e9634d9aa98bbb375f31aced>
    <Event_x0020_Start_x0020_Date xmlns="01c77077-aee4-4b5f-bd4e-9cd40a6fff29">2017-05-10T07:00:00+00:00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54f46ed2-c77e-4a59-b182-a4171fdb0d11</TermId>
        </TermInfo>
      </Terms>
    </iaa5f83406f94009a0f6a3e890699ff7>
    <External_x0020_Speaker xmlns="01c77077-aee4-4b5f-bd4e-9cd40a6fff29" xsi:nil="true"/>
    <m6878b9dd7994da4ba144f95347d99c6 xmlns="01c77077-aee4-4b5f-bd4e-9cd40a6fff29">
      <Terms xmlns="http://schemas.microsoft.com/office/infopath/2007/PartnerControls"/>
    </m6878b9dd7994da4ba144f95347d99c6>
    <Presentation_x0020_Date xmlns="01c77077-aee4-4b5f-bd4e-9cd40a6fff29" xsi:nil="true"/>
    <fc15c16204564de583b4c942b10d19ec xmlns="01c77077-aee4-4b5f-bd4e-9cd40a6fff29">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_ip_UnifiedCompliancePolicyProperties xmlns="http://schemas.microsoft.com/sharepoint/v3" xsi:nil="true"/>
    <Session_x0020_Code xmlns="01c77077-aee4-4b5f-bd4e-9cd40a6fff29" xsi:nil="true"/>
    <Event_x0020_End_x0020_Date xmlns="01c77077-aee4-4b5f-bd4e-9cd40a6fff29">2017-05-12T07:00:00+00:00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NumberofDownloads xmlns="230e9df3-be65-4c73-a93b-d1236ebd677e" xsi:nil="true"/>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2017</TermName>
          <TermId xmlns="http://schemas.microsoft.com/office/infopath/2007/PartnerControls">0407fc0d-d203-4d0a-848e-0398e286e7e2</TermId>
        </TermInfo>
      </Terms>
    </TaxKeywordTaxHTField>
    <TaxCatchAll xmlns="230e9df3-be65-4c73-a93b-d1236ebd677e">
      <Value>47</Value>
      <Value>53</Value>
      <Value>52</Value>
      <Value>316</Value>
      <Value>315</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6" ma:contentTypeDescription="" ma:contentTypeScope="" ma:versionID="d383a91d1b86d4650368c84defa1a2c1">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2cfdfd5a193d92c0d7e2d70576dfb5fb"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element ref="ns1:_ip_UnifiedCompliancePolicyProperties" minOccurs="0"/>
                <xsd:element ref="ns1:_ip_UnifiedCompliancePolicyUIAction"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element name="LastSharedByUser" ma:index="43" nillable="true" ma:displayName="Last Shared By User" ma:description="" ma:internalName="LastSharedByUser" ma:readOnly="true">
      <xsd:simpleType>
        <xsd:restriction base="dms:Note">
          <xsd:maxLength value="255"/>
        </xsd:restriction>
      </xsd:simpleType>
    </xsd:element>
    <xsd:element name="LastSharedByTime" ma:index="4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230e9df3-be65-4c73-a93b-d1236ebd677e"/>
    <ds:schemaRef ds:uri="http://purl.org/dc/elements/1.1/"/>
    <ds:schemaRef ds:uri="01c77077-aee4-4b5f-bd4e-9cd40a6fff29"/>
    <ds:schemaRef ds:uri="8ff673fc-3231-4e3a-893b-6d7f7cd32766"/>
    <ds:schemaRef ds:uri="http://schemas.microsoft.com/office/2006/metadata/properties"/>
    <ds:schemaRef ds:uri="http://purl.org/dc/term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408956B-D258-40C7-8C24-091EC53E3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20888</TotalTime>
  <Words>568</Words>
  <Application>Microsoft Office PowerPoint</Application>
  <PresentationFormat>Custom</PresentationFormat>
  <Paragraphs>99</Paragraphs>
  <Slides>11</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ＭＳ Ｐゴシック</vt:lpstr>
      <vt:lpstr>Arial</vt:lpstr>
      <vt:lpstr>Consolas</vt:lpstr>
      <vt:lpstr>Segoe UI</vt:lpstr>
      <vt:lpstr>Segoe UI Light</vt:lpstr>
      <vt:lpstr>Segoe UI Semilight</vt:lpstr>
      <vt:lpstr>Wingdings</vt:lpstr>
      <vt:lpstr>5-50111_Build 2017_LIGHT GRAY TEMPLATE</vt:lpstr>
      <vt:lpstr>5-50111_Build 2017_DARK GRAY TEMPLATE</vt:lpstr>
      <vt:lpstr>PowerPoint Presentation</vt:lpstr>
      <vt:lpstr>Microsoft R Server: Development to Deployment Workflow</vt:lpstr>
      <vt:lpstr>Microsoft R Server</vt:lpstr>
      <vt:lpstr>Microsoft R portfolio</vt:lpstr>
      <vt:lpstr>Demo</vt:lpstr>
      <vt:lpstr>MNIST Data</vt:lpstr>
      <vt:lpstr>MNIST Data Format</vt:lpstr>
      <vt:lpstr>MNIST Data Format</vt:lpstr>
      <vt:lpstr>R Server Cluster</vt:lpstr>
      <vt:lpstr>Resources</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 here&gt;</dc:title>
  <dc:subject>Microsoft Build 2017</dc:subject>
  <dc:creator>&lt;Speaker name here&gt;</dc:creator>
  <cp:keywords>Microsoft Build 2017</cp:keywords>
  <dc:description>Template: Mitchell Derrey, Silver Fox Productions_x000d_
Formatting: _x000d_
Audience Type:</dc:description>
  <cp:lastModifiedBy>Mustafa Kasap</cp:lastModifiedBy>
  <cp:revision>560</cp:revision>
  <dcterms:created xsi:type="dcterms:W3CDTF">2014-06-10T19:28:25Z</dcterms:created>
  <dcterms:modified xsi:type="dcterms:W3CDTF">2017-05-02T19:31:15Z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53;#Washington State Convention and Trade Center|2ebf141d-f871-4cc9-bf08-f87f112ab464</vt:lpwstr>
  </property>
  <property fmtid="{D5CDD505-2E9C-101B-9397-08002B2CF9AE}" pid="7" name="Track">
    <vt:lpwstr/>
  </property>
  <property fmtid="{D5CDD505-2E9C-101B-9397-08002B2CF9AE}" pid="8" name="Event Location">
    <vt:lpwstr>52;#Seattle|54f46ed2-c77e-4a59-b182-a4171fdb0d11</vt:lpwstr>
  </property>
  <property fmtid="{D5CDD505-2E9C-101B-9397-08002B2CF9AE}" pid="9" name="Campaign">
    <vt:lpwstr/>
  </property>
  <property fmtid="{D5CDD505-2E9C-101B-9397-08002B2CF9AE}" pid="10" name="IsMyDocuments">
    <vt:bool>true</vt:bool>
  </property>
  <property fmtid="{D5CDD505-2E9C-101B-9397-08002B2CF9AE}" pid="11" name="TaxKeyword">
    <vt:lpwstr>315;#Microsoft Build 2017|0407fc0d-d203-4d0a-848e-0398e286e7e2</vt:lpwstr>
  </property>
  <property fmtid="{D5CDD505-2E9C-101B-9397-08002B2CF9AE}" pid="12" name="Audience1">
    <vt:lpwstr>316;#developers|8e4a08dc-5d95-4156-ab65-f22579a1592a</vt:lpwstr>
  </property>
  <property fmtid="{D5CDD505-2E9C-101B-9397-08002B2CF9AE}" pid="13" name="Event Name">
    <vt:lpwstr>47;#Build|58542b36-5bf5-46a6-a53f-a41fb7a73785</vt:lpwstr>
  </property>
</Properties>
</file>