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13"/>
  </p:notesMasterIdLst>
  <p:handoutMasterIdLst>
    <p:handoutMasterId r:id="rId14"/>
  </p:handoutMasterIdLst>
  <p:sldIdLst>
    <p:sldId id="1486" r:id="rId6"/>
    <p:sldId id="1502" r:id="rId7"/>
    <p:sldId id="1565" r:id="rId8"/>
    <p:sldId id="1566" r:id="rId9"/>
    <p:sldId id="1567" r:id="rId10"/>
    <p:sldId id="1568" r:id="rId11"/>
    <p:sldId id="1547" r:id="rId12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uild 2017 Light Gray Template" id="{E1C8FB21-FF75-44A0-8090-B2FB240B014B}">
          <p14:sldIdLst>
            <p14:sldId id="1486"/>
            <p14:sldId id="1502"/>
            <p14:sldId id="1565"/>
            <p14:sldId id="1566"/>
            <p14:sldId id="1567"/>
            <p14:sldId id="1568"/>
          </p14:sldIdLst>
        </p14:section>
        <p14:section name="Build 2017 Dark Gray Template" id="{BB00CB64-77A4-4BA9-B0A0-EF2154DA3071}">
          <p14:sldIdLst>
            <p14:sldId id="15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7373"/>
    <a:srgbClr val="323232"/>
    <a:srgbClr val="000000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72721" autoAdjust="0"/>
  </p:normalViewPr>
  <p:slideViewPr>
    <p:cSldViewPr>
      <p:cViewPr varScale="1">
        <p:scale>
          <a:sx n="93" d="100"/>
          <a:sy n="93" d="100"/>
        </p:scale>
        <p:origin x="4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02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5/3/2017 2:06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5/3/2017 2:05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5/3/2017 2:05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313C66B-7AF5-40BA-8933-D16874FF94CC}" type="datetime8">
              <a:rPr lang="en-US" smtClean="0"/>
              <a:t>5/3/2017 2:05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4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0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Azure SQL Database is the only intelligent cloud database service built for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 developers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It’s the only cloud database service that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scales on-the-fly without downtime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helps you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efficiently deliver multitenant apps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 ultimately giving you more time to innovate and accelerating your time to market.  SQL Database’s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built-in machine learning 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quickly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learns your app’s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unique characteristics and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dynamically adapts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maximize performance, reliability, and data protection.  You can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secure apps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1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to your SQL Database using the languages and platforms you prefer</a:t>
            </a:r>
            <a:r>
              <a:rPr lang="en-US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with a choice of </a:t>
            </a:r>
            <a:r>
              <a:rPr lang="en-US" sz="105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popular languages </a:t>
            </a:r>
            <a:r>
              <a:rPr lang="en-US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as C#, Java, Node.js, Ruby, PHP, or Python or with </a:t>
            </a:r>
            <a:r>
              <a:rPr lang="en-US" sz="105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popular frameworks </a:t>
            </a:r>
            <a:r>
              <a:rPr lang="en-US" sz="105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as Entity Framework, Hibernate, Ruby on Rails, and Django.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 dirty="0"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Built-in Intelligence that learns and adapts with your app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Database provisioning on-demand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Range of offers for all workloads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99.99% availability SLA, zero maintenance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Geo-replication and restore services for data protection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Secure and compliant to protect sensitive data</a:t>
            </a:r>
          </a:p>
          <a:p>
            <a:pPr marL="571390" indent="-571390">
              <a:spcBef>
                <a:spcPts val="1199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FFFF"/>
                </a:solidFill>
              </a:rPr>
              <a:t>Compatible with SQL Server 2016 – hybrid, migration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BEA68-9965-426E-9DF9-270648E92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05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Expanded SQL Server engine support: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Enables security policy with </a:t>
            </a:r>
            <a:r>
              <a:rPr lang="en-US" sz="1000" kern="1200" err="1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Vnet</a:t>
            </a: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 support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Supports SQL Agent, 3-part names, DBMail, CDC, Service Broker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Cross-database + cross-instance querying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Extensibility: CLR + R Services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SQL profiler, additional DMVs support, Xevents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00" kern="1200">
                <a:solidFill>
                  <a:schemeClr val="accent3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Native backup-restore, log shipping, transaction replication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29E9FC-B671-424D-AD31-3E8C5FC948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49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2:05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06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2:05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6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9DC94B-DB72-488C-A100-9C8F7341285A}" type="datetime8">
              <a:rPr lang="en-US" smtClean="0">
                <a:solidFill>
                  <a:prstClr val="black"/>
                </a:solidFill>
              </a:rPr>
              <a:t>5/3/2017 2:05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2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builder.com/sf8zal/nav#P/186A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ka.ms/sqldatabase-migrationpreview" TargetMode="External"/><Relationship Id="rId4" Type="http://schemas.openxmlformats.org/officeDocument/2006/relationships/hyperlink" Target="https://www.surveybuilder.com/s/f8ZAL/nav#p/186a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701" y="1744662"/>
            <a:ext cx="12039535" cy="2285984"/>
          </a:xfrm>
        </p:spPr>
        <p:txBody>
          <a:bodyPr/>
          <a:lstStyle/>
          <a:p>
            <a:r>
              <a:rPr lang="en-US" sz="4800" dirty="0"/>
              <a:t>Get to the Cloud Faster with </a:t>
            </a:r>
            <a:br>
              <a:rPr lang="en-US" sz="4800" dirty="0"/>
            </a:br>
            <a:r>
              <a:rPr lang="en-US" sz="4800" dirty="0"/>
              <a:t>Azure SQLDB </a:t>
            </a:r>
            <a:r>
              <a:rPr lang="en-US" b="1" dirty="0"/>
              <a:t>Managed Instance </a:t>
            </a:r>
            <a:r>
              <a:rPr lang="en-US" sz="4800" dirty="0"/>
              <a:t>and</a:t>
            </a:r>
            <a:r>
              <a:rPr lang="en-US" dirty="0"/>
              <a:t> </a:t>
            </a:r>
            <a:r>
              <a:rPr lang="en-US" b="1" dirty="0"/>
              <a:t>Database Migration Service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3955786"/>
            <a:ext cx="9220136" cy="182800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Lindsey Allen, GPM Database Systems</a:t>
            </a:r>
          </a:p>
          <a:p>
            <a:r>
              <a:rPr lang="en-US" dirty="0"/>
              <a:t>Harini Gupta, Senior PM, Database Migrations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P4008</a:t>
            </a: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2525156" y="2460115"/>
            <a:ext cx="2455108" cy="3494629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9871" tIns="93247" rIns="93247" bIns="47558" numCol="1" rtlCol="0" anchor="t" anchorCtr="0" compatLnSpc="1">
            <a:prstTxWarp prst="textNoShape">
              <a:avLst/>
            </a:prstTxWarp>
          </a:bodyPr>
          <a:lstStyle/>
          <a:p>
            <a:pPr defTabSz="932418"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Elasticity with </a:t>
            </a:r>
          </a:p>
          <a:p>
            <a:pPr defTabSz="932418">
              <a:defRPr/>
            </a:pPr>
            <a:r>
              <a:rPr lang="en-US" sz="204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Zero</a:t>
            </a: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Downtime Scaling </a:t>
            </a: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2675802" y="4027864"/>
            <a:ext cx="2131611" cy="1600772"/>
            <a:chOff x="1326863" y="3967747"/>
            <a:chExt cx="1103928" cy="829015"/>
          </a:xfrm>
          <a:solidFill>
            <a:srgbClr val="44B0FF"/>
          </a:solidFill>
        </p:grpSpPr>
        <p:grpSp>
          <p:nvGrpSpPr>
            <p:cNvPr id="23" name="Group 22"/>
            <p:cNvGrpSpPr/>
            <p:nvPr/>
          </p:nvGrpSpPr>
          <p:grpSpPr>
            <a:xfrm>
              <a:off x="1326863" y="3967747"/>
              <a:ext cx="741988" cy="813391"/>
              <a:chOff x="9048694" y="2059303"/>
              <a:chExt cx="1357108" cy="1487705"/>
            </a:xfrm>
            <a:grpFill/>
          </p:grpSpPr>
          <p:sp>
            <p:nvSpPr>
              <p:cNvPr id="25" name="Freeform 24"/>
              <p:cNvSpPr/>
              <p:nvPr/>
            </p:nvSpPr>
            <p:spPr bwMode="auto">
              <a:xfrm>
                <a:off x="9048694" y="2059303"/>
                <a:ext cx="979198" cy="1308786"/>
              </a:xfrm>
              <a:custGeom>
                <a:avLst/>
                <a:gdLst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1330667 w 1348466"/>
                  <a:gd name="connsiteY8" fmla="*/ 1192469 h 1814042"/>
                  <a:gd name="connsiteX9" fmla="*/ 953984 w 1348466"/>
                  <a:gd name="connsiteY9" fmla="*/ 1447584 h 1814042"/>
                  <a:gd name="connsiteX10" fmla="*/ 951531 w 1348466"/>
                  <a:gd name="connsiteY10" fmla="*/ 1455661 h 1814042"/>
                  <a:gd name="connsiteX11" fmla="*/ 936978 w 1348466"/>
                  <a:gd name="connsiteY11" fmla="*/ 1451144 h 1814042"/>
                  <a:gd name="connsiteX12" fmla="*/ 878266 w 1348466"/>
                  <a:gd name="connsiteY12" fmla="*/ 1445225 h 1814042"/>
                  <a:gd name="connsiteX13" fmla="*/ 586939 w 1348466"/>
                  <a:gd name="connsiteY13" fmla="*/ 1736552 h 1814042"/>
                  <a:gd name="connsiteX14" fmla="*/ 591489 w 1348466"/>
                  <a:gd name="connsiteY14" fmla="*/ 1788122 h 1814042"/>
                  <a:gd name="connsiteX15" fmla="*/ 598491 w 1348466"/>
                  <a:gd name="connsiteY15" fmla="*/ 1814042 h 1814042"/>
                  <a:gd name="connsiteX16" fmla="*/ 538369 w 1348466"/>
                  <a:gd name="connsiteY16" fmla="*/ 1811319 h 1814042"/>
                  <a:gd name="connsiteX17" fmla="*/ 0 w 1348466"/>
                  <a:gd name="connsiteY17" fmla="*/ 1514501 h 1814042"/>
                  <a:gd name="connsiteX18" fmla="*/ 0 w 1348466"/>
                  <a:gd name="connsiteY18" fmla="*/ 302974 h 1814042"/>
                  <a:gd name="connsiteX19" fmla="*/ 674234 w 1348466"/>
                  <a:gd name="connsiteY19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936978 w 1348466"/>
                  <a:gd name="connsiteY10" fmla="*/ 1451144 h 1814042"/>
                  <a:gd name="connsiteX11" fmla="*/ 878266 w 1348466"/>
                  <a:gd name="connsiteY11" fmla="*/ 1445225 h 1814042"/>
                  <a:gd name="connsiteX12" fmla="*/ 586939 w 1348466"/>
                  <a:gd name="connsiteY12" fmla="*/ 1736552 h 1814042"/>
                  <a:gd name="connsiteX13" fmla="*/ 591489 w 1348466"/>
                  <a:gd name="connsiteY13" fmla="*/ 1788122 h 1814042"/>
                  <a:gd name="connsiteX14" fmla="*/ 598491 w 1348466"/>
                  <a:gd name="connsiteY14" fmla="*/ 1814042 h 1814042"/>
                  <a:gd name="connsiteX15" fmla="*/ 538369 w 1348466"/>
                  <a:gd name="connsiteY15" fmla="*/ 1811319 h 1814042"/>
                  <a:gd name="connsiteX16" fmla="*/ 0 w 1348466"/>
                  <a:gd name="connsiteY16" fmla="*/ 1514501 h 1814042"/>
                  <a:gd name="connsiteX17" fmla="*/ 0 w 1348466"/>
                  <a:gd name="connsiteY17" fmla="*/ 302974 h 1814042"/>
                  <a:gd name="connsiteX18" fmla="*/ 674234 w 1348466"/>
                  <a:gd name="connsiteY18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936978 w 1348466"/>
                  <a:gd name="connsiteY10" fmla="*/ 1451144 h 1814042"/>
                  <a:gd name="connsiteX11" fmla="*/ 878266 w 1348466"/>
                  <a:gd name="connsiteY11" fmla="*/ 1445225 h 1814042"/>
                  <a:gd name="connsiteX12" fmla="*/ 586939 w 1348466"/>
                  <a:gd name="connsiteY12" fmla="*/ 1736552 h 1814042"/>
                  <a:gd name="connsiteX13" fmla="*/ 591489 w 1348466"/>
                  <a:gd name="connsiteY13" fmla="*/ 1788122 h 1814042"/>
                  <a:gd name="connsiteX14" fmla="*/ 598491 w 1348466"/>
                  <a:gd name="connsiteY14" fmla="*/ 1814042 h 1814042"/>
                  <a:gd name="connsiteX15" fmla="*/ 538369 w 1348466"/>
                  <a:gd name="connsiteY15" fmla="*/ 1811319 h 1814042"/>
                  <a:gd name="connsiteX16" fmla="*/ 0 w 1348466"/>
                  <a:gd name="connsiteY16" fmla="*/ 1514501 h 1814042"/>
                  <a:gd name="connsiteX17" fmla="*/ 0 w 1348466"/>
                  <a:gd name="connsiteY17" fmla="*/ 302974 h 1814042"/>
                  <a:gd name="connsiteX18" fmla="*/ 674234 w 1348466"/>
                  <a:gd name="connsiteY18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936978 w 1348466"/>
                  <a:gd name="connsiteY10" fmla="*/ 1451144 h 1814042"/>
                  <a:gd name="connsiteX11" fmla="*/ 878266 w 1348466"/>
                  <a:gd name="connsiteY11" fmla="*/ 1445225 h 1814042"/>
                  <a:gd name="connsiteX12" fmla="*/ 586939 w 1348466"/>
                  <a:gd name="connsiteY12" fmla="*/ 1736552 h 1814042"/>
                  <a:gd name="connsiteX13" fmla="*/ 591489 w 1348466"/>
                  <a:gd name="connsiteY13" fmla="*/ 1788122 h 1814042"/>
                  <a:gd name="connsiteX14" fmla="*/ 598491 w 1348466"/>
                  <a:gd name="connsiteY14" fmla="*/ 1814042 h 1814042"/>
                  <a:gd name="connsiteX15" fmla="*/ 538369 w 1348466"/>
                  <a:gd name="connsiteY15" fmla="*/ 1811319 h 1814042"/>
                  <a:gd name="connsiteX16" fmla="*/ 0 w 1348466"/>
                  <a:gd name="connsiteY16" fmla="*/ 1514501 h 1814042"/>
                  <a:gd name="connsiteX17" fmla="*/ 0 w 1348466"/>
                  <a:gd name="connsiteY17" fmla="*/ 302974 h 1814042"/>
                  <a:gd name="connsiteX18" fmla="*/ 674234 w 1348466"/>
                  <a:gd name="connsiteY18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932595 w 1348466"/>
                  <a:gd name="connsiteY10" fmla="*/ 1451144 h 1814042"/>
                  <a:gd name="connsiteX11" fmla="*/ 878266 w 1348466"/>
                  <a:gd name="connsiteY11" fmla="*/ 1445225 h 1814042"/>
                  <a:gd name="connsiteX12" fmla="*/ 586939 w 1348466"/>
                  <a:gd name="connsiteY12" fmla="*/ 1736552 h 1814042"/>
                  <a:gd name="connsiteX13" fmla="*/ 591489 w 1348466"/>
                  <a:gd name="connsiteY13" fmla="*/ 1788122 h 1814042"/>
                  <a:gd name="connsiteX14" fmla="*/ 598491 w 1348466"/>
                  <a:gd name="connsiteY14" fmla="*/ 1814042 h 1814042"/>
                  <a:gd name="connsiteX15" fmla="*/ 538369 w 1348466"/>
                  <a:gd name="connsiteY15" fmla="*/ 1811319 h 1814042"/>
                  <a:gd name="connsiteX16" fmla="*/ 0 w 1348466"/>
                  <a:gd name="connsiteY16" fmla="*/ 1514501 h 1814042"/>
                  <a:gd name="connsiteX17" fmla="*/ 0 w 1348466"/>
                  <a:gd name="connsiteY17" fmla="*/ 302974 h 1814042"/>
                  <a:gd name="connsiteX18" fmla="*/ 674234 w 1348466"/>
                  <a:gd name="connsiteY18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932595 w 1348466"/>
                  <a:gd name="connsiteY10" fmla="*/ 1451144 h 1814042"/>
                  <a:gd name="connsiteX11" fmla="*/ 878266 w 1348466"/>
                  <a:gd name="connsiteY11" fmla="*/ 1445225 h 1814042"/>
                  <a:gd name="connsiteX12" fmla="*/ 586939 w 1348466"/>
                  <a:gd name="connsiteY12" fmla="*/ 1736552 h 1814042"/>
                  <a:gd name="connsiteX13" fmla="*/ 591489 w 1348466"/>
                  <a:gd name="connsiteY13" fmla="*/ 1788122 h 1814042"/>
                  <a:gd name="connsiteX14" fmla="*/ 598491 w 1348466"/>
                  <a:gd name="connsiteY14" fmla="*/ 1814042 h 1814042"/>
                  <a:gd name="connsiteX15" fmla="*/ 538369 w 1348466"/>
                  <a:gd name="connsiteY15" fmla="*/ 1811319 h 1814042"/>
                  <a:gd name="connsiteX16" fmla="*/ 0 w 1348466"/>
                  <a:gd name="connsiteY16" fmla="*/ 1514501 h 1814042"/>
                  <a:gd name="connsiteX17" fmla="*/ 0 w 1348466"/>
                  <a:gd name="connsiteY17" fmla="*/ 302974 h 1814042"/>
                  <a:gd name="connsiteX18" fmla="*/ 674234 w 1348466"/>
                  <a:gd name="connsiteY18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878266 w 1348466"/>
                  <a:gd name="connsiteY10" fmla="*/ 1445225 h 1814042"/>
                  <a:gd name="connsiteX11" fmla="*/ 586939 w 1348466"/>
                  <a:gd name="connsiteY11" fmla="*/ 1736552 h 1814042"/>
                  <a:gd name="connsiteX12" fmla="*/ 591489 w 1348466"/>
                  <a:gd name="connsiteY12" fmla="*/ 1788122 h 1814042"/>
                  <a:gd name="connsiteX13" fmla="*/ 598491 w 1348466"/>
                  <a:gd name="connsiteY13" fmla="*/ 1814042 h 1814042"/>
                  <a:gd name="connsiteX14" fmla="*/ 538369 w 1348466"/>
                  <a:gd name="connsiteY14" fmla="*/ 1811319 h 1814042"/>
                  <a:gd name="connsiteX15" fmla="*/ 0 w 1348466"/>
                  <a:gd name="connsiteY15" fmla="*/ 1514501 h 1814042"/>
                  <a:gd name="connsiteX16" fmla="*/ 0 w 1348466"/>
                  <a:gd name="connsiteY16" fmla="*/ 302974 h 1814042"/>
                  <a:gd name="connsiteX17" fmla="*/ 674234 w 1348466"/>
                  <a:gd name="connsiteY17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878266 w 1348466"/>
                  <a:gd name="connsiteY10" fmla="*/ 1445226 h 1814042"/>
                  <a:gd name="connsiteX11" fmla="*/ 586939 w 1348466"/>
                  <a:gd name="connsiteY11" fmla="*/ 1736552 h 1814042"/>
                  <a:gd name="connsiteX12" fmla="*/ 591489 w 1348466"/>
                  <a:gd name="connsiteY12" fmla="*/ 1788122 h 1814042"/>
                  <a:gd name="connsiteX13" fmla="*/ 598491 w 1348466"/>
                  <a:gd name="connsiteY13" fmla="*/ 1814042 h 1814042"/>
                  <a:gd name="connsiteX14" fmla="*/ 538369 w 1348466"/>
                  <a:gd name="connsiteY14" fmla="*/ 1811319 h 1814042"/>
                  <a:gd name="connsiteX15" fmla="*/ 0 w 1348466"/>
                  <a:gd name="connsiteY15" fmla="*/ 1514501 h 1814042"/>
                  <a:gd name="connsiteX16" fmla="*/ 0 w 1348466"/>
                  <a:gd name="connsiteY16" fmla="*/ 302974 h 1814042"/>
                  <a:gd name="connsiteX17" fmla="*/ 674234 w 1348466"/>
                  <a:gd name="connsiteY17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951531 w 1348466"/>
                  <a:gd name="connsiteY9" fmla="*/ 1455661 h 1814042"/>
                  <a:gd name="connsiteX10" fmla="*/ 586939 w 1348466"/>
                  <a:gd name="connsiteY10" fmla="*/ 1736552 h 1814042"/>
                  <a:gd name="connsiteX11" fmla="*/ 591489 w 1348466"/>
                  <a:gd name="connsiteY11" fmla="*/ 1788122 h 1814042"/>
                  <a:gd name="connsiteX12" fmla="*/ 598491 w 1348466"/>
                  <a:gd name="connsiteY12" fmla="*/ 1814042 h 1814042"/>
                  <a:gd name="connsiteX13" fmla="*/ 538369 w 1348466"/>
                  <a:gd name="connsiteY13" fmla="*/ 1811319 h 1814042"/>
                  <a:gd name="connsiteX14" fmla="*/ 0 w 1348466"/>
                  <a:gd name="connsiteY14" fmla="*/ 1514501 h 1814042"/>
                  <a:gd name="connsiteX15" fmla="*/ 0 w 1348466"/>
                  <a:gd name="connsiteY15" fmla="*/ 302974 h 1814042"/>
                  <a:gd name="connsiteX16" fmla="*/ 674234 w 1348466"/>
                  <a:gd name="connsiteY16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47584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65178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65178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4042"/>
                  <a:gd name="connsiteX1" fmla="*/ 177917 w 1348466"/>
                  <a:gd name="connsiteY1" fmla="*/ 257415 h 1814042"/>
                  <a:gd name="connsiteX2" fmla="*/ 671066 w 1348466"/>
                  <a:gd name="connsiteY2" fmla="*/ 413893 h 1814042"/>
                  <a:gd name="connsiteX3" fmla="*/ 1164216 w 1348466"/>
                  <a:gd name="connsiteY3" fmla="*/ 257415 h 1814042"/>
                  <a:gd name="connsiteX4" fmla="*/ 671066 w 1348466"/>
                  <a:gd name="connsiteY4" fmla="*/ 100936 h 1814042"/>
                  <a:gd name="connsiteX5" fmla="*/ 674234 w 1348466"/>
                  <a:gd name="connsiteY5" fmla="*/ 0 h 1814042"/>
                  <a:gd name="connsiteX6" fmla="*/ 1348466 w 1348466"/>
                  <a:gd name="connsiteY6" fmla="*/ 302974 h 1814042"/>
                  <a:gd name="connsiteX7" fmla="*/ 1348466 w 1348466"/>
                  <a:gd name="connsiteY7" fmla="*/ 1194302 h 1814042"/>
                  <a:gd name="connsiteX8" fmla="*/ 953984 w 1348466"/>
                  <a:gd name="connsiteY8" fmla="*/ 1465178 h 1814042"/>
                  <a:gd name="connsiteX9" fmla="*/ 586939 w 1348466"/>
                  <a:gd name="connsiteY9" fmla="*/ 1736552 h 1814042"/>
                  <a:gd name="connsiteX10" fmla="*/ 591489 w 1348466"/>
                  <a:gd name="connsiteY10" fmla="*/ 1788122 h 1814042"/>
                  <a:gd name="connsiteX11" fmla="*/ 598491 w 1348466"/>
                  <a:gd name="connsiteY11" fmla="*/ 1814042 h 1814042"/>
                  <a:gd name="connsiteX12" fmla="*/ 538369 w 1348466"/>
                  <a:gd name="connsiteY12" fmla="*/ 1811319 h 1814042"/>
                  <a:gd name="connsiteX13" fmla="*/ 0 w 1348466"/>
                  <a:gd name="connsiteY13" fmla="*/ 1514501 h 1814042"/>
                  <a:gd name="connsiteX14" fmla="*/ 0 w 1348466"/>
                  <a:gd name="connsiteY14" fmla="*/ 302974 h 1814042"/>
                  <a:gd name="connsiteX15" fmla="*/ 674234 w 1348466"/>
                  <a:gd name="connsiteY15" fmla="*/ 0 h 1814042"/>
                  <a:gd name="connsiteX0" fmla="*/ 671066 w 1348466"/>
                  <a:gd name="connsiteY0" fmla="*/ 100936 h 1811320"/>
                  <a:gd name="connsiteX1" fmla="*/ 177917 w 1348466"/>
                  <a:gd name="connsiteY1" fmla="*/ 257415 h 1811320"/>
                  <a:gd name="connsiteX2" fmla="*/ 671066 w 1348466"/>
                  <a:gd name="connsiteY2" fmla="*/ 413893 h 1811320"/>
                  <a:gd name="connsiteX3" fmla="*/ 1164216 w 1348466"/>
                  <a:gd name="connsiteY3" fmla="*/ 257415 h 1811320"/>
                  <a:gd name="connsiteX4" fmla="*/ 671066 w 1348466"/>
                  <a:gd name="connsiteY4" fmla="*/ 100936 h 1811320"/>
                  <a:gd name="connsiteX5" fmla="*/ 674234 w 1348466"/>
                  <a:gd name="connsiteY5" fmla="*/ 0 h 1811320"/>
                  <a:gd name="connsiteX6" fmla="*/ 1348466 w 1348466"/>
                  <a:gd name="connsiteY6" fmla="*/ 302974 h 1811320"/>
                  <a:gd name="connsiteX7" fmla="*/ 1348466 w 1348466"/>
                  <a:gd name="connsiteY7" fmla="*/ 1194302 h 1811320"/>
                  <a:gd name="connsiteX8" fmla="*/ 953984 w 1348466"/>
                  <a:gd name="connsiteY8" fmla="*/ 1465178 h 1811320"/>
                  <a:gd name="connsiteX9" fmla="*/ 586939 w 1348466"/>
                  <a:gd name="connsiteY9" fmla="*/ 1736552 h 1811320"/>
                  <a:gd name="connsiteX10" fmla="*/ 591489 w 1348466"/>
                  <a:gd name="connsiteY10" fmla="*/ 1788122 h 1811320"/>
                  <a:gd name="connsiteX11" fmla="*/ 538369 w 1348466"/>
                  <a:gd name="connsiteY11" fmla="*/ 1811319 h 1811320"/>
                  <a:gd name="connsiteX12" fmla="*/ 0 w 1348466"/>
                  <a:gd name="connsiteY12" fmla="*/ 1514501 h 1811320"/>
                  <a:gd name="connsiteX13" fmla="*/ 0 w 1348466"/>
                  <a:gd name="connsiteY13" fmla="*/ 302974 h 1811320"/>
                  <a:gd name="connsiteX14" fmla="*/ 674234 w 1348466"/>
                  <a:gd name="connsiteY14" fmla="*/ 0 h 1811320"/>
                  <a:gd name="connsiteX0" fmla="*/ 671066 w 1348466"/>
                  <a:gd name="connsiteY0" fmla="*/ 100936 h 1823463"/>
                  <a:gd name="connsiteX1" fmla="*/ 177917 w 1348466"/>
                  <a:gd name="connsiteY1" fmla="*/ 257415 h 1823463"/>
                  <a:gd name="connsiteX2" fmla="*/ 671066 w 1348466"/>
                  <a:gd name="connsiteY2" fmla="*/ 413893 h 1823463"/>
                  <a:gd name="connsiteX3" fmla="*/ 1164216 w 1348466"/>
                  <a:gd name="connsiteY3" fmla="*/ 257415 h 1823463"/>
                  <a:gd name="connsiteX4" fmla="*/ 671066 w 1348466"/>
                  <a:gd name="connsiteY4" fmla="*/ 100936 h 1823463"/>
                  <a:gd name="connsiteX5" fmla="*/ 674234 w 1348466"/>
                  <a:gd name="connsiteY5" fmla="*/ 0 h 1823463"/>
                  <a:gd name="connsiteX6" fmla="*/ 1348466 w 1348466"/>
                  <a:gd name="connsiteY6" fmla="*/ 302974 h 1823463"/>
                  <a:gd name="connsiteX7" fmla="*/ 1348466 w 1348466"/>
                  <a:gd name="connsiteY7" fmla="*/ 1194302 h 1823463"/>
                  <a:gd name="connsiteX8" fmla="*/ 953984 w 1348466"/>
                  <a:gd name="connsiteY8" fmla="*/ 1465178 h 1823463"/>
                  <a:gd name="connsiteX9" fmla="*/ 586939 w 1348466"/>
                  <a:gd name="connsiteY9" fmla="*/ 1736552 h 1823463"/>
                  <a:gd name="connsiteX10" fmla="*/ 538369 w 1348466"/>
                  <a:gd name="connsiteY10" fmla="*/ 1811319 h 1823463"/>
                  <a:gd name="connsiteX11" fmla="*/ 0 w 1348466"/>
                  <a:gd name="connsiteY11" fmla="*/ 1514501 h 1823463"/>
                  <a:gd name="connsiteX12" fmla="*/ 0 w 1348466"/>
                  <a:gd name="connsiteY12" fmla="*/ 302974 h 1823463"/>
                  <a:gd name="connsiteX13" fmla="*/ 674234 w 1348466"/>
                  <a:gd name="connsiteY13" fmla="*/ 0 h 1823463"/>
                  <a:gd name="connsiteX0" fmla="*/ 671066 w 1348466"/>
                  <a:gd name="connsiteY0" fmla="*/ 100936 h 1823463"/>
                  <a:gd name="connsiteX1" fmla="*/ 177917 w 1348466"/>
                  <a:gd name="connsiteY1" fmla="*/ 257415 h 1823463"/>
                  <a:gd name="connsiteX2" fmla="*/ 671066 w 1348466"/>
                  <a:gd name="connsiteY2" fmla="*/ 413893 h 1823463"/>
                  <a:gd name="connsiteX3" fmla="*/ 1164216 w 1348466"/>
                  <a:gd name="connsiteY3" fmla="*/ 257415 h 1823463"/>
                  <a:gd name="connsiteX4" fmla="*/ 671066 w 1348466"/>
                  <a:gd name="connsiteY4" fmla="*/ 100936 h 1823463"/>
                  <a:gd name="connsiteX5" fmla="*/ 674234 w 1348466"/>
                  <a:gd name="connsiteY5" fmla="*/ 0 h 1823463"/>
                  <a:gd name="connsiteX6" fmla="*/ 1348466 w 1348466"/>
                  <a:gd name="connsiteY6" fmla="*/ 302974 h 1823463"/>
                  <a:gd name="connsiteX7" fmla="*/ 1348466 w 1348466"/>
                  <a:gd name="connsiteY7" fmla="*/ 1194302 h 1823463"/>
                  <a:gd name="connsiteX8" fmla="*/ 953984 w 1348466"/>
                  <a:gd name="connsiteY8" fmla="*/ 1465178 h 1823463"/>
                  <a:gd name="connsiteX9" fmla="*/ 586940 w 1348466"/>
                  <a:gd name="connsiteY9" fmla="*/ 1736552 h 1823463"/>
                  <a:gd name="connsiteX10" fmla="*/ 538369 w 1348466"/>
                  <a:gd name="connsiteY10" fmla="*/ 1811319 h 1823463"/>
                  <a:gd name="connsiteX11" fmla="*/ 0 w 1348466"/>
                  <a:gd name="connsiteY11" fmla="*/ 1514501 h 1823463"/>
                  <a:gd name="connsiteX12" fmla="*/ 0 w 1348466"/>
                  <a:gd name="connsiteY12" fmla="*/ 302974 h 1823463"/>
                  <a:gd name="connsiteX13" fmla="*/ 674234 w 1348466"/>
                  <a:gd name="connsiteY13" fmla="*/ 0 h 1823463"/>
                  <a:gd name="connsiteX0" fmla="*/ 671066 w 1348466"/>
                  <a:gd name="connsiteY0" fmla="*/ 100936 h 1828408"/>
                  <a:gd name="connsiteX1" fmla="*/ 177917 w 1348466"/>
                  <a:gd name="connsiteY1" fmla="*/ 257415 h 1828408"/>
                  <a:gd name="connsiteX2" fmla="*/ 671066 w 1348466"/>
                  <a:gd name="connsiteY2" fmla="*/ 413893 h 1828408"/>
                  <a:gd name="connsiteX3" fmla="*/ 1164216 w 1348466"/>
                  <a:gd name="connsiteY3" fmla="*/ 257415 h 1828408"/>
                  <a:gd name="connsiteX4" fmla="*/ 671066 w 1348466"/>
                  <a:gd name="connsiteY4" fmla="*/ 100936 h 1828408"/>
                  <a:gd name="connsiteX5" fmla="*/ 674234 w 1348466"/>
                  <a:gd name="connsiteY5" fmla="*/ 0 h 1828408"/>
                  <a:gd name="connsiteX6" fmla="*/ 1348466 w 1348466"/>
                  <a:gd name="connsiteY6" fmla="*/ 302974 h 1828408"/>
                  <a:gd name="connsiteX7" fmla="*/ 1348466 w 1348466"/>
                  <a:gd name="connsiteY7" fmla="*/ 1194302 h 1828408"/>
                  <a:gd name="connsiteX8" fmla="*/ 953984 w 1348466"/>
                  <a:gd name="connsiteY8" fmla="*/ 1465178 h 1828408"/>
                  <a:gd name="connsiteX9" fmla="*/ 586940 w 1348466"/>
                  <a:gd name="connsiteY9" fmla="*/ 1736552 h 1828408"/>
                  <a:gd name="connsiteX10" fmla="*/ 538369 w 1348466"/>
                  <a:gd name="connsiteY10" fmla="*/ 1811319 h 1828408"/>
                  <a:gd name="connsiteX11" fmla="*/ 0 w 1348466"/>
                  <a:gd name="connsiteY11" fmla="*/ 1514501 h 1828408"/>
                  <a:gd name="connsiteX12" fmla="*/ 0 w 1348466"/>
                  <a:gd name="connsiteY12" fmla="*/ 302974 h 1828408"/>
                  <a:gd name="connsiteX13" fmla="*/ 674234 w 1348466"/>
                  <a:gd name="connsiteY13" fmla="*/ 0 h 1828408"/>
                  <a:gd name="connsiteX0" fmla="*/ 671066 w 1348466"/>
                  <a:gd name="connsiteY0" fmla="*/ 100936 h 1825379"/>
                  <a:gd name="connsiteX1" fmla="*/ 177917 w 1348466"/>
                  <a:gd name="connsiteY1" fmla="*/ 257415 h 1825379"/>
                  <a:gd name="connsiteX2" fmla="*/ 671066 w 1348466"/>
                  <a:gd name="connsiteY2" fmla="*/ 413893 h 1825379"/>
                  <a:gd name="connsiteX3" fmla="*/ 1164216 w 1348466"/>
                  <a:gd name="connsiteY3" fmla="*/ 257415 h 1825379"/>
                  <a:gd name="connsiteX4" fmla="*/ 671066 w 1348466"/>
                  <a:gd name="connsiteY4" fmla="*/ 100936 h 1825379"/>
                  <a:gd name="connsiteX5" fmla="*/ 674234 w 1348466"/>
                  <a:gd name="connsiteY5" fmla="*/ 0 h 1825379"/>
                  <a:gd name="connsiteX6" fmla="*/ 1348466 w 1348466"/>
                  <a:gd name="connsiteY6" fmla="*/ 302974 h 1825379"/>
                  <a:gd name="connsiteX7" fmla="*/ 1348466 w 1348466"/>
                  <a:gd name="connsiteY7" fmla="*/ 1194302 h 1825379"/>
                  <a:gd name="connsiteX8" fmla="*/ 953984 w 1348466"/>
                  <a:gd name="connsiteY8" fmla="*/ 1465178 h 1825379"/>
                  <a:gd name="connsiteX9" fmla="*/ 586940 w 1348466"/>
                  <a:gd name="connsiteY9" fmla="*/ 1736552 h 1825379"/>
                  <a:gd name="connsiteX10" fmla="*/ 538369 w 1348466"/>
                  <a:gd name="connsiteY10" fmla="*/ 1811319 h 1825379"/>
                  <a:gd name="connsiteX11" fmla="*/ 0 w 1348466"/>
                  <a:gd name="connsiteY11" fmla="*/ 1514501 h 1825379"/>
                  <a:gd name="connsiteX12" fmla="*/ 0 w 1348466"/>
                  <a:gd name="connsiteY12" fmla="*/ 302974 h 1825379"/>
                  <a:gd name="connsiteX13" fmla="*/ 674234 w 1348466"/>
                  <a:gd name="connsiteY13" fmla="*/ 0 h 1825379"/>
                  <a:gd name="connsiteX0" fmla="*/ 671066 w 1348466"/>
                  <a:gd name="connsiteY0" fmla="*/ 100936 h 1825004"/>
                  <a:gd name="connsiteX1" fmla="*/ 177917 w 1348466"/>
                  <a:gd name="connsiteY1" fmla="*/ 257415 h 1825004"/>
                  <a:gd name="connsiteX2" fmla="*/ 671066 w 1348466"/>
                  <a:gd name="connsiteY2" fmla="*/ 413893 h 1825004"/>
                  <a:gd name="connsiteX3" fmla="*/ 1164216 w 1348466"/>
                  <a:gd name="connsiteY3" fmla="*/ 257415 h 1825004"/>
                  <a:gd name="connsiteX4" fmla="*/ 671066 w 1348466"/>
                  <a:gd name="connsiteY4" fmla="*/ 100936 h 1825004"/>
                  <a:gd name="connsiteX5" fmla="*/ 674234 w 1348466"/>
                  <a:gd name="connsiteY5" fmla="*/ 0 h 1825004"/>
                  <a:gd name="connsiteX6" fmla="*/ 1348466 w 1348466"/>
                  <a:gd name="connsiteY6" fmla="*/ 302974 h 1825004"/>
                  <a:gd name="connsiteX7" fmla="*/ 1348466 w 1348466"/>
                  <a:gd name="connsiteY7" fmla="*/ 1194302 h 1825004"/>
                  <a:gd name="connsiteX8" fmla="*/ 953984 w 1348466"/>
                  <a:gd name="connsiteY8" fmla="*/ 1465178 h 1825004"/>
                  <a:gd name="connsiteX9" fmla="*/ 586940 w 1348466"/>
                  <a:gd name="connsiteY9" fmla="*/ 1736552 h 1825004"/>
                  <a:gd name="connsiteX10" fmla="*/ 538369 w 1348466"/>
                  <a:gd name="connsiteY10" fmla="*/ 1811319 h 1825004"/>
                  <a:gd name="connsiteX11" fmla="*/ 0 w 1348466"/>
                  <a:gd name="connsiteY11" fmla="*/ 1514501 h 1825004"/>
                  <a:gd name="connsiteX12" fmla="*/ 0 w 1348466"/>
                  <a:gd name="connsiteY12" fmla="*/ 302974 h 1825004"/>
                  <a:gd name="connsiteX13" fmla="*/ 674234 w 1348466"/>
                  <a:gd name="connsiteY13" fmla="*/ 0 h 1825004"/>
                  <a:gd name="connsiteX0" fmla="*/ 671066 w 1348466"/>
                  <a:gd name="connsiteY0" fmla="*/ 100936 h 1821470"/>
                  <a:gd name="connsiteX1" fmla="*/ 177917 w 1348466"/>
                  <a:gd name="connsiteY1" fmla="*/ 257415 h 1821470"/>
                  <a:gd name="connsiteX2" fmla="*/ 671066 w 1348466"/>
                  <a:gd name="connsiteY2" fmla="*/ 413893 h 1821470"/>
                  <a:gd name="connsiteX3" fmla="*/ 1164216 w 1348466"/>
                  <a:gd name="connsiteY3" fmla="*/ 257415 h 1821470"/>
                  <a:gd name="connsiteX4" fmla="*/ 671066 w 1348466"/>
                  <a:gd name="connsiteY4" fmla="*/ 100936 h 1821470"/>
                  <a:gd name="connsiteX5" fmla="*/ 674234 w 1348466"/>
                  <a:gd name="connsiteY5" fmla="*/ 0 h 1821470"/>
                  <a:gd name="connsiteX6" fmla="*/ 1348466 w 1348466"/>
                  <a:gd name="connsiteY6" fmla="*/ 302974 h 1821470"/>
                  <a:gd name="connsiteX7" fmla="*/ 1348466 w 1348466"/>
                  <a:gd name="connsiteY7" fmla="*/ 1194302 h 1821470"/>
                  <a:gd name="connsiteX8" fmla="*/ 953984 w 1348466"/>
                  <a:gd name="connsiteY8" fmla="*/ 1465178 h 1821470"/>
                  <a:gd name="connsiteX9" fmla="*/ 586940 w 1348466"/>
                  <a:gd name="connsiteY9" fmla="*/ 1736552 h 1821470"/>
                  <a:gd name="connsiteX10" fmla="*/ 538369 w 1348466"/>
                  <a:gd name="connsiteY10" fmla="*/ 1811319 h 1821470"/>
                  <a:gd name="connsiteX11" fmla="*/ 0 w 1348466"/>
                  <a:gd name="connsiteY11" fmla="*/ 1514501 h 1821470"/>
                  <a:gd name="connsiteX12" fmla="*/ 0 w 1348466"/>
                  <a:gd name="connsiteY12" fmla="*/ 302974 h 1821470"/>
                  <a:gd name="connsiteX13" fmla="*/ 674234 w 1348466"/>
                  <a:gd name="connsiteY13" fmla="*/ 0 h 1821470"/>
                  <a:gd name="connsiteX0" fmla="*/ 671066 w 1348466"/>
                  <a:gd name="connsiteY0" fmla="*/ 100936 h 1812129"/>
                  <a:gd name="connsiteX1" fmla="*/ 177917 w 1348466"/>
                  <a:gd name="connsiteY1" fmla="*/ 257415 h 1812129"/>
                  <a:gd name="connsiteX2" fmla="*/ 671066 w 1348466"/>
                  <a:gd name="connsiteY2" fmla="*/ 413893 h 1812129"/>
                  <a:gd name="connsiteX3" fmla="*/ 1164216 w 1348466"/>
                  <a:gd name="connsiteY3" fmla="*/ 257415 h 1812129"/>
                  <a:gd name="connsiteX4" fmla="*/ 671066 w 1348466"/>
                  <a:gd name="connsiteY4" fmla="*/ 100936 h 1812129"/>
                  <a:gd name="connsiteX5" fmla="*/ 674234 w 1348466"/>
                  <a:gd name="connsiteY5" fmla="*/ 0 h 1812129"/>
                  <a:gd name="connsiteX6" fmla="*/ 1348466 w 1348466"/>
                  <a:gd name="connsiteY6" fmla="*/ 302974 h 1812129"/>
                  <a:gd name="connsiteX7" fmla="*/ 1348466 w 1348466"/>
                  <a:gd name="connsiteY7" fmla="*/ 1194302 h 1812129"/>
                  <a:gd name="connsiteX8" fmla="*/ 953984 w 1348466"/>
                  <a:gd name="connsiteY8" fmla="*/ 1465178 h 1812129"/>
                  <a:gd name="connsiteX9" fmla="*/ 586940 w 1348466"/>
                  <a:gd name="connsiteY9" fmla="*/ 1736552 h 1812129"/>
                  <a:gd name="connsiteX10" fmla="*/ 538369 w 1348466"/>
                  <a:gd name="connsiteY10" fmla="*/ 1811319 h 1812129"/>
                  <a:gd name="connsiteX11" fmla="*/ 0 w 1348466"/>
                  <a:gd name="connsiteY11" fmla="*/ 1514501 h 1812129"/>
                  <a:gd name="connsiteX12" fmla="*/ 0 w 1348466"/>
                  <a:gd name="connsiteY12" fmla="*/ 302974 h 1812129"/>
                  <a:gd name="connsiteX13" fmla="*/ 674234 w 1348466"/>
                  <a:gd name="connsiteY13" fmla="*/ 0 h 1812129"/>
                  <a:gd name="connsiteX0" fmla="*/ 671066 w 1348466"/>
                  <a:gd name="connsiteY0" fmla="*/ 100936 h 1811330"/>
                  <a:gd name="connsiteX1" fmla="*/ 177917 w 1348466"/>
                  <a:gd name="connsiteY1" fmla="*/ 257415 h 1811330"/>
                  <a:gd name="connsiteX2" fmla="*/ 671066 w 1348466"/>
                  <a:gd name="connsiteY2" fmla="*/ 413893 h 1811330"/>
                  <a:gd name="connsiteX3" fmla="*/ 1164216 w 1348466"/>
                  <a:gd name="connsiteY3" fmla="*/ 257415 h 1811330"/>
                  <a:gd name="connsiteX4" fmla="*/ 671066 w 1348466"/>
                  <a:gd name="connsiteY4" fmla="*/ 100936 h 1811330"/>
                  <a:gd name="connsiteX5" fmla="*/ 674234 w 1348466"/>
                  <a:gd name="connsiteY5" fmla="*/ 0 h 1811330"/>
                  <a:gd name="connsiteX6" fmla="*/ 1348466 w 1348466"/>
                  <a:gd name="connsiteY6" fmla="*/ 302974 h 1811330"/>
                  <a:gd name="connsiteX7" fmla="*/ 1348466 w 1348466"/>
                  <a:gd name="connsiteY7" fmla="*/ 1194302 h 1811330"/>
                  <a:gd name="connsiteX8" fmla="*/ 953984 w 1348466"/>
                  <a:gd name="connsiteY8" fmla="*/ 1465178 h 1811330"/>
                  <a:gd name="connsiteX9" fmla="*/ 586940 w 1348466"/>
                  <a:gd name="connsiteY9" fmla="*/ 1736552 h 1811330"/>
                  <a:gd name="connsiteX10" fmla="*/ 538369 w 1348466"/>
                  <a:gd name="connsiteY10" fmla="*/ 1811319 h 1811330"/>
                  <a:gd name="connsiteX11" fmla="*/ 0 w 1348466"/>
                  <a:gd name="connsiteY11" fmla="*/ 1514501 h 1811330"/>
                  <a:gd name="connsiteX12" fmla="*/ 0 w 1348466"/>
                  <a:gd name="connsiteY12" fmla="*/ 302974 h 1811330"/>
                  <a:gd name="connsiteX13" fmla="*/ 674234 w 1348466"/>
                  <a:gd name="connsiteY13" fmla="*/ 0 h 1811330"/>
                  <a:gd name="connsiteX0" fmla="*/ 671066 w 1348466"/>
                  <a:gd name="connsiteY0" fmla="*/ 100936 h 1811329"/>
                  <a:gd name="connsiteX1" fmla="*/ 177917 w 1348466"/>
                  <a:gd name="connsiteY1" fmla="*/ 257415 h 1811329"/>
                  <a:gd name="connsiteX2" fmla="*/ 671066 w 1348466"/>
                  <a:gd name="connsiteY2" fmla="*/ 413893 h 1811329"/>
                  <a:gd name="connsiteX3" fmla="*/ 1164216 w 1348466"/>
                  <a:gd name="connsiteY3" fmla="*/ 257415 h 1811329"/>
                  <a:gd name="connsiteX4" fmla="*/ 671066 w 1348466"/>
                  <a:gd name="connsiteY4" fmla="*/ 100936 h 1811329"/>
                  <a:gd name="connsiteX5" fmla="*/ 674234 w 1348466"/>
                  <a:gd name="connsiteY5" fmla="*/ 0 h 1811329"/>
                  <a:gd name="connsiteX6" fmla="*/ 1348466 w 1348466"/>
                  <a:gd name="connsiteY6" fmla="*/ 302974 h 1811329"/>
                  <a:gd name="connsiteX7" fmla="*/ 1348466 w 1348466"/>
                  <a:gd name="connsiteY7" fmla="*/ 1194302 h 1811329"/>
                  <a:gd name="connsiteX8" fmla="*/ 953984 w 1348466"/>
                  <a:gd name="connsiteY8" fmla="*/ 1465178 h 1811329"/>
                  <a:gd name="connsiteX9" fmla="*/ 586940 w 1348466"/>
                  <a:gd name="connsiteY9" fmla="*/ 1736552 h 1811329"/>
                  <a:gd name="connsiteX10" fmla="*/ 538369 w 1348466"/>
                  <a:gd name="connsiteY10" fmla="*/ 1811319 h 1811329"/>
                  <a:gd name="connsiteX11" fmla="*/ 0 w 1348466"/>
                  <a:gd name="connsiteY11" fmla="*/ 1514501 h 1811329"/>
                  <a:gd name="connsiteX12" fmla="*/ 0 w 1348466"/>
                  <a:gd name="connsiteY12" fmla="*/ 302974 h 1811329"/>
                  <a:gd name="connsiteX13" fmla="*/ 674234 w 1348466"/>
                  <a:gd name="connsiteY13" fmla="*/ 0 h 181132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86940 w 1348466"/>
                  <a:gd name="connsiteY9" fmla="*/ 1736552 h 1811319"/>
                  <a:gd name="connsiteX10" fmla="*/ 538369 w 1348466"/>
                  <a:gd name="connsiteY10" fmla="*/ 1811319 h 1811319"/>
                  <a:gd name="connsiteX11" fmla="*/ 0 w 1348466"/>
                  <a:gd name="connsiteY11" fmla="*/ 1514501 h 1811319"/>
                  <a:gd name="connsiteX12" fmla="*/ 0 w 1348466"/>
                  <a:gd name="connsiteY12" fmla="*/ 302974 h 1811319"/>
                  <a:gd name="connsiteX13" fmla="*/ 674234 w 1348466"/>
                  <a:gd name="connsiteY13" fmla="*/ 0 h 181131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86940 w 1348466"/>
                  <a:gd name="connsiteY9" fmla="*/ 1736552 h 1811319"/>
                  <a:gd name="connsiteX10" fmla="*/ 538369 w 1348466"/>
                  <a:gd name="connsiteY10" fmla="*/ 1811319 h 1811319"/>
                  <a:gd name="connsiteX11" fmla="*/ 0 w 1348466"/>
                  <a:gd name="connsiteY11" fmla="*/ 1514501 h 1811319"/>
                  <a:gd name="connsiteX12" fmla="*/ 0 w 1348466"/>
                  <a:gd name="connsiteY12" fmla="*/ 302974 h 1811319"/>
                  <a:gd name="connsiteX13" fmla="*/ 674234 w 1348466"/>
                  <a:gd name="connsiteY13" fmla="*/ 0 h 181131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98358 w 1348466"/>
                  <a:gd name="connsiteY9" fmla="*/ 1702977 h 1811319"/>
                  <a:gd name="connsiteX10" fmla="*/ 586940 w 1348466"/>
                  <a:gd name="connsiteY10" fmla="*/ 1736552 h 1811319"/>
                  <a:gd name="connsiteX11" fmla="*/ 538369 w 1348466"/>
                  <a:gd name="connsiteY11" fmla="*/ 1811319 h 1811319"/>
                  <a:gd name="connsiteX12" fmla="*/ 0 w 1348466"/>
                  <a:gd name="connsiteY12" fmla="*/ 1514501 h 1811319"/>
                  <a:gd name="connsiteX13" fmla="*/ 0 w 1348466"/>
                  <a:gd name="connsiteY13" fmla="*/ 302974 h 1811319"/>
                  <a:gd name="connsiteX14" fmla="*/ 674234 w 1348466"/>
                  <a:gd name="connsiteY14" fmla="*/ 0 h 1811319"/>
                  <a:gd name="connsiteX0" fmla="*/ 671066 w 1348466"/>
                  <a:gd name="connsiteY0" fmla="*/ 100936 h 1817139"/>
                  <a:gd name="connsiteX1" fmla="*/ 177917 w 1348466"/>
                  <a:gd name="connsiteY1" fmla="*/ 257415 h 1817139"/>
                  <a:gd name="connsiteX2" fmla="*/ 671066 w 1348466"/>
                  <a:gd name="connsiteY2" fmla="*/ 413893 h 1817139"/>
                  <a:gd name="connsiteX3" fmla="*/ 1164216 w 1348466"/>
                  <a:gd name="connsiteY3" fmla="*/ 257415 h 1817139"/>
                  <a:gd name="connsiteX4" fmla="*/ 671066 w 1348466"/>
                  <a:gd name="connsiteY4" fmla="*/ 100936 h 1817139"/>
                  <a:gd name="connsiteX5" fmla="*/ 674234 w 1348466"/>
                  <a:gd name="connsiteY5" fmla="*/ 0 h 1817139"/>
                  <a:gd name="connsiteX6" fmla="*/ 1348466 w 1348466"/>
                  <a:gd name="connsiteY6" fmla="*/ 302974 h 1817139"/>
                  <a:gd name="connsiteX7" fmla="*/ 1348466 w 1348466"/>
                  <a:gd name="connsiteY7" fmla="*/ 1194302 h 1817139"/>
                  <a:gd name="connsiteX8" fmla="*/ 953984 w 1348466"/>
                  <a:gd name="connsiteY8" fmla="*/ 1465178 h 1817139"/>
                  <a:gd name="connsiteX9" fmla="*/ 598358 w 1348466"/>
                  <a:gd name="connsiteY9" fmla="*/ 1702977 h 1817139"/>
                  <a:gd name="connsiteX10" fmla="*/ 583653 w 1348466"/>
                  <a:gd name="connsiteY10" fmla="*/ 1786036 h 1817139"/>
                  <a:gd name="connsiteX11" fmla="*/ 538369 w 1348466"/>
                  <a:gd name="connsiteY11" fmla="*/ 1811319 h 1817139"/>
                  <a:gd name="connsiteX12" fmla="*/ 0 w 1348466"/>
                  <a:gd name="connsiteY12" fmla="*/ 1514501 h 1817139"/>
                  <a:gd name="connsiteX13" fmla="*/ 0 w 1348466"/>
                  <a:gd name="connsiteY13" fmla="*/ 302974 h 1817139"/>
                  <a:gd name="connsiteX14" fmla="*/ 674234 w 1348466"/>
                  <a:gd name="connsiteY14" fmla="*/ 0 h 181713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98358 w 1348466"/>
                  <a:gd name="connsiteY9" fmla="*/ 1702977 h 1811319"/>
                  <a:gd name="connsiteX10" fmla="*/ 583653 w 1348466"/>
                  <a:gd name="connsiteY10" fmla="*/ 1786036 h 1811319"/>
                  <a:gd name="connsiteX11" fmla="*/ 538369 w 1348466"/>
                  <a:gd name="connsiteY11" fmla="*/ 1811319 h 1811319"/>
                  <a:gd name="connsiteX12" fmla="*/ 0 w 1348466"/>
                  <a:gd name="connsiteY12" fmla="*/ 1514501 h 1811319"/>
                  <a:gd name="connsiteX13" fmla="*/ 0 w 1348466"/>
                  <a:gd name="connsiteY13" fmla="*/ 302974 h 1811319"/>
                  <a:gd name="connsiteX14" fmla="*/ 674234 w 1348466"/>
                  <a:gd name="connsiteY14" fmla="*/ 0 h 181131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98358 w 1348466"/>
                  <a:gd name="connsiteY9" fmla="*/ 1702977 h 1811319"/>
                  <a:gd name="connsiteX10" fmla="*/ 567216 w 1348466"/>
                  <a:gd name="connsiteY10" fmla="*/ 1792635 h 1811319"/>
                  <a:gd name="connsiteX11" fmla="*/ 538369 w 1348466"/>
                  <a:gd name="connsiteY11" fmla="*/ 1811319 h 1811319"/>
                  <a:gd name="connsiteX12" fmla="*/ 0 w 1348466"/>
                  <a:gd name="connsiteY12" fmla="*/ 1514501 h 1811319"/>
                  <a:gd name="connsiteX13" fmla="*/ 0 w 1348466"/>
                  <a:gd name="connsiteY13" fmla="*/ 302974 h 1811319"/>
                  <a:gd name="connsiteX14" fmla="*/ 674234 w 1348466"/>
                  <a:gd name="connsiteY14" fmla="*/ 0 h 1811319"/>
                  <a:gd name="connsiteX0" fmla="*/ 671066 w 1348466"/>
                  <a:gd name="connsiteY0" fmla="*/ 100936 h 1811319"/>
                  <a:gd name="connsiteX1" fmla="*/ 177917 w 1348466"/>
                  <a:gd name="connsiteY1" fmla="*/ 257415 h 1811319"/>
                  <a:gd name="connsiteX2" fmla="*/ 671066 w 1348466"/>
                  <a:gd name="connsiteY2" fmla="*/ 413893 h 1811319"/>
                  <a:gd name="connsiteX3" fmla="*/ 1164216 w 1348466"/>
                  <a:gd name="connsiteY3" fmla="*/ 257415 h 1811319"/>
                  <a:gd name="connsiteX4" fmla="*/ 671066 w 1348466"/>
                  <a:gd name="connsiteY4" fmla="*/ 100936 h 1811319"/>
                  <a:gd name="connsiteX5" fmla="*/ 674234 w 1348466"/>
                  <a:gd name="connsiteY5" fmla="*/ 0 h 1811319"/>
                  <a:gd name="connsiteX6" fmla="*/ 1348466 w 1348466"/>
                  <a:gd name="connsiteY6" fmla="*/ 302974 h 1811319"/>
                  <a:gd name="connsiteX7" fmla="*/ 1348466 w 1348466"/>
                  <a:gd name="connsiteY7" fmla="*/ 1194302 h 1811319"/>
                  <a:gd name="connsiteX8" fmla="*/ 953984 w 1348466"/>
                  <a:gd name="connsiteY8" fmla="*/ 1465178 h 1811319"/>
                  <a:gd name="connsiteX9" fmla="*/ 598358 w 1348466"/>
                  <a:gd name="connsiteY9" fmla="*/ 1702977 h 1811319"/>
                  <a:gd name="connsiteX10" fmla="*/ 567216 w 1348466"/>
                  <a:gd name="connsiteY10" fmla="*/ 1792635 h 1811319"/>
                  <a:gd name="connsiteX11" fmla="*/ 538369 w 1348466"/>
                  <a:gd name="connsiteY11" fmla="*/ 1811319 h 1811319"/>
                  <a:gd name="connsiteX12" fmla="*/ 0 w 1348466"/>
                  <a:gd name="connsiteY12" fmla="*/ 1514501 h 1811319"/>
                  <a:gd name="connsiteX13" fmla="*/ 0 w 1348466"/>
                  <a:gd name="connsiteY13" fmla="*/ 302974 h 1811319"/>
                  <a:gd name="connsiteX14" fmla="*/ 674234 w 1348466"/>
                  <a:gd name="connsiteY14" fmla="*/ 0 h 1811319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1753"/>
                  <a:gd name="connsiteX1" fmla="*/ 177917 w 1348466"/>
                  <a:gd name="connsiteY1" fmla="*/ 257415 h 1811753"/>
                  <a:gd name="connsiteX2" fmla="*/ 671066 w 1348466"/>
                  <a:gd name="connsiteY2" fmla="*/ 413893 h 1811753"/>
                  <a:gd name="connsiteX3" fmla="*/ 1164216 w 1348466"/>
                  <a:gd name="connsiteY3" fmla="*/ 257415 h 1811753"/>
                  <a:gd name="connsiteX4" fmla="*/ 671066 w 1348466"/>
                  <a:gd name="connsiteY4" fmla="*/ 100936 h 1811753"/>
                  <a:gd name="connsiteX5" fmla="*/ 674234 w 1348466"/>
                  <a:gd name="connsiteY5" fmla="*/ 0 h 1811753"/>
                  <a:gd name="connsiteX6" fmla="*/ 1348466 w 1348466"/>
                  <a:gd name="connsiteY6" fmla="*/ 302974 h 1811753"/>
                  <a:gd name="connsiteX7" fmla="*/ 1348466 w 1348466"/>
                  <a:gd name="connsiteY7" fmla="*/ 1194302 h 1811753"/>
                  <a:gd name="connsiteX8" fmla="*/ 953984 w 1348466"/>
                  <a:gd name="connsiteY8" fmla="*/ 1465178 h 1811753"/>
                  <a:gd name="connsiteX9" fmla="*/ 598358 w 1348466"/>
                  <a:gd name="connsiteY9" fmla="*/ 1702977 h 1811753"/>
                  <a:gd name="connsiteX10" fmla="*/ 573789 w 1348466"/>
                  <a:gd name="connsiteY10" fmla="*/ 1802531 h 1811753"/>
                  <a:gd name="connsiteX11" fmla="*/ 538369 w 1348466"/>
                  <a:gd name="connsiteY11" fmla="*/ 1811319 h 1811753"/>
                  <a:gd name="connsiteX12" fmla="*/ 0 w 1348466"/>
                  <a:gd name="connsiteY12" fmla="*/ 1514501 h 1811753"/>
                  <a:gd name="connsiteX13" fmla="*/ 0 w 1348466"/>
                  <a:gd name="connsiteY13" fmla="*/ 302974 h 1811753"/>
                  <a:gd name="connsiteX14" fmla="*/ 674234 w 1348466"/>
                  <a:gd name="connsiteY14" fmla="*/ 0 h 1811753"/>
                  <a:gd name="connsiteX0" fmla="*/ 671066 w 1348466"/>
                  <a:gd name="connsiteY0" fmla="*/ 100936 h 1818518"/>
                  <a:gd name="connsiteX1" fmla="*/ 177917 w 1348466"/>
                  <a:gd name="connsiteY1" fmla="*/ 257415 h 1818518"/>
                  <a:gd name="connsiteX2" fmla="*/ 671066 w 1348466"/>
                  <a:gd name="connsiteY2" fmla="*/ 413893 h 1818518"/>
                  <a:gd name="connsiteX3" fmla="*/ 1164216 w 1348466"/>
                  <a:gd name="connsiteY3" fmla="*/ 257415 h 1818518"/>
                  <a:gd name="connsiteX4" fmla="*/ 671066 w 1348466"/>
                  <a:gd name="connsiteY4" fmla="*/ 100936 h 1818518"/>
                  <a:gd name="connsiteX5" fmla="*/ 674234 w 1348466"/>
                  <a:gd name="connsiteY5" fmla="*/ 0 h 1818518"/>
                  <a:gd name="connsiteX6" fmla="*/ 1348466 w 1348466"/>
                  <a:gd name="connsiteY6" fmla="*/ 302974 h 1818518"/>
                  <a:gd name="connsiteX7" fmla="*/ 1348466 w 1348466"/>
                  <a:gd name="connsiteY7" fmla="*/ 1194302 h 1818518"/>
                  <a:gd name="connsiteX8" fmla="*/ 953984 w 1348466"/>
                  <a:gd name="connsiteY8" fmla="*/ 1465178 h 1818518"/>
                  <a:gd name="connsiteX9" fmla="*/ 598358 w 1348466"/>
                  <a:gd name="connsiteY9" fmla="*/ 1702977 h 1818518"/>
                  <a:gd name="connsiteX10" fmla="*/ 586938 w 1348466"/>
                  <a:gd name="connsiteY10" fmla="*/ 1812429 h 1818518"/>
                  <a:gd name="connsiteX11" fmla="*/ 538369 w 1348466"/>
                  <a:gd name="connsiteY11" fmla="*/ 1811319 h 1818518"/>
                  <a:gd name="connsiteX12" fmla="*/ 0 w 1348466"/>
                  <a:gd name="connsiteY12" fmla="*/ 1514501 h 1818518"/>
                  <a:gd name="connsiteX13" fmla="*/ 0 w 1348466"/>
                  <a:gd name="connsiteY13" fmla="*/ 302974 h 1818518"/>
                  <a:gd name="connsiteX14" fmla="*/ 674234 w 1348466"/>
                  <a:gd name="connsiteY14" fmla="*/ 0 h 1818518"/>
                  <a:gd name="connsiteX0" fmla="*/ 671066 w 1348466"/>
                  <a:gd name="connsiteY0" fmla="*/ 100936 h 1811754"/>
                  <a:gd name="connsiteX1" fmla="*/ 177917 w 1348466"/>
                  <a:gd name="connsiteY1" fmla="*/ 257415 h 1811754"/>
                  <a:gd name="connsiteX2" fmla="*/ 671066 w 1348466"/>
                  <a:gd name="connsiteY2" fmla="*/ 413893 h 1811754"/>
                  <a:gd name="connsiteX3" fmla="*/ 1164216 w 1348466"/>
                  <a:gd name="connsiteY3" fmla="*/ 257415 h 1811754"/>
                  <a:gd name="connsiteX4" fmla="*/ 671066 w 1348466"/>
                  <a:gd name="connsiteY4" fmla="*/ 100936 h 1811754"/>
                  <a:gd name="connsiteX5" fmla="*/ 674234 w 1348466"/>
                  <a:gd name="connsiteY5" fmla="*/ 0 h 1811754"/>
                  <a:gd name="connsiteX6" fmla="*/ 1348466 w 1348466"/>
                  <a:gd name="connsiteY6" fmla="*/ 302974 h 1811754"/>
                  <a:gd name="connsiteX7" fmla="*/ 1348466 w 1348466"/>
                  <a:gd name="connsiteY7" fmla="*/ 1194302 h 1811754"/>
                  <a:gd name="connsiteX8" fmla="*/ 953984 w 1348466"/>
                  <a:gd name="connsiteY8" fmla="*/ 1465178 h 1811754"/>
                  <a:gd name="connsiteX9" fmla="*/ 598358 w 1348466"/>
                  <a:gd name="connsiteY9" fmla="*/ 1702977 h 1811754"/>
                  <a:gd name="connsiteX10" fmla="*/ 586938 w 1348466"/>
                  <a:gd name="connsiteY10" fmla="*/ 1802532 h 1811754"/>
                  <a:gd name="connsiteX11" fmla="*/ 538369 w 1348466"/>
                  <a:gd name="connsiteY11" fmla="*/ 1811319 h 1811754"/>
                  <a:gd name="connsiteX12" fmla="*/ 0 w 1348466"/>
                  <a:gd name="connsiteY12" fmla="*/ 1514501 h 1811754"/>
                  <a:gd name="connsiteX13" fmla="*/ 0 w 1348466"/>
                  <a:gd name="connsiteY13" fmla="*/ 302974 h 1811754"/>
                  <a:gd name="connsiteX14" fmla="*/ 674234 w 1348466"/>
                  <a:gd name="connsiteY14" fmla="*/ 0 h 1811754"/>
                  <a:gd name="connsiteX0" fmla="*/ 671066 w 1348466"/>
                  <a:gd name="connsiteY0" fmla="*/ 100936 h 1813229"/>
                  <a:gd name="connsiteX1" fmla="*/ 177917 w 1348466"/>
                  <a:gd name="connsiteY1" fmla="*/ 257415 h 1813229"/>
                  <a:gd name="connsiteX2" fmla="*/ 671066 w 1348466"/>
                  <a:gd name="connsiteY2" fmla="*/ 413893 h 1813229"/>
                  <a:gd name="connsiteX3" fmla="*/ 1164216 w 1348466"/>
                  <a:gd name="connsiteY3" fmla="*/ 257415 h 1813229"/>
                  <a:gd name="connsiteX4" fmla="*/ 671066 w 1348466"/>
                  <a:gd name="connsiteY4" fmla="*/ 100936 h 1813229"/>
                  <a:gd name="connsiteX5" fmla="*/ 674234 w 1348466"/>
                  <a:gd name="connsiteY5" fmla="*/ 0 h 1813229"/>
                  <a:gd name="connsiteX6" fmla="*/ 1348466 w 1348466"/>
                  <a:gd name="connsiteY6" fmla="*/ 302974 h 1813229"/>
                  <a:gd name="connsiteX7" fmla="*/ 1348466 w 1348466"/>
                  <a:gd name="connsiteY7" fmla="*/ 1194302 h 1813229"/>
                  <a:gd name="connsiteX8" fmla="*/ 953984 w 1348466"/>
                  <a:gd name="connsiteY8" fmla="*/ 1465178 h 1813229"/>
                  <a:gd name="connsiteX9" fmla="*/ 598358 w 1348466"/>
                  <a:gd name="connsiteY9" fmla="*/ 1696378 h 1813229"/>
                  <a:gd name="connsiteX10" fmla="*/ 586938 w 1348466"/>
                  <a:gd name="connsiteY10" fmla="*/ 1802532 h 1813229"/>
                  <a:gd name="connsiteX11" fmla="*/ 538369 w 1348466"/>
                  <a:gd name="connsiteY11" fmla="*/ 1811319 h 1813229"/>
                  <a:gd name="connsiteX12" fmla="*/ 0 w 1348466"/>
                  <a:gd name="connsiteY12" fmla="*/ 1514501 h 1813229"/>
                  <a:gd name="connsiteX13" fmla="*/ 0 w 1348466"/>
                  <a:gd name="connsiteY13" fmla="*/ 302974 h 1813229"/>
                  <a:gd name="connsiteX14" fmla="*/ 674234 w 1348466"/>
                  <a:gd name="connsiteY14" fmla="*/ 0 h 1813229"/>
                  <a:gd name="connsiteX0" fmla="*/ 671066 w 1348466"/>
                  <a:gd name="connsiteY0" fmla="*/ 100936 h 1813230"/>
                  <a:gd name="connsiteX1" fmla="*/ 177917 w 1348466"/>
                  <a:gd name="connsiteY1" fmla="*/ 257415 h 1813230"/>
                  <a:gd name="connsiteX2" fmla="*/ 671066 w 1348466"/>
                  <a:gd name="connsiteY2" fmla="*/ 413893 h 1813230"/>
                  <a:gd name="connsiteX3" fmla="*/ 1164216 w 1348466"/>
                  <a:gd name="connsiteY3" fmla="*/ 257415 h 1813230"/>
                  <a:gd name="connsiteX4" fmla="*/ 671066 w 1348466"/>
                  <a:gd name="connsiteY4" fmla="*/ 100936 h 1813230"/>
                  <a:gd name="connsiteX5" fmla="*/ 674234 w 1348466"/>
                  <a:gd name="connsiteY5" fmla="*/ 0 h 1813230"/>
                  <a:gd name="connsiteX6" fmla="*/ 1348466 w 1348466"/>
                  <a:gd name="connsiteY6" fmla="*/ 302974 h 1813230"/>
                  <a:gd name="connsiteX7" fmla="*/ 1348466 w 1348466"/>
                  <a:gd name="connsiteY7" fmla="*/ 1194302 h 1813230"/>
                  <a:gd name="connsiteX8" fmla="*/ 953984 w 1348466"/>
                  <a:gd name="connsiteY8" fmla="*/ 1465178 h 1813230"/>
                  <a:gd name="connsiteX9" fmla="*/ 598358 w 1348466"/>
                  <a:gd name="connsiteY9" fmla="*/ 1696378 h 1813230"/>
                  <a:gd name="connsiteX10" fmla="*/ 586938 w 1348466"/>
                  <a:gd name="connsiteY10" fmla="*/ 1802532 h 1813230"/>
                  <a:gd name="connsiteX11" fmla="*/ 538369 w 1348466"/>
                  <a:gd name="connsiteY11" fmla="*/ 1811319 h 1813230"/>
                  <a:gd name="connsiteX12" fmla="*/ 0 w 1348466"/>
                  <a:gd name="connsiteY12" fmla="*/ 1514501 h 1813230"/>
                  <a:gd name="connsiteX13" fmla="*/ 0 w 1348466"/>
                  <a:gd name="connsiteY13" fmla="*/ 302974 h 1813230"/>
                  <a:gd name="connsiteX14" fmla="*/ 674234 w 1348466"/>
                  <a:gd name="connsiteY14" fmla="*/ 0 h 1813230"/>
                  <a:gd name="connsiteX0" fmla="*/ 671066 w 1348466"/>
                  <a:gd name="connsiteY0" fmla="*/ 100936 h 1813230"/>
                  <a:gd name="connsiteX1" fmla="*/ 177917 w 1348466"/>
                  <a:gd name="connsiteY1" fmla="*/ 257415 h 1813230"/>
                  <a:gd name="connsiteX2" fmla="*/ 671066 w 1348466"/>
                  <a:gd name="connsiteY2" fmla="*/ 413893 h 1813230"/>
                  <a:gd name="connsiteX3" fmla="*/ 1164216 w 1348466"/>
                  <a:gd name="connsiteY3" fmla="*/ 257415 h 1813230"/>
                  <a:gd name="connsiteX4" fmla="*/ 671066 w 1348466"/>
                  <a:gd name="connsiteY4" fmla="*/ 100936 h 1813230"/>
                  <a:gd name="connsiteX5" fmla="*/ 674234 w 1348466"/>
                  <a:gd name="connsiteY5" fmla="*/ 0 h 1813230"/>
                  <a:gd name="connsiteX6" fmla="*/ 1348466 w 1348466"/>
                  <a:gd name="connsiteY6" fmla="*/ 302974 h 1813230"/>
                  <a:gd name="connsiteX7" fmla="*/ 1348466 w 1348466"/>
                  <a:gd name="connsiteY7" fmla="*/ 1194302 h 1813230"/>
                  <a:gd name="connsiteX8" fmla="*/ 953984 w 1348466"/>
                  <a:gd name="connsiteY8" fmla="*/ 1465178 h 1813230"/>
                  <a:gd name="connsiteX9" fmla="*/ 598358 w 1348466"/>
                  <a:gd name="connsiteY9" fmla="*/ 1696378 h 1813230"/>
                  <a:gd name="connsiteX10" fmla="*/ 586938 w 1348466"/>
                  <a:gd name="connsiteY10" fmla="*/ 1802532 h 1813230"/>
                  <a:gd name="connsiteX11" fmla="*/ 538369 w 1348466"/>
                  <a:gd name="connsiteY11" fmla="*/ 1811319 h 1813230"/>
                  <a:gd name="connsiteX12" fmla="*/ 0 w 1348466"/>
                  <a:gd name="connsiteY12" fmla="*/ 1514501 h 1813230"/>
                  <a:gd name="connsiteX13" fmla="*/ 0 w 1348466"/>
                  <a:gd name="connsiteY13" fmla="*/ 302974 h 1813230"/>
                  <a:gd name="connsiteX14" fmla="*/ 674234 w 1348466"/>
                  <a:gd name="connsiteY14" fmla="*/ 0 h 1813230"/>
                  <a:gd name="connsiteX0" fmla="*/ 671066 w 1348466"/>
                  <a:gd name="connsiteY0" fmla="*/ 100936 h 1813230"/>
                  <a:gd name="connsiteX1" fmla="*/ 177917 w 1348466"/>
                  <a:gd name="connsiteY1" fmla="*/ 257415 h 1813230"/>
                  <a:gd name="connsiteX2" fmla="*/ 671066 w 1348466"/>
                  <a:gd name="connsiteY2" fmla="*/ 413893 h 1813230"/>
                  <a:gd name="connsiteX3" fmla="*/ 1164216 w 1348466"/>
                  <a:gd name="connsiteY3" fmla="*/ 257415 h 1813230"/>
                  <a:gd name="connsiteX4" fmla="*/ 671066 w 1348466"/>
                  <a:gd name="connsiteY4" fmla="*/ 100936 h 1813230"/>
                  <a:gd name="connsiteX5" fmla="*/ 674234 w 1348466"/>
                  <a:gd name="connsiteY5" fmla="*/ 0 h 1813230"/>
                  <a:gd name="connsiteX6" fmla="*/ 1348466 w 1348466"/>
                  <a:gd name="connsiteY6" fmla="*/ 302974 h 1813230"/>
                  <a:gd name="connsiteX7" fmla="*/ 1348466 w 1348466"/>
                  <a:gd name="connsiteY7" fmla="*/ 1194302 h 1813230"/>
                  <a:gd name="connsiteX8" fmla="*/ 953984 w 1348466"/>
                  <a:gd name="connsiteY8" fmla="*/ 1465178 h 1813230"/>
                  <a:gd name="connsiteX9" fmla="*/ 598358 w 1348466"/>
                  <a:gd name="connsiteY9" fmla="*/ 1696378 h 1813230"/>
                  <a:gd name="connsiteX10" fmla="*/ 586938 w 1348466"/>
                  <a:gd name="connsiteY10" fmla="*/ 1802532 h 1813230"/>
                  <a:gd name="connsiteX11" fmla="*/ 538369 w 1348466"/>
                  <a:gd name="connsiteY11" fmla="*/ 1811319 h 1813230"/>
                  <a:gd name="connsiteX12" fmla="*/ 0 w 1348466"/>
                  <a:gd name="connsiteY12" fmla="*/ 1514501 h 1813230"/>
                  <a:gd name="connsiteX13" fmla="*/ 0 w 1348466"/>
                  <a:gd name="connsiteY13" fmla="*/ 302974 h 1813230"/>
                  <a:gd name="connsiteX14" fmla="*/ 674234 w 1348466"/>
                  <a:gd name="connsiteY14" fmla="*/ 0 h 1813230"/>
                  <a:gd name="connsiteX0" fmla="*/ 671066 w 1348466"/>
                  <a:gd name="connsiteY0" fmla="*/ 100936 h 1813230"/>
                  <a:gd name="connsiteX1" fmla="*/ 177917 w 1348466"/>
                  <a:gd name="connsiteY1" fmla="*/ 257415 h 1813230"/>
                  <a:gd name="connsiteX2" fmla="*/ 671066 w 1348466"/>
                  <a:gd name="connsiteY2" fmla="*/ 413893 h 1813230"/>
                  <a:gd name="connsiteX3" fmla="*/ 1164216 w 1348466"/>
                  <a:gd name="connsiteY3" fmla="*/ 257415 h 1813230"/>
                  <a:gd name="connsiteX4" fmla="*/ 671066 w 1348466"/>
                  <a:gd name="connsiteY4" fmla="*/ 100936 h 1813230"/>
                  <a:gd name="connsiteX5" fmla="*/ 674234 w 1348466"/>
                  <a:gd name="connsiteY5" fmla="*/ 0 h 1813230"/>
                  <a:gd name="connsiteX6" fmla="*/ 1348466 w 1348466"/>
                  <a:gd name="connsiteY6" fmla="*/ 302974 h 1813230"/>
                  <a:gd name="connsiteX7" fmla="*/ 1348466 w 1348466"/>
                  <a:gd name="connsiteY7" fmla="*/ 1194302 h 1813230"/>
                  <a:gd name="connsiteX8" fmla="*/ 953984 w 1348466"/>
                  <a:gd name="connsiteY8" fmla="*/ 1465178 h 1813230"/>
                  <a:gd name="connsiteX9" fmla="*/ 598358 w 1348466"/>
                  <a:gd name="connsiteY9" fmla="*/ 1696378 h 1813230"/>
                  <a:gd name="connsiteX10" fmla="*/ 586938 w 1348466"/>
                  <a:gd name="connsiteY10" fmla="*/ 1802532 h 1813230"/>
                  <a:gd name="connsiteX11" fmla="*/ 538369 w 1348466"/>
                  <a:gd name="connsiteY11" fmla="*/ 1811319 h 1813230"/>
                  <a:gd name="connsiteX12" fmla="*/ 0 w 1348466"/>
                  <a:gd name="connsiteY12" fmla="*/ 1514501 h 1813230"/>
                  <a:gd name="connsiteX13" fmla="*/ 0 w 1348466"/>
                  <a:gd name="connsiteY13" fmla="*/ 302974 h 1813230"/>
                  <a:gd name="connsiteX14" fmla="*/ 674234 w 1348466"/>
                  <a:gd name="connsiteY14" fmla="*/ 0 h 1813230"/>
                  <a:gd name="connsiteX0" fmla="*/ 671066 w 1351753"/>
                  <a:gd name="connsiteY0" fmla="*/ 100936 h 1813230"/>
                  <a:gd name="connsiteX1" fmla="*/ 177917 w 1351753"/>
                  <a:gd name="connsiteY1" fmla="*/ 257415 h 1813230"/>
                  <a:gd name="connsiteX2" fmla="*/ 671066 w 1351753"/>
                  <a:gd name="connsiteY2" fmla="*/ 413893 h 1813230"/>
                  <a:gd name="connsiteX3" fmla="*/ 1164216 w 1351753"/>
                  <a:gd name="connsiteY3" fmla="*/ 257415 h 1813230"/>
                  <a:gd name="connsiteX4" fmla="*/ 671066 w 1351753"/>
                  <a:gd name="connsiteY4" fmla="*/ 100936 h 1813230"/>
                  <a:gd name="connsiteX5" fmla="*/ 674234 w 1351753"/>
                  <a:gd name="connsiteY5" fmla="*/ 0 h 1813230"/>
                  <a:gd name="connsiteX6" fmla="*/ 1348466 w 1351753"/>
                  <a:gd name="connsiteY6" fmla="*/ 302974 h 1813230"/>
                  <a:gd name="connsiteX7" fmla="*/ 1351753 w 1351753"/>
                  <a:gd name="connsiteY7" fmla="*/ 1223993 h 1813230"/>
                  <a:gd name="connsiteX8" fmla="*/ 953984 w 1351753"/>
                  <a:gd name="connsiteY8" fmla="*/ 1465178 h 1813230"/>
                  <a:gd name="connsiteX9" fmla="*/ 598358 w 1351753"/>
                  <a:gd name="connsiteY9" fmla="*/ 1696378 h 1813230"/>
                  <a:gd name="connsiteX10" fmla="*/ 586938 w 1351753"/>
                  <a:gd name="connsiteY10" fmla="*/ 1802532 h 1813230"/>
                  <a:gd name="connsiteX11" fmla="*/ 538369 w 1351753"/>
                  <a:gd name="connsiteY11" fmla="*/ 1811319 h 1813230"/>
                  <a:gd name="connsiteX12" fmla="*/ 0 w 1351753"/>
                  <a:gd name="connsiteY12" fmla="*/ 1514501 h 1813230"/>
                  <a:gd name="connsiteX13" fmla="*/ 0 w 1351753"/>
                  <a:gd name="connsiteY13" fmla="*/ 302974 h 1813230"/>
                  <a:gd name="connsiteX14" fmla="*/ 674234 w 1351753"/>
                  <a:gd name="connsiteY14" fmla="*/ 0 h 1813230"/>
                  <a:gd name="connsiteX0" fmla="*/ 671066 w 1351753"/>
                  <a:gd name="connsiteY0" fmla="*/ 100936 h 1813230"/>
                  <a:gd name="connsiteX1" fmla="*/ 177917 w 1351753"/>
                  <a:gd name="connsiteY1" fmla="*/ 257415 h 1813230"/>
                  <a:gd name="connsiteX2" fmla="*/ 671066 w 1351753"/>
                  <a:gd name="connsiteY2" fmla="*/ 413893 h 1813230"/>
                  <a:gd name="connsiteX3" fmla="*/ 1164216 w 1351753"/>
                  <a:gd name="connsiteY3" fmla="*/ 257415 h 1813230"/>
                  <a:gd name="connsiteX4" fmla="*/ 671066 w 1351753"/>
                  <a:gd name="connsiteY4" fmla="*/ 100936 h 1813230"/>
                  <a:gd name="connsiteX5" fmla="*/ 674234 w 1351753"/>
                  <a:gd name="connsiteY5" fmla="*/ 0 h 1813230"/>
                  <a:gd name="connsiteX6" fmla="*/ 1348466 w 1351753"/>
                  <a:gd name="connsiteY6" fmla="*/ 302974 h 1813230"/>
                  <a:gd name="connsiteX7" fmla="*/ 1351753 w 1351753"/>
                  <a:gd name="connsiteY7" fmla="*/ 1223993 h 1813230"/>
                  <a:gd name="connsiteX8" fmla="*/ 953984 w 1351753"/>
                  <a:gd name="connsiteY8" fmla="*/ 1465178 h 1813230"/>
                  <a:gd name="connsiteX9" fmla="*/ 598358 w 1351753"/>
                  <a:gd name="connsiteY9" fmla="*/ 1696378 h 1813230"/>
                  <a:gd name="connsiteX10" fmla="*/ 586938 w 1351753"/>
                  <a:gd name="connsiteY10" fmla="*/ 1802532 h 1813230"/>
                  <a:gd name="connsiteX11" fmla="*/ 538369 w 1351753"/>
                  <a:gd name="connsiteY11" fmla="*/ 1811319 h 1813230"/>
                  <a:gd name="connsiteX12" fmla="*/ 0 w 1351753"/>
                  <a:gd name="connsiteY12" fmla="*/ 1514501 h 1813230"/>
                  <a:gd name="connsiteX13" fmla="*/ 0 w 1351753"/>
                  <a:gd name="connsiteY13" fmla="*/ 302974 h 1813230"/>
                  <a:gd name="connsiteX14" fmla="*/ 674234 w 1351753"/>
                  <a:gd name="connsiteY14" fmla="*/ 0 h 1813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51753" h="1813230">
                    <a:moveTo>
                      <a:pt x="671066" y="100936"/>
                    </a:moveTo>
                    <a:cubicBezTo>
                      <a:pt x="398707" y="100936"/>
                      <a:pt x="177917" y="170994"/>
                      <a:pt x="177917" y="257415"/>
                    </a:cubicBezTo>
                    <a:cubicBezTo>
                      <a:pt x="177917" y="343835"/>
                      <a:pt x="398707" y="413893"/>
                      <a:pt x="671066" y="413893"/>
                    </a:cubicBezTo>
                    <a:cubicBezTo>
                      <a:pt x="943426" y="413893"/>
                      <a:pt x="1164216" y="343835"/>
                      <a:pt x="1164216" y="257415"/>
                    </a:cubicBezTo>
                    <a:cubicBezTo>
                      <a:pt x="1164216" y="170994"/>
                      <a:pt x="943426" y="100936"/>
                      <a:pt x="671066" y="100936"/>
                    </a:cubicBezTo>
                    <a:close/>
                    <a:moveTo>
                      <a:pt x="674234" y="0"/>
                    </a:moveTo>
                    <a:cubicBezTo>
                      <a:pt x="1046544" y="0"/>
                      <a:pt x="1348466" y="135585"/>
                      <a:pt x="1348466" y="302974"/>
                    </a:cubicBezTo>
                    <a:cubicBezTo>
                      <a:pt x="1349562" y="609980"/>
                      <a:pt x="1350657" y="916987"/>
                      <a:pt x="1351753" y="1223993"/>
                    </a:cubicBezTo>
                    <a:cubicBezTo>
                      <a:pt x="1147939" y="1207249"/>
                      <a:pt x="1001105" y="1338963"/>
                      <a:pt x="953984" y="1465178"/>
                    </a:cubicBezTo>
                    <a:cubicBezTo>
                      <a:pt x="825679" y="1444387"/>
                      <a:pt x="666105" y="1509289"/>
                      <a:pt x="598358" y="1696378"/>
                    </a:cubicBezTo>
                    <a:cubicBezTo>
                      <a:pt x="583204" y="1777898"/>
                      <a:pt x="596936" y="1783375"/>
                      <a:pt x="586938" y="1802532"/>
                    </a:cubicBezTo>
                    <a:cubicBezTo>
                      <a:pt x="576940" y="1821689"/>
                      <a:pt x="593457" y="1808738"/>
                      <a:pt x="538369" y="1811319"/>
                    </a:cubicBezTo>
                    <a:cubicBezTo>
                      <a:pt x="231159" y="1783080"/>
                      <a:pt x="0" y="1660966"/>
                      <a:pt x="0" y="1514501"/>
                    </a:cubicBezTo>
                    <a:lnTo>
                      <a:pt x="0" y="302974"/>
                    </a:lnTo>
                    <a:cubicBezTo>
                      <a:pt x="0" y="135585"/>
                      <a:pt x="301922" y="0"/>
                      <a:pt x="674234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0" tIns="47558" rIns="0" bIns="4755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50846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4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Calibri" panose="020F0502020204030204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9503309" y="2968694"/>
                <a:ext cx="902493" cy="578314"/>
              </a:xfrm>
              <a:custGeom>
                <a:avLst/>
                <a:gdLst>
                  <a:gd name="connsiteX0" fmla="*/ 496111 w 866506"/>
                  <a:gd name="connsiteY0" fmla="*/ 30681 h 555254"/>
                  <a:gd name="connsiteX1" fmla="*/ 262546 w 866506"/>
                  <a:gd name="connsiteY1" fmla="*/ 208695 h 555254"/>
                  <a:gd name="connsiteX2" fmla="*/ 40833 w 866506"/>
                  <a:gd name="connsiteY2" fmla="*/ 348037 h 555254"/>
                  <a:gd name="connsiteX3" fmla="*/ 180956 w 866506"/>
                  <a:gd name="connsiteY3" fmla="*/ 514512 h 555254"/>
                  <a:gd name="connsiteX4" fmla="*/ 196857 w 866506"/>
                  <a:gd name="connsiteY4" fmla="*/ 516029 h 555254"/>
                  <a:gd name="connsiteX5" fmla="*/ 206994 w 866506"/>
                  <a:gd name="connsiteY5" fmla="*/ 517965 h 555254"/>
                  <a:gd name="connsiteX6" fmla="*/ 730946 w 866506"/>
                  <a:gd name="connsiteY6" fmla="*/ 517965 h 555254"/>
                  <a:gd name="connsiteX7" fmla="*/ 732891 w 866506"/>
                  <a:gd name="connsiteY7" fmla="*/ 517594 h 555254"/>
                  <a:gd name="connsiteX8" fmla="*/ 734834 w 866506"/>
                  <a:gd name="connsiteY8" fmla="*/ 517965 h 555254"/>
                  <a:gd name="connsiteX9" fmla="*/ 833127 w 866506"/>
                  <a:gd name="connsiteY9" fmla="*/ 426937 h 555254"/>
                  <a:gd name="connsiteX10" fmla="*/ 723420 w 866506"/>
                  <a:gd name="connsiteY10" fmla="*/ 351328 h 555254"/>
                  <a:gd name="connsiteX11" fmla="*/ 730190 w 866506"/>
                  <a:gd name="connsiteY11" fmla="*/ 279212 h 555254"/>
                  <a:gd name="connsiteX12" fmla="*/ 496111 w 866506"/>
                  <a:gd name="connsiteY12" fmla="*/ 30681 h 555254"/>
                  <a:gd name="connsiteX13" fmla="*/ 494317 w 866506"/>
                  <a:gd name="connsiteY13" fmla="*/ 0 h 555254"/>
                  <a:gd name="connsiteX14" fmla="*/ 766031 w 866506"/>
                  <a:gd name="connsiteY14" fmla="*/ 277627 h 555254"/>
                  <a:gd name="connsiteX15" fmla="*/ 758732 w 866506"/>
                  <a:gd name="connsiteY15" fmla="*/ 326952 h 555254"/>
                  <a:gd name="connsiteX16" fmla="*/ 796351 w 866506"/>
                  <a:gd name="connsiteY16" fmla="*/ 334547 h 555254"/>
                  <a:gd name="connsiteX17" fmla="*/ 866506 w 866506"/>
                  <a:gd name="connsiteY17" fmla="*/ 440387 h 555254"/>
                  <a:gd name="connsiteX18" fmla="*/ 751640 w 866506"/>
                  <a:gd name="connsiteY18" fmla="*/ 555253 h 555254"/>
                  <a:gd name="connsiteX19" fmla="*/ 749545 w 866506"/>
                  <a:gd name="connsiteY19" fmla="*/ 554831 h 555254"/>
                  <a:gd name="connsiteX20" fmla="*/ 747448 w 866506"/>
                  <a:gd name="connsiteY20" fmla="*/ 555254 h 555254"/>
                  <a:gd name="connsiteX21" fmla="*/ 182673 w 866506"/>
                  <a:gd name="connsiteY21" fmla="*/ 555253 h 555254"/>
                  <a:gd name="connsiteX22" fmla="*/ 171746 w 866506"/>
                  <a:gd name="connsiteY22" fmla="*/ 553048 h 555254"/>
                  <a:gd name="connsiteX23" fmla="*/ 154607 w 866506"/>
                  <a:gd name="connsiteY23" fmla="*/ 551319 h 555254"/>
                  <a:gd name="connsiteX24" fmla="*/ 0 w 866506"/>
                  <a:gd name="connsiteY24" fmla="*/ 361624 h 555254"/>
                  <a:gd name="connsiteX25" fmla="*/ 193630 w 866506"/>
                  <a:gd name="connsiteY25" fmla="*/ 167994 h 555254"/>
                  <a:gd name="connsiteX26" fmla="*/ 232652 w 866506"/>
                  <a:gd name="connsiteY26" fmla="*/ 171928 h 555254"/>
                  <a:gd name="connsiteX27" fmla="*/ 242325 w 866506"/>
                  <a:gd name="connsiteY27" fmla="*/ 174930 h 555254"/>
                  <a:gd name="connsiteX28" fmla="*/ 243955 w 866506"/>
                  <a:gd name="connsiteY28" fmla="*/ 169562 h 555254"/>
                  <a:gd name="connsiteX29" fmla="*/ 494317 w 866506"/>
                  <a:gd name="connsiteY29" fmla="*/ 0 h 555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66506" h="555254">
                    <a:moveTo>
                      <a:pt x="496111" y="30681"/>
                    </a:moveTo>
                    <a:cubicBezTo>
                      <a:pt x="303401" y="37462"/>
                      <a:pt x="273772" y="213356"/>
                      <a:pt x="262546" y="208695"/>
                    </a:cubicBezTo>
                    <a:cubicBezTo>
                      <a:pt x="187689" y="177617"/>
                      <a:pt x="58162" y="208211"/>
                      <a:pt x="40833" y="348037"/>
                    </a:cubicBezTo>
                    <a:cubicBezTo>
                      <a:pt x="31800" y="420930"/>
                      <a:pt x="80050" y="501048"/>
                      <a:pt x="180956" y="514512"/>
                    </a:cubicBezTo>
                    <a:lnTo>
                      <a:pt x="196857" y="516029"/>
                    </a:lnTo>
                    <a:lnTo>
                      <a:pt x="206994" y="517965"/>
                    </a:lnTo>
                    <a:lnTo>
                      <a:pt x="730946" y="517965"/>
                    </a:lnTo>
                    <a:lnTo>
                      <a:pt x="732891" y="517594"/>
                    </a:lnTo>
                    <a:lnTo>
                      <a:pt x="734834" y="517965"/>
                    </a:lnTo>
                    <a:cubicBezTo>
                      <a:pt x="793688" y="517965"/>
                      <a:pt x="842135" y="470777"/>
                      <a:pt x="833127" y="426937"/>
                    </a:cubicBezTo>
                    <a:cubicBezTo>
                      <a:pt x="826996" y="397097"/>
                      <a:pt x="806170" y="363949"/>
                      <a:pt x="723420" y="351328"/>
                    </a:cubicBezTo>
                    <a:cubicBezTo>
                      <a:pt x="724090" y="324115"/>
                      <a:pt x="729520" y="306426"/>
                      <a:pt x="730190" y="279212"/>
                    </a:cubicBezTo>
                    <a:cubicBezTo>
                      <a:pt x="730190" y="144652"/>
                      <a:pt x="635328" y="30681"/>
                      <a:pt x="496111" y="30681"/>
                    </a:cubicBezTo>
                    <a:close/>
                    <a:moveTo>
                      <a:pt x="494317" y="0"/>
                    </a:moveTo>
                    <a:cubicBezTo>
                      <a:pt x="644380" y="0"/>
                      <a:pt x="766031" y="124298"/>
                      <a:pt x="766031" y="277627"/>
                    </a:cubicBezTo>
                    <a:lnTo>
                      <a:pt x="758732" y="326952"/>
                    </a:lnTo>
                    <a:lnTo>
                      <a:pt x="796351" y="334547"/>
                    </a:lnTo>
                    <a:cubicBezTo>
                      <a:pt x="837579" y="351985"/>
                      <a:pt x="866506" y="392808"/>
                      <a:pt x="866506" y="440387"/>
                    </a:cubicBezTo>
                    <a:cubicBezTo>
                      <a:pt x="866506" y="503826"/>
                      <a:pt x="815079" y="555253"/>
                      <a:pt x="751640" y="555253"/>
                    </a:cubicBezTo>
                    <a:lnTo>
                      <a:pt x="749545" y="554831"/>
                    </a:lnTo>
                    <a:lnTo>
                      <a:pt x="747448" y="555254"/>
                    </a:lnTo>
                    <a:lnTo>
                      <a:pt x="182673" y="555253"/>
                    </a:lnTo>
                    <a:lnTo>
                      <a:pt x="171746" y="553048"/>
                    </a:lnTo>
                    <a:lnTo>
                      <a:pt x="154607" y="551319"/>
                    </a:lnTo>
                    <a:cubicBezTo>
                      <a:pt x="66373" y="533264"/>
                      <a:pt x="0" y="455195"/>
                      <a:pt x="0" y="361624"/>
                    </a:cubicBezTo>
                    <a:cubicBezTo>
                      <a:pt x="0" y="254685"/>
                      <a:pt x="86691" y="167994"/>
                      <a:pt x="193630" y="167994"/>
                    </a:cubicBezTo>
                    <a:cubicBezTo>
                      <a:pt x="206997" y="167994"/>
                      <a:pt x="220048" y="169348"/>
                      <a:pt x="232652" y="171928"/>
                    </a:cubicBezTo>
                    <a:lnTo>
                      <a:pt x="242325" y="174930"/>
                    </a:lnTo>
                    <a:lnTo>
                      <a:pt x="243955" y="169562"/>
                    </a:lnTo>
                    <a:cubicBezTo>
                      <a:pt x="285204" y="69918"/>
                      <a:pt x="381769" y="0"/>
                      <a:pt x="494317" y="0"/>
                    </a:cubicBezTo>
                    <a:close/>
                  </a:path>
                </a:pathLst>
              </a:custGeom>
              <a:grpFill/>
              <a:ln w="5715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0" tIns="47558" rIns="0" bIns="4755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50846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40" kern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Calibri" panose="020F0502020204030204"/>
                </a:endParaRPr>
              </a:p>
            </p:txBody>
          </p:sp>
        </p:grpSp>
        <p:sp>
          <p:nvSpPr>
            <p:cNvPr id="24" name="Shape 23"/>
            <p:cNvSpPr/>
            <p:nvPr/>
          </p:nvSpPr>
          <p:spPr>
            <a:xfrm rot="17252513" flipV="1">
              <a:off x="1719988" y="4085958"/>
              <a:ext cx="697728" cy="723879"/>
            </a:xfrm>
            <a:prstGeom prst="swooshArrow">
              <a:avLst>
                <a:gd name="adj1" fmla="val 25000"/>
                <a:gd name="adj2" fmla="val 25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29851" y="2460115"/>
            <a:ext cx="2472631" cy="3494629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9871" tIns="93247" rIns="93247" bIns="47558" numCol="1" rtlCol="0" anchor="t" anchorCtr="0" compatLnSpc="1">
            <a:prstTxWarp prst="textNoShape">
              <a:avLst/>
            </a:prstTxWarp>
          </a:bodyPr>
          <a:lstStyle/>
          <a:p>
            <a:pPr defTabSz="932418">
              <a:defRPr/>
            </a:pPr>
            <a:r>
              <a:rPr lang="en-US" sz="2040" kern="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Actively Learning &amp; Optimizing </a:t>
            </a:r>
            <a:r>
              <a:rPr lang="en-US" sz="2040" kern="0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performance and cost</a:t>
            </a:r>
          </a:p>
        </p:txBody>
      </p:sp>
      <p:sp>
        <p:nvSpPr>
          <p:cNvPr id="29" name="Freeform 15"/>
          <p:cNvSpPr>
            <a:spLocks noChangeAspect="1" noEditPoints="1"/>
          </p:cNvSpPr>
          <p:nvPr/>
        </p:nvSpPr>
        <p:spPr bwMode="black">
          <a:xfrm>
            <a:off x="390787" y="4025512"/>
            <a:ext cx="1725321" cy="1572956"/>
          </a:xfrm>
          <a:custGeom>
            <a:avLst/>
            <a:gdLst>
              <a:gd name="T0" fmla="*/ 436 w 2416"/>
              <a:gd name="T1" fmla="*/ 708 h 2209"/>
              <a:gd name="T2" fmla="*/ 524 w 2416"/>
              <a:gd name="T3" fmla="*/ 768 h 2209"/>
              <a:gd name="T4" fmla="*/ 883 w 2416"/>
              <a:gd name="T5" fmla="*/ 698 h 2209"/>
              <a:gd name="T6" fmla="*/ 1293 w 2416"/>
              <a:gd name="T7" fmla="*/ 707 h 2209"/>
              <a:gd name="T8" fmla="*/ 1449 w 2416"/>
              <a:gd name="T9" fmla="*/ 702 h 2209"/>
              <a:gd name="T10" fmla="*/ 1429 w 2416"/>
              <a:gd name="T11" fmla="*/ 399 h 2209"/>
              <a:gd name="T12" fmla="*/ 1317 w 2416"/>
              <a:gd name="T13" fmla="*/ 124 h 2209"/>
              <a:gd name="T14" fmla="*/ 1101 w 2416"/>
              <a:gd name="T15" fmla="*/ 21 h 2209"/>
              <a:gd name="T16" fmla="*/ 536 w 2416"/>
              <a:gd name="T17" fmla="*/ 250 h 2209"/>
              <a:gd name="T18" fmla="*/ 353 w 2416"/>
              <a:gd name="T19" fmla="*/ 433 h 2209"/>
              <a:gd name="T20" fmla="*/ 387 w 2416"/>
              <a:gd name="T21" fmla="*/ 530 h 2209"/>
              <a:gd name="T22" fmla="*/ 450 w 2416"/>
              <a:gd name="T23" fmla="*/ 1207 h 2209"/>
              <a:gd name="T24" fmla="*/ 617 w 2416"/>
              <a:gd name="T25" fmla="*/ 1272 h 2209"/>
              <a:gd name="T26" fmla="*/ 689 w 2416"/>
              <a:gd name="T27" fmla="*/ 1270 h 2209"/>
              <a:gd name="T28" fmla="*/ 653 w 2416"/>
              <a:gd name="T29" fmla="*/ 1190 h 2209"/>
              <a:gd name="T30" fmla="*/ 626 w 2416"/>
              <a:gd name="T31" fmla="*/ 1126 h 2209"/>
              <a:gd name="T32" fmla="*/ 553 w 2416"/>
              <a:gd name="T33" fmla="*/ 1010 h 2209"/>
              <a:gd name="T34" fmla="*/ 386 w 2416"/>
              <a:gd name="T35" fmla="*/ 755 h 2209"/>
              <a:gd name="T36" fmla="*/ 209 w 2416"/>
              <a:gd name="T37" fmla="*/ 573 h 2209"/>
              <a:gd name="T38" fmla="*/ 48 w 2416"/>
              <a:gd name="T39" fmla="*/ 787 h 2209"/>
              <a:gd name="T40" fmla="*/ 121 w 2416"/>
              <a:gd name="T41" fmla="*/ 1190 h 2209"/>
              <a:gd name="T42" fmla="*/ 355 w 2416"/>
              <a:gd name="T43" fmla="*/ 1178 h 2209"/>
              <a:gd name="T44" fmla="*/ 2011 w 2416"/>
              <a:gd name="T45" fmla="*/ 189 h 2209"/>
              <a:gd name="T46" fmla="*/ 1470 w 2416"/>
              <a:gd name="T47" fmla="*/ 25 h 2209"/>
              <a:gd name="T48" fmla="*/ 1383 w 2416"/>
              <a:gd name="T49" fmla="*/ 196 h 2209"/>
              <a:gd name="T50" fmla="*/ 1533 w 2416"/>
              <a:gd name="T51" fmla="*/ 610 h 2209"/>
              <a:gd name="T52" fmla="*/ 1588 w 2416"/>
              <a:gd name="T53" fmla="*/ 803 h 2209"/>
              <a:gd name="T54" fmla="*/ 1722 w 2416"/>
              <a:gd name="T55" fmla="*/ 938 h 2209"/>
              <a:gd name="T56" fmla="*/ 1907 w 2416"/>
              <a:gd name="T57" fmla="*/ 1240 h 2209"/>
              <a:gd name="T58" fmla="*/ 2277 w 2416"/>
              <a:gd name="T59" fmla="*/ 1135 h 2209"/>
              <a:gd name="T60" fmla="*/ 2323 w 2416"/>
              <a:gd name="T61" fmla="*/ 506 h 2209"/>
              <a:gd name="T62" fmla="*/ 1781 w 2416"/>
              <a:gd name="T63" fmla="*/ 1200 h 2209"/>
              <a:gd name="T64" fmla="*/ 1773 w 2416"/>
              <a:gd name="T65" fmla="*/ 1172 h 2209"/>
              <a:gd name="T66" fmla="*/ 1585 w 2416"/>
              <a:gd name="T67" fmla="*/ 862 h 2209"/>
              <a:gd name="T68" fmla="*/ 1317 w 2416"/>
              <a:gd name="T69" fmla="*/ 747 h 2209"/>
              <a:gd name="T70" fmla="*/ 907 w 2416"/>
              <a:gd name="T71" fmla="*/ 739 h 2209"/>
              <a:gd name="T72" fmla="*/ 489 w 2416"/>
              <a:gd name="T73" fmla="*/ 831 h 2209"/>
              <a:gd name="T74" fmla="*/ 627 w 2416"/>
              <a:gd name="T75" fmla="*/ 1004 h 2209"/>
              <a:gd name="T76" fmla="*/ 704 w 2416"/>
              <a:gd name="T77" fmla="*/ 1182 h 2209"/>
              <a:gd name="T78" fmla="*/ 704 w 2416"/>
              <a:gd name="T79" fmla="*/ 1183 h 2209"/>
              <a:gd name="T80" fmla="*/ 871 w 2416"/>
              <a:gd name="T81" fmla="*/ 1334 h 2209"/>
              <a:gd name="T82" fmla="*/ 1184 w 2416"/>
              <a:gd name="T83" fmla="*/ 1421 h 2209"/>
              <a:gd name="T84" fmla="*/ 1422 w 2416"/>
              <a:gd name="T85" fmla="*/ 1539 h 2209"/>
              <a:gd name="T86" fmla="*/ 1716 w 2416"/>
              <a:gd name="T87" fmla="*/ 1526 h 2209"/>
              <a:gd name="T88" fmla="*/ 1811 w 2416"/>
              <a:gd name="T89" fmla="*/ 1387 h 2209"/>
              <a:gd name="T90" fmla="*/ 1809 w 2416"/>
              <a:gd name="T91" fmla="*/ 1295 h 2209"/>
              <a:gd name="T92" fmla="*/ 1173 w 2416"/>
              <a:gd name="T93" fmla="*/ 1486 h 2209"/>
              <a:gd name="T94" fmla="*/ 1044 w 2416"/>
              <a:gd name="T95" fmla="*/ 1466 h 2209"/>
              <a:gd name="T96" fmla="*/ 984 w 2416"/>
              <a:gd name="T97" fmla="*/ 1573 h 2209"/>
              <a:gd name="T98" fmla="*/ 809 w 2416"/>
              <a:gd name="T99" fmla="*/ 1794 h 2209"/>
              <a:gd name="T100" fmla="*/ 752 w 2416"/>
              <a:gd name="T101" fmla="*/ 2011 h 2209"/>
              <a:gd name="T102" fmla="*/ 778 w 2416"/>
              <a:gd name="T103" fmla="*/ 2150 h 2209"/>
              <a:gd name="T104" fmla="*/ 880 w 2416"/>
              <a:gd name="T105" fmla="*/ 2177 h 2209"/>
              <a:gd name="T106" fmla="*/ 1012 w 2416"/>
              <a:gd name="T107" fmla="*/ 2005 h 2209"/>
              <a:gd name="T108" fmla="*/ 1226 w 2416"/>
              <a:gd name="T109" fmla="*/ 1733 h 2209"/>
              <a:gd name="T110" fmla="*/ 1245 w 2416"/>
              <a:gd name="T111" fmla="*/ 1541 h 2209"/>
              <a:gd name="T112" fmla="*/ 797 w 2416"/>
              <a:gd name="T113" fmla="*/ 1718 h 2209"/>
              <a:gd name="T114" fmla="*/ 977 w 2416"/>
              <a:gd name="T115" fmla="*/ 1520 h 2209"/>
              <a:gd name="T116" fmla="*/ 831 w 2416"/>
              <a:gd name="T117" fmla="*/ 1386 h 2209"/>
              <a:gd name="T118" fmla="*/ 584 w 2416"/>
              <a:gd name="T119" fmla="*/ 1299 h 2209"/>
              <a:gd name="T120" fmla="*/ 222 w 2416"/>
              <a:gd name="T121" fmla="*/ 1510 h 2209"/>
              <a:gd name="T122" fmla="*/ 569 w 2416"/>
              <a:gd name="T123" fmla="*/ 1809 h 2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16" h="2209">
                <a:moveTo>
                  <a:pt x="387" y="530"/>
                </a:moveTo>
                <a:cubicBezTo>
                  <a:pt x="412" y="587"/>
                  <a:pt x="412" y="651"/>
                  <a:pt x="436" y="708"/>
                </a:cubicBezTo>
                <a:cubicBezTo>
                  <a:pt x="445" y="729"/>
                  <a:pt x="445" y="729"/>
                  <a:pt x="445" y="729"/>
                </a:cubicBezTo>
                <a:cubicBezTo>
                  <a:pt x="454" y="752"/>
                  <a:pt x="490" y="770"/>
                  <a:pt x="524" y="768"/>
                </a:cubicBezTo>
                <a:cubicBezTo>
                  <a:pt x="524" y="768"/>
                  <a:pt x="524" y="768"/>
                  <a:pt x="553" y="767"/>
                </a:cubicBezTo>
                <a:cubicBezTo>
                  <a:pt x="666" y="760"/>
                  <a:pt x="772" y="718"/>
                  <a:pt x="883" y="698"/>
                </a:cubicBezTo>
                <a:cubicBezTo>
                  <a:pt x="954" y="685"/>
                  <a:pt x="1003" y="722"/>
                  <a:pt x="1070" y="733"/>
                </a:cubicBezTo>
                <a:cubicBezTo>
                  <a:pt x="1146" y="746"/>
                  <a:pt x="1215" y="702"/>
                  <a:pt x="1293" y="707"/>
                </a:cubicBezTo>
                <a:cubicBezTo>
                  <a:pt x="1348" y="710"/>
                  <a:pt x="1362" y="715"/>
                  <a:pt x="1362" y="715"/>
                </a:cubicBezTo>
                <a:cubicBezTo>
                  <a:pt x="1391" y="726"/>
                  <a:pt x="1424" y="722"/>
                  <a:pt x="1449" y="702"/>
                </a:cubicBezTo>
                <a:cubicBezTo>
                  <a:pt x="1478" y="678"/>
                  <a:pt x="1478" y="646"/>
                  <a:pt x="1477" y="611"/>
                </a:cubicBezTo>
                <a:cubicBezTo>
                  <a:pt x="1474" y="540"/>
                  <a:pt x="1468" y="462"/>
                  <a:pt x="1429" y="399"/>
                </a:cubicBezTo>
                <a:cubicBezTo>
                  <a:pt x="1401" y="353"/>
                  <a:pt x="1374" y="306"/>
                  <a:pt x="1351" y="256"/>
                </a:cubicBezTo>
                <a:cubicBezTo>
                  <a:pt x="1332" y="215"/>
                  <a:pt x="1322" y="170"/>
                  <a:pt x="1317" y="124"/>
                </a:cubicBezTo>
                <a:cubicBezTo>
                  <a:pt x="1312" y="92"/>
                  <a:pt x="1317" y="40"/>
                  <a:pt x="1281" y="23"/>
                </a:cubicBezTo>
                <a:cubicBezTo>
                  <a:pt x="1229" y="0"/>
                  <a:pt x="1155" y="13"/>
                  <a:pt x="1101" y="21"/>
                </a:cubicBezTo>
                <a:cubicBezTo>
                  <a:pt x="972" y="38"/>
                  <a:pt x="844" y="76"/>
                  <a:pt x="727" y="134"/>
                </a:cubicBezTo>
                <a:cubicBezTo>
                  <a:pt x="660" y="167"/>
                  <a:pt x="596" y="206"/>
                  <a:pt x="536" y="250"/>
                </a:cubicBezTo>
                <a:cubicBezTo>
                  <a:pt x="488" y="285"/>
                  <a:pt x="440" y="319"/>
                  <a:pt x="399" y="362"/>
                </a:cubicBezTo>
                <a:cubicBezTo>
                  <a:pt x="380" y="382"/>
                  <a:pt x="359" y="405"/>
                  <a:pt x="353" y="433"/>
                </a:cubicBezTo>
                <a:cubicBezTo>
                  <a:pt x="346" y="467"/>
                  <a:pt x="367" y="492"/>
                  <a:pt x="381" y="520"/>
                </a:cubicBezTo>
                <a:cubicBezTo>
                  <a:pt x="383" y="523"/>
                  <a:pt x="385" y="527"/>
                  <a:pt x="387" y="530"/>
                </a:cubicBezTo>
                <a:close/>
                <a:moveTo>
                  <a:pt x="355" y="1178"/>
                </a:moveTo>
                <a:cubicBezTo>
                  <a:pt x="385" y="1181"/>
                  <a:pt x="417" y="1193"/>
                  <a:pt x="450" y="1207"/>
                </a:cubicBezTo>
                <a:cubicBezTo>
                  <a:pt x="487" y="1223"/>
                  <a:pt x="524" y="1242"/>
                  <a:pt x="558" y="1255"/>
                </a:cubicBezTo>
                <a:cubicBezTo>
                  <a:pt x="577" y="1263"/>
                  <a:pt x="598" y="1267"/>
                  <a:pt x="617" y="1272"/>
                </a:cubicBezTo>
                <a:cubicBezTo>
                  <a:pt x="635" y="1276"/>
                  <a:pt x="647" y="1281"/>
                  <a:pt x="665" y="1278"/>
                </a:cubicBezTo>
                <a:cubicBezTo>
                  <a:pt x="673" y="1276"/>
                  <a:pt x="684" y="1277"/>
                  <a:pt x="689" y="1270"/>
                </a:cubicBezTo>
                <a:cubicBezTo>
                  <a:pt x="701" y="1256"/>
                  <a:pt x="690" y="1228"/>
                  <a:pt x="680" y="1218"/>
                </a:cubicBezTo>
                <a:cubicBezTo>
                  <a:pt x="670" y="1209"/>
                  <a:pt x="661" y="1200"/>
                  <a:pt x="653" y="1190"/>
                </a:cubicBezTo>
                <a:cubicBezTo>
                  <a:pt x="648" y="1184"/>
                  <a:pt x="643" y="1177"/>
                  <a:pt x="640" y="1169"/>
                </a:cubicBezTo>
                <a:cubicBezTo>
                  <a:pt x="634" y="1156"/>
                  <a:pt x="627" y="1141"/>
                  <a:pt x="626" y="1126"/>
                </a:cubicBezTo>
                <a:cubicBezTo>
                  <a:pt x="625" y="1110"/>
                  <a:pt x="624" y="1097"/>
                  <a:pt x="619" y="1082"/>
                </a:cubicBezTo>
                <a:cubicBezTo>
                  <a:pt x="607" y="1051"/>
                  <a:pt x="583" y="1023"/>
                  <a:pt x="553" y="1010"/>
                </a:cubicBezTo>
                <a:cubicBezTo>
                  <a:pt x="553" y="1010"/>
                  <a:pt x="521" y="997"/>
                  <a:pt x="479" y="944"/>
                </a:cubicBezTo>
                <a:cubicBezTo>
                  <a:pt x="450" y="907"/>
                  <a:pt x="395" y="775"/>
                  <a:pt x="386" y="755"/>
                </a:cubicBezTo>
                <a:cubicBezTo>
                  <a:pt x="364" y="704"/>
                  <a:pt x="374" y="643"/>
                  <a:pt x="356" y="592"/>
                </a:cubicBezTo>
                <a:cubicBezTo>
                  <a:pt x="333" y="526"/>
                  <a:pt x="256" y="534"/>
                  <a:pt x="209" y="573"/>
                </a:cubicBezTo>
                <a:cubicBezTo>
                  <a:pt x="209" y="573"/>
                  <a:pt x="194" y="586"/>
                  <a:pt x="138" y="637"/>
                </a:cubicBezTo>
                <a:cubicBezTo>
                  <a:pt x="94" y="677"/>
                  <a:pt x="73" y="735"/>
                  <a:pt x="48" y="787"/>
                </a:cubicBezTo>
                <a:cubicBezTo>
                  <a:pt x="6" y="879"/>
                  <a:pt x="0" y="959"/>
                  <a:pt x="1" y="1058"/>
                </a:cubicBezTo>
                <a:cubicBezTo>
                  <a:pt x="2" y="1136"/>
                  <a:pt x="54" y="1160"/>
                  <a:pt x="121" y="1190"/>
                </a:cubicBezTo>
                <a:cubicBezTo>
                  <a:pt x="121" y="1190"/>
                  <a:pt x="132" y="1194"/>
                  <a:pt x="176" y="1197"/>
                </a:cubicBezTo>
                <a:cubicBezTo>
                  <a:pt x="235" y="1201"/>
                  <a:pt x="297" y="1172"/>
                  <a:pt x="355" y="1178"/>
                </a:cubicBezTo>
                <a:close/>
                <a:moveTo>
                  <a:pt x="2323" y="506"/>
                </a:moveTo>
                <a:cubicBezTo>
                  <a:pt x="2249" y="371"/>
                  <a:pt x="2134" y="255"/>
                  <a:pt x="2011" y="189"/>
                </a:cubicBezTo>
                <a:cubicBezTo>
                  <a:pt x="1900" y="130"/>
                  <a:pt x="1747" y="56"/>
                  <a:pt x="1622" y="40"/>
                </a:cubicBezTo>
                <a:cubicBezTo>
                  <a:pt x="1540" y="30"/>
                  <a:pt x="1470" y="25"/>
                  <a:pt x="1470" y="25"/>
                </a:cubicBezTo>
                <a:cubicBezTo>
                  <a:pt x="1417" y="21"/>
                  <a:pt x="1369" y="61"/>
                  <a:pt x="1364" y="114"/>
                </a:cubicBezTo>
                <a:cubicBezTo>
                  <a:pt x="1364" y="114"/>
                  <a:pt x="1362" y="137"/>
                  <a:pt x="1383" y="196"/>
                </a:cubicBezTo>
                <a:cubicBezTo>
                  <a:pt x="1409" y="267"/>
                  <a:pt x="1445" y="333"/>
                  <a:pt x="1485" y="398"/>
                </a:cubicBezTo>
                <a:cubicBezTo>
                  <a:pt x="1524" y="460"/>
                  <a:pt x="1530" y="538"/>
                  <a:pt x="1533" y="610"/>
                </a:cubicBezTo>
                <a:cubicBezTo>
                  <a:pt x="1535" y="657"/>
                  <a:pt x="1535" y="657"/>
                  <a:pt x="1535" y="657"/>
                </a:cubicBezTo>
                <a:cubicBezTo>
                  <a:pt x="1520" y="707"/>
                  <a:pt x="1544" y="773"/>
                  <a:pt x="1588" y="803"/>
                </a:cubicBezTo>
                <a:cubicBezTo>
                  <a:pt x="1588" y="803"/>
                  <a:pt x="1613" y="820"/>
                  <a:pt x="1644" y="848"/>
                </a:cubicBezTo>
                <a:cubicBezTo>
                  <a:pt x="1669" y="872"/>
                  <a:pt x="1698" y="902"/>
                  <a:pt x="1722" y="938"/>
                </a:cubicBezTo>
                <a:cubicBezTo>
                  <a:pt x="1755" y="989"/>
                  <a:pt x="1775" y="1050"/>
                  <a:pt x="1797" y="1107"/>
                </a:cubicBezTo>
                <a:cubicBezTo>
                  <a:pt x="1822" y="1173"/>
                  <a:pt x="1827" y="1230"/>
                  <a:pt x="1907" y="1240"/>
                </a:cubicBezTo>
                <a:cubicBezTo>
                  <a:pt x="1980" y="1250"/>
                  <a:pt x="2041" y="1287"/>
                  <a:pt x="2115" y="1256"/>
                </a:cubicBezTo>
                <a:cubicBezTo>
                  <a:pt x="2175" y="1230"/>
                  <a:pt x="2231" y="1180"/>
                  <a:pt x="2277" y="1135"/>
                </a:cubicBezTo>
                <a:cubicBezTo>
                  <a:pt x="2362" y="1050"/>
                  <a:pt x="2402" y="950"/>
                  <a:pt x="2409" y="847"/>
                </a:cubicBezTo>
                <a:cubicBezTo>
                  <a:pt x="2416" y="732"/>
                  <a:pt x="2383" y="613"/>
                  <a:pt x="2323" y="506"/>
                </a:cubicBezTo>
                <a:close/>
                <a:moveTo>
                  <a:pt x="1809" y="1295"/>
                </a:moveTo>
                <a:cubicBezTo>
                  <a:pt x="1803" y="1263"/>
                  <a:pt x="1789" y="1231"/>
                  <a:pt x="1781" y="1200"/>
                </a:cubicBezTo>
                <a:cubicBezTo>
                  <a:pt x="1781" y="1200"/>
                  <a:pt x="1781" y="1200"/>
                  <a:pt x="1774" y="1177"/>
                </a:cubicBezTo>
                <a:cubicBezTo>
                  <a:pt x="1774" y="1176"/>
                  <a:pt x="1773" y="1174"/>
                  <a:pt x="1773" y="1172"/>
                </a:cubicBezTo>
                <a:cubicBezTo>
                  <a:pt x="1752" y="1100"/>
                  <a:pt x="1731" y="1044"/>
                  <a:pt x="1689" y="980"/>
                </a:cubicBezTo>
                <a:cubicBezTo>
                  <a:pt x="1661" y="936"/>
                  <a:pt x="1625" y="896"/>
                  <a:pt x="1585" y="862"/>
                </a:cubicBezTo>
                <a:cubicBezTo>
                  <a:pt x="1552" y="833"/>
                  <a:pt x="1515" y="809"/>
                  <a:pt x="1476" y="790"/>
                </a:cubicBezTo>
                <a:cubicBezTo>
                  <a:pt x="1426" y="766"/>
                  <a:pt x="1372" y="751"/>
                  <a:pt x="1317" y="747"/>
                </a:cubicBezTo>
                <a:cubicBezTo>
                  <a:pt x="1239" y="743"/>
                  <a:pt x="1170" y="787"/>
                  <a:pt x="1094" y="774"/>
                </a:cubicBezTo>
                <a:cubicBezTo>
                  <a:pt x="1027" y="762"/>
                  <a:pt x="978" y="726"/>
                  <a:pt x="907" y="739"/>
                </a:cubicBezTo>
                <a:cubicBezTo>
                  <a:pt x="796" y="758"/>
                  <a:pt x="690" y="801"/>
                  <a:pt x="577" y="807"/>
                </a:cubicBezTo>
                <a:cubicBezTo>
                  <a:pt x="548" y="809"/>
                  <a:pt x="488" y="788"/>
                  <a:pt x="489" y="831"/>
                </a:cubicBezTo>
                <a:cubicBezTo>
                  <a:pt x="489" y="859"/>
                  <a:pt x="535" y="915"/>
                  <a:pt x="553" y="938"/>
                </a:cubicBezTo>
                <a:cubicBezTo>
                  <a:pt x="595" y="991"/>
                  <a:pt x="627" y="1004"/>
                  <a:pt x="627" y="1004"/>
                </a:cubicBezTo>
                <a:cubicBezTo>
                  <a:pt x="676" y="1025"/>
                  <a:pt x="709" y="1085"/>
                  <a:pt x="700" y="1137"/>
                </a:cubicBezTo>
                <a:cubicBezTo>
                  <a:pt x="700" y="1137"/>
                  <a:pt x="699" y="1143"/>
                  <a:pt x="704" y="1182"/>
                </a:cubicBezTo>
                <a:cubicBezTo>
                  <a:pt x="704" y="1182"/>
                  <a:pt x="704" y="1183"/>
                  <a:pt x="704" y="1183"/>
                </a:cubicBezTo>
                <a:cubicBezTo>
                  <a:pt x="704" y="1183"/>
                  <a:pt x="704" y="1183"/>
                  <a:pt x="704" y="1183"/>
                </a:cubicBezTo>
                <a:cubicBezTo>
                  <a:pt x="707" y="1209"/>
                  <a:pt x="734" y="1224"/>
                  <a:pt x="753" y="1238"/>
                </a:cubicBezTo>
                <a:cubicBezTo>
                  <a:pt x="796" y="1269"/>
                  <a:pt x="821" y="1312"/>
                  <a:pt x="871" y="1334"/>
                </a:cubicBezTo>
                <a:cubicBezTo>
                  <a:pt x="921" y="1356"/>
                  <a:pt x="975" y="1374"/>
                  <a:pt x="1030" y="1384"/>
                </a:cubicBezTo>
                <a:cubicBezTo>
                  <a:pt x="1079" y="1393"/>
                  <a:pt x="1143" y="1388"/>
                  <a:pt x="1184" y="1421"/>
                </a:cubicBezTo>
                <a:cubicBezTo>
                  <a:pt x="1223" y="1453"/>
                  <a:pt x="1247" y="1484"/>
                  <a:pt x="1295" y="1503"/>
                </a:cubicBezTo>
                <a:cubicBezTo>
                  <a:pt x="1335" y="1518"/>
                  <a:pt x="1380" y="1527"/>
                  <a:pt x="1422" y="1539"/>
                </a:cubicBezTo>
                <a:cubicBezTo>
                  <a:pt x="1463" y="1552"/>
                  <a:pt x="1502" y="1574"/>
                  <a:pt x="1545" y="1579"/>
                </a:cubicBezTo>
                <a:cubicBezTo>
                  <a:pt x="1608" y="1586"/>
                  <a:pt x="1668" y="1566"/>
                  <a:pt x="1716" y="1526"/>
                </a:cubicBezTo>
                <a:cubicBezTo>
                  <a:pt x="1739" y="1506"/>
                  <a:pt x="1759" y="1483"/>
                  <a:pt x="1775" y="1458"/>
                </a:cubicBezTo>
                <a:cubicBezTo>
                  <a:pt x="1790" y="1436"/>
                  <a:pt x="1806" y="1413"/>
                  <a:pt x="1811" y="1387"/>
                </a:cubicBezTo>
                <a:cubicBezTo>
                  <a:pt x="1816" y="1367"/>
                  <a:pt x="1814" y="1341"/>
                  <a:pt x="1812" y="1320"/>
                </a:cubicBezTo>
                <a:cubicBezTo>
                  <a:pt x="1812" y="1312"/>
                  <a:pt x="1810" y="1304"/>
                  <a:pt x="1809" y="1295"/>
                </a:cubicBezTo>
                <a:close/>
                <a:moveTo>
                  <a:pt x="1174" y="1487"/>
                </a:moveTo>
                <a:cubicBezTo>
                  <a:pt x="1173" y="1486"/>
                  <a:pt x="1173" y="1486"/>
                  <a:pt x="1173" y="1486"/>
                </a:cubicBezTo>
                <a:cubicBezTo>
                  <a:pt x="1149" y="1474"/>
                  <a:pt x="1132" y="1463"/>
                  <a:pt x="1105" y="1460"/>
                </a:cubicBezTo>
                <a:cubicBezTo>
                  <a:pt x="1086" y="1457"/>
                  <a:pt x="1058" y="1447"/>
                  <a:pt x="1044" y="1466"/>
                </a:cubicBezTo>
                <a:cubicBezTo>
                  <a:pt x="1035" y="1479"/>
                  <a:pt x="1028" y="1493"/>
                  <a:pt x="1021" y="1506"/>
                </a:cubicBezTo>
                <a:cubicBezTo>
                  <a:pt x="1009" y="1528"/>
                  <a:pt x="998" y="1552"/>
                  <a:pt x="984" y="1573"/>
                </a:cubicBezTo>
                <a:cubicBezTo>
                  <a:pt x="956" y="1616"/>
                  <a:pt x="925" y="1656"/>
                  <a:pt x="892" y="1695"/>
                </a:cubicBezTo>
                <a:cubicBezTo>
                  <a:pt x="866" y="1726"/>
                  <a:pt x="825" y="1756"/>
                  <a:pt x="809" y="1794"/>
                </a:cubicBezTo>
                <a:cubicBezTo>
                  <a:pt x="793" y="1830"/>
                  <a:pt x="802" y="1871"/>
                  <a:pt x="789" y="1907"/>
                </a:cubicBezTo>
                <a:cubicBezTo>
                  <a:pt x="776" y="1941"/>
                  <a:pt x="762" y="1975"/>
                  <a:pt x="752" y="2011"/>
                </a:cubicBezTo>
                <a:cubicBezTo>
                  <a:pt x="743" y="2043"/>
                  <a:pt x="720" y="2102"/>
                  <a:pt x="735" y="2135"/>
                </a:cubicBezTo>
                <a:cubicBezTo>
                  <a:pt x="746" y="2160"/>
                  <a:pt x="754" y="2153"/>
                  <a:pt x="778" y="2150"/>
                </a:cubicBezTo>
                <a:cubicBezTo>
                  <a:pt x="811" y="2145"/>
                  <a:pt x="847" y="2145"/>
                  <a:pt x="872" y="2170"/>
                </a:cubicBezTo>
                <a:cubicBezTo>
                  <a:pt x="880" y="2177"/>
                  <a:pt x="880" y="2177"/>
                  <a:pt x="880" y="2177"/>
                </a:cubicBezTo>
                <a:cubicBezTo>
                  <a:pt x="895" y="2209"/>
                  <a:pt x="926" y="2196"/>
                  <a:pt x="948" y="2148"/>
                </a:cubicBezTo>
                <a:cubicBezTo>
                  <a:pt x="948" y="2148"/>
                  <a:pt x="979" y="2082"/>
                  <a:pt x="1012" y="2005"/>
                </a:cubicBezTo>
                <a:cubicBezTo>
                  <a:pt x="1044" y="1930"/>
                  <a:pt x="1099" y="1861"/>
                  <a:pt x="1154" y="1801"/>
                </a:cubicBezTo>
                <a:cubicBezTo>
                  <a:pt x="1177" y="1776"/>
                  <a:pt x="1206" y="1761"/>
                  <a:pt x="1226" y="1733"/>
                </a:cubicBezTo>
                <a:cubicBezTo>
                  <a:pt x="1248" y="1702"/>
                  <a:pt x="1265" y="1664"/>
                  <a:pt x="1267" y="1625"/>
                </a:cubicBezTo>
                <a:cubicBezTo>
                  <a:pt x="1269" y="1596"/>
                  <a:pt x="1263" y="1564"/>
                  <a:pt x="1245" y="1541"/>
                </a:cubicBezTo>
                <a:cubicBezTo>
                  <a:pt x="1226" y="1515"/>
                  <a:pt x="1202" y="1501"/>
                  <a:pt x="1174" y="1487"/>
                </a:cubicBezTo>
                <a:close/>
                <a:moveTo>
                  <a:pt x="797" y="1718"/>
                </a:moveTo>
                <a:cubicBezTo>
                  <a:pt x="838" y="1673"/>
                  <a:pt x="878" y="1628"/>
                  <a:pt x="919" y="1583"/>
                </a:cubicBezTo>
                <a:cubicBezTo>
                  <a:pt x="935" y="1566"/>
                  <a:pt x="962" y="1543"/>
                  <a:pt x="977" y="1520"/>
                </a:cubicBezTo>
                <a:cubicBezTo>
                  <a:pt x="981" y="1515"/>
                  <a:pt x="984" y="1510"/>
                  <a:pt x="986" y="1504"/>
                </a:cubicBezTo>
                <a:cubicBezTo>
                  <a:pt x="1012" y="1431"/>
                  <a:pt x="881" y="1406"/>
                  <a:pt x="831" y="1386"/>
                </a:cubicBezTo>
                <a:cubicBezTo>
                  <a:pt x="782" y="1366"/>
                  <a:pt x="699" y="1338"/>
                  <a:pt x="649" y="1322"/>
                </a:cubicBezTo>
                <a:cubicBezTo>
                  <a:pt x="649" y="1322"/>
                  <a:pt x="623" y="1314"/>
                  <a:pt x="584" y="1299"/>
                </a:cubicBezTo>
                <a:cubicBezTo>
                  <a:pt x="473" y="1257"/>
                  <a:pt x="194" y="1132"/>
                  <a:pt x="183" y="1346"/>
                </a:cubicBezTo>
                <a:cubicBezTo>
                  <a:pt x="180" y="1402"/>
                  <a:pt x="206" y="1458"/>
                  <a:pt x="222" y="1510"/>
                </a:cubicBezTo>
                <a:cubicBezTo>
                  <a:pt x="253" y="1611"/>
                  <a:pt x="320" y="1720"/>
                  <a:pt x="409" y="1779"/>
                </a:cubicBezTo>
                <a:cubicBezTo>
                  <a:pt x="458" y="1811"/>
                  <a:pt x="512" y="1813"/>
                  <a:pt x="569" y="1809"/>
                </a:cubicBezTo>
                <a:cubicBezTo>
                  <a:pt x="666" y="1800"/>
                  <a:pt x="729" y="1795"/>
                  <a:pt x="797" y="1718"/>
                </a:cubicBezTo>
                <a:close/>
              </a:path>
            </a:pathLst>
          </a:custGeom>
          <a:solidFill>
            <a:srgbClr val="44B0FF"/>
          </a:solidFill>
          <a:ln>
            <a:noFill/>
          </a:ln>
        </p:spPr>
        <p:txBody>
          <a:bodyPr vert="horz" wrap="square" lIns="111909" tIns="55955" rIns="111909" bIns="55955" numCol="1" anchor="t" anchorCtr="0" compatLnSpc="1">
            <a:prstTxWarp prst="textNoShape">
              <a:avLst/>
            </a:prstTxWarp>
          </a:bodyPr>
          <a:lstStyle/>
          <a:p>
            <a:pPr defTabSz="1243192">
              <a:defRPr/>
            </a:pPr>
            <a:endParaRPr lang="en-US" sz="2174" kern="0">
              <a:solidFill>
                <a:srgbClr val="44B0FF"/>
              </a:solidFill>
              <a:latin typeface="Calibri" panose="020F0502020204030204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7475569" y="2460115"/>
            <a:ext cx="2455108" cy="3494629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9871" tIns="93247" rIns="93247" bIns="47558" numCol="1" rtlCol="0" anchor="t" anchorCtr="0" compatLnSpc="1">
            <a:prstTxWarp prst="textNoShape">
              <a:avLst/>
            </a:prstTxWarp>
          </a:bodyPr>
          <a:lstStyle/>
          <a:p>
            <a:pPr defTabSz="932418">
              <a:spcAft>
                <a:spcPts val="1224"/>
              </a:spcAft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End to end Integrate with your environment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17252" y="4015902"/>
            <a:ext cx="1571741" cy="1593389"/>
            <a:chOff x="7762088" y="3634560"/>
            <a:chExt cx="1541281" cy="1562509"/>
          </a:xfrm>
          <a:solidFill>
            <a:srgbClr val="44B0FF"/>
          </a:solidFill>
        </p:grpSpPr>
        <p:sp>
          <p:nvSpPr>
            <p:cNvPr id="31" name="Freeform 30"/>
            <p:cNvSpPr>
              <a:spLocks noEditPoints="1"/>
            </p:cNvSpPr>
            <p:nvPr/>
          </p:nvSpPr>
          <p:spPr bwMode="auto">
            <a:xfrm rot="16200000" flipH="1">
              <a:off x="7758109" y="3638539"/>
              <a:ext cx="1535853" cy="1527896"/>
            </a:xfrm>
            <a:custGeom>
              <a:avLst/>
              <a:gdLst>
                <a:gd name="T0" fmla="*/ 14 w 87"/>
                <a:gd name="T1" fmla="*/ 2 h 87"/>
                <a:gd name="T2" fmla="*/ 28 w 87"/>
                <a:gd name="T3" fmla="*/ 16 h 87"/>
                <a:gd name="T4" fmla="*/ 25 w 87"/>
                <a:gd name="T5" fmla="*/ 25 h 87"/>
                <a:gd name="T6" fmla="*/ 16 w 87"/>
                <a:gd name="T7" fmla="*/ 28 h 87"/>
                <a:gd name="T8" fmla="*/ 3 w 87"/>
                <a:gd name="T9" fmla="*/ 14 h 87"/>
                <a:gd name="T10" fmla="*/ 7 w 87"/>
                <a:gd name="T11" fmla="*/ 35 h 87"/>
                <a:gd name="T12" fmla="*/ 28 w 87"/>
                <a:gd name="T13" fmla="*/ 39 h 87"/>
                <a:gd name="T14" fmla="*/ 73 w 87"/>
                <a:gd name="T15" fmla="*/ 84 h 87"/>
                <a:gd name="T16" fmla="*/ 83 w 87"/>
                <a:gd name="T17" fmla="*/ 84 h 87"/>
                <a:gd name="T18" fmla="*/ 84 w 87"/>
                <a:gd name="T19" fmla="*/ 83 h 87"/>
                <a:gd name="T20" fmla="*/ 84 w 87"/>
                <a:gd name="T21" fmla="*/ 72 h 87"/>
                <a:gd name="T22" fmla="*/ 39 w 87"/>
                <a:gd name="T23" fmla="*/ 28 h 87"/>
                <a:gd name="T24" fmla="*/ 35 w 87"/>
                <a:gd name="T25" fmla="*/ 7 h 87"/>
                <a:gd name="T26" fmla="*/ 14 w 87"/>
                <a:gd name="T27" fmla="*/ 2 h 87"/>
                <a:gd name="T28" fmla="*/ 81 w 87"/>
                <a:gd name="T29" fmla="*/ 81 h 87"/>
                <a:gd name="T30" fmla="*/ 75 w 87"/>
                <a:gd name="T31" fmla="*/ 81 h 87"/>
                <a:gd name="T32" fmla="*/ 75 w 87"/>
                <a:gd name="T33" fmla="*/ 75 h 87"/>
                <a:gd name="T34" fmla="*/ 81 w 87"/>
                <a:gd name="T35" fmla="*/ 75 h 87"/>
                <a:gd name="T36" fmla="*/ 81 w 87"/>
                <a:gd name="T37" fmla="*/ 8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87">
                  <a:moveTo>
                    <a:pt x="14" y="2"/>
                  </a:moveTo>
                  <a:cubicBezTo>
                    <a:pt x="28" y="16"/>
                    <a:pt x="28" y="16"/>
                    <a:pt x="28" y="16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21"/>
                    <a:pt x="1" y="29"/>
                    <a:pt x="7" y="35"/>
                  </a:cubicBezTo>
                  <a:cubicBezTo>
                    <a:pt x="13" y="40"/>
                    <a:pt x="21" y="42"/>
                    <a:pt x="28" y="39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76" y="87"/>
                    <a:pt x="80" y="87"/>
                    <a:pt x="83" y="84"/>
                  </a:cubicBezTo>
                  <a:cubicBezTo>
                    <a:pt x="84" y="83"/>
                    <a:pt x="84" y="83"/>
                    <a:pt x="84" y="83"/>
                  </a:cubicBezTo>
                  <a:cubicBezTo>
                    <a:pt x="87" y="80"/>
                    <a:pt x="87" y="75"/>
                    <a:pt x="84" y="72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21"/>
                    <a:pt x="41" y="13"/>
                    <a:pt x="35" y="7"/>
                  </a:cubicBezTo>
                  <a:cubicBezTo>
                    <a:pt x="29" y="1"/>
                    <a:pt x="21" y="0"/>
                    <a:pt x="14" y="2"/>
                  </a:cubicBezTo>
                  <a:close/>
                  <a:moveTo>
                    <a:pt x="81" y="81"/>
                  </a:moveTo>
                  <a:cubicBezTo>
                    <a:pt x="79" y="83"/>
                    <a:pt x="77" y="83"/>
                    <a:pt x="75" y="81"/>
                  </a:cubicBezTo>
                  <a:cubicBezTo>
                    <a:pt x="73" y="79"/>
                    <a:pt x="73" y="76"/>
                    <a:pt x="75" y="75"/>
                  </a:cubicBezTo>
                  <a:cubicBezTo>
                    <a:pt x="77" y="73"/>
                    <a:pt x="79" y="73"/>
                    <a:pt x="81" y="75"/>
                  </a:cubicBezTo>
                  <a:cubicBezTo>
                    <a:pt x="83" y="76"/>
                    <a:pt x="83" y="79"/>
                    <a:pt x="81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47" tIns="46623" rIns="93247" bIns="46623" numCol="1" anchor="t" anchorCtr="0" compatLnSpc="1">
              <a:prstTxWarp prst="textNoShape">
                <a:avLst/>
              </a:prstTxWarp>
            </a:bodyPr>
            <a:lstStyle/>
            <a:p>
              <a:pPr defTabSz="932418">
                <a:defRPr/>
              </a:pPr>
              <a:endParaRPr lang="en-US" sz="1836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 rot="16200000" flipH="1">
              <a:off x="7793867" y="3687567"/>
              <a:ext cx="1513661" cy="1505343"/>
            </a:xfrm>
            <a:custGeom>
              <a:avLst/>
              <a:gdLst>
                <a:gd name="T0" fmla="*/ 80 w 82"/>
                <a:gd name="T1" fmla="*/ 7 h 82"/>
                <a:gd name="T2" fmla="*/ 76 w 82"/>
                <a:gd name="T3" fmla="*/ 3 h 82"/>
                <a:gd name="T4" fmla="*/ 66 w 82"/>
                <a:gd name="T5" fmla="*/ 3 h 82"/>
                <a:gd name="T6" fmla="*/ 37 w 82"/>
                <a:gd name="T7" fmla="*/ 33 h 82"/>
                <a:gd name="T8" fmla="*/ 36 w 82"/>
                <a:gd name="T9" fmla="*/ 41 h 82"/>
                <a:gd name="T10" fmla="*/ 17 w 82"/>
                <a:gd name="T11" fmla="*/ 60 h 82"/>
                <a:gd name="T12" fmla="*/ 17 w 82"/>
                <a:gd name="T13" fmla="*/ 60 h 82"/>
                <a:gd name="T14" fmla="*/ 9 w 82"/>
                <a:gd name="T15" fmla="*/ 62 h 82"/>
                <a:gd name="T16" fmla="*/ 0 w 82"/>
                <a:gd name="T17" fmla="*/ 78 h 82"/>
                <a:gd name="T18" fmla="*/ 4 w 82"/>
                <a:gd name="T19" fmla="*/ 82 h 82"/>
                <a:gd name="T20" fmla="*/ 20 w 82"/>
                <a:gd name="T21" fmla="*/ 73 h 82"/>
                <a:gd name="T22" fmla="*/ 22 w 82"/>
                <a:gd name="T23" fmla="*/ 65 h 82"/>
                <a:gd name="T24" fmla="*/ 41 w 82"/>
                <a:gd name="T25" fmla="*/ 46 h 82"/>
                <a:gd name="T26" fmla="*/ 50 w 82"/>
                <a:gd name="T27" fmla="*/ 46 h 82"/>
                <a:gd name="T28" fmla="*/ 80 w 82"/>
                <a:gd name="T29" fmla="*/ 16 h 82"/>
                <a:gd name="T30" fmla="*/ 80 w 82"/>
                <a:gd name="T31" fmla="*/ 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82">
                  <a:moveTo>
                    <a:pt x="80" y="7"/>
                  </a:moveTo>
                  <a:cubicBezTo>
                    <a:pt x="76" y="3"/>
                    <a:pt x="76" y="3"/>
                    <a:pt x="76" y="3"/>
                  </a:cubicBezTo>
                  <a:cubicBezTo>
                    <a:pt x="73" y="0"/>
                    <a:pt x="69" y="0"/>
                    <a:pt x="66" y="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4" y="35"/>
                    <a:pt x="34" y="39"/>
                    <a:pt x="36" y="4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4" y="48"/>
                    <a:pt x="48" y="48"/>
                    <a:pt x="50" y="4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2" y="14"/>
                    <a:pt x="82" y="10"/>
                    <a:pt x="80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3247" tIns="46623" rIns="93247" bIns="46623" numCol="1" anchor="t" anchorCtr="0" compatLnSpc="1">
              <a:prstTxWarp prst="textNoShape">
                <a:avLst/>
              </a:prstTxWarp>
            </a:bodyPr>
            <a:lstStyle/>
            <a:p>
              <a:pPr defTabSz="932418">
                <a:defRPr/>
              </a:pPr>
              <a:endParaRPr lang="en-US" sz="1836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9" name="Rectangle 18"/>
          <p:cNvSpPr>
            <a:spLocks noChangeAspect="1"/>
          </p:cNvSpPr>
          <p:nvPr/>
        </p:nvSpPr>
        <p:spPr bwMode="auto">
          <a:xfrm>
            <a:off x="9952199" y="2460115"/>
            <a:ext cx="2455108" cy="3494629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9871" tIns="93247" rIns="93247" bIns="47558" numCol="1" rtlCol="0" anchor="t" anchorCtr="0" compatLnSpc="1">
            <a:prstTxWarp prst="textNoShape">
              <a:avLst/>
            </a:prstTxWarp>
          </a:bodyPr>
          <a:lstStyle/>
          <a:p>
            <a:pPr defTabSz="932418">
              <a:spcAft>
                <a:spcPts val="1224"/>
              </a:spcAft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  <a:r>
              <a:rPr lang="en-US" sz="2040" kern="0" baseline="3000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</a:t>
            </a: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DBaaS with Intelligent Protection and Security</a:t>
            </a:r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10481098" y="4025512"/>
            <a:ext cx="1397308" cy="1572955"/>
          </a:xfrm>
          <a:custGeom>
            <a:avLst/>
            <a:gdLst/>
            <a:ahLst/>
            <a:cxnLst/>
            <a:rect l="l" t="t" r="r" b="b"/>
            <a:pathLst>
              <a:path w="1407693" h="1585061">
                <a:moveTo>
                  <a:pt x="727084" y="1101630"/>
                </a:moveTo>
                <a:lnTo>
                  <a:pt x="727305" y="1101630"/>
                </a:lnTo>
                <a:lnTo>
                  <a:pt x="727157" y="1101892"/>
                </a:lnTo>
                <a:close/>
                <a:moveTo>
                  <a:pt x="671601" y="1101630"/>
                </a:moveTo>
                <a:lnTo>
                  <a:pt x="671822" y="1101630"/>
                </a:lnTo>
                <a:lnTo>
                  <a:pt x="671749" y="1101892"/>
                </a:lnTo>
                <a:close/>
                <a:moveTo>
                  <a:pt x="707320" y="531266"/>
                </a:moveTo>
                <a:cubicBezTo>
                  <a:pt x="761703" y="531060"/>
                  <a:pt x="807433" y="592034"/>
                  <a:pt x="809287" y="623345"/>
                </a:cubicBezTo>
                <a:cubicBezTo>
                  <a:pt x="811106" y="654060"/>
                  <a:pt x="809356" y="690723"/>
                  <a:pt x="809313" y="724582"/>
                </a:cubicBezTo>
                <a:lnTo>
                  <a:pt x="596682" y="724582"/>
                </a:lnTo>
                <a:cubicBezTo>
                  <a:pt x="596639" y="691338"/>
                  <a:pt x="595085" y="670420"/>
                  <a:pt x="596701" y="623345"/>
                </a:cubicBezTo>
                <a:cubicBezTo>
                  <a:pt x="598349" y="575348"/>
                  <a:pt x="652938" y="531471"/>
                  <a:pt x="707320" y="531266"/>
                </a:cubicBezTo>
                <a:close/>
                <a:moveTo>
                  <a:pt x="704848" y="461434"/>
                </a:moveTo>
                <a:cubicBezTo>
                  <a:pt x="617919" y="461846"/>
                  <a:pt x="529547" y="530648"/>
                  <a:pt x="529960" y="622727"/>
                </a:cubicBezTo>
                <a:lnTo>
                  <a:pt x="529960" y="725226"/>
                </a:lnTo>
                <a:cubicBezTo>
                  <a:pt x="496208" y="728119"/>
                  <a:pt x="469840" y="756526"/>
                  <a:pt x="469840" y="791091"/>
                </a:cubicBezTo>
                <a:lnTo>
                  <a:pt x="469840" y="1057120"/>
                </a:lnTo>
                <a:cubicBezTo>
                  <a:pt x="469840" y="1093852"/>
                  <a:pt x="499617" y="1123629"/>
                  <a:pt x="536349" y="1123629"/>
                </a:cubicBezTo>
                <a:lnTo>
                  <a:pt x="871343" y="1123629"/>
                </a:lnTo>
                <a:cubicBezTo>
                  <a:pt x="908075" y="1123629"/>
                  <a:pt x="937852" y="1093852"/>
                  <a:pt x="937852" y="1057120"/>
                </a:cubicBezTo>
                <a:lnTo>
                  <a:pt x="937852" y="791091"/>
                </a:lnTo>
                <a:cubicBezTo>
                  <a:pt x="937852" y="755520"/>
                  <a:pt x="909928" y="726472"/>
                  <a:pt x="874792" y="724930"/>
                </a:cubicBezTo>
                <a:cubicBezTo>
                  <a:pt x="874789" y="692087"/>
                  <a:pt x="874589" y="709210"/>
                  <a:pt x="874793" y="623345"/>
                </a:cubicBezTo>
                <a:cubicBezTo>
                  <a:pt x="874999" y="536621"/>
                  <a:pt x="791778" y="461022"/>
                  <a:pt x="704848" y="461434"/>
                </a:cubicBezTo>
                <a:close/>
                <a:moveTo>
                  <a:pt x="695394" y="0"/>
                </a:moveTo>
                <a:cubicBezTo>
                  <a:pt x="895720" y="148883"/>
                  <a:pt x="1163791" y="186000"/>
                  <a:pt x="1407693" y="200525"/>
                </a:cubicBezTo>
                <a:cubicBezTo>
                  <a:pt x="1390747" y="285861"/>
                  <a:pt x="1461517" y="1376262"/>
                  <a:pt x="694708" y="1585061"/>
                </a:cubicBezTo>
                <a:cubicBezTo>
                  <a:pt x="23523" y="1327239"/>
                  <a:pt x="4842" y="669975"/>
                  <a:pt x="0" y="196090"/>
                </a:cubicBezTo>
                <a:cubicBezTo>
                  <a:pt x="235429" y="194275"/>
                  <a:pt x="456333" y="161593"/>
                  <a:pt x="695394" y="0"/>
                </a:cubicBezTo>
                <a:close/>
              </a:path>
            </a:pathLst>
          </a:custGeom>
          <a:solidFill>
            <a:srgbClr val="44B0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3" tIns="47551" rIns="47551" bIns="9510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 defTabSz="9506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73" kern="0" spc="-52" dirty="0" err="1">
              <a:solidFill>
                <a:srgbClr val="0078D7"/>
              </a:solidFill>
              <a:latin typeface="Segoe UI Semiligh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998939" y="2460858"/>
            <a:ext cx="2455108" cy="3494629"/>
          </a:xfrm>
          <a:prstGeom prst="rect">
            <a:avLst/>
          </a:prstGeom>
          <a:solidFill>
            <a:srgbClr val="0078D7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9871" tIns="93247" rIns="93247" bIns="47558" numCol="1" rtlCol="0" anchor="t" anchorCtr="0" compatLnSpc="1">
            <a:prstTxWarp prst="textNoShape">
              <a:avLst/>
            </a:prstTxWarp>
          </a:bodyPr>
          <a:lstStyle/>
          <a:p>
            <a:pPr defTabSz="932418"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All Data Apps</a:t>
            </a:r>
          </a:p>
          <a:p>
            <a:pPr defTabSz="932418"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HTAP, OLTP, OLAP</a:t>
            </a:r>
          </a:p>
          <a:p>
            <a:pPr defTabSz="932418">
              <a:defRPr/>
            </a:pPr>
            <a:r>
              <a:rPr lang="en-US" sz="2040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(Relational &amp; Beyond Relational)</a:t>
            </a:r>
          </a:p>
        </p:txBody>
      </p:sp>
      <p:sp>
        <p:nvSpPr>
          <p:cNvPr id="39" name="Freeform 38"/>
          <p:cNvSpPr/>
          <p:nvPr/>
        </p:nvSpPr>
        <p:spPr bwMode="auto">
          <a:xfrm>
            <a:off x="5284576" y="4011680"/>
            <a:ext cx="1877935" cy="1570428"/>
          </a:xfrm>
          <a:custGeom>
            <a:avLst/>
            <a:gdLst>
              <a:gd name="connsiteX0" fmla="*/ 1284515 w 2231572"/>
              <a:gd name="connsiteY0" fmla="*/ 821106 h 1866158"/>
              <a:gd name="connsiteX1" fmla="*/ 1284515 w 2231572"/>
              <a:gd name="connsiteY1" fmla="*/ 1756765 h 1866158"/>
              <a:gd name="connsiteX2" fmla="*/ 2111829 w 2231572"/>
              <a:gd name="connsiteY2" fmla="*/ 1756765 h 1866158"/>
              <a:gd name="connsiteX3" fmla="*/ 2111829 w 2231572"/>
              <a:gd name="connsiteY3" fmla="*/ 821106 h 1866158"/>
              <a:gd name="connsiteX4" fmla="*/ 119742 w 2231572"/>
              <a:gd name="connsiteY4" fmla="*/ 530819 h 1866158"/>
              <a:gd name="connsiteX5" fmla="*/ 119742 w 2231572"/>
              <a:gd name="connsiteY5" fmla="*/ 1756764 h 1866158"/>
              <a:gd name="connsiteX6" fmla="*/ 1204685 w 2231572"/>
              <a:gd name="connsiteY6" fmla="*/ 1756764 h 1866158"/>
              <a:gd name="connsiteX7" fmla="*/ 1204685 w 2231572"/>
              <a:gd name="connsiteY7" fmla="*/ 530819 h 1866158"/>
              <a:gd name="connsiteX8" fmla="*/ 1284515 w 2231572"/>
              <a:gd name="connsiteY8" fmla="*/ 109394 h 1866158"/>
              <a:gd name="connsiteX9" fmla="*/ 1284515 w 2231572"/>
              <a:gd name="connsiteY9" fmla="*/ 737650 h 1866158"/>
              <a:gd name="connsiteX10" fmla="*/ 2111829 w 2231572"/>
              <a:gd name="connsiteY10" fmla="*/ 737650 h 1866158"/>
              <a:gd name="connsiteX11" fmla="*/ 2111829 w 2231572"/>
              <a:gd name="connsiteY11" fmla="*/ 109394 h 1866158"/>
              <a:gd name="connsiteX12" fmla="*/ 119743 w 2231572"/>
              <a:gd name="connsiteY12" fmla="*/ 109393 h 1866158"/>
              <a:gd name="connsiteX13" fmla="*/ 119743 w 2231572"/>
              <a:gd name="connsiteY13" fmla="*/ 454620 h 1866158"/>
              <a:gd name="connsiteX14" fmla="*/ 947057 w 2231572"/>
              <a:gd name="connsiteY14" fmla="*/ 454620 h 1866158"/>
              <a:gd name="connsiteX15" fmla="*/ 947057 w 2231572"/>
              <a:gd name="connsiteY15" fmla="*/ 109393 h 1866158"/>
              <a:gd name="connsiteX16" fmla="*/ 1026887 w 2231572"/>
              <a:gd name="connsiteY16" fmla="*/ 109131 h 1866158"/>
              <a:gd name="connsiteX17" fmla="*/ 1026887 w 2231572"/>
              <a:gd name="connsiteY17" fmla="*/ 454358 h 1866158"/>
              <a:gd name="connsiteX18" fmla="*/ 1204684 w 2231572"/>
              <a:gd name="connsiteY18" fmla="*/ 454358 h 1866158"/>
              <a:gd name="connsiteX19" fmla="*/ 1204684 w 2231572"/>
              <a:gd name="connsiteY19" fmla="*/ 109131 h 1866158"/>
              <a:gd name="connsiteX20" fmla="*/ 0 w 2231572"/>
              <a:gd name="connsiteY20" fmla="*/ 0 h 1866158"/>
              <a:gd name="connsiteX21" fmla="*/ 2231572 w 2231572"/>
              <a:gd name="connsiteY21" fmla="*/ 0 h 1866158"/>
              <a:gd name="connsiteX22" fmla="*/ 2231572 w 2231572"/>
              <a:gd name="connsiteY22" fmla="*/ 1866158 h 1866158"/>
              <a:gd name="connsiteX23" fmla="*/ 0 w 2231572"/>
              <a:gd name="connsiteY23" fmla="*/ 1866158 h 186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31572" h="1866158">
                <a:moveTo>
                  <a:pt x="1284515" y="821106"/>
                </a:moveTo>
                <a:lnTo>
                  <a:pt x="1284515" y="1756765"/>
                </a:lnTo>
                <a:lnTo>
                  <a:pt x="2111829" y="1756765"/>
                </a:lnTo>
                <a:lnTo>
                  <a:pt x="2111829" y="821106"/>
                </a:lnTo>
                <a:close/>
                <a:moveTo>
                  <a:pt x="119742" y="530819"/>
                </a:moveTo>
                <a:lnTo>
                  <a:pt x="119742" y="1756764"/>
                </a:lnTo>
                <a:lnTo>
                  <a:pt x="1204685" y="1756764"/>
                </a:lnTo>
                <a:lnTo>
                  <a:pt x="1204685" y="530819"/>
                </a:lnTo>
                <a:close/>
                <a:moveTo>
                  <a:pt x="1284515" y="109394"/>
                </a:moveTo>
                <a:lnTo>
                  <a:pt x="1284515" y="737650"/>
                </a:lnTo>
                <a:lnTo>
                  <a:pt x="2111829" y="737650"/>
                </a:lnTo>
                <a:lnTo>
                  <a:pt x="2111829" y="109394"/>
                </a:lnTo>
                <a:close/>
                <a:moveTo>
                  <a:pt x="119743" y="109393"/>
                </a:moveTo>
                <a:lnTo>
                  <a:pt x="119743" y="454620"/>
                </a:lnTo>
                <a:lnTo>
                  <a:pt x="947057" y="454620"/>
                </a:lnTo>
                <a:lnTo>
                  <a:pt x="947057" y="109393"/>
                </a:lnTo>
                <a:close/>
                <a:moveTo>
                  <a:pt x="1026887" y="109131"/>
                </a:moveTo>
                <a:lnTo>
                  <a:pt x="1026887" y="454358"/>
                </a:lnTo>
                <a:lnTo>
                  <a:pt x="1204684" y="454358"/>
                </a:lnTo>
                <a:lnTo>
                  <a:pt x="1204684" y="109131"/>
                </a:lnTo>
                <a:close/>
                <a:moveTo>
                  <a:pt x="0" y="0"/>
                </a:moveTo>
                <a:lnTo>
                  <a:pt x="2231572" y="0"/>
                </a:lnTo>
                <a:lnTo>
                  <a:pt x="2231572" y="1866158"/>
                </a:lnTo>
                <a:lnTo>
                  <a:pt x="0" y="1866158"/>
                </a:lnTo>
                <a:close/>
              </a:path>
            </a:pathLst>
          </a:custGeom>
          <a:solidFill>
            <a:srgbClr val="44B0F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7558" rIns="0" bIns="47558" numCol="1" rtlCol="0" anchor="ctr" anchorCtr="0" compatLnSpc="1">
            <a:prstTxWarp prst="textNoShape">
              <a:avLst/>
            </a:prstTxWarp>
          </a:bodyPr>
          <a:lstStyle/>
          <a:p>
            <a:pPr algn="ctr" defTabSz="95084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40" kern="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Calibri" panose="020F0502020204030204"/>
            </a:endParaRPr>
          </a:p>
        </p:txBody>
      </p:sp>
      <p:sp>
        <p:nvSpPr>
          <p:cNvPr id="20" name="Title 1">
            <a:extLst/>
          </p:cNvPr>
          <p:cNvSpPr txBox="1">
            <a:spLocks/>
          </p:cNvSpPr>
          <p:nvPr/>
        </p:nvSpPr>
        <p:spPr>
          <a:xfrm>
            <a:off x="366600" y="436131"/>
            <a:ext cx="11889564" cy="1221184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51274">
              <a:defRPr/>
            </a:pPr>
            <a:r>
              <a:rPr lang="en-US" b="1" dirty="0">
                <a:latin typeface="Consolas" panose="020B0609020204030204" pitchFamily="49" charset="0"/>
                <a:cs typeface="MV Boli" panose="02000500030200090000" pitchFamily="2" charset="0"/>
              </a:rPr>
              <a:t>Azure SQL Database</a:t>
            </a:r>
            <a:br>
              <a:rPr lang="en-US" sz="4400" spc="-104" dirty="0">
                <a:solidFill>
                  <a:schemeClr val="tx1"/>
                </a:solidFill>
              </a:rPr>
            </a:br>
            <a:r>
              <a:rPr lang="en-US" sz="3600" spc="-104" dirty="0">
                <a:solidFill>
                  <a:schemeClr val="tx1"/>
                </a:solidFill>
                <a:latin typeface="Consolas" panose="020B0609020204030204" pitchFamily="49" charset="0"/>
              </a:rPr>
              <a:t>Intelligent database service for your data</a:t>
            </a:r>
            <a:br>
              <a:rPr lang="en-US" sz="5400" spc="-104" dirty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6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Freeform 266">
            <a:extLst>
              <a:ext uri="{FF2B5EF4-FFF2-40B4-BE49-F238E27FC236}">
                <a16:creationId xmlns:a16="http://schemas.microsoft.com/office/drawing/2014/main" id="{79CD19DD-DF52-4DE4-B87C-CCAA6A982368}"/>
              </a:ext>
            </a:extLst>
          </p:cNvPr>
          <p:cNvSpPr>
            <a:spLocks noChangeAspect="1"/>
          </p:cNvSpPr>
          <p:nvPr/>
        </p:nvSpPr>
        <p:spPr bwMode="black">
          <a:xfrm>
            <a:off x="533051" y="601662"/>
            <a:ext cx="4084099" cy="2590800"/>
          </a:xfrm>
          <a:custGeom>
            <a:avLst/>
            <a:gdLst>
              <a:gd name="T0" fmla="*/ 1942 w 2359"/>
              <a:gd name="T1" fmla="*/ 1394 h 1394"/>
              <a:gd name="T2" fmla="*/ 416 w 2359"/>
              <a:gd name="T3" fmla="*/ 1394 h 1394"/>
              <a:gd name="T4" fmla="*/ 0 w 2359"/>
              <a:gd name="T5" fmla="*/ 971 h 1394"/>
              <a:gd name="T6" fmla="*/ 416 w 2359"/>
              <a:gd name="T7" fmla="*/ 552 h 1394"/>
              <a:gd name="T8" fmla="*/ 517 w 2359"/>
              <a:gd name="T9" fmla="*/ 565 h 1394"/>
              <a:gd name="T10" fmla="*/ 925 w 2359"/>
              <a:gd name="T11" fmla="*/ 221 h 1394"/>
              <a:gd name="T12" fmla="*/ 1175 w 2359"/>
              <a:gd name="T13" fmla="*/ 305 h 1394"/>
              <a:gd name="T14" fmla="*/ 1578 w 2359"/>
              <a:gd name="T15" fmla="*/ 0 h 1394"/>
              <a:gd name="T16" fmla="*/ 1982 w 2359"/>
              <a:gd name="T17" fmla="*/ 424 h 1394"/>
              <a:gd name="T18" fmla="*/ 1968 w 2359"/>
              <a:gd name="T19" fmla="*/ 552 h 1394"/>
              <a:gd name="T20" fmla="*/ 2359 w 2359"/>
              <a:gd name="T21" fmla="*/ 971 h 1394"/>
              <a:gd name="T22" fmla="*/ 1942 w 2359"/>
              <a:gd name="T23" fmla="*/ 1394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59" h="1394">
                <a:moveTo>
                  <a:pt x="1942" y="1394"/>
                </a:moveTo>
                <a:cubicBezTo>
                  <a:pt x="416" y="1394"/>
                  <a:pt x="416" y="1394"/>
                  <a:pt x="416" y="1394"/>
                </a:cubicBezTo>
                <a:cubicBezTo>
                  <a:pt x="193" y="1394"/>
                  <a:pt x="0" y="1200"/>
                  <a:pt x="0" y="971"/>
                </a:cubicBezTo>
                <a:cubicBezTo>
                  <a:pt x="0" y="741"/>
                  <a:pt x="193" y="552"/>
                  <a:pt x="416" y="552"/>
                </a:cubicBezTo>
                <a:cubicBezTo>
                  <a:pt x="451" y="552"/>
                  <a:pt x="487" y="556"/>
                  <a:pt x="517" y="565"/>
                </a:cubicBezTo>
                <a:cubicBezTo>
                  <a:pt x="552" y="362"/>
                  <a:pt x="719" y="221"/>
                  <a:pt x="925" y="221"/>
                </a:cubicBezTo>
                <a:cubicBezTo>
                  <a:pt x="1021" y="221"/>
                  <a:pt x="1105" y="247"/>
                  <a:pt x="1175" y="305"/>
                </a:cubicBezTo>
                <a:cubicBezTo>
                  <a:pt x="1227" y="128"/>
                  <a:pt x="1394" y="0"/>
                  <a:pt x="1578" y="0"/>
                </a:cubicBezTo>
                <a:cubicBezTo>
                  <a:pt x="1802" y="0"/>
                  <a:pt x="1982" y="190"/>
                  <a:pt x="1982" y="424"/>
                </a:cubicBezTo>
                <a:cubicBezTo>
                  <a:pt x="1982" y="468"/>
                  <a:pt x="1977" y="512"/>
                  <a:pt x="1968" y="552"/>
                </a:cubicBezTo>
                <a:cubicBezTo>
                  <a:pt x="2188" y="565"/>
                  <a:pt x="2359" y="750"/>
                  <a:pt x="2359" y="971"/>
                </a:cubicBezTo>
                <a:cubicBezTo>
                  <a:pt x="2359" y="1205"/>
                  <a:pt x="2170" y="1394"/>
                  <a:pt x="1942" y="13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/>
          <a:p>
            <a:pPr defTabSz="932597">
              <a:defRPr/>
            </a:pPr>
            <a:endParaRPr lang="en-US" sz="1799" kern="0" dirty="0">
              <a:solidFill>
                <a:srgbClr val="2C2C2C"/>
              </a:solidFill>
              <a:latin typeface="Segoe UI"/>
            </a:endParaRPr>
          </a:p>
        </p:txBody>
      </p:sp>
      <p:cxnSp>
        <p:nvCxnSpPr>
          <p:cNvPr id="90" name="Straight Arrow Connector 89"/>
          <p:cNvCxnSpPr>
            <a:cxnSpLocks/>
          </p:cNvCxnSpPr>
          <p:nvPr/>
        </p:nvCxnSpPr>
        <p:spPr>
          <a:xfrm rot="5400000" flipH="1">
            <a:off x="2098157" y="3807342"/>
            <a:ext cx="1229760" cy="0"/>
          </a:xfrm>
          <a:prstGeom prst="straightConnector1">
            <a:avLst/>
          </a:prstGeom>
          <a:ln w="41275">
            <a:solidFill>
              <a:srgbClr val="0078D7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617150" y="1532962"/>
            <a:ext cx="7618175" cy="867930"/>
          </a:xfrm>
          <a:prstGeom prst="rect">
            <a:avLst/>
          </a:prstGeom>
        </p:spPr>
        <p:txBody>
          <a:bodyPr wrap="square" lIns="149196">
            <a:spAutoFit/>
          </a:bodyPr>
          <a:lstStyle/>
          <a:p>
            <a:pPr defTabSz="951304">
              <a:lnSpc>
                <a:spcPct val="90000"/>
              </a:lnSpc>
              <a:spcAft>
                <a:spcPts val="1199"/>
              </a:spcAft>
              <a:buSzPct val="90000"/>
              <a:defRPr/>
            </a:pPr>
            <a:r>
              <a:rPr lang="en-US" sz="28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Migrate Fleet of SQL Server </a:t>
            </a:r>
            <a:r>
              <a:rPr lang="en-US" sz="2800" kern="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databases </a:t>
            </a:r>
            <a:r>
              <a:rPr lang="en-US" sz="28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without application re-architecture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13237" y="296862"/>
            <a:ext cx="7696200" cy="1021028"/>
          </a:xfrm>
          <a:prstGeom prst="rect">
            <a:avLst/>
          </a:prstGeom>
        </p:spPr>
        <p:txBody>
          <a:bodyPr lIns="149196" tIns="9325" rIns="149196" bIns="9325" anchor="b" anchorCtr="0"/>
          <a:lstStyle>
            <a:lvl1pPr marL="0" indent="0" algn="l" defTabSz="914367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lang="en-US" sz="6000" b="0" kern="1200" cap="none" spc="-100" baseline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384">
              <a:defRPr/>
            </a:pPr>
            <a:r>
              <a:rPr lang="en-US" sz="3200" spc="-102" dirty="0">
                <a:solidFill>
                  <a:srgbClr val="0078D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Azure SQL Database </a:t>
            </a:r>
            <a:r>
              <a:rPr lang="en-US" sz="3600" spc="-102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Managed Instance</a:t>
            </a:r>
            <a:endParaRPr lang="en-US" sz="4080" spc="-102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E54B396-C39C-4FCC-830A-303D310D9E9F}"/>
              </a:ext>
            </a:extLst>
          </p:cNvPr>
          <p:cNvSpPr/>
          <p:nvPr/>
        </p:nvSpPr>
        <p:spPr bwMode="auto">
          <a:xfrm>
            <a:off x="1907961" y="1671073"/>
            <a:ext cx="1689874" cy="1004928"/>
          </a:xfrm>
          <a:prstGeom prst="rect">
            <a:avLst/>
          </a:prstGeom>
          <a:noFill/>
          <a:ln w="19050" cap="flat" cmpd="sng" algn="ctr">
            <a:solidFill>
              <a:schemeClr val="bg2">
                <a:lumMod val="75000"/>
              </a:schemeClr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6521" tIns="149217" rIns="186521" bIns="14921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5102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448" kern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 Semilight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FB3A5C-A574-4E6F-89B7-EE5C6F72F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376" y="4624938"/>
            <a:ext cx="511113" cy="83636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7FB9B0-E88E-4C59-9B55-B3086350EB87}"/>
              </a:ext>
            </a:extLst>
          </p:cNvPr>
          <p:cNvCxnSpPr/>
          <p:nvPr/>
        </p:nvCxnSpPr>
        <p:spPr>
          <a:xfrm>
            <a:off x="1390269" y="5510664"/>
            <a:ext cx="2489480" cy="0"/>
          </a:xfrm>
          <a:prstGeom prst="line">
            <a:avLst/>
          </a:prstGeom>
          <a:ln w="25400">
            <a:solidFill>
              <a:srgbClr val="0078D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54779" y="3389660"/>
            <a:ext cx="7172004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1304">
              <a:lnSpc>
                <a:spcPct val="90000"/>
              </a:lnSpc>
              <a:spcAft>
                <a:spcPts val="1199"/>
              </a:spcAft>
              <a:buSzPct val="90000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Application surface compatibility: </a:t>
            </a:r>
          </a:p>
          <a:p>
            <a:pPr marL="349724" indent="-349724" defTabSz="951304">
              <a:lnSpc>
                <a:spcPct val="90000"/>
              </a:lnSpc>
              <a:spcAft>
                <a:spcPts val="1199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SQL Agent, SQL Profiler</a:t>
            </a:r>
          </a:p>
          <a:p>
            <a:pPr marL="349724" indent="-349724" defTabSz="951304">
              <a:lnSpc>
                <a:spcPct val="90000"/>
              </a:lnSpc>
              <a:spcAft>
                <a:spcPts val="1199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Cross database references and queries, CLR, Replication, CDC, Service Broker</a:t>
            </a:r>
          </a:p>
          <a:p>
            <a:pPr defTabSz="951304">
              <a:lnSpc>
                <a:spcPct val="90000"/>
              </a:lnSpc>
              <a:spcAft>
                <a:spcPts val="1199"/>
              </a:spcAft>
              <a:buSzPct val="90000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Database sizes up to 35 TB</a:t>
            </a:r>
          </a:p>
          <a:p>
            <a:pPr defTabSz="951304">
              <a:lnSpc>
                <a:spcPct val="90000"/>
              </a:lnSpc>
              <a:spcAft>
                <a:spcPts val="1199"/>
              </a:spcAft>
              <a:buSzPct val="90000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Minimum downtime migration with </a:t>
            </a:r>
          </a:p>
          <a:p>
            <a:pPr marL="349724" indent="-349724" defTabSz="951304">
              <a:lnSpc>
                <a:spcPct val="90000"/>
              </a:lnSpc>
              <a:spcAft>
                <a:spcPts val="1199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40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Azure Database </a:t>
            </a: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Migration Service</a:t>
            </a:r>
          </a:p>
          <a:p>
            <a:pPr marL="349724" indent="-349724" defTabSz="951304">
              <a:lnSpc>
                <a:spcPct val="90000"/>
              </a:lnSpc>
              <a:spcAft>
                <a:spcPts val="1199"/>
              </a:spcAft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Native backup/restore &amp; log shipping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04893" y="1330744"/>
            <a:ext cx="1898743" cy="1480718"/>
            <a:chOff x="1798637" y="1330744"/>
            <a:chExt cx="1905000" cy="1480718"/>
          </a:xfrm>
        </p:grpSpPr>
        <p:sp>
          <p:nvSpPr>
            <p:cNvPr id="10" name="Rectangle 9"/>
            <p:cNvSpPr/>
            <p:nvPr/>
          </p:nvSpPr>
          <p:spPr bwMode="auto">
            <a:xfrm>
              <a:off x="1798637" y="1439862"/>
              <a:ext cx="1905000" cy="1371600"/>
            </a:xfrm>
            <a:prstGeom prst="rect">
              <a:avLst/>
            </a:prstGeom>
            <a:noFill/>
            <a:ln w="15875">
              <a:solidFill>
                <a:srgbClr val="C00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57788" y="1330744"/>
              <a:ext cx="1429519" cy="4616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VNET</a:t>
              </a:r>
            </a:p>
          </p:txBody>
        </p:sp>
      </p:grpSp>
      <p:pic>
        <p:nvPicPr>
          <p:cNvPr id="53" name="Picture 52">
            <a:extLst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077" y="4640262"/>
            <a:ext cx="501749" cy="821044"/>
          </a:xfrm>
          <a:prstGeom prst="rect">
            <a:avLst/>
          </a:prstGeom>
        </p:spPr>
      </p:pic>
      <p:pic>
        <p:nvPicPr>
          <p:cNvPr id="54" name="Picture 53">
            <a:extLst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196" y="4624938"/>
            <a:ext cx="511114" cy="836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17150" y="2593972"/>
            <a:ext cx="66294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defTabSz="951304">
              <a:lnSpc>
                <a:spcPct val="90000"/>
              </a:lnSpc>
              <a:spcAft>
                <a:spcPts val="1199"/>
              </a:spcAft>
              <a:buSzPct val="90000"/>
              <a:defRPr/>
            </a:pPr>
            <a:r>
              <a:rPr lang="en-US" sz="2400" dirty="0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Security Isolation with Azure </a:t>
            </a:r>
            <a:r>
              <a:rPr lang="en-US" sz="2400" dirty="0" err="1">
                <a:latin typeface="Consolas" panose="020B0609020204030204" pitchFamily="49" charset="0"/>
                <a:cs typeface="Segoe UI" panose="020B0502040204020203" pitchFamily="34" charset="0"/>
                <a:sym typeface="Wingdings" panose="05000000000000000000" pitchFamily="2" charset="2"/>
              </a:rPr>
              <a:t>VNet</a:t>
            </a:r>
            <a:endParaRPr lang="en-US" sz="2400" dirty="0">
              <a:latin typeface="Consolas" panose="020B0609020204030204" pitchFamily="49" charset="0"/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116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5553 0.00022 L -1.70794E-6 0.00022 " pathEditMode="relative" rAng="0" ptsTypes="AA">
                                      <p:cBhvr>
                                        <p:cTn id="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5547 0.00023 L 1.45833E-6 0.00023 " pathEditMode="relative" rAng="0" ptsTypes="AA">
                                      <p:cBhvr>
                                        <p:cTn id="14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4006E-7 4.77531E-6 L 0.00894 -0.4030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" y="-20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7368E-6 4.77531E-6 L 0.00319 -0.406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0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3321E-6 -4.08534E-8 L -0.0069 -0.4042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" y="-20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/>
      <p:bldP spid="4" grpId="1"/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97" y="2125677"/>
            <a:ext cx="10056812" cy="2179058"/>
          </a:xfrm>
        </p:spPr>
        <p:txBody>
          <a:bodyPr/>
          <a:lstStyle/>
          <a:p>
            <a:r>
              <a:rPr lang="en-US"/>
              <a:t>Azure Data Migration Service </a:t>
            </a:r>
            <a:r>
              <a:rPr lang="en-US" dirty="0"/>
              <a:t>Demo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79437" y="4304735"/>
            <a:ext cx="10058401" cy="738664"/>
          </a:xfrm>
        </p:spPr>
        <p:txBody>
          <a:bodyPr/>
          <a:lstStyle/>
          <a:p>
            <a:r>
              <a:rPr lang="en-US" dirty="0"/>
              <a:t>Harini Gupta</a:t>
            </a:r>
          </a:p>
        </p:txBody>
      </p:sp>
    </p:spTree>
    <p:extLst>
      <p:ext uri="{BB962C8B-B14F-4D97-AF65-F5344CB8AC3E}">
        <p14:creationId xmlns:p14="http://schemas.microsoft.com/office/powerpoint/2010/main" val="15642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511457"/>
          </a:xfrm>
        </p:spPr>
        <p:txBody>
          <a:bodyPr/>
          <a:lstStyle/>
          <a:p>
            <a:r>
              <a:rPr lang="en-US" dirty="0"/>
              <a:t>Preview Sign Ups!</a:t>
            </a: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Managed Instance Private Preview</a:t>
            </a:r>
            <a:endParaRPr lang="en-US" dirty="0"/>
          </a:p>
          <a:p>
            <a:r>
              <a:rPr lang="en-US" u="sng" dirty="0">
                <a:hlinkClick r:id="rId5"/>
              </a:rPr>
              <a:t>Azure Data Migration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7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3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903B93C3662F479A7BE79D9C323082" ma:contentTypeVersion="6" ma:contentTypeDescription="Create a new document." ma:contentTypeScope="" ma:versionID="f1646db7dd3f9399503638bfdfa3a651">
  <xsd:schema xmlns:xsd="http://www.w3.org/2001/XMLSchema" xmlns:xs="http://www.w3.org/2001/XMLSchema" xmlns:p="http://schemas.microsoft.com/office/2006/metadata/properties" xmlns:ns2="18bd01bf-08bf-4a60-8de3-f682cde07c5b" xmlns:ns3="73e23d85-9b14-4d85-aa81-67b3093d8db1" targetNamespace="http://schemas.microsoft.com/office/2006/metadata/properties" ma:root="true" ma:fieldsID="f4c02b1ea0934ca145ae5946c0e66396" ns2:_="" ns3:_="">
    <xsd:import namespace="18bd01bf-08bf-4a60-8de3-f682cde07c5b"/>
    <xsd:import namespace="73e23d85-9b14-4d85-aa81-67b3093d8d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01bf-08bf-4a60-8de3-f682cde07c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23d85-9b14-4d85-aa81-67b3093d8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elements/1.1/"/>
    <ds:schemaRef ds:uri="http://schemas.openxmlformats.org/package/2006/metadata/core-properties"/>
    <ds:schemaRef ds:uri="18bd01bf-08bf-4a60-8de3-f682cde07c5b"/>
    <ds:schemaRef ds:uri="http://www.w3.org/XML/1998/namespace"/>
    <ds:schemaRef ds:uri="http://schemas.microsoft.com/office/infopath/2007/PartnerControls"/>
    <ds:schemaRef ds:uri="73e23d85-9b14-4d85-aa81-67b3093d8db1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842D00-5947-433E-85D0-AD154FCB2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bd01bf-08bf-4a60-8de3-f682cde07c5b"/>
    <ds:schemaRef ds:uri="73e23d85-9b14-4d85-aa81-67b3093d8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1094</TotalTime>
  <Words>534</Words>
  <Application>Microsoft Office PowerPoint</Application>
  <PresentationFormat>Custom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MV Boli</vt:lpstr>
      <vt:lpstr>Segoe UI</vt:lpstr>
      <vt:lpstr>Segoe UI Light</vt:lpstr>
      <vt:lpstr>Segoe UI Semibold</vt:lpstr>
      <vt:lpstr>Segoe UI Semilight</vt:lpstr>
      <vt:lpstr>Times New Roman</vt:lpstr>
      <vt:lpstr>Wingdings</vt:lpstr>
      <vt:lpstr>5-50111_Build 2017_LIGHT GRAY TEMPLATE</vt:lpstr>
      <vt:lpstr>5-50111_Build 2017_DARK GRAY TEMPLATE</vt:lpstr>
      <vt:lpstr>PowerPoint Presentation</vt:lpstr>
      <vt:lpstr>Get to the Cloud Faster with  Azure SQLDB Managed Instance and Database Migration Service</vt:lpstr>
      <vt:lpstr>PowerPoint Presentation</vt:lpstr>
      <vt:lpstr>PowerPoint Presentation</vt:lpstr>
      <vt:lpstr>Azure Data Migration Service Demo</vt:lpstr>
      <vt:lpstr>Next Steps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 2017</dc:subject>
  <dc:creator>Lindsey Allen (ZHU)</dc:creator>
  <cp:keywords>Microsoft Build 2017</cp:keywords>
  <dc:description>Template: Mitchell Derrey, Silver Fox Productions_x000d_
Formatting: _x000d_
Audience Type:</dc:description>
  <cp:lastModifiedBy>Kaitlin McKinnon</cp:lastModifiedBy>
  <cp:revision>30</cp:revision>
  <dcterms:created xsi:type="dcterms:W3CDTF">2017-04-29T15:23:04Z</dcterms:created>
  <dcterms:modified xsi:type="dcterms:W3CDTF">2017-05-03T21:06:52Z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0x010100A4903B93C3662F479A7BE79D9C323082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  <property fmtid="{D5CDD505-2E9C-101B-9397-08002B2CF9AE}" pid="14" name="MSIP_Label_f42aa342-8706-4288-bd11-ebb85995028c_Enabled">
    <vt:lpwstr>True</vt:lpwstr>
  </property>
  <property fmtid="{D5CDD505-2E9C-101B-9397-08002B2CF9AE}" pid="15" name="MSIP_Label_f42aa342-8706-4288-bd11-ebb85995028c_SiteId">
    <vt:lpwstr>72f988bf-86f1-41af-91ab-2d7cd011db47</vt:lpwstr>
  </property>
  <property fmtid="{D5CDD505-2E9C-101B-9397-08002B2CF9AE}" pid="16" name="MSIP_Label_f42aa342-8706-4288-bd11-ebb85995028c_Ref">
    <vt:lpwstr>https://api.informationprotection.azure.com/api/72f988bf-86f1-41af-91ab-2d7cd011db47</vt:lpwstr>
  </property>
  <property fmtid="{D5CDD505-2E9C-101B-9397-08002B2CF9AE}" pid="17" name="MSIP_Label_f42aa342-8706-4288-bd11-ebb85995028c_SetBy">
    <vt:lpwstr>lingzhuz@microsoft.com</vt:lpwstr>
  </property>
  <property fmtid="{D5CDD505-2E9C-101B-9397-08002B2CF9AE}" pid="18" name="MSIP_Label_f42aa342-8706-4288-bd11-ebb85995028c_SetDate">
    <vt:lpwstr>2017-04-29T08:25:16.9573411-07:00</vt:lpwstr>
  </property>
  <property fmtid="{D5CDD505-2E9C-101B-9397-08002B2CF9AE}" pid="19" name="MSIP_Label_f42aa342-8706-4288-bd11-ebb85995028c_Name">
    <vt:lpwstr>General</vt:lpwstr>
  </property>
  <property fmtid="{D5CDD505-2E9C-101B-9397-08002B2CF9AE}" pid="20" name="MSIP_Label_f42aa342-8706-4288-bd11-ebb85995028c_Application">
    <vt:lpwstr>Microsoft Azure Information Protection</vt:lpwstr>
  </property>
  <property fmtid="{D5CDD505-2E9C-101B-9397-08002B2CF9AE}" pid="21" name="MSIP_Label_f42aa342-8706-4288-bd11-ebb85995028c_Extended_MSFT_Method">
    <vt:lpwstr>Automatic</vt:lpwstr>
  </property>
  <property fmtid="{D5CDD505-2E9C-101B-9397-08002B2CF9AE}" pid="22" name="Sensitivity">
    <vt:lpwstr>General</vt:lpwstr>
  </property>
</Properties>
</file>