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5" r:id="rId4"/>
    <p:sldMasterId id="2147484495" r:id="rId5"/>
  </p:sldMasterIdLst>
  <p:notesMasterIdLst>
    <p:notesMasterId r:id="rId13"/>
  </p:notesMasterIdLst>
  <p:handoutMasterIdLst>
    <p:handoutMasterId r:id="rId14"/>
  </p:handoutMasterIdLst>
  <p:sldIdLst>
    <p:sldId id="1486" r:id="rId6"/>
    <p:sldId id="1502" r:id="rId7"/>
    <p:sldId id="1568" r:id="rId8"/>
    <p:sldId id="1569" r:id="rId9"/>
    <p:sldId id="1571" r:id="rId10"/>
    <p:sldId id="1572" r:id="rId11"/>
    <p:sldId id="1573" r:id="rId12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Mitchell Derrey" initials="MD" lastIdx="8" clrIdx="4">
    <p:extLst>
      <p:ext uri="{19B8F6BF-5375-455C-9EA6-DF929625EA0E}">
        <p15:presenceInfo xmlns:p15="http://schemas.microsoft.com/office/powerpoint/2012/main" userId="S-1-5-21-383413107-1061881802-891584314-4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37373"/>
    <a:srgbClr val="323232"/>
    <a:srgbClr val="000000"/>
    <a:srgbClr val="E6E6E6"/>
    <a:srgbClr val="D2D2D2"/>
    <a:srgbClr val="505050"/>
    <a:srgbClr val="525252"/>
    <a:srgbClr val="0078D7"/>
    <a:srgbClr val="FF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4" autoAdjust="0"/>
    <p:restoredTop sz="69430" autoAdjust="0"/>
  </p:normalViewPr>
  <p:slideViewPr>
    <p:cSldViewPr>
      <p:cViewPr varScale="1">
        <p:scale>
          <a:sx n="73" d="100"/>
          <a:sy n="73" d="100"/>
        </p:scale>
        <p:origin x="102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102"/>
    </p:cViewPr>
  </p:sorterViewPr>
  <p:notesViewPr>
    <p:cSldViewPr showGuides="1">
      <p:cViewPr varScale="1">
        <p:scale>
          <a:sx n="81" d="100"/>
          <a:sy n="81" d="100"/>
        </p:scale>
        <p:origin x="304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0C034-9E1C-40EF-BDC5-BC5075E3E6E8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55E52F-10F0-4DA9-B8AF-AF6BEE7E6815}">
      <dgm:prSet phldrT="[Text]" custT="1"/>
      <dgm:spPr/>
      <dgm:t>
        <a:bodyPr/>
        <a:lstStyle/>
        <a:p>
          <a:r>
            <a:rPr lang="en-US" sz="2400" kern="1200" spc="0" baseline="0" dirty="0">
              <a:gradFill>
                <a:gsLst>
                  <a:gs pos="125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lt"/>
              <a:ea typeface="+mn-ea"/>
              <a:cs typeface="+mn-cs"/>
            </a:rPr>
            <a:t>Native capabilities</a:t>
          </a:r>
        </a:p>
      </dgm:t>
    </dgm:pt>
    <dgm:pt modelId="{A93788DA-5F01-4A14-9A78-D6F4C158C68D}" type="parTrans" cxnId="{884CD616-D39B-4AA6-AFE3-F18D24937CAD}">
      <dgm:prSet/>
      <dgm:spPr/>
      <dgm:t>
        <a:bodyPr/>
        <a:lstStyle/>
        <a:p>
          <a:endParaRPr lang="en-US"/>
        </a:p>
      </dgm:t>
    </dgm:pt>
    <dgm:pt modelId="{7B2F01A9-512E-46BF-8BEE-F9802F99C532}" type="sibTrans" cxnId="{884CD616-D39B-4AA6-AFE3-F18D24937CAD}">
      <dgm:prSet/>
      <dgm:spPr/>
      <dgm:t>
        <a:bodyPr/>
        <a:lstStyle/>
        <a:p>
          <a:endParaRPr lang="en-US"/>
        </a:p>
      </dgm:t>
    </dgm:pt>
    <dgm:pt modelId="{26D7083B-8B12-48EA-B26A-8AFFA2C27813}">
      <dgm:prSet phldrT="[Text]" custT="1"/>
      <dgm:spPr/>
      <dgm:t>
        <a:bodyPr/>
        <a:lstStyle/>
        <a:p>
          <a:r>
            <a:rPr lang="en-US" sz="2400" kern="1200" spc="0" baseline="0" dirty="0">
              <a:gradFill>
                <a:gsLst>
                  <a:gs pos="125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lt"/>
              <a:ea typeface="+mn-ea"/>
              <a:cs typeface="+mn-cs"/>
            </a:rPr>
            <a:t>Azure Integration </a:t>
          </a:r>
        </a:p>
      </dgm:t>
    </dgm:pt>
    <dgm:pt modelId="{36323979-0DE4-46A0-B483-04BBF0DA73D8}" type="parTrans" cxnId="{BD46F7EA-A241-4026-B3E1-9DE0DED1E72D}">
      <dgm:prSet/>
      <dgm:spPr/>
      <dgm:t>
        <a:bodyPr/>
        <a:lstStyle/>
        <a:p>
          <a:endParaRPr lang="en-US"/>
        </a:p>
      </dgm:t>
    </dgm:pt>
    <dgm:pt modelId="{E9D53B38-5A6E-475C-8787-B6EBF0AB6463}" type="sibTrans" cxnId="{BD46F7EA-A241-4026-B3E1-9DE0DED1E72D}">
      <dgm:prSet/>
      <dgm:spPr/>
      <dgm:t>
        <a:bodyPr/>
        <a:lstStyle/>
        <a:p>
          <a:endParaRPr lang="en-US"/>
        </a:p>
      </dgm:t>
    </dgm:pt>
    <dgm:pt modelId="{B4AB2D87-1E5C-41B5-A9B7-4CA007AB4D90}">
      <dgm:prSet phldrT="[Text]" custT="1"/>
      <dgm:spPr/>
      <dgm:t>
        <a:bodyPr/>
        <a:lstStyle/>
        <a:p>
          <a:r>
            <a:rPr lang="en-US" sz="2400" kern="1200" spc="0" baseline="0" dirty="0">
              <a:gradFill>
                <a:gsLst>
                  <a:gs pos="125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lt"/>
              <a:ea typeface="+mn-ea"/>
              <a:cs typeface="+mn-cs"/>
            </a:rPr>
            <a:t>3rd party Ecosystem Integration</a:t>
          </a:r>
        </a:p>
      </dgm:t>
    </dgm:pt>
    <dgm:pt modelId="{3C3827B3-8BEB-4459-9907-AFA6DEF58FBE}" type="parTrans" cxnId="{03B3D398-DD7F-464E-AC85-045DBF523463}">
      <dgm:prSet/>
      <dgm:spPr/>
      <dgm:t>
        <a:bodyPr/>
        <a:lstStyle/>
        <a:p>
          <a:endParaRPr lang="en-US"/>
        </a:p>
      </dgm:t>
    </dgm:pt>
    <dgm:pt modelId="{C36C96B9-41D6-494C-BA81-F9824CC9E390}" type="sibTrans" cxnId="{03B3D398-DD7F-464E-AC85-045DBF523463}">
      <dgm:prSet/>
      <dgm:spPr/>
      <dgm:t>
        <a:bodyPr/>
        <a:lstStyle/>
        <a:p>
          <a:endParaRPr lang="en-US"/>
        </a:p>
      </dgm:t>
    </dgm:pt>
    <dgm:pt modelId="{15E058FD-B44D-4658-9815-EE2E18958E23}" type="pres">
      <dgm:prSet presAssocID="{CB20C034-9E1C-40EF-BDC5-BC5075E3E6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A54B2A-D6BF-486F-910F-985DE9AFA799}" type="pres">
      <dgm:prSet presAssocID="{BD55E52F-10F0-4DA9-B8AF-AF6BEE7E6815}" presName="hierRoot1" presStyleCnt="0"/>
      <dgm:spPr/>
    </dgm:pt>
    <dgm:pt modelId="{85970DD0-975D-4D6E-B8A9-A04DA8DB8D39}" type="pres">
      <dgm:prSet presAssocID="{BD55E52F-10F0-4DA9-B8AF-AF6BEE7E6815}" presName="composite" presStyleCnt="0"/>
      <dgm:spPr/>
    </dgm:pt>
    <dgm:pt modelId="{3028AE6C-53DB-48D7-B683-21B1E1978C69}" type="pres">
      <dgm:prSet presAssocID="{BD55E52F-10F0-4DA9-B8AF-AF6BEE7E6815}" presName="image" presStyleLbl="node0" presStyleIdx="0" presStyleCnt="3" custScaleX="95385" custScaleY="95385" custLinFactNeighborX="-6736" custLinFactNeighborY="-169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>
          <a:noFill/>
        </a:ln>
      </dgm:spPr>
    </dgm:pt>
    <dgm:pt modelId="{B6E938AC-A936-4E44-AAEC-6423C0B38250}" type="pres">
      <dgm:prSet presAssocID="{BD55E52F-10F0-4DA9-B8AF-AF6BEE7E6815}" presName="text" presStyleLbl="revTx" presStyleIdx="0" presStyleCnt="3">
        <dgm:presLayoutVars>
          <dgm:chPref val="3"/>
        </dgm:presLayoutVars>
      </dgm:prSet>
      <dgm:spPr/>
    </dgm:pt>
    <dgm:pt modelId="{9F373960-F1A5-4732-B3C7-CDF2F229D720}" type="pres">
      <dgm:prSet presAssocID="{BD55E52F-10F0-4DA9-B8AF-AF6BEE7E6815}" presName="hierChild2" presStyleCnt="0"/>
      <dgm:spPr/>
    </dgm:pt>
    <dgm:pt modelId="{B8149C32-49C1-4A84-81AB-913216674113}" type="pres">
      <dgm:prSet presAssocID="{26D7083B-8B12-48EA-B26A-8AFFA2C27813}" presName="hierRoot1" presStyleCnt="0"/>
      <dgm:spPr/>
    </dgm:pt>
    <dgm:pt modelId="{E6181D48-41A1-47C4-851D-2F873160B3AD}" type="pres">
      <dgm:prSet presAssocID="{26D7083B-8B12-48EA-B26A-8AFFA2C27813}" presName="composite" presStyleCnt="0"/>
      <dgm:spPr/>
    </dgm:pt>
    <dgm:pt modelId="{28BBA9B7-D9CE-4BCD-8AC6-B4369074BC5C}" type="pres">
      <dgm:prSet presAssocID="{26D7083B-8B12-48EA-B26A-8AFFA2C27813}" presName="image" presStyleLbl="node0" presStyleIdx="1" presStyleCnt="3" custScaleX="96445" custScaleY="96445" custLinFactNeighborX="86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14000" r="-14000"/>
          </a:stretch>
        </a:blipFill>
        <a:ln w="38100">
          <a:noFill/>
        </a:ln>
      </dgm:spPr>
    </dgm:pt>
    <dgm:pt modelId="{B4EA4D0E-F3DF-40E6-AB35-EE678F8D5461}" type="pres">
      <dgm:prSet presAssocID="{26D7083B-8B12-48EA-B26A-8AFFA2C27813}" presName="text" presStyleLbl="revTx" presStyleIdx="1" presStyleCnt="3">
        <dgm:presLayoutVars>
          <dgm:chPref val="3"/>
        </dgm:presLayoutVars>
      </dgm:prSet>
      <dgm:spPr/>
    </dgm:pt>
    <dgm:pt modelId="{95B3A5EA-A30D-4E7D-806E-A8DFAEC22FE5}" type="pres">
      <dgm:prSet presAssocID="{26D7083B-8B12-48EA-B26A-8AFFA2C27813}" presName="hierChild2" presStyleCnt="0"/>
      <dgm:spPr/>
    </dgm:pt>
    <dgm:pt modelId="{6403DE31-D248-4528-BC65-0D599C2258D9}" type="pres">
      <dgm:prSet presAssocID="{B4AB2D87-1E5C-41B5-A9B7-4CA007AB4D90}" presName="hierRoot1" presStyleCnt="0"/>
      <dgm:spPr/>
    </dgm:pt>
    <dgm:pt modelId="{61DBBE79-0F76-4DEC-AAF7-479A4C2D858C}" type="pres">
      <dgm:prSet presAssocID="{B4AB2D87-1E5C-41B5-A9B7-4CA007AB4D90}" presName="composite" presStyleCnt="0"/>
      <dgm:spPr/>
    </dgm:pt>
    <dgm:pt modelId="{EC11AF7D-6489-4202-8184-7C79A9459D57}" type="pres">
      <dgm:prSet presAssocID="{B4AB2D87-1E5C-41B5-A9B7-4CA007AB4D90}" presName="image" presStyleLbl="node0" presStyleIdx="2" presStyleCnt="3" custScaleX="97372" custScaleY="9737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>
          <a:noFill/>
        </a:ln>
      </dgm:spPr>
    </dgm:pt>
    <dgm:pt modelId="{5B904CD1-19D7-4DD3-87DC-63D5C018750F}" type="pres">
      <dgm:prSet presAssocID="{B4AB2D87-1E5C-41B5-A9B7-4CA007AB4D90}" presName="text" presStyleLbl="revTx" presStyleIdx="2" presStyleCnt="3">
        <dgm:presLayoutVars>
          <dgm:chPref val="3"/>
        </dgm:presLayoutVars>
      </dgm:prSet>
      <dgm:spPr/>
    </dgm:pt>
    <dgm:pt modelId="{84FD1D66-AF63-48A7-9352-17D76E76D174}" type="pres">
      <dgm:prSet presAssocID="{B4AB2D87-1E5C-41B5-A9B7-4CA007AB4D90}" presName="hierChild2" presStyleCnt="0"/>
      <dgm:spPr/>
    </dgm:pt>
  </dgm:ptLst>
  <dgm:cxnLst>
    <dgm:cxn modelId="{188E2D13-11B9-4D36-B581-619BAE1A0327}" type="presOf" srcId="{CB20C034-9E1C-40EF-BDC5-BC5075E3E6E8}" destId="{15E058FD-B44D-4658-9815-EE2E18958E23}" srcOrd="0" destOrd="0" presId="urn:microsoft.com/office/officeart/2009/layout/CirclePictureHierarchy"/>
    <dgm:cxn modelId="{884CD616-D39B-4AA6-AFE3-F18D24937CAD}" srcId="{CB20C034-9E1C-40EF-BDC5-BC5075E3E6E8}" destId="{BD55E52F-10F0-4DA9-B8AF-AF6BEE7E6815}" srcOrd="0" destOrd="0" parTransId="{A93788DA-5F01-4A14-9A78-D6F4C158C68D}" sibTransId="{7B2F01A9-512E-46BF-8BEE-F9802F99C532}"/>
    <dgm:cxn modelId="{61DAE45D-79A1-4F53-A5E2-652D0B31ABB6}" type="presOf" srcId="{26D7083B-8B12-48EA-B26A-8AFFA2C27813}" destId="{B4EA4D0E-F3DF-40E6-AB35-EE678F8D5461}" srcOrd="0" destOrd="0" presId="urn:microsoft.com/office/officeart/2009/layout/CirclePictureHierarchy"/>
    <dgm:cxn modelId="{03B3D398-DD7F-464E-AC85-045DBF523463}" srcId="{CB20C034-9E1C-40EF-BDC5-BC5075E3E6E8}" destId="{B4AB2D87-1E5C-41B5-A9B7-4CA007AB4D90}" srcOrd="2" destOrd="0" parTransId="{3C3827B3-8BEB-4459-9907-AFA6DEF58FBE}" sibTransId="{C36C96B9-41D6-494C-BA81-F9824CC9E390}"/>
    <dgm:cxn modelId="{236C45A5-4814-4B3B-B8C5-40EDF51C3CF4}" type="presOf" srcId="{BD55E52F-10F0-4DA9-B8AF-AF6BEE7E6815}" destId="{B6E938AC-A936-4E44-AAEC-6423C0B38250}" srcOrd="0" destOrd="0" presId="urn:microsoft.com/office/officeart/2009/layout/CirclePictureHierarchy"/>
    <dgm:cxn modelId="{16ED63E8-8192-4D32-AD10-62E3C30CD598}" type="presOf" srcId="{B4AB2D87-1E5C-41B5-A9B7-4CA007AB4D90}" destId="{5B904CD1-19D7-4DD3-87DC-63D5C018750F}" srcOrd="0" destOrd="0" presId="urn:microsoft.com/office/officeart/2009/layout/CirclePictureHierarchy"/>
    <dgm:cxn modelId="{BD46F7EA-A241-4026-B3E1-9DE0DED1E72D}" srcId="{CB20C034-9E1C-40EF-BDC5-BC5075E3E6E8}" destId="{26D7083B-8B12-48EA-B26A-8AFFA2C27813}" srcOrd="1" destOrd="0" parTransId="{36323979-0DE4-46A0-B483-04BBF0DA73D8}" sibTransId="{E9D53B38-5A6E-475C-8787-B6EBF0AB6463}"/>
    <dgm:cxn modelId="{4947C660-D3D9-4C20-B36E-0E128CFF7874}" type="presParOf" srcId="{15E058FD-B44D-4658-9815-EE2E18958E23}" destId="{26A54B2A-D6BF-486F-910F-985DE9AFA799}" srcOrd="0" destOrd="0" presId="urn:microsoft.com/office/officeart/2009/layout/CirclePictureHierarchy"/>
    <dgm:cxn modelId="{098624B2-2C87-452C-8FB4-3D86B4254B67}" type="presParOf" srcId="{26A54B2A-D6BF-486F-910F-985DE9AFA799}" destId="{85970DD0-975D-4D6E-B8A9-A04DA8DB8D39}" srcOrd="0" destOrd="0" presId="urn:microsoft.com/office/officeart/2009/layout/CirclePictureHierarchy"/>
    <dgm:cxn modelId="{D90E655A-EB5F-46C1-80B8-F5FAF7A7FCBC}" type="presParOf" srcId="{85970DD0-975D-4D6E-B8A9-A04DA8DB8D39}" destId="{3028AE6C-53DB-48D7-B683-21B1E1978C69}" srcOrd="0" destOrd="0" presId="urn:microsoft.com/office/officeart/2009/layout/CirclePictureHierarchy"/>
    <dgm:cxn modelId="{C95B8DD1-4CB8-40F0-BB7F-462B525B19AE}" type="presParOf" srcId="{85970DD0-975D-4D6E-B8A9-A04DA8DB8D39}" destId="{B6E938AC-A936-4E44-AAEC-6423C0B38250}" srcOrd="1" destOrd="0" presId="urn:microsoft.com/office/officeart/2009/layout/CirclePictureHierarchy"/>
    <dgm:cxn modelId="{B70E5360-DAEF-4865-A82A-44C0A5093B50}" type="presParOf" srcId="{26A54B2A-D6BF-486F-910F-985DE9AFA799}" destId="{9F373960-F1A5-4732-B3C7-CDF2F229D720}" srcOrd="1" destOrd="0" presId="urn:microsoft.com/office/officeart/2009/layout/CirclePictureHierarchy"/>
    <dgm:cxn modelId="{DC092FB9-235A-4F73-B0C2-0F59C394A3B1}" type="presParOf" srcId="{15E058FD-B44D-4658-9815-EE2E18958E23}" destId="{B8149C32-49C1-4A84-81AB-913216674113}" srcOrd="1" destOrd="0" presId="urn:microsoft.com/office/officeart/2009/layout/CirclePictureHierarchy"/>
    <dgm:cxn modelId="{B233ACE7-3A5D-49C5-A7A7-5BE6907C337D}" type="presParOf" srcId="{B8149C32-49C1-4A84-81AB-913216674113}" destId="{E6181D48-41A1-47C4-851D-2F873160B3AD}" srcOrd="0" destOrd="0" presId="urn:microsoft.com/office/officeart/2009/layout/CirclePictureHierarchy"/>
    <dgm:cxn modelId="{0159BDB4-EB24-4115-8856-5661B4893649}" type="presParOf" srcId="{E6181D48-41A1-47C4-851D-2F873160B3AD}" destId="{28BBA9B7-D9CE-4BCD-8AC6-B4369074BC5C}" srcOrd="0" destOrd="0" presId="urn:microsoft.com/office/officeart/2009/layout/CirclePictureHierarchy"/>
    <dgm:cxn modelId="{E65B2076-2685-4C29-BD09-99BE9EF939BC}" type="presParOf" srcId="{E6181D48-41A1-47C4-851D-2F873160B3AD}" destId="{B4EA4D0E-F3DF-40E6-AB35-EE678F8D5461}" srcOrd="1" destOrd="0" presId="urn:microsoft.com/office/officeart/2009/layout/CirclePictureHierarchy"/>
    <dgm:cxn modelId="{D4BD95EB-7472-47CB-8373-C919F10282E1}" type="presParOf" srcId="{B8149C32-49C1-4A84-81AB-913216674113}" destId="{95B3A5EA-A30D-4E7D-806E-A8DFAEC22FE5}" srcOrd="1" destOrd="0" presId="urn:microsoft.com/office/officeart/2009/layout/CirclePictureHierarchy"/>
    <dgm:cxn modelId="{76DF0CA8-EA8F-4EFC-8222-ACA5B350494F}" type="presParOf" srcId="{15E058FD-B44D-4658-9815-EE2E18958E23}" destId="{6403DE31-D248-4528-BC65-0D599C2258D9}" srcOrd="2" destOrd="0" presId="urn:microsoft.com/office/officeart/2009/layout/CirclePictureHierarchy"/>
    <dgm:cxn modelId="{C6CB32D1-A39B-4B90-8C92-4F07A89AF69B}" type="presParOf" srcId="{6403DE31-D248-4528-BC65-0D599C2258D9}" destId="{61DBBE79-0F76-4DEC-AAF7-479A4C2D858C}" srcOrd="0" destOrd="0" presId="urn:microsoft.com/office/officeart/2009/layout/CirclePictureHierarchy"/>
    <dgm:cxn modelId="{8788E81E-9050-4031-8FB9-D844BB08D065}" type="presParOf" srcId="{61DBBE79-0F76-4DEC-AAF7-479A4C2D858C}" destId="{EC11AF7D-6489-4202-8184-7C79A9459D57}" srcOrd="0" destOrd="0" presId="urn:microsoft.com/office/officeart/2009/layout/CirclePictureHierarchy"/>
    <dgm:cxn modelId="{EC6F6E36-AF35-43C4-9410-447B91FF02B1}" type="presParOf" srcId="{61DBBE79-0F76-4DEC-AAF7-479A4C2D858C}" destId="{5B904CD1-19D7-4DD3-87DC-63D5C018750F}" srcOrd="1" destOrd="0" presId="urn:microsoft.com/office/officeart/2009/layout/CirclePictureHierarchy"/>
    <dgm:cxn modelId="{999709F3-1AD4-42FE-89FE-ABA319AF0827}" type="presParOf" srcId="{6403DE31-D248-4528-BC65-0D599C2258D9}" destId="{84FD1D66-AF63-48A7-9352-17D76E76D17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8AE6C-53DB-48D7-B683-21B1E1978C69}">
      <dsp:nvSpPr>
        <dsp:cNvPr id="0" name=""/>
        <dsp:cNvSpPr/>
      </dsp:nvSpPr>
      <dsp:spPr>
        <a:xfrm>
          <a:off x="0" y="1794722"/>
          <a:ext cx="1331208" cy="133120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938AC-A936-4E44-AAEC-6423C0B38250}">
      <dsp:nvSpPr>
        <dsp:cNvPr id="0" name=""/>
        <dsp:cNvSpPr/>
      </dsp:nvSpPr>
      <dsp:spPr>
        <a:xfrm>
          <a:off x="1366412" y="1782713"/>
          <a:ext cx="2093423" cy="1395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spc="0" baseline="0" dirty="0">
              <a:gradFill>
                <a:gsLst>
                  <a:gs pos="125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lt"/>
              <a:ea typeface="+mn-ea"/>
              <a:cs typeface="+mn-cs"/>
            </a:rPr>
            <a:t>Native capabilities</a:t>
          </a:r>
        </a:p>
      </dsp:txBody>
      <dsp:txXfrm>
        <a:off x="1366412" y="1782713"/>
        <a:ext cx="2093423" cy="1395615"/>
      </dsp:txXfrm>
    </dsp:sp>
    <dsp:sp modelId="{28BBA9B7-D9CE-4BCD-8AC6-B4369074BC5C}">
      <dsp:nvSpPr>
        <dsp:cNvPr id="0" name=""/>
        <dsp:cNvSpPr/>
      </dsp:nvSpPr>
      <dsp:spPr>
        <a:xfrm>
          <a:off x="3820784" y="1811009"/>
          <a:ext cx="1346001" cy="134600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14000" r="-14000"/>
          </a:stretch>
        </a:blipFill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A4D0E-F3DF-40E6-AB35-EE678F8D5461}">
      <dsp:nvSpPr>
        <dsp:cNvPr id="0" name=""/>
        <dsp:cNvSpPr/>
      </dsp:nvSpPr>
      <dsp:spPr>
        <a:xfrm>
          <a:off x="5179548" y="1782713"/>
          <a:ext cx="2093423" cy="1395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spc="0" baseline="0" dirty="0">
              <a:gradFill>
                <a:gsLst>
                  <a:gs pos="125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lt"/>
              <a:ea typeface="+mn-ea"/>
              <a:cs typeface="+mn-cs"/>
            </a:rPr>
            <a:t>Azure Integration </a:t>
          </a:r>
        </a:p>
      </dsp:txBody>
      <dsp:txXfrm>
        <a:off x="5179548" y="1782713"/>
        <a:ext cx="2093423" cy="1395615"/>
      </dsp:txXfrm>
    </dsp:sp>
    <dsp:sp modelId="{EC11AF7D-6489-4202-8184-7C79A9459D57}">
      <dsp:nvSpPr>
        <dsp:cNvPr id="0" name=""/>
        <dsp:cNvSpPr/>
      </dsp:nvSpPr>
      <dsp:spPr>
        <a:xfrm>
          <a:off x="7621876" y="1804540"/>
          <a:ext cx="1358938" cy="135893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04CD1-19D7-4DD3-87DC-63D5C018750F}">
      <dsp:nvSpPr>
        <dsp:cNvPr id="0" name=""/>
        <dsp:cNvSpPr/>
      </dsp:nvSpPr>
      <dsp:spPr>
        <a:xfrm>
          <a:off x="8999153" y="1782713"/>
          <a:ext cx="2093423" cy="1395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spc="0" baseline="0" dirty="0">
              <a:gradFill>
                <a:gsLst>
                  <a:gs pos="125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+mn-lt"/>
              <a:ea typeface="+mn-ea"/>
              <a:cs typeface="+mn-cs"/>
            </a:rPr>
            <a:t>3rd party Ecosystem Integration</a:t>
          </a:r>
        </a:p>
      </dsp:txBody>
      <dsp:txXfrm>
        <a:off x="8999153" y="1782713"/>
        <a:ext cx="2093423" cy="1395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Build 2017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5/2/2017 5:00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Build 2017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5/2/2017 5:00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1C3D530-3419-45A5-AB8A-2242E8FDFF4E}" type="datetime8">
              <a:rPr lang="en-US" smtClean="0"/>
              <a:t>5/2/2017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313C66B-7AF5-40BA-8933-D16874FF94CC}" type="datetime8">
              <a:rPr lang="en-US" smtClean="0"/>
              <a:t>5/2/2017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41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5/2/2017 5:00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822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5/2/2017 5:00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161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5/2/2017 5:00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2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5/2/2017 5:00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349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5/2/2017 5:00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52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8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1" r:id="rId14"/>
    <p:sldLayoutId id="2147484492" r:id="rId15"/>
    <p:sldLayoutId id="2147484493" r:id="rId16"/>
    <p:sldLayoutId id="214748449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8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  <p:sldLayoutId id="214748451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hyperlink" Target="https://azure.microsoft.com/en-us/regions/services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feedback.azure.com/forums/217313-networking/category/195844-network-watcher" TargetMode="External"/><Relationship Id="rId5" Type="http://schemas.openxmlformats.org/officeDocument/2006/relationships/hyperlink" Target="https://docs.microsoft.com/en-us/azure/network-watcher/" TargetMode="External"/><Relationship Id="rId4" Type="http://schemas.openxmlformats.org/officeDocument/2006/relationships/hyperlink" Target="https://azure.microsoft.com/en-us/services/network-watch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2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Azure Network Watcher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Abhishek Pathak &amp; Matt Reat</a:t>
            </a:r>
          </a:p>
          <a:p>
            <a:r>
              <a:rPr lang="en-US" dirty="0"/>
              <a:t>Program Manager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P4024</a:t>
            </a:r>
          </a:p>
        </p:txBody>
      </p:sp>
    </p:spTree>
    <p:extLst>
      <p:ext uri="{BB962C8B-B14F-4D97-AF65-F5344CB8AC3E}">
        <p14:creationId xmlns:p14="http://schemas.microsoft.com/office/powerpoint/2010/main" val="37886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Pillars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29777" y="6031402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#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MSBuild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gradFill>
                <a:gsLst>
                  <a:gs pos="6494">
                    <a:srgbClr val="FFFFFF"/>
                  </a:gs>
                  <a:gs pos="18182">
                    <a:srgbClr val="FFFFFF"/>
                  </a:gs>
                </a:gsLst>
                <a:lin ang="5400000" scaled="1"/>
              </a:gradFill>
              <a:effectLst/>
              <a:uLnTx/>
              <a:uFillTx/>
              <a:latin typeface="Segoe UI Semilight"/>
              <a:ea typeface="+mn-ea"/>
              <a:cs typeface="+mn-cs"/>
            </a:endParaRP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3CAB6497-2C96-4DF7-93ED-7EF04512CDE5}"/>
              </a:ext>
            </a:extLst>
          </p:cNvPr>
          <p:cNvSpPr/>
          <p:nvPr/>
        </p:nvSpPr>
        <p:spPr bwMode="auto">
          <a:xfrm>
            <a:off x="629305" y="2319718"/>
            <a:ext cx="2675076" cy="1301713"/>
          </a:xfrm>
          <a:prstGeom prst="rect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854" tIns="93236" rIns="139854" bIns="9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700" dirty="0">
                <a:solidFill>
                  <a:schemeClr val="bg1"/>
                </a:solidFill>
              </a:rPr>
              <a:t>Visualize your network topology</a:t>
            </a: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7D57AB90-7035-4C81-846A-E2ECDC739F54}"/>
              </a:ext>
            </a:extLst>
          </p:cNvPr>
          <p:cNvSpPr/>
          <p:nvPr/>
        </p:nvSpPr>
        <p:spPr bwMode="auto">
          <a:xfrm>
            <a:off x="629304" y="1516371"/>
            <a:ext cx="2675076" cy="753369"/>
          </a:xfrm>
          <a:prstGeom prst="rect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854" tIns="93236" rIns="139854" bIns="9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038">
              <a:spcAft>
                <a:spcPts val="600"/>
              </a:spcAft>
            </a:pPr>
            <a:r>
              <a:rPr lang="en-US" sz="2200" kern="0" dirty="0">
                <a:solidFill>
                  <a:schemeClr val="bg1"/>
                </a:solidFill>
              </a:rPr>
              <a:t>Topology</a:t>
            </a:r>
          </a:p>
        </p:txBody>
      </p:sp>
      <p:sp>
        <p:nvSpPr>
          <p:cNvPr id="10" name="Rectangle 25">
            <a:extLst>
              <a:ext uri="{FF2B5EF4-FFF2-40B4-BE49-F238E27FC236}">
                <a16:creationId xmlns:a16="http://schemas.microsoft.com/office/drawing/2014/main" id="{D2088576-4FD8-4069-B7BC-305A99310AAF}"/>
              </a:ext>
            </a:extLst>
          </p:cNvPr>
          <p:cNvSpPr/>
          <p:nvPr/>
        </p:nvSpPr>
        <p:spPr bwMode="auto">
          <a:xfrm>
            <a:off x="6027296" y="1516371"/>
            <a:ext cx="2666397" cy="753369"/>
          </a:xfrm>
          <a:prstGeom prst="rect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854" tIns="93236" rIns="139854" bIns="9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038">
              <a:spcAft>
                <a:spcPts val="600"/>
              </a:spcAft>
            </a:pPr>
            <a:r>
              <a:rPr lang="en-US" sz="2200" kern="0" dirty="0">
                <a:solidFill>
                  <a:schemeClr val="bg1"/>
                </a:solidFill>
              </a:rPr>
              <a:t>Metric</a:t>
            </a:r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45CFBCAD-E40F-4886-8C88-D7C4C72B8376}"/>
              </a:ext>
            </a:extLst>
          </p:cNvPr>
          <p:cNvSpPr/>
          <p:nvPr/>
        </p:nvSpPr>
        <p:spPr bwMode="auto">
          <a:xfrm>
            <a:off x="3332641" y="2319716"/>
            <a:ext cx="2666397" cy="1301714"/>
          </a:xfrm>
          <a:prstGeom prst="rect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854" tIns="93236" rIns="139854" bIns="9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038">
              <a:spcAft>
                <a:spcPts val="600"/>
              </a:spcAft>
            </a:pPr>
            <a:r>
              <a:rPr lang="en-US" sz="1700" kern="0" dirty="0">
                <a:solidFill>
                  <a:schemeClr val="bg1"/>
                </a:solidFill>
              </a:rPr>
              <a:t>Diagnostic tools for networking related issues</a:t>
            </a:r>
          </a:p>
        </p:txBody>
      </p:sp>
      <p:sp>
        <p:nvSpPr>
          <p:cNvPr id="12" name="Rectangle 25">
            <a:extLst>
              <a:ext uri="{FF2B5EF4-FFF2-40B4-BE49-F238E27FC236}">
                <a16:creationId xmlns:a16="http://schemas.microsoft.com/office/drawing/2014/main" id="{DE238B00-AE76-4E31-9307-3C37E58585B9}"/>
              </a:ext>
            </a:extLst>
          </p:cNvPr>
          <p:cNvSpPr/>
          <p:nvPr/>
        </p:nvSpPr>
        <p:spPr bwMode="auto">
          <a:xfrm>
            <a:off x="3332640" y="1516371"/>
            <a:ext cx="2666397" cy="753369"/>
          </a:xfrm>
          <a:prstGeom prst="rect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854" tIns="93236" rIns="139854" bIns="9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038">
              <a:spcAft>
                <a:spcPts val="600"/>
              </a:spcAft>
            </a:pPr>
            <a:r>
              <a:rPr lang="en-US" sz="2200" kern="0" dirty="0">
                <a:solidFill>
                  <a:schemeClr val="bg1"/>
                </a:solidFill>
              </a:rPr>
              <a:t>Network Diagnostics</a:t>
            </a:r>
          </a:p>
        </p:txBody>
      </p:sp>
      <p:sp>
        <p:nvSpPr>
          <p:cNvPr id="13" name="Rectangle 25">
            <a:extLst>
              <a:ext uri="{FF2B5EF4-FFF2-40B4-BE49-F238E27FC236}">
                <a16:creationId xmlns:a16="http://schemas.microsoft.com/office/drawing/2014/main" id="{9EE61817-2077-4838-A2BE-75AEE33F5B47}"/>
              </a:ext>
            </a:extLst>
          </p:cNvPr>
          <p:cNvSpPr/>
          <p:nvPr/>
        </p:nvSpPr>
        <p:spPr bwMode="auto">
          <a:xfrm>
            <a:off x="6035978" y="2319715"/>
            <a:ext cx="2666397" cy="1301715"/>
          </a:xfrm>
          <a:prstGeom prst="rect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854" tIns="93236" rIns="139854" bIns="9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038">
              <a:spcAft>
                <a:spcPts val="600"/>
              </a:spcAft>
            </a:pPr>
            <a:r>
              <a:rPr lang="en-US" sz="1700" kern="0" dirty="0">
                <a:solidFill>
                  <a:schemeClr val="bg1"/>
                </a:solidFill>
              </a:rPr>
              <a:t>Measure and view your network performance and health</a:t>
            </a:r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07D8DC89-E14C-4F7C-998F-EA0872196AD8}"/>
              </a:ext>
            </a:extLst>
          </p:cNvPr>
          <p:cNvSpPr/>
          <p:nvPr/>
        </p:nvSpPr>
        <p:spPr bwMode="auto">
          <a:xfrm>
            <a:off x="8767574" y="1516062"/>
            <a:ext cx="2666397" cy="753369"/>
          </a:xfrm>
          <a:prstGeom prst="rect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854" tIns="93236" rIns="139854" bIns="9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038">
              <a:spcAft>
                <a:spcPts val="600"/>
              </a:spcAft>
            </a:pPr>
            <a:r>
              <a:rPr lang="en-US" sz="2200" kern="0">
                <a:solidFill>
                  <a:schemeClr val="bg1"/>
                </a:solidFill>
              </a:rPr>
              <a:t>Logs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51FC0B70-B764-4334-93F8-7FB7842AAC22}"/>
              </a:ext>
            </a:extLst>
          </p:cNvPr>
          <p:cNvSpPr/>
          <p:nvPr/>
        </p:nvSpPr>
        <p:spPr bwMode="auto">
          <a:xfrm>
            <a:off x="8767574" y="2319715"/>
            <a:ext cx="2675076" cy="1301713"/>
          </a:xfrm>
          <a:prstGeom prst="rect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854" tIns="93236" rIns="139854" bIns="9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038">
              <a:spcAft>
                <a:spcPts val="600"/>
              </a:spcAft>
            </a:pPr>
            <a:r>
              <a:rPr lang="en-US" sz="1700" kern="0" dirty="0">
                <a:solidFill>
                  <a:schemeClr val="bg1"/>
                </a:solidFill>
              </a:rPr>
              <a:t>Provide network diagnostic logs</a:t>
            </a:r>
          </a:p>
        </p:txBody>
      </p:sp>
    </p:spTree>
    <p:extLst>
      <p:ext uri="{BB962C8B-B14F-4D97-AF65-F5344CB8AC3E}">
        <p14:creationId xmlns:p14="http://schemas.microsoft.com/office/powerpoint/2010/main" val="3694767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29777" y="6031402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#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MSBuild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gradFill>
                <a:gsLst>
                  <a:gs pos="6494">
                    <a:srgbClr val="FFFFFF"/>
                  </a:gs>
                  <a:gs pos="18182">
                    <a:srgbClr val="FFFFFF"/>
                  </a:gs>
                </a:gsLst>
                <a:lin ang="5400000" scaled="1"/>
              </a:gradFill>
              <a:effectLst/>
              <a:uLnTx/>
              <a:uFillTx/>
              <a:latin typeface="Segoe UI Semilight"/>
              <a:ea typeface="+mn-ea"/>
              <a:cs typeface="+mn-cs"/>
            </a:endParaRP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EA20E046-FB0B-48D2-A4CF-05A847D60066}"/>
              </a:ext>
            </a:extLst>
          </p:cNvPr>
          <p:cNvSpPr txBox="1">
            <a:spLocks/>
          </p:cNvSpPr>
          <p:nvPr/>
        </p:nvSpPr>
        <p:spPr>
          <a:xfrm>
            <a:off x="0" y="2495225"/>
            <a:ext cx="12436475" cy="20040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marL="342900" marR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40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4200" marR="0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4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01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573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800" spc="-102" dirty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itchFamily="34" charset="0"/>
              </a:rPr>
              <a:t>Empower all our customers to monitor, diagnose, and gain insights into their network </a:t>
            </a:r>
          </a:p>
        </p:txBody>
      </p:sp>
    </p:spTree>
    <p:extLst>
      <p:ext uri="{BB962C8B-B14F-4D97-AF65-F5344CB8AC3E}">
        <p14:creationId xmlns:p14="http://schemas.microsoft.com/office/powerpoint/2010/main" val="84299150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29777" y="6031402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#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MSBuild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gradFill>
                <a:gsLst>
                  <a:gs pos="6494">
                    <a:srgbClr val="FFFFFF"/>
                  </a:gs>
                  <a:gs pos="18182">
                    <a:srgbClr val="FFFFFF"/>
                  </a:gs>
                </a:gsLst>
                <a:lin ang="5400000" scaled="1"/>
              </a:gradFill>
              <a:effectLst/>
              <a:uLnTx/>
              <a:uFillTx/>
              <a:latin typeface="Segoe UI Semilight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3A3FEE-E03E-433D-9DCA-E7C42096B6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206647"/>
              </p:ext>
            </p:extLst>
          </p:nvPr>
        </p:nvGraphicFramePr>
        <p:xfrm>
          <a:off x="670448" y="1016741"/>
          <a:ext cx="11095578" cy="4961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40279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28AE6C-53DB-48D7-B683-21B1E1978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028AE6C-53DB-48D7-B683-21B1E1978C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938AC-A936-4E44-AAEC-6423C0B38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B6E938AC-A936-4E44-AAEC-6423C0B382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BBA9B7-D9CE-4BCD-8AC6-B4369074B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28BBA9B7-D9CE-4BCD-8AC6-B4369074B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EA4D0E-F3DF-40E6-AB35-EE678F8D5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B4EA4D0E-F3DF-40E6-AB35-EE678F8D5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11AF7D-6489-4202-8184-7C79A9459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EC11AF7D-6489-4202-8184-7C79A9459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904CD1-19D7-4DD3-87DC-63D5C0187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5B904CD1-19D7-4DD3-87DC-63D5C01875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29777" y="6031402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#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MSBuild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gradFill>
                <a:gsLst>
                  <a:gs pos="6494">
                    <a:srgbClr val="FFFFFF"/>
                  </a:gs>
                  <a:gs pos="18182">
                    <a:srgbClr val="FFFFFF"/>
                  </a:gs>
                </a:gsLst>
                <a:lin ang="5400000" scaled="1"/>
              </a:gradFill>
              <a:effectLst/>
              <a:uLnTx/>
              <a:uFillTx/>
              <a:latin typeface="Segoe UI Semilight"/>
              <a:ea typeface="+mn-ea"/>
              <a:cs typeface="+mn-cs"/>
            </a:endParaRP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EA20E046-FB0B-48D2-A4CF-05A847D60066}"/>
              </a:ext>
            </a:extLst>
          </p:cNvPr>
          <p:cNvSpPr txBox="1">
            <a:spLocks/>
          </p:cNvSpPr>
          <p:nvPr/>
        </p:nvSpPr>
        <p:spPr>
          <a:xfrm>
            <a:off x="0" y="2495225"/>
            <a:ext cx="12436475" cy="20040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marL="342900" marR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40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4200" marR="0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4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01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573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spc="-102" dirty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itchFamily="34" charset="0"/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9410566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29777" y="6031402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#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6494">
                      <a:srgbClr val="FFFFFF"/>
                    </a:gs>
                    <a:gs pos="18182">
                      <a:srgbClr val="FFFFFF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MSBuild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gradFill>
                <a:gsLst>
                  <a:gs pos="6494">
                    <a:srgbClr val="FFFFFF"/>
                  </a:gs>
                  <a:gs pos="18182">
                    <a:srgbClr val="FFFFFF"/>
                  </a:gs>
                </a:gsLst>
                <a:lin ang="5400000" scaled="1"/>
              </a:gradFill>
              <a:effectLst/>
              <a:uLnTx/>
              <a:uFillTx/>
              <a:latin typeface="Segoe UI Semilight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43CD382-19EB-4ECE-9160-76A65097C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289511"/>
            <a:ext cx="11655840" cy="8996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4B7A28-E5C1-40C9-98A2-87117161DF67}"/>
              </a:ext>
            </a:extLst>
          </p:cNvPr>
          <p:cNvSpPr/>
          <p:nvPr/>
        </p:nvSpPr>
        <p:spPr>
          <a:xfrm>
            <a:off x="391886" y="1992482"/>
            <a:ext cx="115331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gradFill>
                  <a:gsLst>
                    <a:gs pos="5439">
                      <a:srgbClr val="FF8C00"/>
                    </a:gs>
                    <a:gs pos="10000">
                      <a:srgbClr val="FF8C00"/>
                    </a:gs>
                  </a:gsLst>
                  <a:lin ang="5400000" scaled="0"/>
                </a:gradFill>
              </a:rPr>
              <a:t>Regional Availability</a:t>
            </a:r>
          </a:p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 dirty="0">
                <a:gradFill>
                  <a:gsLst>
                    <a:gs pos="12389">
                      <a:srgbClr val="FFFFFF"/>
                    </a:gs>
                    <a:gs pos="52000">
                      <a:srgbClr val="FFFFFF"/>
                    </a:gs>
                  </a:gsLst>
                  <a:lin ang="5400000" scaled="0"/>
                </a:gradFill>
              </a:rPr>
              <a:t>	</a:t>
            </a:r>
            <a:r>
              <a:rPr lang="en-US" dirty="0">
                <a:solidFill>
                  <a:schemeClr val="bg1"/>
                </a:solidFill>
                <a:hlinkClick r:id="rId3"/>
              </a:rPr>
              <a:t>https://azure.microsoft.com/en-us/regions/services/</a:t>
            </a:r>
            <a:endParaRPr lang="en-US" dirty="0">
              <a:solidFill>
                <a:schemeClr val="bg1"/>
              </a:solidFill>
            </a:endParaRPr>
          </a:p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 dirty="0">
                <a:gradFill>
                  <a:gsLst>
                    <a:gs pos="5439">
                      <a:srgbClr val="FF8C00"/>
                    </a:gs>
                    <a:gs pos="10000">
                      <a:srgbClr val="FF8C00"/>
                    </a:gs>
                  </a:gsLst>
                  <a:lin ang="5400000" scaled="0"/>
                </a:gradFill>
              </a:rPr>
              <a:t>Service Page</a:t>
            </a:r>
          </a:p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 dirty="0">
                <a:gradFill>
                  <a:gsLst>
                    <a:gs pos="12389">
                      <a:srgbClr val="FFFFFF"/>
                    </a:gs>
                    <a:gs pos="52000">
                      <a:srgbClr val="FFFFFF"/>
                    </a:gs>
                  </a:gsLst>
                  <a:lin ang="5400000" scaled="0"/>
                </a:gradFill>
              </a:rPr>
              <a:t>	</a:t>
            </a:r>
            <a:r>
              <a:rPr lang="en-US" dirty="0">
                <a:gradFill>
                  <a:gsLst>
                    <a:gs pos="12389">
                      <a:srgbClr val="FFFFFF"/>
                    </a:gs>
                    <a:gs pos="52000">
                      <a:srgbClr val="FFFFFF"/>
                    </a:gs>
                  </a:gsLst>
                  <a:lin ang="5400000" scaled="0"/>
                </a:gradFill>
                <a:hlinkClick r:id="rId4"/>
              </a:rPr>
              <a:t>https://azure.microsoft.com/en-us/services/network-watcher/</a:t>
            </a:r>
            <a:r>
              <a:rPr lang="en-US" dirty="0">
                <a:gradFill>
                  <a:gsLst>
                    <a:gs pos="12389">
                      <a:srgbClr val="FFFFFF"/>
                    </a:gs>
                    <a:gs pos="52000">
                      <a:srgbClr val="FFFFFF"/>
                    </a:gs>
                  </a:gsLst>
                  <a:lin ang="5400000" scaled="0"/>
                </a:gradFill>
              </a:rPr>
              <a:t> </a:t>
            </a:r>
          </a:p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 dirty="0">
                <a:gradFill>
                  <a:gsLst>
                    <a:gs pos="5439">
                      <a:srgbClr val="FF8C00"/>
                    </a:gs>
                    <a:gs pos="10000">
                      <a:srgbClr val="FF8C00"/>
                    </a:gs>
                  </a:gsLst>
                  <a:lin ang="5400000" scaled="0"/>
                </a:gradFill>
              </a:rPr>
              <a:t>Documentation</a:t>
            </a:r>
          </a:p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  <a:hlinkClick r:id="rId5"/>
              </a:rPr>
              <a:t>https://docs.microsoft.com/en-us/azure/network-watcher/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 dirty="0">
                <a:gradFill>
                  <a:gsLst>
                    <a:gs pos="5439">
                      <a:srgbClr val="FF8C00"/>
                    </a:gs>
                    <a:gs pos="10000">
                      <a:srgbClr val="FF8C00"/>
                    </a:gs>
                  </a:gsLst>
                  <a:lin ang="5400000" scaled="0"/>
                </a:gradFill>
              </a:rPr>
              <a:t>Feedback</a:t>
            </a:r>
          </a:p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 dirty="0">
                <a:gradFill>
                  <a:gsLst>
                    <a:gs pos="5439">
                      <a:srgbClr val="FF8C00"/>
                    </a:gs>
                    <a:gs pos="10000">
                      <a:srgbClr val="FF8C00"/>
                    </a:gs>
                  </a:gsLst>
                  <a:lin ang="5400000" scaled="0"/>
                </a:gradFill>
              </a:rPr>
              <a:t>	</a:t>
            </a:r>
            <a:r>
              <a:rPr lang="en-US" dirty="0">
                <a:gradFill>
                  <a:gsLst>
                    <a:gs pos="5439">
                      <a:srgbClr val="FF8C00"/>
                    </a:gs>
                    <a:gs pos="10000">
                      <a:srgbClr val="FF8C00"/>
                    </a:gs>
                  </a:gsLst>
                  <a:lin ang="5400000" scaled="0"/>
                </a:gradFill>
                <a:hlinkClick r:id="rId6"/>
              </a:rPr>
              <a:t>https://feedback.azure.com/forums/217313-networking/category/195844-network-watcher</a:t>
            </a:r>
            <a:r>
              <a:rPr lang="en-US" dirty="0">
                <a:gradFill>
                  <a:gsLst>
                    <a:gs pos="5439">
                      <a:srgbClr val="FF8C00"/>
                    </a:gs>
                    <a:gs pos="10000">
                      <a:srgbClr val="FF8C00"/>
                    </a:gs>
                  </a:gsLst>
                  <a:lin ang="5400000" scaled="0"/>
                </a:gradFill>
              </a:rPr>
              <a:t> </a:t>
            </a:r>
          </a:p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 dirty="0">
                <a:gradFill>
                  <a:gsLst>
                    <a:gs pos="5439">
                      <a:srgbClr val="FF8C00"/>
                    </a:gs>
                    <a:gs pos="10000">
                      <a:srgbClr val="FF8C00"/>
                    </a:gs>
                  </a:gsLst>
                  <a:lin ang="5400000" scaled="0"/>
                </a:gradFill>
              </a:rPr>
              <a:t>Pricing</a:t>
            </a:r>
          </a:p>
          <a:p>
            <a:pPr marL="0" lvl="1" indent="0" defTabSz="914367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>
                <a:gradFill>
                  <a:gsLst>
                    <a:gs pos="12389">
                      <a:srgbClr val="FFFFFF"/>
                    </a:gs>
                    <a:gs pos="52000">
                      <a:srgbClr val="FFFFFF"/>
                    </a:gs>
                  </a:gsLst>
                  <a:lin ang="5400000" scaled="0"/>
                </a:gradFill>
              </a:rPr>
              <a:t>	The service is free during a four-month promotional period which ends August 2017.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416B385-2B72-418C-886C-2C0376507F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86289" y="94006"/>
            <a:ext cx="1777523" cy="177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754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 [Read-Only]" id="{6F4885E9-16BF-45DA-8043-52AF389A1A37}" vid="{06FBAB65-A9D9-4EC4-8519-C553F3EA738E}"/>
    </a:ext>
  </a:extLst>
</a:theme>
</file>

<file path=ppt/theme/theme2.xml><?xml version="1.0" encoding="utf-8"?>
<a:theme xmlns:a="http://schemas.openxmlformats.org/drawingml/2006/main" name="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 [Read-Only]" id="{6F4885E9-16BF-45DA-8043-52AF389A1A37}" vid="{7C70E2A4-8980-409D-AC1F-E29167836A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6" ma:contentTypeDescription="" ma:contentTypeScope="" ma:versionID="d383a91d1b86d4650368c84defa1a2c1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2cfdfd5a193d92c0d7e2d70576dfb5fb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  <xsd:element ref="ns1:_ip_UnifiedCompliancePolicyProperties" minOccurs="0"/>
                <xsd:element ref="ns1:_ip_UnifiedCompliancePolicyUIAction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  <xsd:element name="_ip_UnifiedCompliancePolicyProperties" ma:index="4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4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4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_ip_UnifiedCompliancePolicyUIAction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Washington State Convention and Trade Center</TermName>
          <TermId xmlns="http://schemas.microsoft.com/office/infopath/2007/PartnerControls">2ebf141d-f871-4cc9-bf08-f87f112ab464</TermId>
        </TermInfo>
      </Terms>
    </d12e2661e9634d9aa98bbb375f31aced>
    <Event_x0020_Start_x0020_Date xmlns="01c77077-aee4-4b5f-bd4e-9cd40a6fff29">2017-05-10T07:00:00+00:00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Seattle</TermName>
          <TermId xmlns="http://schemas.microsoft.com/office/infopath/2007/PartnerControls">54f46ed2-c77e-4a59-b182-a4171fdb0d11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developers</TermName>
          <TermId xmlns="http://schemas.microsoft.com/office/infopath/2007/PartnerControls">8e4a08dc-5d95-4156-ab65-f22579a1592a</TermId>
        </TermInfo>
      </Terms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Build</TermName>
          <TermId xmlns="http://schemas.microsoft.com/office/infopath/2007/PartnerControls">58542b36-5bf5-46a6-a53f-a41fb7a73785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_ip_UnifiedCompliancePolicyProperties xmlns="http://schemas.microsoft.com/sharepoint/v3" xsi:nil="true"/>
    <Session_x0020_Code xmlns="01c77077-aee4-4b5f-bd4e-9cd40a6fff29" xsi:nil="true"/>
    <Event_x0020_End_x0020_Date xmlns="01c77077-aee4-4b5f-bd4e-9cd40a6fff29">2017-05-12T07:00:00+00:00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NumberofDownloads xmlns="230e9df3-be65-4c73-a93b-d1236ebd677e" xsi:nil="true"/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Build 2017</TermName>
          <TermId xmlns="http://schemas.microsoft.com/office/infopath/2007/PartnerControls">0407fc0d-d203-4d0a-848e-0398e286e7e2</TermId>
        </TermInfo>
      </Terms>
    </TaxKeywordTaxHTField>
    <TaxCatchAll xmlns="230e9df3-be65-4c73-a93b-d1236ebd677e">
      <Value>47</Value>
      <Value>53</Value>
      <Value>52</Value>
      <Value>316</Value>
      <Value>315</Value>
    </TaxCatchAll>
  </documentManagement>
</p:properties>
</file>

<file path=customXml/itemProps1.xml><?xml version="1.0" encoding="utf-8"?>
<ds:datastoreItem xmlns:ds="http://schemas.openxmlformats.org/officeDocument/2006/customXml" ds:itemID="{A408956B-D258-40C7-8C24-091EC53E3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schemas.microsoft.com/office/2006/documentManagement/types"/>
    <ds:schemaRef ds:uri="230e9df3-be65-4c73-a93b-d1236ebd677e"/>
    <ds:schemaRef ds:uri="http://purl.org/dc/dcmitype/"/>
    <ds:schemaRef ds:uri="01c77077-aee4-4b5f-bd4e-9cd40a6fff29"/>
    <ds:schemaRef ds:uri="8ff673fc-3231-4e3a-893b-6d7f7cd3276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Microsoft_Build2017_Template</Template>
  <TotalTime>150</TotalTime>
  <Words>296</Words>
  <Application>Microsoft Office PowerPoint</Application>
  <PresentationFormat>Custom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Consolas</vt:lpstr>
      <vt:lpstr>Segoe UI</vt:lpstr>
      <vt:lpstr>Segoe UI Light</vt:lpstr>
      <vt:lpstr>Segoe UI Semilight</vt:lpstr>
      <vt:lpstr>Wingdings</vt:lpstr>
      <vt:lpstr>5-50111_Build 2017_LIGHT GRAY TEMPLATE</vt:lpstr>
      <vt:lpstr>5-50111_Build 2017_DARK GRAY TEMPLATE</vt:lpstr>
      <vt:lpstr>PowerPoint Presentation</vt:lpstr>
      <vt:lpstr>Introducing Azure Network Watcher</vt:lpstr>
      <vt:lpstr>Service Pillars</vt:lpstr>
      <vt:lpstr>PowerPoint Presentation</vt:lpstr>
      <vt:lpstr>PowerPoint Presentation</vt:lpstr>
      <vt:lpstr>PowerPoint Presentation</vt:lpstr>
      <vt:lpstr>Resources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Microsoft Build 2017</dc:subject>
  <dc:creator>Abhishek Pathak</dc:creator>
  <cp:keywords>Microsoft Build 2017</cp:keywords>
  <dc:description>Template: Mitchell Derrey, Silver Fox Productions_x000d_
Formatting: _x000d_
Audience Type:</dc:description>
  <cp:lastModifiedBy>Abhishek Pathak</cp:lastModifiedBy>
  <cp:revision>21</cp:revision>
  <dcterms:created xsi:type="dcterms:W3CDTF">2017-05-02T15:23:39Z</dcterms:created>
  <dcterms:modified xsi:type="dcterms:W3CDTF">2017-05-03T00:00:15Z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0x01010031DCF4CA090F824DB1E4CCBB6B9D64EA00101E8AAD132F8F4D96340D6376C8BB3E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53;#Washington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52;#Seattle|54f46ed2-c77e-4a59-b182-a4171fdb0d11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315;#Microsoft Build 2017|0407fc0d-d203-4d0a-848e-0398e286e7e2</vt:lpwstr>
  </property>
  <property fmtid="{D5CDD505-2E9C-101B-9397-08002B2CF9AE}" pid="12" name="Audience1">
    <vt:lpwstr>316;#developers|8e4a08dc-5d95-4156-ab65-f22579a1592a</vt:lpwstr>
  </property>
  <property fmtid="{D5CDD505-2E9C-101B-9397-08002B2CF9AE}" pid="13" name="Event Name">
    <vt:lpwstr>47;#Build|58542b36-5bf5-46a6-a53f-a41fb7a73785</vt:lpwstr>
  </property>
  <property fmtid="{D5CDD505-2E9C-101B-9397-08002B2CF9AE}" pid="14" name="MSIP_Label_f42aa342-8706-4288-bd11-ebb85995028c_Enabled">
    <vt:lpwstr>True</vt:lpwstr>
  </property>
  <property fmtid="{D5CDD505-2E9C-101B-9397-08002B2CF9AE}" pid="15" name="MSIP_Label_f42aa342-8706-4288-bd11-ebb85995028c_SiteId">
    <vt:lpwstr>72f988bf-86f1-41af-91ab-2d7cd011db47</vt:lpwstr>
  </property>
  <property fmtid="{D5CDD505-2E9C-101B-9397-08002B2CF9AE}" pid="16" name="MSIP_Label_f42aa342-8706-4288-bd11-ebb85995028c_Ref">
    <vt:lpwstr>https://api.informationprotection.azure.com/api/72f988bf-86f1-41af-91ab-2d7cd011db47</vt:lpwstr>
  </property>
  <property fmtid="{D5CDD505-2E9C-101B-9397-08002B2CF9AE}" pid="17" name="MSIP_Label_f42aa342-8706-4288-bd11-ebb85995028c_SetBy">
    <vt:lpwstr>abpathak@microsoft.com</vt:lpwstr>
  </property>
  <property fmtid="{D5CDD505-2E9C-101B-9397-08002B2CF9AE}" pid="18" name="MSIP_Label_f42aa342-8706-4288-bd11-ebb85995028c_SetDate">
    <vt:lpwstr>2017-05-02T08:23:46.2582012-07:00</vt:lpwstr>
  </property>
  <property fmtid="{D5CDD505-2E9C-101B-9397-08002B2CF9AE}" pid="19" name="MSIP_Label_f42aa342-8706-4288-bd11-ebb85995028c_Name">
    <vt:lpwstr>General</vt:lpwstr>
  </property>
  <property fmtid="{D5CDD505-2E9C-101B-9397-08002B2CF9AE}" pid="20" name="MSIP_Label_f42aa342-8706-4288-bd11-ebb85995028c_Application">
    <vt:lpwstr>Microsoft Azure Information Protection</vt:lpwstr>
  </property>
  <property fmtid="{D5CDD505-2E9C-101B-9397-08002B2CF9AE}" pid="21" name="MSIP_Label_f42aa342-8706-4288-bd11-ebb85995028c_Extended_MSFT_Method">
    <vt:lpwstr>Automatic</vt:lpwstr>
  </property>
  <property fmtid="{D5CDD505-2E9C-101B-9397-08002B2CF9AE}" pid="22" name="Sensitivity">
    <vt:lpwstr>General</vt:lpwstr>
  </property>
</Properties>
</file>