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</p:sldMasterIdLst>
  <p:notesMasterIdLst>
    <p:notesMasterId r:id="rId20"/>
  </p:notesMasterIdLst>
  <p:handoutMasterIdLst>
    <p:handoutMasterId r:id="rId21"/>
  </p:handoutMasterIdLst>
  <p:sldIdLst>
    <p:sldId id="1486" r:id="rId6"/>
    <p:sldId id="1572" r:id="rId7"/>
    <p:sldId id="1571" r:id="rId8"/>
    <p:sldId id="1575" r:id="rId9"/>
    <p:sldId id="1576" r:id="rId10"/>
    <p:sldId id="1577" r:id="rId11"/>
    <p:sldId id="1578" r:id="rId12"/>
    <p:sldId id="1569" r:id="rId13"/>
    <p:sldId id="1582" r:id="rId14"/>
    <p:sldId id="1579" r:id="rId15"/>
    <p:sldId id="1581" r:id="rId16"/>
    <p:sldId id="1580" r:id="rId17"/>
    <p:sldId id="1573" r:id="rId18"/>
    <p:sldId id="1568" r:id="rId19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D2"/>
    <a:srgbClr val="FF8C00"/>
    <a:srgbClr val="FFFFFF"/>
    <a:srgbClr val="737373"/>
    <a:srgbClr val="323232"/>
    <a:srgbClr val="000000"/>
    <a:srgbClr val="E6E6E6"/>
    <a:srgbClr val="505050"/>
    <a:srgbClr val="525252"/>
    <a:srgbClr val="007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66779" autoAdjust="0"/>
  </p:normalViewPr>
  <p:slideViewPr>
    <p:cSldViewPr>
      <p:cViewPr varScale="1">
        <p:scale>
          <a:sx n="79" d="100"/>
          <a:sy n="79" d="100"/>
        </p:scale>
        <p:origin x="36" y="6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02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5/4/2017 1:20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baseline="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1C3D530-3419-45A5-AB8A-2242E8FDFF4E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2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4FAA446-E61B-4D43-A3B1-7749AA6DC131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6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36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5/4/2017 1:20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85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B9A6D4-FB34-4BDB-BA1E-7271914431FC}" type="datetime8">
              <a:rPr lang="en-US" smtClean="0">
                <a:solidFill>
                  <a:prstClr val="black"/>
                </a:solidFill>
              </a:rPr>
              <a:t>5/4/2017 1:20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0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dev.microsoft.com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ka.ms/aaddev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.microsoft.com/develop/identit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ka.ms/aadv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ka.ms/aadv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4639" y="141287"/>
            <a:ext cx="11889564" cy="917575"/>
          </a:xfrm>
        </p:spPr>
        <p:txBody>
          <a:bodyPr/>
          <a:lstStyle/>
          <a:p>
            <a:r>
              <a:rPr lang="en-US" sz="4400" dirty="0"/>
              <a:t>What is Coming Next in v2 (as of April 2017)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34944"/>
              </p:ext>
            </p:extLst>
          </p:nvPr>
        </p:nvGraphicFramePr>
        <p:xfrm>
          <a:off x="274639" y="1058862"/>
          <a:ext cx="11889564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198">
                  <a:extLst>
                    <a:ext uri="{9D8B030D-6E8A-4147-A177-3AD203B41FA5}">
                      <a16:colId xmlns:a16="http://schemas.microsoft.com/office/drawing/2014/main" val="89911851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7727347"/>
                    </a:ext>
                  </a:extLst>
                </a:gridCol>
                <a:gridCol w="2059766">
                  <a:extLst>
                    <a:ext uri="{9D8B030D-6E8A-4147-A177-3AD203B41FA5}">
                      <a16:colId xmlns:a16="http://schemas.microsoft.com/office/drawing/2014/main" val="1647438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</a:t>
                      </a:r>
                      <a:r>
                        <a:rPr lang="en-US" baseline="0" dirty="0"/>
                        <a:t> Endpoint</a:t>
                      </a:r>
                    </a:p>
                    <a:p>
                      <a:pPr algn="ctr"/>
                      <a:r>
                        <a:rPr lang="en-US" baseline="0" dirty="0"/>
                        <a:t>(Azure AD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 Endpoint</a:t>
                      </a:r>
                    </a:p>
                    <a:p>
                      <a:pPr algn="ctr"/>
                      <a:r>
                        <a:rPr lang="en-US" dirty="0"/>
                        <a:t>(Azure AD + MSA)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15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OpenID Connect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3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OAuth 2.0:  authorization</a:t>
                      </a:r>
                      <a:r>
                        <a:rPr lang="en-US" baseline="0" dirty="0"/>
                        <a:t> code grant – used by native and web 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587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OAuth 2.0:</a:t>
                      </a:r>
                      <a:r>
                        <a:rPr lang="en-US" baseline="0" dirty="0"/>
                        <a:t>  client credentials grant (secret or certificate) – used by daemon 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69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OAuth 2.0:</a:t>
                      </a:r>
                      <a:r>
                        <a:rPr lang="en-US" baseline="0" dirty="0"/>
                        <a:t>  implicit grant – used by single page 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4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OAuth 2.0:</a:t>
                      </a:r>
                      <a:r>
                        <a:rPr lang="en-US" baseline="0" dirty="0"/>
                        <a:t>  On Behalf Of exchange – used by web APIs calling other web APIs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6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 consent and admin-only scopes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 Access including device health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82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r>
                        <a:rPr lang="en-US" baseline="0" dirty="0"/>
                        <a:t> scopes for your own web API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Soon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69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 access tokens to Azure AD-only scopes e.g. Azure 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Soon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77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claims,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role claims, email 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8C00"/>
                          </a:highlight>
                        </a:rPr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1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Sovereign cloud endpoints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8C00"/>
                          </a:highlight>
                        </a:rPr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2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OAuth 2.0:  device profile – used with</a:t>
                      </a:r>
                      <a:r>
                        <a:rPr lang="en-US" baseline="0" dirty="0"/>
                        <a:t> limited UI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GA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8C00"/>
                          </a:highlight>
                        </a:rPr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61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Preserve user session</a:t>
                      </a:r>
                      <a:r>
                        <a:rPr lang="en-US" baseline="0" dirty="0"/>
                        <a:t> state from ADAL to MSAL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8C00"/>
                          </a:highlight>
                        </a:rPr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37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Update Azure AD-only</a:t>
                      </a:r>
                      <a:r>
                        <a:rPr lang="en-US" baseline="0" dirty="0"/>
                        <a:t> app registration to Azure AD+MSA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8C00"/>
                          </a:highlight>
                        </a:rPr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56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8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Details </a:t>
            </a:r>
            <a:r>
              <a:rPr lang="en-US" dirty="0"/>
              <a:t>For Identity Geeks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14827" y="2278062"/>
            <a:ext cx="4800600" cy="213360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714827" y="4487862"/>
            <a:ext cx="4800600" cy="213360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52827" y="3173708"/>
            <a:ext cx="342308" cy="342308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9" name="Straight Connector 8"/>
          <p:cNvCxnSpPr>
            <a:stCxn id="8" idx="6"/>
            <a:endCxn id="3" idx="1"/>
          </p:cNvCxnSpPr>
          <p:nvPr/>
        </p:nvCxnSpPr>
        <p:spPr>
          <a:xfrm>
            <a:off x="2295135" y="3344862"/>
            <a:ext cx="419692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87029" y="2640798"/>
            <a:ext cx="673903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v2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966256" y="5383508"/>
            <a:ext cx="342308" cy="342308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13" name="Straight Connector 12"/>
          <p:cNvCxnSpPr>
            <a:stCxn id="12" idx="6"/>
            <a:endCxn id="4" idx="1"/>
          </p:cNvCxnSpPr>
          <p:nvPr/>
        </p:nvCxnSpPr>
        <p:spPr>
          <a:xfrm>
            <a:off x="2308564" y="5554662"/>
            <a:ext cx="406263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3702" y="4869352"/>
            <a:ext cx="627416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v1</a:t>
            </a:r>
          </a:p>
        </p:txBody>
      </p:sp>
      <p:cxnSp>
        <p:nvCxnSpPr>
          <p:cNvPr id="17" name="Straight Connector 16"/>
          <p:cNvCxnSpPr>
            <a:stCxn id="3" idx="0"/>
            <a:endCxn id="3" idx="2"/>
          </p:cNvCxnSpPr>
          <p:nvPr/>
        </p:nvCxnSpPr>
        <p:spPr>
          <a:xfrm>
            <a:off x="5115127" y="2278062"/>
            <a:ext cx="0" cy="2133600"/>
          </a:xfrm>
          <a:prstGeom prst="line">
            <a:avLst/>
          </a:prstGeom>
          <a:ln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0"/>
            <a:endCxn id="4" idx="2"/>
          </p:cNvCxnSpPr>
          <p:nvPr/>
        </p:nvCxnSpPr>
        <p:spPr>
          <a:xfrm>
            <a:off x="5115127" y="4487862"/>
            <a:ext cx="0" cy="2133600"/>
          </a:xfrm>
          <a:prstGeom prst="line">
            <a:avLst/>
          </a:prstGeom>
          <a:ln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09505" y="2427174"/>
            <a:ext cx="4404732" cy="1855893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apps that support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AD+MSA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(managed via App Reg Portal,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linkClick r:id="rId2"/>
              </a:rPr>
              <a:t>http://apps.dev.microsoft.com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6386" y="1676649"/>
            <a:ext cx="149778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resource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520829" y="4183062"/>
            <a:ext cx="533400" cy="53340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MS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Graph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6162877" y="5909416"/>
            <a:ext cx="304800" cy="30480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R2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6162877" y="2811462"/>
            <a:ext cx="304800" cy="30480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3762728" y="3202721"/>
            <a:ext cx="304800" cy="30480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C1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3772823" y="5402262"/>
            <a:ext cx="304800" cy="30480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C2</a:t>
            </a:r>
          </a:p>
        </p:txBody>
      </p:sp>
      <p:cxnSp>
        <p:nvCxnSpPr>
          <p:cNvPr id="29" name="Connector: Curved 28"/>
          <p:cNvCxnSpPr>
            <a:stCxn id="26" idx="0"/>
            <a:endCxn id="25" idx="0"/>
          </p:cNvCxnSpPr>
          <p:nvPr/>
        </p:nvCxnSpPr>
        <p:spPr>
          <a:xfrm rot="5400000" flipH="1" flipV="1">
            <a:off x="4919573" y="1807018"/>
            <a:ext cx="391259" cy="2400149"/>
          </a:xfrm>
          <a:prstGeom prst="curvedConnector3">
            <a:avLst>
              <a:gd name="adj1" fmla="val 158427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/>
          <p:cNvCxnSpPr>
            <a:stCxn id="26" idx="7"/>
            <a:endCxn id="24" idx="6"/>
          </p:cNvCxnSpPr>
          <p:nvPr/>
        </p:nvCxnSpPr>
        <p:spPr>
          <a:xfrm rot="16200000" flipH="1">
            <a:off x="3838055" y="3432194"/>
            <a:ext cx="2814458" cy="2444786"/>
          </a:xfrm>
          <a:prstGeom prst="curvedConnector4">
            <a:avLst>
              <a:gd name="adj1" fmla="val -9708"/>
              <a:gd name="adj2" fmla="val 109351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Curved 44"/>
          <p:cNvCxnSpPr>
            <a:stCxn id="26" idx="6"/>
            <a:endCxn id="22" idx="0"/>
          </p:cNvCxnSpPr>
          <p:nvPr/>
        </p:nvCxnSpPr>
        <p:spPr>
          <a:xfrm>
            <a:off x="4067528" y="3355121"/>
            <a:ext cx="1720001" cy="827941"/>
          </a:xfrm>
          <a:prstGeom prst="curvedConnector2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7" idx="6"/>
            <a:endCxn id="24" idx="2"/>
          </p:cNvCxnSpPr>
          <p:nvPr/>
        </p:nvCxnSpPr>
        <p:spPr>
          <a:xfrm>
            <a:off x="4077623" y="5554662"/>
            <a:ext cx="2085254" cy="50715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7" idx="6"/>
            <a:endCxn id="22" idx="3"/>
          </p:cNvCxnSpPr>
          <p:nvPr/>
        </p:nvCxnSpPr>
        <p:spPr>
          <a:xfrm flipV="1">
            <a:off x="4077623" y="4638347"/>
            <a:ext cx="1521321" cy="9163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/>
          <p:cNvCxnSpPr>
            <a:stCxn id="26" idx="2"/>
            <a:endCxn id="26" idx="4"/>
          </p:cNvCxnSpPr>
          <p:nvPr/>
        </p:nvCxnSpPr>
        <p:spPr>
          <a:xfrm rot="10800000" flipH="1" flipV="1">
            <a:off x="3762728" y="3355121"/>
            <a:ext cx="152400" cy="152400"/>
          </a:xfrm>
          <a:prstGeom prst="curvedConnector4">
            <a:avLst>
              <a:gd name="adj1" fmla="val -150000"/>
              <a:gd name="adj2" fmla="val 250000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/>
          <p:cNvCxnSpPr>
            <a:stCxn id="27" idx="2"/>
            <a:endCxn id="27" idx="4"/>
          </p:cNvCxnSpPr>
          <p:nvPr/>
        </p:nvCxnSpPr>
        <p:spPr>
          <a:xfrm rot="10800000" flipH="1" flipV="1">
            <a:off x="3772823" y="5554662"/>
            <a:ext cx="152400" cy="152400"/>
          </a:xfrm>
          <a:prstGeom prst="curvedConnector4">
            <a:avLst>
              <a:gd name="adj1" fmla="val -150000"/>
              <a:gd name="adj2" fmla="val 250000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78603" y="1681447"/>
            <a:ext cx="1073051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client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149039" y="4907587"/>
            <a:ext cx="3951851" cy="1446550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apps that support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AD-only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(managed via Azure Portal)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52708" y="3592865"/>
            <a:ext cx="604974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00FF00"/>
                </a:highlight>
              </a:rPr>
              <a:t>GA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48308" y="5784832"/>
            <a:ext cx="604974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00FF00"/>
                </a:highlight>
              </a:rPr>
              <a:t>GA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535796" y="5563808"/>
            <a:ext cx="604974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00FF00"/>
                </a:highlight>
              </a:rPr>
              <a:t>GA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35796" y="4866109"/>
            <a:ext cx="604974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00FF00"/>
                </a:highlight>
              </a:rPr>
              <a:t>GA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35796" y="3249341"/>
            <a:ext cx="604974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00FF00"/>
                </a:highlight>
              </a:rPr>
              <a:t>GA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39887" y="2799812"/>
            <a:ext cx="747642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FFFF00"/>
                </a:highlight>
              </a:rPr>
              <a:t>soon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39887" y="2380713"/>
            <a:ext cx="747642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ighlight>
                  <a:srgbClr val="FFFF00"/>
                </a:highlight>
              </a:rPr>
              <a:t>soon</a:t>
            </a:r>
          </a:p>
        </p:txBody>
      </p:sp>
      <p:sp>
        <p:nvSpPr>
          <p:cNvPr id="79" name="Right Brace 78"/>
          <p:cNvSpPr/>
          <p:nvPr/>
        </p:nvSpPr>
        <p:spPr>
          <a:xfrm>
            <a:off x="7601359" y="2278062"/>
            <a:ext cx="382336" cy="2133600"/>
          </a:xfrm>
          <a:prstGeom prst="rightBrac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Brace 79"/>
          <p:cNvSpPr/>
          <p:nvPr/>
        </p:nvSpPr>
        <p:spPr>
          <a:xfrm>
            <a:off x="7598373" y="4487862"/>
            <a:ext cx="385321" cy="2133600"/>
          </a:xfrm>
          <a:prstGeom prst="rightBrac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276" y="3041188"/>
            <a:ext cx="1132361" cy="62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MSAL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6561" y="5240730"/>
            <a:ext cx="1109792" cy="62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ADAL</a:t>
            </a:r>
          </a:p>
        </p:txBody>
      </p:sp>
      <p:cxnSp>
        <p:nvCxnSpPr>
          <p:cNvPr id="7" name="Straight Arrow Connector 6"/>
          <p:cNvCxnSpPr>
            <a:stCxn id="5" idx="3"/>
            <a:endCxn id="8" idx="2"/>
          </p:cNvCxnSpPr>
          <p:nvPr/>
        </p:nvCxnSpPr>
        <p:spPr>
          <a:xfrm flipV="1">
            <a:off x="1417637" y="3344862"/>
            <a:ext cx="535190" cy="1025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9" idx="3"/>
            <a:endCxn id="12" idx="2"/>
          </p:cNvCxnSpPr>
          <p:nvPr/>
        </p:nvCxnSpPr>
        <p:spPr>
          <a:xfrm>
            <a:off x="1406353" y="5554662"/>
            <a:ext cx="55990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9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4" grpId="0" animBg="1"/>
      <p:bldP spid="25" grpId="0" animBg="1"/>
      <p:bldP spid="26" grpId="0" animBg="1"/>
      <p:bldP spid="27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v1 Versus v2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903154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At time of this recording (April 2017)</a:t>
            </a:r>
          </a:p>
          <a:p>
            <a:pPr lvl="1"/>
            <a:r>
              <a:rPr lang="en-US" dirty="0"/>
              <a:t>If you need to sign in </a:t>
            </a:r>
            <a:r>
              <a:rPr lang="en-US" u="sng" dirty="0"/>
              <a:t>both</a:t>
            </a:r>
            <a:r>
              <a:rPr lang="en-US" dirty="0"/>
              <a:t> Azure AD and MS accounts, use v2 and MSAL</a:t>
            </a:r>
          </a:p>
          <a:p>
            <a:pPr lvl="1"/>
            <a:r>
              <a:rPr lang="en-US" dirty="0"/>
              <a:t>Otherwise, use v1 and ADAL</a:t>
            </a:r>
          </a:p>
          <a:p>
            <a:pPr lvl="1"/>
            <a:r>
              <a:rPr lang="en-US" dirty="0"/>
              <a:t>Including if you are already using v1 and ADAL</a:t>
            </a:r>
          </a:p>
          <a:p>
            <a:pPr lvl="1"/>
            <a:endParaRPr lang="en-US" dirty="0"/>
          </a:p>
          <a:p>
            <a:r>
              <a:rPr lang="en-US" dirty="0"/>
              <a:t>If you find yourself putting ADAL and MSAL into the same application, pause, find us on Stack Overflow (tag: MSAL)</a:t>
            </a:r>
          </a:p>
          <a:p>
            <a:pPr lvl="1"/>
            <a:endParaRPr lang="en-US" dirty="0"/>
          </a:p>
          <a:p>
            <a:r>
              <a:rPr lang="en-US" dirty="0"/>
              <a:t>Watch Azure AD dev guide for updates:  </a:t>
            </a:r>
            <a:r>
              <a:rPr lang="en-US" dirty="0">
                <a:hlinkClick r:id="rId2"/>
              </a:rPr>
              <a:t>http://aka.ms/aaddev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6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5459956"/>
          </a:xfrm>
        </p:spPr>
        <p:txBody>
          <a:bodyPr/>
          <a:lstStyle/>
          <a:p>
            <a:endParaRPr lang="en-US" dirty="0">
              <a:hlinkClick r:id="rId3"/>
            </a:endParaRPr>
          </a:p>
          <a:p>
            <a:r>
              <a:rPr lang="en-US" sz="4800" dirty="0">
                <a:hlinkClick r:id="rId3"/>
              </a:rPr>
              <a:t>https://azure.microsoft.com/develop/identity</a:t>
            </a:r>
            <a:endParaRPr lang="en-US" sz="6000" dirty="0"/>
          </a:p>
          <a:p>
            <a:pPr marL="1085850" lvl="1" indent="-857250">
              <a:buFont typeface="Arial" panose="020B0604020202020204" pitchFamily="34" charset="0"/>
              <a:buChar char="•"/>
            </a:pPr>
            <a:r>
              <a:rPr lang="en-US" sz="3600" dirty="0"/>
              <a:t>Dev guides</a:t>
            </a:r>
          </a:p>
          <a:p>
            <a:pPr marL="1085850" lvl="1" indent="-857250">
              <a:buFont typeface="Arial" panose="020B0604020202020204" pitchFamily="34" charset="0"/>
              <a:buChar char="•"/>
            </a:pPr>
            <a:r>
              <a:rPr lang="en-US" sz="3600" dirty="0"/>
              <a:t>Samples</a:t>
            </a:r>
          </a:p>
          <a:p>
            <a:pPr marL="1085850" lvl="1" indent="-857250">
              <a:buFont typeface="Arial" panose="020B0604020202020204" pitchFamily="34" charset="0"/>
              <a:buChar char="•"/>
            </a:pPr>
            <a:r>
              <a:rPr lang="en-US" sz="3600" dirty="0"/>
              <a:t>How to get help on Stack Overflow</a:t>
            </a:r>
          </a:p>
          <a:p>
            <a:pPr marL="1314450" lvl="2" indent="-85725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/>
            <a:r>
              <a:rPr lang="en-US" sz="3600" dirty="0"/>
              <a:t>Also Vittorio </a:t>
            </a:r>
            <a:r>
              <a:rPr lang="en-US" sz="3600" dirty="0" err="1"/>
              <a:t>Bertocci’s</a:t>
            </a:r>
            <a:r>
              <a:rPr lang="en-US" sz="3600" dirty="0"/>
              <a:t> Build session:</a:t>
            </a:r>
          </a:p>
          <a:p>
            <a:pPr lvl="2"/>
            <a:r>
              <a:rPr lang="en-US" sz="3200" dirty="0"/>
              <a:t>B8084: The keys to the cloud: Use Microsoft identities to sign in and access API from your mobile and web apps</a:t>
            </a:r>
          </a:p>
        </p:txBody>
      </p:sp>
    </p:spTree>
    <p:extLst>
      <p:ext uri="{BB962C8B-B14F-4D97-AF65-F5344CB8AC3E}">
        <p14:creationId xmlns:p14="http://schemas.microsoft.com/office/powerpoint/2010/main" val="22722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8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Azure Active Directory v2 Endpoint and MSAL - What's New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Stuart Kwan</a:t>
            </a:r>
          </a:p>
          <a:p>
            <a:r>
              <a:rPr lang="en-US" dirty="0"/>
              <a:t>Principal Program Manager</a:t>
            </a:r>
          </a:p>
          <a:p>
            <a:r>
              <a:rPr lang="en-US" dirty="0"/>
              <a:t>@</a:t>
            </a:r>
            <a:r>
              <a:rPr lang="en-US" dirty="0" err="1"/>
              <a:t>stuartkwan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P4031</a:t>
            </a:r>
          </a:p>
        </p:txBody>
      </p:sp>
    </p:spTree>
    <p:extLst>
      <p:ext uri="{BB962C8B-B14F-4D97-AF65-F5344CB8AC3E}">
        <p14:creationId xmlns:p14="http://schemas.microsoft.com/office/powerpoint/2010/main" val="73102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Presentation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494904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Cloud based identity services</a:t>
            </a:r>
          </a:p>
          <a:p>
            <a:r>
              <a:rPr lang="en-US" dirty="0"/>
              <a:t>Azure AD v1 and v2 endpoints</a:t>
            </a:r>
          </a:p>
          <a:p>
            <a:r>
              <a:rPr lang="en-US" dirty="0"/>
              <a:t>Demo:  Azure AD v2 endpoint and MSAL</a:t>
            </a:r>
          </a:p>
          <a:p>
            <a:r>
              <a:rPr lang="en-US" dirty="0"/>
              <a:t>What’s coming next for v2 endpoint</a:t>
            </a:r>
          </a:p>
          <a:p>
            <a:endParaRPr lang="en-US" dirty="0"/>
          </a:p>
          <a:p>
            <a:r>
              <a:rPr lang="en-US" dirty="0"/>
              <a:t>When I mention v2 dev guide:  </a:t>
            </a:r>
            <a:r>
              <a:rPr lang="en-US" dirty="0">
                <a:hlinkClick r:id="rId2"/>
              </a:rPr>
              <a:t>http://aka.ms/aadv2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7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Based Identity Services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493837" y="1914579"/>
            <a:ext cx="1524000" cy="762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Client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03837" y="1914579"/>
            <a:ext cx="1524000" cy="762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Service</a:t>
            </a:r>
          </a:p>
        </p:txBody>
      </p:sp>
      <p:cxnSp>
        <p:nvCxnSpPr>
          <p:cNvPr id="13" name="Straight Arrow Connector 12"/>
          <p:cNvCxnSpPr>
            <a:stCxn id="9" idx="3"/>
            <a:endCxn id="11" idx="1"/>
          </p:cNvCxnSpPr>
          <p:nvPr/>
        </p:nvCxnSpPr>
        <p:spPr>
          <a:xfrm>
            <a:off x="3017837" y="2295579"/>
            <a:ext cx="2286000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6" idx="1"/>
          </p:cNvCxnSpPr>
          <p:nvPr/>
        </p:nvCxnSpPr>
        <p:spPr>
          <a:xfrm>
            <a:off x="6827837" y="2295579"/>
            <a:ext cx="2828612" cy="1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656449" y="1593849"/>
            <a:ext cx="819776" cy="1403461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?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27037" y="3783798"/>
            <a:ext cx="11430000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080" y="3155933"/>
            <a:ext cx="1100301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cloud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4080" y="3783798"/>
            <a:ext cx="2011576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93837" y="2735262"/>
            <a:ext cx="9525000" cy="1642241"/>
            <a:chOff x="1493837" y="2735262"/>
            <a:chExt cx="9525000" cy="1642241"/>
          </a:xfrm>
        </p:grpSpPr>
        <p:sp>
          <p:nvSpPr>
            <p:cNvPr id="4" name="Rectangle 3"/>
            <p:cNvSpPr/>
            <p:nvPr/>
          </p:nvSpPr>
          <p:spPr bwMode="auto">
            <a:xfrm>
              <a:off x="1493837" y="3175382"/>
              <a:ext cx="1524000" cy="76200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Client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303837" y="3175382"/>
              <a:ext cx="1524000" cy="76200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Service</a:t>
              </a:r>
            </a:p>
          </p:txBody>
        </p:sp>
        <p:sp>
          <p:nvSpPr>
            <p:cNvPr id="6" name="Isosceles Triangle 5"/>
            <p:cNvSpPr/>
            <p:nvPr/>
          </p:nvSpPr>
          <p:spPr bwMode="auto">
            <a:xfrm>
              <a:off x="9113837" y="2735262"/>
              <a:ext cx="1905000" cy="1642241"/>
            </a:xfrm>
            <a:prstGeom prst="triangle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82880" tIns="146304" rIns="182880" bIns="146304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Active</a:t>
              </a: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Directory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1"/>
            </p:cNvCxnSpPr>
            <p:nvPr/>
          </p:nvCxnSpPr>
          <p:spPr>
            <a:xfrm>
              <a:off x="3017837" y="3556382"/>
              <a:ext cx="22860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23" idx="2"/>
            </p:cNvCxnSpPr>
            <p:nvPr/>
          </p:nvCxnSpPr>
          <p:spPr>
            <a:xfrm flipV="1">
              <a:off x="6827837" y="3553145"/>
              <a:ext cx="1829392" cy="3237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sys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 bwMode="auto">
            <a:xfrm>
              <a:off x="8657229" y="3381991"/>
              <a:ext cx="342308" cy="342308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25" name="Straight Connector 24"/>
            <p:cNvCxnSpPr>
              <a:stCxn id="23" idx="6"/>
              <a:endCxn id="6" idx="1"/>
            </p:cNvCxnSpPr>
            <p:nvPr/>
          </p:nvCxnSpPr>
          <p:spPr>
            <a:xfrm>
              <a:off x="8999537" y="3553145"/>
              <a:ext cx="590550" cy="3238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446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6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Based Identity Services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493837" y="1914579"/>
            <a:ext cx="1524000" cy="762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Client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03837" y="1914579"/>
            <a:ext cx="1524000" cy="762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Service</a:t>
            </a:r>
          </a:p>
        </p:txBody>
      </p:sp>
      <p:cxnSp>
        <p:nvCxnSpPr>
          <p:cNvPr id="13" name="Straight Arrow Connector 12"/>
          <p:cNvCxnSpPr>
            <a:stCxn id="9" idx="3"/>
            <a:endCxn id="11" idx="1"/>
          </p:cNvCxnSpPr>
          <p:nvPr/>
        </p:nvCxnSpPr>
        <p:spPr>
          <a:xfrm>
            <a:off x="3017837" y="2295579"/>
            <a:ext cx="2286000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24" idx="2"/>
          </p:cNvCxnSpPr>
          <p:nvPr/>
        </p:nvCxnSpPr>
        <p:spPr>
          <a:xfrm flipV="1">
            <a:off x="6827837" y="2291904"/>
            <a:ext cx="1829392" cy="3675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7037" y="3783798"/>
            <a:ext cx="11430000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080" y="3155933"/>
            <a:ext cx="1100301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cloud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4080" y="3783798"/>
            <a:ext cx="2011576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93837" y="4487862"/>
            <a:ext cx="9525000" cy="1642241"/>
            <a:chOff x="1493837" y="2735262"/>
            <a:chExt cx="9525000" cy="1642241"/>
          </a:xfrm>
        </p:grpSpPr>
        <p:sp>
          <p:nvSpPr>
            <p:cNvPr id="4" name="Rectangle 3"/>
            <p:cNvSpPr/>
            <p:nvPr/>
          </p:nvSpPr>
          <p:spPr bwMode="auto">
            <a:xfrm>
              <a:off x="1493837" y="3175382"/>
              <a:ext cx="1524000" cy="76200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Client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303837" y="3175382"/>
              <a:ext cx="1524000" cy="76200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Service</a:t>
              </a:r>
            </a:p>
          </p:txBody>
        </p:sp>
        <p:sp>
          <p:nvSpPr>
            <p:cNvPr id="6" name="Isosceles Triangle 5"/>
            <p:cNvSpPr/>
            <p:nvPr/>
          </p:nvSpPr>
          <p:spPr bwMode="auto">
            <a:xfrm>
              <a:off x="9113837" y="2735262"/>
              <a:ext cx="1905000" cy="1642241"/>
            </a:xfrm>
            <a:prstGeom prst="triangle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82880" tIns="146304" rIns="182880" bIns="146304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Active</a:t>
              </a: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Directory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1"/>
            </p:cNvCxnSpPr>
            <p:nvPr/>
          </p:nvCxnSpPr>
          <p:spPr>
            <a:xfrm>
              <a:off x="3017837" y="3556382"/>
              <a:ext cx="22860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23" idx="2"/>
            </p:cNvCxnSpPr>
            <p:nvPr/>
          </p:nvCxnSpPr>
          <p:spPr>
            <a:xfrm flipV="1">
              <a:off x="6827837" y="3553145"/>
              <a:ext cx="1829392" cy="3237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sys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 bwMode="auto">
            <a:xfrm>
              <a:off x="8657229" y="3381991"/>
              <a:ext cx="342308" cy="342308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25" name="Straight Connector 24"/>
            <p:cNvCxnSpPr>
              <a:stCxn id="23" idx="6"/>
              <a:endCxn id="6" idx="1"/>
            </p:cNvCxnSpPr>
            <p:nvPr/>
          </p:nvCxnSpPr>
          <p:spPr>
            <a:xfrm>
              <a:off x="8999537" y="3553145"/>
              <a:ext cx="590550" cy="3238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Isosceles Triangle 21"/>
          <p:cNvSpPr/>
          <p:nvPr/>
        </p:nvSpPr>
        <p:spPr bwMode="auto">
          <a:xfrm>
            <a:off x="9113837" y="1474021"/>
            <a:ext cx="1905000" cy="1642241"/>
          </a:xfrm>
          <a:prstGeom prst="triangle">
            <a:avLst/>
          </a:prstGeom>
          <a:solidFill>
            <a:schemeClr val="accent1"/>
          </a:solidFill>
          <a:ln w="762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Azure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AD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8657229" y="2120750"/>
            <a:ext cx="342308" cy="342308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26" name="Straight Connector 25"/>
          <p:cNvCxnSpPr>
            <a:stCxn id="24" idx="6"/>
            <a:endCxn id="22" idx="1"/>
          </p:cNvCxnSpPr>
          <p:nvPr/>
        </p:nvCxnSpPr>
        <p:spPr>
          <a:xfrm>
            <a:off x="8999537" y="2291904"/>
            <a:ext cx="590550" cy="3238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22" idx="2"/>
          </p:cNvCxnSpPr>
          <p:nvPr/>
        </p:nvCxnSpPr>
        <p:spPr>
          <a:xfrm flipV="1">
            <a:off x="9113837" y="3116262"/>
            <a:ext cx="0" cy="3013841"/>
          </a:xfrm>
          <a:prstGeom prst="line">
            <a:avLst/>
          </a:prstGeom>
          <a:ln>
            <a:solidFill>
              <a:schemeClr val="tx1"/>
            </a:solidFill>
            <a:prstDash val="lgDashDot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4"/>
            <a:endCxn id="22" idx="4"/>
          </p:cNvCxnSpPr>
          <p:nvPr/>
        </p:nvCxnSpPr>
        <p:spPr>
          <a:xfrm flipV="1">
            <a:off x="11018837" y="3116262"/>
            <a:ext cx="0" cy="3013841"/>
          </a:xfrm>
          <a:prstGeom prst="line">
            <a:avLst/>
          </a:prstGeom>
          <a:ln>
            <a:solidFill>
              <a:schemeClr val="tx1"/>
            </a:solidFill>
            <a:prstDash val="lgDashDot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Up-Down 17"/>
          <p:cNvSpPr/>
          <p:nvPr/>
        </p:nvSpPr>
        <p:spPr bwMode="auto">
          <a:xfrm>
            <a:off x="9875837" y="3305750"/>
            <a:ext cx="381000" cy="956094"/>
          </a:xfrm>
          <a:prstGeom prst="upDownArrow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7036" y="1474021"/>
            <a:ext cx="7620001" cy="465186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Benefits of Azure AD:</a:t>
            </a:r>
          </a:p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  <a:p>
            <a:pPr marL="342900" indent="-342900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SSO with AD, Office 365, Outlook.com, and more</a:t>
            </a:r>
          </a:p>
          <a:p>
            <a:pPr marL="342900" indent="-342900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Enhanced control with Conditional Access</a:t>
            </a:r>
          </a:p>
          <a:p>
            <a:pPr marL="342900" indent="-342900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Enhanced security with Identity Protection</a:t>
            </a:r>
          </a:p>
          <a:p>
            <a:pPr marL="342900" indent="-342900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Use SDK of your choice supporting OAuth 2.0 or OpenID Connect standards</a:t>
            </a:r>
          </a:p>
          <a:p>
            <a:pPr marL="342900" indent="-342900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More than just sign-in – access Microsoft Graph</a:t>
            </a:r>
          </a:p>
          <a:p>
            <a:pPr marL="342900" indent="-342900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Used by Microsoft cloud services – high scale, performance, availability</a:t>
            </a:r>
          </a:p>
        </p:txBody>
      </p:sp>
    </p:spTree>
    <p:extLst>
      <p:ext uri="{BB962C8B-B14F-4D97-AF65-F5344CB8AC3E}">
        <p14:creationId xmlns:p14="http://schemas.microsoft.com/office/powerpoint/2010/main" val="119939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Azure AD v2 Endpoint?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7768146" cy="4505849"/>
          </a:xfrm>
        </p:spPr>
        <p:txBody>
          <a:bodyPr/>
          <a:lstStyle/>
          <a:p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Sign in Azure AD work &amp; school accounts plus Microsoft personal accounts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Interop and feature improvements (including breaking changes)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New client library family:  Microsoft Authentication Library (MSAL)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9875837" y="4183062"/>
            <a:ext cx="1905000" cy="1642241"/>
          </a:xfrm>
          <a:prstGeom prst="triangle">
            <a:avLst/>
          </a:prstGeom>
          <a:solidFill>
            <a:schemeClr val="accent1"/>
          </a:solidFill>
          <a:ln w="762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Azure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AD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9393971" y="4829791"/>
            <a:ext cx="342308" cy="342308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6" name="Straight Connector 5"/>
          <p:cNvCxnSpPr>
            <a:stCxn id="5" idx="6"/>
            <a:endCxn id="4" idx="1"/>
          </p:cNvCxnSpPr>
          <p:nvPr/>
        </p:nvCxnSpPr>
        <p:spPr>
          <a:xfrm>
            <a:off x="9736279" y="5000945"/>
            <a:ext cx="615808" cy="3238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10028237" y="1725028"/>
            <a:ext cx="1600200" cy="160020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Microsoft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account</a:t>
            </a:r>
          </a:p>
        </p:txBody>
      </p:sp>
      <p:sp>
        <p:nvSpPr>
          <p:cNvPr id="8" name="Isosceles Triangle 7"/>
          <p:cNvSpPr/>
          <p:nvPr/>
        </p:nvSpPr>
        <p:spPr bwMode="auto">
          <a:xfrm>
            <a:off x="9502457" y="6172225"/>
            <a:ext cx="746760" cy="643759"/>
          </a:xfrm>
          <a:prstGeom prst="triangl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AD</a:t>
            </a:r>
          </a:p>
        </p:txBody>
      </p:sp>
      <p:sp>
        <p:nvSpPr>
          <p:cNvPr id="9" name="Isosceles Triangle 8"/>
          <p:cNvSpPr/>
          <p:nvPr/>
        </p:nvSpPr>
        <p:spPr bwMode="auto">
          <a:xfrm>
            <a:off x="11407457" y="6164260"/>
            <a:ext cx="746760" cy="643759"/>
          </a:xfrm>
          <a:prstGeom prst="triangl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AD</a:t>
            </a:r>
          </a:p>
        </p:txBody>
      </p:sp>
      <p:sp>
        <p:nvSpPr>
          <p:cNvPr id="10" name="Isosceles Triangle 9"/>
          <p:cNvSpPr/>
          <p:nvPr/>
        </p:nvSpPr>
        <p:spPr bwMode="auto">
          <a:xfrm>
            <a:off x="10454957" y="6164262"/>
            <a:ext cx="746760" cy="643759"/>
          </a:xfrm>
          <a:prstGeom prst="triangl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AD</a:t>
            </a:r>
          </a:p>
        </p:txBody>
      </p:sp>
      <p:cxnSp>
        <p:nvCxnSpPr>
          <p:cNvPr id="12" name="Straight Connector 11"/>
          <p:cNvCxnSpPr>
            <a:stCxn id="8" idx="0"/>
            <a:endCxn id="4" idx="2"/>
          </p:cNvCxnSpPr>
          <p:nvPr/>
        </p:nvCxnSpPr>
        <p:spPr>
          <a:xfrm flipV="1">
            <a:off x="9875837" y="5825303"/>
            <a:ext cx="0" cy="346922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0"/>
            <a:endCxn id="4" idx="3"/>
          </p:cNvCxnSpPr>
          <p:nvPr/>
        </p:nvCxnSpPr>
        <p:spPr>
          <a:xfrm flipV="1">
            <a:off x="10828337" y="5825303"/>
            <a:ext cx="0" cy="338959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4" idx="4"/>
          </p:cNvCxnSpPr>
          <p:nvPr/>
        </p:nvCxnSpPr>
        <p:spPr>
          <a:xfrm flipV="1">
            <a:off x="11780837" y="5825303"/>
            <a:ext cx="0" cy="33895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9390975" y="2353974"/>
            <a:ext cx="342308" cy="342308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9056983" y="3591882"/>
            <a:ext cx="342308" cy="342308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26" name="Straight Connector 25"/>
          <p:cNvCxnSpPr>
            <a:stCxn id="23" idx="6"/>
            <a:endCxn id="7" idx="2"/>
          </p:cNvCxnSpPr>
          <p:nvPr/>
        </p:nvCxnSpPr>
        <p:spPr>
          <a:xfrm>
            <a:off x="9733283" y="2525128"/>
            <a:ext cx="29495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/>
          <p:cNvCxnSpPr>
            <a:stCxn id="24" idx="6"/>
            <a:endCxn id="7" idx="4"/>
          </p:cNvCxnSpPr>
          <p:nvPr/>
        </p:nvCxnSpPr>
        <p:spPr>
          <a:xfrm flipV="1">
            <a:off x="9399291" y="3325228"/>
            <a:ext cx="1429046" cy="437808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/>
          <p:cNvCxnSpPr>
            <a:stCxn id="24" idx="6"/>
            <a:endCxn id="4" idx="0"/>
          </p:cNvCxnSpPr>
          <p:nvPr/>
        </p:nvCxnSpPr>
        <p:spPr>
          <a:xfrm>
            <a:off x="9399291" y="3763036"/>
            <a:ext cx="1429046" cy="420026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248421" y="1791170"/>
            <a:ext cx="627416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v1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48421" y="4278071"/>
            <a:ext cx="627416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v1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89355" y="3032317"/>
            <a:ext cx="673903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v2</a:t>
            </a:r>
          </a:p>
        </p:txBody>
      </p:sp>
      <p:sp>
        <p:nvSpPr>
          <p:cNvPr id="35" name="Arrow: Right 34"/>
          <p:cNvSpPr/>
          <p:nvPr/>
        </p:nvSpPr>
        <p:spPr bwMode="auto">
          <a:xfrm>
            <a:off x="8199437" y="3593951"/>
            <a:ext cx="685800" cy="342308"/>
          </a:xfrm>
          <a:prstGeom prst="rightArrow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6" name="Arrow: Right 35"/>
          <p:cNvSpPr/>
          <p:nvPr/>
        </p:nvSpPr>
        <p:spPr bwMode="auto">
          <a:xfrm rot="1472667">
            <a:off x="8287186" y="3125324"/>
            <a:ext cx="685800" cy="342308"/>
          </a:xfrm>
          <a:prstGeom prst="rightArrow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Arrow: Right 36"/>
          <p:cNvSpPr/>
          <p:nvPr/>
        </p:nvSpPr>
        <p:spPr bwMode="auto">
          <a:xfrm rot="20269992">
            <a:off x="8296871" y="4056102"/>
            <a:ext cx="685800" cy="342308"/>
          </a:xfrm>
          <a:prstGeom prst="rightArrow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Improvements v1 versus v2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4068806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>
                <a:latin typeface="Consolas" panose="020B0609020204030204" pitchFamily="49" charset="0"/>
              </a:rPr>
              <a:t>scope</a:t>
            </a:r>
            <a:r>
              <a:rPr lang="en-US" b="1" dirty="0"/>
              <a:t> </a:t>
            </a:r>
            <a:r>
              <a:rPr lang="en-US" dirty="0"/>
              <a:t>instead of </a:t>
            </a:r>
            <a:r>
              <a:rPr lang="en-US" b="1" dirty="0">
                <a:latin typeface="Consolas" panose="020B0609020204030204" pitchFamily="49" charset="0"/>
              </a:rPr>
              <a:t>resource</a:t>
            </a:r>
            <a:r>
              <a:rPr lang="en-US" b="1" dirty="0"/>
              <a:t> </a:t>
            </a:r>
            <a:r>
              <a:rPr lang="en-US" dirty="0"/>
              <a:t>parameter for interop</a:t>
            </a:r>
          </a:p>
          <a:p>
            <a:pPr lvl="1"/>
            <a:r>
              <a:rPr lang="en-US" dirty="0"/>
              <a:t>v1:  </a:t>
            </a:r>
            <a:r>
              <a:rPr lang="en-US" dirty="0">
                <a:latin typeface="Consolas" panose="020B0609020204030204" pitchFamily="49" charset="0"/>
              </a:rPr>
              <a:t>resource=https://graph.microsoft.com</a:t>
            </a:r>
          </a:p>
          <a:p>
            <a:pPr lvl="1"/>
            <a:r>
              <a:rPr lang="en-US" dirty="0"/>
              <a:t>v2:  </a:t>
            </a:r>
            <a:r>
              <a:rPr lang="en-US" dirty="0">
                <a:latin typeface="Consolas" panose="020B0609020204030204" pitchFamily="49" charset="0"/>
              </a:rPr>
              <a:t>scope=https://graph.microsoft.com/User.Read</a:t>
            </a:r>
          </a:p>
          <a:p>
            <a:r>
              <a:rPr lang="en-US" b="1" dirty="0"/>
              <a:t>Dynamic </a:t>
            </a:r>
            <a:r>
              <a:rPr lang="en-US" dirty="0"/>
              <a:t>instead of </a:t>
            </a:r>
            <a:r>
              <a:rPr lang="en-US" b="1" dirty="0"/>
              <a:t>static </a:t>
            </a:r>
            <a:r>
              <a:rPr lang="en-US" dirty="0"/>
              <a:t>consent for incremental consent</a:t>
            </a:r>
          </a:p>
          <a:p>
            <a:r>
              <a:rPr lang="en-US" dirty="0" err="1">
                <a:latin typeface="Consolas" panose="020B0609020204030204" pitchFamily="49" charset="0"/>
              </a:rPr>
              <a:t>id_token</a:t>
            </a:r>
            <a:r>
              <a:rPr lang="en-US" dirty="0"/>
              <a:t> claims updated to OpenID Connect standard</a:t>
            </a:r>
          </a:p>
          <a:p>
            <a:r>
              <a:rPr lang="en-US" dirty="0"/>
              <a:t>Single app registration to represent native, web app combo</a:t>
            </a:r>
          </a:p>
        </p:txBody>
      </p:sp>
    </p:spTree>
    <p:extLst>
      <p:ext uri="{BB962C8B-B14F-4D97-AF65-F5344CB8AC3E}">
        <p14:creationId xmlns:p14="http://schemas.microsoft.com/office/powerpoint/2010/main" val="12580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638" y="2125677"/>
            <a:ext cx="10056812" cy="3176254"/>
          </a:xfrm>
        </p:spPr>
        <p:txBody>
          <a:bodyPr/>
          <a:lstStyle/>
          <a:p>
            <a:r>
              <a:rPr lang="en-US" dirty="0"/>
              <a:t>Demo:</a:t>
            </a:r>
            <a:br>
              <a:rPr lang="en-US" dirty="0"/>
            </a:br>
            <a:r>
              <a:rPr lang="en-US" dirty="0"/>
              <a:t>Azure AD v2 endpoint and MSAL</a:t>
            </a:r>
          </a:p>
        </p:txBody>
      </p:sp>
    </p:spTree>
    <p:extLst>
      <p:ext uri="{BB962C8B-B14F-4D97-AF65-F5344CB8AC3E}">
        <p14:creationId xmlns:p14="http://schemas.microsoft.com/office/powerpoint/2010/main" val="351528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MSAL Preview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109091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Previews available:  </a:t>
            </a:r>
            <a:r>
              <a:rPr lang="en-US" dirty="0" err="1"/>
              <a:t>.Net</a:t>
            </a:r>
            <a:r>
              <a:rPr lang="en-US" dirty="0"/>
              <a:t>/Xamarin, iOS, Android, JavaScript</a:t>
            </a:r>
          </a:p>
          <a:p>
            <a:pPr lvl="1"/>
            <a:r>
              <a:rPr lang="en-US" dirty="0"/>
              <a:t>Supported for use in production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http://aka.ms/aadv2</a:t>
            </a:r>
            <a:r>
              <a:rPr lang="en-US" dirty="0"/>
              <a:t> for downloads, samples, and more</a:t>
            </a:r>
          </a:p>
          <a:p>
            <a:r>
              <a:rPr lang="en-US" dirty="0"/>
              <a:t>Key enhancements from ADAL</a:t>
            </a:r>
          </a:p>
          <a:p>
            <a:pPr lvl="1"/>
            <a:r>
              <a:rPr lang="en-US" dirty="0"/>
              <a:t>From </a:t>
            </a:r>
            <a:r>
              <a:rPr lang="en-US" dirty="0" err="1">
                <a:latin typeface="Consolas" panose="020B0609020204030204" pitchFamily="49" charset="0"/>
              </a:rPr>
              <a:t>AuthenticationContext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to </a:t>
            </a:r>
            <a:r>
              <a:rPr lang="en-US" dirty="0" err="1">
                <a:latin typeface="Consolas" panose="020B0609020204030204" pitchFamily="49" charset="0"/>
              </a:rPr>
              <a:t>XxxClientApplication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Default redirect URI for native clients</a:t>
            </a:r>
          </a:p>
          <a:p>
            <a:pPr lvl="1"/>
            <a:r>
              <a:rPr lang="en-US" dirty="0"/>
              <a:t>First class representation of User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AcquireTokenAsync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always interactive</a:t>
            </a:r>
          </a:p>
          <a:p>
            <a:pPr lvl="1"/>
            <a:r>
              <a:rPr lang="en-US" dirty="0"/>
              <a:t>System web view facilitates SSO between native apps and web apps</a:t>
            </a:r>
          </a:p>
        </p:txBody>
      </p:sp>
    </p:spTree>
    <p:extLst>
      <p:ext uri="{BB962C8B-B14F-4D97-AF65-F5344CB8AC3E}">
        <p14:creationId xmlns:p14="http://schemas.microsoft.com/office/powerpoint/2010/main" val="162082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 [Read-Only]" id="{6F4885E9-16BF-45DA-8043-52AF389A1A37}" vid="{06FBAB65-A9D9-4EC4-8519-C553F3EA738E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 [Read-Only]" id="{6F4885E9-16BF-45DA-8043-52AF389A1A37}" vid="{7C70E2A4-8980-409D-AC1F-E29167836A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6" ma:contentTypeDescription="" ma:contentTypeScope="" ma:versionID="d383a91d1b86d4650368c84defa1a2c1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2cfdfd5a193d92c0d7e2d70576dfb5fb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  <xsd:element ref="ns1:_ip_UnifiedCompliancePolicyProperties" minOccurs="0"/>
                <xsd:element ref="ns1:_ip_UnifiedCompliancePolicyUIAction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4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4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_ip_UnifiedCompliancePolicyUIAction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Washington State Convention and Trade Center</TermName>
          <TermId xmlns="http://schemas.microsoft.com/office/infopath/2007/PartnerControls">2ebf141d-f871-4cc9-bf08-f87f112ab464</TermId>
        </TermInfo>
      </Terms>
    </d12e2661e9634d9aa98bbb375f31aced>
    <Event_x0020_Start_x0020_Date xmlns="01c77077-aee4-4b5f-bd4e-9cd40a6fff29">2017-05-10T07:00:00+00:00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Seattle</TermName>
          <TermId xmlns="http://schemas.microsoft.com/office/infopath/2007/PartnerControls">54f46ed2-c77e-4a59-b182-a4171fdb0d11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developers</TermName>
          <TermId xmlns="http://schemas.microsoft.com/office/infopath/2007/PartnerControls">8e4a08dc-5d95-4156-ab65-f22579a1592a</TermId>
        </TermInfo>
      </Terms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</TermName>
          <TermId xmlns="http://schemas.microsoft.com/office/infopath/2007/PartnerControls">58542b36-5bf5-46a6-a53f-a41fb7a73785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_ip_UnifiedCompliancePolicyProperties xmlns="http://schemas.microsoft.com/sharepoint/v3" xsi:nil="true"/>
    <Session_x0020_Code xmlns="01c77077-aee4-4b5f-bd4e-9cd40a6fff29" xsi:nil="true"/>
    <Event_x0020_End_x0020_Date xmlns="01c77077-aee4-4b5f-bd4e-9cd40a6fff29">2017-05-12T07:00:00+00:00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NumberofDownloads xmlns="230e9df3-be65-4c73-a93b-d1236ebd677e" xsi:nil="true"/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Build 2017</TermName>
          <TermId xmlns="http://schemas.microsoft.com/office/infopath/2007/PartnerControls">0407fc0d-d203-4d0a-848e-0398e286e7e2</TermId>
        </TermInfo>
      </Terms>
    </TaxKeywordTaxHTField>
    <TaxCatchAll xmlns="230e9df3-be65-4c73-a93b-d1236ebd677e">
      <Value>47</Value>
      <Value>53</Value>
      <Value>52</Value>
      <Value>316</Value>
      <Value>315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08956B-D258-40C7-8C24-091EC53E3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90F116-B58F-4255-B05B-DA3808E0E5C6}">
  <ds:schemaRefs>
    <ds:schemaRef ds:uri="http://purl.org/dc/dcmitype/"/>
    <ds:schemaRef ds:uri="230e9df3-be65-4c73-a93b-d1236ebd677e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8ff673fc-3231-4e3a-893b-6d7f7cd32766"/>
    <ds:schemaRef ds:uri="01c77077-aee4-4b5f-bd4e-9cd40a6fff2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Add%20Azure%20AD%20and%20Microsoft%20Account%20Sign-In%20-%20skwan</Template>
  <TotalTime>5344</TotalTime>
  <Words>969</Words>
  <Application>Microsoft Office PowerPoint</Application>
  <PresentationFormat>Custom</PresentationFormat>
  <Paragraphs>201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Consolas</vt:lpstr>
      <vt:lpstr>Segoe UI</vt:lpstr>
      <vt:lpstr>Segoe UI Light</vt:lpstr>
      <vt:lpstr>Segoe UI Semilight</vt:lpstr>
      <vt:lpstr>Wingdings</vt:lpstr>
      <vt:lpstr>5-50111_Build 2017_LIGHT GRAY TEMPLATE</vt:lpstr>
      <vt:lpstr>5-50111_Build 2017_DARK GRAY TEMPLATE</vt:lpstr>
      <vt:lpstr>PowerPoint Presentation</vt:lpstr>
      <vt:lpstr>Azure Active Directory v2 Endpoint and MSAL - What's New</vt:lpstr>
      <vt:lpstr>In This Presentation</vt:lpstr>
      <vt:lpstr>Cloud Based Identity Services</vt:lpstr>
      <vt:lpstr>Cloud Based Identity Services</vt:lpstr>
      <vt:lpstr>What is the Azure AD v2 Endpoint?</vt:lpstr>
      <vt:lpstr>Key Improvements v1 versus v2</vt:lpstr>
      <vt:lpstr>Demo: Azure AD v2 endpoint and MSAL</vt:lpstr>
      <vt:lpstr>MSAL Preview</vt:lpstr>
      <vt:lpstr>What is Coming Next in v2 (as of April 2017)</vt:lpstr>
      <vt:lpstr>Scenario Details For Identity Geeks</vt:lpstr>
      <vt:lpstr>When to Use v1 Versus v2</vt:lpstr>
      <vt:lpstr>Next Steps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 2017</dc:subject>
  <dc:creator>Stuart Kwan</dc:creator>
  <cp:keywords>Microsoft Build 2017</cp:keywords>
  <dc:description>Template: Mitchell Derrey, Silver Fox Productions_x000d_
Formatting: _x000d_
Audience Type:</dc:description>
  <cp:lastModifiedBy>Stuart Kwan</cp:lastModifiedBy>
  <cp:revision>104</cp:revision>
  <dcterms:created xsi:type="dcterms:W3CDTF">2017-04-24T20:51:15Z</dcterms:created>
  <dcterms:modified xsi:type="dcterms:W3CDTF">2017-05-04T20:22:15Z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</Properties>
</file>