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3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4.xml" ContentType="application/vnd.openxmlformats-officedocument.presentationml.tags+xml"/>
  <Override PartName="/ppt/notesSlides/notesSlide16.xml" ContentType="application/vnd.openxmlformats-officedocument.presentationml.notesSlide+xml"/>
  <Override PartName="/ppt/tags/tag5.xml" ContentType="application/vnd.openxmlformats-officedocument.presentationml.tags+xml"/>
  <Override PartName="/ppt/notesSlides/notesSlide17.xml" ContentType="application/vnd.openxmlformats-officedocument.presentationml.notesSlide+xml"/>
  <Override PartName="/ppt/tags/tag6.xml" ContentType="application/vnd.openxmlformats-officedocument.presentationml.tags+xml"/>
  <Override PartName="/ppt/notesSlides/notesSlide18.xml" ContentType="application/vnd.openxmlformats-officedocument.presentationml.notesSlide+xml"/>
  <Override PartName="/ppt/tags/tag7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475" r:id="rId4"/>
    <p:sldMasterId id="2147484495" r:id="rId5"/>
  </p:sldMasterIdLst>
  <p:notesMasterIdLst>
    <p:notesMasterId r:id="rId26"/>
  </p:notesMasterIdLst>
  <p:handoutMasterIdLst>
    <p:handoutMasterId r:id="rId27"/>
  </p:handoutMasterIdLst>
  <p:sldIdLst>
    <p:sldId id="1486" r:id="rId6"/>
    <p:sldId id="1502" r:id="rId7"/>
    <p:sldId id="1559" r:id="rId8"/>
    <p:sldId id="1584" r:id="rId9"/>
    <p:sldId id="1583" r:id="rId10"/>
    <p:sldId id="1565" r:id="rId11"/>
    <p:sldId id="1569" r:id="rId12"/>
    <p:sldId id="1589" r:id="rId13"/>
    <p:sldId id="1575" r:id="rId14"/>
    <p:sldId id="1581" r:id="rId15"/>
    <p:sldId id="1582" r:id="rId16"/>
    <p:sldId id="1576" r:id="rId17"/>
    <p:sldId id="1586" r:id="rId18"/>
    <p:sldId id="1587" r:id="rId19"/>
    <p:sldId id="1577" r:id="rId20"/>
    <p:sldId id="1563" r:id="rId21"/>
    <p:sldId id="1571" r:id="rId22"/>
    <p:sldId id="1568" r:id="rId23"/>
    <p:sldId id="1588" r:id="rId24"/>
    <p:sldId id="1516" r:id="rId25"/>
  </p:sldIdLst>
  <p:sldSz cx="12436475" cy="6994525"/>
  <p:notesSz cx="6858000" cy="9144000"/>
  <p:defaultTextStyle>
    <a:defPPr>
      <a:defRPr lang="en-US"/>
    </a:defPPr>
    <a:lvl1pPr marL="0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66371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32742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99113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65484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3185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6B999150-6239-7B46-826A-6DA65FC50A23}">
          <p14:sldIdLst>
            <p14:sldId id="1486"/>
            <p14:sldId id="1502"/>
            <p14:sldId id="1559"/>
            <p14:sldId id="1584"/>
          </p14:sldIdLst>
        </p14:section>
        <p14:section name="General Principles" id="{17E3C04C-735B-AB4A-B2E2-EE179EDB2A2C}">
          <p14:sldIdLst>
            <p14:sldId id="1583"/>
            <p14:sldId id="1565"/>
            <p14:sldId id="1569"/>
            <p14:sldId id="1589"/>
            <p14:sldId id="1575"/>
            <p14:sldId id="1581"/>
            <p14:sldId id="1582"/>
            <p14:sldId id="1576"/>
            <p14:sldId id="1586"/>
            <p14:sldId id="1587"/>
            <p14:sldId id="1577"/>
            <p14:sldId id="1563"/>
            <p14:sldId id="1571"/>
            <p14:sldId id="1568"/>
            <p14:sldId id="1588"/>
            <p14:sldId id="151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ku Uchikawa" initials="SU" lastIdx="11" clrIdx="0"/>
  <p:cmAuthor id="1" name="Mary Feil-Jacobs" initials="MFJ" lastIdx="43" clrIdx="1"/>
  <p:cmAuthor id="2" name="Monica Lueder" initials="ML" lastIdx="22" clrIdx="2">
    <p:extLst/>
  </p:cmAuthor>
  <p:cmAuthor id="3" name="Mary Feil-Jacobs" initials="MF" lastIdx="22" clrIdx="3">
    <p:extLst/>
  </p:cmAuthor>
  <p:cmAuthor id="4" name="Mitchell Derrey" initials="MD" lastIdx="8" clrIdx="4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  <a:srgbClr val="FFFFFF"/>
    <a:srgbClr val="737373"/>
    <a:srgbClr val="323232"/>
    <a:srgbClr val="000000"/>
    <a:srgbClr val="E6E6E6"/>
    <a:srgbClr val="D2D2D2"/>
    <a:srgbClr val="505050"/>
    <a:srgbClr val="525252"/>
    <a:srgbClr val="0078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25" autoAdjust="0"/>
    <p:restoredTop sz="68923" autoAdjust="0"/>
  </p:normalViewPr>
  <p:slideViewPr>
    <p:cSldViewPr>
      <p:cViewPr varScale="1">
        <p:scale>
          <a:sx n="91" d="100"/>
          <a:sy n="91" d="100"/>
        </p:scale>
        <p:origin x="48" y="48"/>
      </p:cViewPr>
      <p:guideLst/>
    </p:cSldViewPr>
  </p:slideViewPr>
  <p:outlineViewPr>
    <p:cViewPr>
      <p:scale>
        <a:sx n="33" d="100"/>
        <a:sy n="33" d="100"/>
      </p:scale>
      <p:origin x="0" y="-1533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50" d="100"/>
        <a:sy n="50" d="100"/>
      </p:scale>
      <p:origin x="0" y="-2104"/>
    </p:cViewPr>
  </p:sorterViewPr>
  <p:notesViewPr>
    <p:cSldViewPr showGuides="1">
      <p:cViewPr varScale="1">
        <p:scale>
          <a:sx n="81" d="100"/>
          <a:sy n="81" d="100"/>
        </p:scale>
        <p:origin x="3042" y="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>
          <a:xfrm>
            <a:off x="0" y="-11574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>
                <a:latin typeface="Segoe UI" pitchFamily="34" charset="0"/>
              </a:rPr>
              <a:t>Microsoft Build 2017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0CB2F-F0BF-435A-A27A-2EC15087F634}" type="datetime8">
              <a:rPr lang="en-US" smtClean="0">
                <a:latin typeface="Segoe UI" pitchFamily="34" charset="0"/>
              </a:rPr>
              <a:t>5/3/2017 2:08 PM</a:t>
            </a:fld>
            <a:endParaRPr lang="en-US" dirty="0">
              <a:latin typeface="Segoe UI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5795010" cy="332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398463" defTabSz="914099" eaLnBrk="0" hangingPunct="0"/>
            <a:r>
              <a:rPr lang="en-US" sz="4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"/>
          </p:nvPr>
        </p:nvSpPr>
        <p:spPr>
          <a:xfrm>
            <a:off x="5783579" y="8685213"/>
            <a:ext cx="107283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9E9D6-92A0-482B-A603-C9BA7FFB8190}" type="slidenum">
              <a:rPr lang="en-US" smtClean="0">
                <a:latin typeface="Segoe UI" pitchFamily="34" charset="0"/>
              </a:rPr>
              <a:t>‹#›</a:t>
            </a:fld>
            <a:endParaRPr lang="en-US" dirty="0">
              <a:latin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59563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ader Placeholder 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egoe UI" pitchFamily="34" charset="0"/>
              </a:defRPr>
            </a:lvl1pPr>
          </a:lstStyle>
          <a:p>
            <a:r>
              <a:rPr lang="en-US" dirty="0"/>
              <a:t>Microsoft Build 2017</a:t>
            </a:r>
          </a:p>
        </p:txBody>
      </p:sp>
      <p:sp>
        <p:nvSpPr>
          <p:cNvPr id="9" name="Slide Image Placeholder 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4"/>
          </p:nvPr>
        </p:nvSpPr>
        <p:spPr>
          <a:xfrm>
            <a:off x="0" y="8686800"/>
            <a:ext cx="5920740" cy="3559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571500" indent="0" algn="l">
              <a:defRPr sz="1200"/>
            </a:lvl1pPr>
          </a:lstStyle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D18B56EA-E28F-4F92-9F16-7A6F2501B303}" type="datetime8">
              <a:rPr lang="en-US" smtClean="0"/>
              <a:t>5/3/2017 2:08 PM</a:t>
            </a:fld>
            <a:endParaRPr lang="en-US" dirty="0"/>
          </a:p>
        </p:txBody>
      </p:sp>
      <p:sp>
        <p:nvSpPr>
          <p:cNvPr id="12" name="Notes Placeholder 11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5"/>
          </p:nvPr>
        </p:nvSpPr>
        <p:spPr>
          <a:xfrm>
            <a:off x="5909309" y="8685213"/>
            <a:ext cx="94710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B4008EB6-D09E-4580-8CD6-DDB14511944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64826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32742" rtl="0" eaLnBrk="1" latinLnBrk="0" hangingPunct="1">
      <a:lnSpc>
        <a:spcPct val="90000"/>
      </a:lnSpc>
      <a:spcAft>
        <a:spcPts val="340"/>
      </a:spcAft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1pPr>
    <a:lvl2pPr marL="217262" indent="-107956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2pPr>
    <a:lvl3pPr marL="334664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3pPr>
    <a:lvl4pPr marL="492551" indent="-149789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4pPr>
    <a:lvl5pPr marL="627496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5pPr>
    <a:lvl6pPr marL="233185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C1C3D530-3419-45A5-AB8A-2242E8FDFF4E}" type="datetime8">
              <a:rPr lang="en-US" smtClean="0"/>
              <a:t>5/3/2017 2:08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9699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Is it bad to now have something in a difficult to reach area? No, just not something I need to get to regularly.</a:t>
            </a:r>
          </a:p>
          <a:p>
            <a:endParaRPr lang="en-US" dirty="0"/>
          </a:p>
          <a:p>
            <a:r>
              <a:rPr lang="en-US" dirty="0"/>
              <a:t>One handed users will use a variety of grips. Don’t use these as exact areas, use them as basic guides. Important things that users need to easily touch should be near or within these areas.</a:t>
            </a:r>
          </a:p>
          <a:p>
            <a:endParaRPr lang="en-US" dirty="0"/>
          </a:p>
          <a:p>
            <a:r>
              <a:rPr lang="en-US" dirty="0"/>
              <a:t>https://blog.stephaniewalter.fr/en/mobile-touch-areas-freebies/ - Images</a:t>
            </a:r>
          </a:p>
          <a:p>
            <a:endParaRPr lang="en-US" sz="900" dirty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Build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D18B56EA-E28F-4F92-9F16-7A6F2501B303}" type="datetime8">
              <a:rPr lang="en-US" smtClean="0"/>
              <a:t>5/3/2017 2:08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662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big should my buttons be?</a:t>
            </a:r>
          </a:p>
          <a:p>
            <a:r>
              <a:rPr lang="en-US" dirty="0"/>
              <a:t>Add button</a:t>
            </a:r>
            <a:r>
              <a:rPr lang="en-US" baseline="0" dirty="0"/>
              <a:t> visuals, build UI.</a:t>
            </a:r>
          </a:p>
          <a:p>
            <a:r>
              <a:rPr lang="en-US" baseline="0" dirty="0"/>
              <a:t>----</a:t>
            </a:r>
            <a:endParaRPr lang="en-US" dirty="0"/>
          </a:p>
          <a:p>
            <a:endParaRPr lang="en-US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b="1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Principle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Design for input </a:t>
            </a:r>
            <a:r>
              <a:rPr lang="mr-IN" sz="9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–</a:t>
            </a:r>
            <a:r>
              <a:rPr lang="en-US" sz="9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 TOUCH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40px + 5px margin – Microsoft usability guide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44px guideline – Josh Clark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9.5mm? 22mm?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Build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D18B56EA-E28F-4F92-9F16-7A6F2501B303}" type="datetime8">
              <a:rPr lang="en-US" smtClean="0"/>
              <a:t>5/3/2017 2:08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7100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http://stackoverflow.com/questions/29808498/xamarin-forms-widthrequest-value-meaning</a:t>
            </a:r>
          </a:p>
          <a:p>
            <a:endParaRPr lang="en-US" dirty="0"/>
          </a:p>
          <a:p>
            <a:r>
              <a:rPr lang="en-US" dirty="0"/>
              <a:t>XF uses the underlying platform default unit</a:t>
            </a:r>
          </a:p>
          <a:p>
            <a:endParaRPr lang="en-US" dirty="0"/>
          </a:p>
          <a:p>
            <a:r>
              <a:rPr lang="en-US" dirty="0"/>
              <a:t>These are relations in </a:t>
            </a:r>
            <a:r>
              <a:rPr lang="en-US" b="1" dirty="0"/>
              <a:t>inches</a:t>
            </a:r>
            <a:endParaRPr lang="en-US" dirty="0"/>
          </a:p>
          <a:p>
            <a:r>
              <a:rPr lang="en-US" dirty="0"/>
              <a:t>iOS: 160 units to the inch</a:t>
            </a:r>
          </a:p>
          <a:p>
            <a:r>
              <a:rPr lang="en-US" dirty="0"/>
              <a:t>Android: 160 units to the inch</a:t>
            </a:r>
          </a:p>
          <a:p>
            <a:r>
              <a:rPr lang="en-US" dirty="0"/>
              <a:t>Windows Phone: 240 units to the inch</a:t>
            </a:r>
          </a:p>
          <a:p>
            <a:r>
              <a:rPr lang="en-US" dirty="0"/>
              <a:t>These are relations in </a:t>
            </a:r>
            <a:r>
              <a:rPr lang="en-US" b="1" dirty="0"/>
              <a:t>centimeters</a:t>
            </a:r>
            <a:r>
              <a:rPr lang="en-US" dirty="0"/>
              <a:t> if you prefer metric system</a:t>
            </a:r>
          </a:p>
          <a:p>
            <a:r>
              <a:rPr lang="en-US" dirty="0"/>
              <a:t>iOS: 64 units to the centimeter</a:t>
            </a:r>
          </a:p>
          <a:p>
            <a:r>
              <a:rPr lang="en-US" dirty="0"/>
              <a:t>Android: 64 units to the centimeters</a:t>
            </a:r>
          </a:p>
          <a:p>
            <a:r>
              <a:rPr lang="en-US" dirty="0"/>
              <a:t>Windows Phone: 96 units to the centimeters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Build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D18B56EA-E28F-4F92-9F16-7A6F2501B303}" type="datetime8">
              <a:rPr lang="en-US" smtClean="0"/>
              <a:t>5/3/2017 2:08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6373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Where possible design in vector at</a:t>
            </a:r>
            <a:r>
              <a:rPr lang="en-US" baseline="0" dirty="0"/>
              <a:t> 1x and let the tool export as needed.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Build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D18B56EA-E28F-4F92-9F16-7A6F2501B303}" type="datetime8">
              <a:rPr lang="en-US" smtClean="0"/>
              <a:t>5/3/2017 2:08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4027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Where possible design in vector at</a:t>
            </a:r>
            <a:r>
              <a:rPr lang="en-US" baseline="0" dirty="0"/>
              <a:t> 1x and let the tool export as needed.</a:t>
            </a:r>
          </a:p>
          <a:p>
            <a:endParaRPr lang="en-US" baseline="0" dirty="0"/>
          </a:p>
          <a:p>
            <a:r>
              <a:rPr lang="en-US" baseline="0" dirty="0"/>
              <a:t>Maybe screenshot of Sketch and alternative for Windows?</a:t>
            </a:r>
          </a:p>
          <a:p>
            <a:endParaRPr lang="en-US" baseline="0" dirty="0"/>
          </a:p>
          <a:p>
            <a:r>
              <a:rPr lang="en-US" baseline="0" dirty="0"/>
              <a:t>Adobe Experience Design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Build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D18B56EA-E28F-4F92-9F16-7A6F2501B303}" type="datetime8">
              <a:rPr lang="en-US" smtClean="0"/>
              <a:t>5/3/2017 2:08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1460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http://rendr.io/from-sketch-to-app-a-design-to-development-workflow/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Build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D18B56EA-E28F-4F92-9F16-7A6F2501B303}" type="datetime8">
              <a:rPr lang="en-US" smtClean="0"/>
              <a:t>5/3/2017 2:08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2927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 aware of expected</a:t>
            </a:r>
            <a:r>
              <a:rPr lang="en-US" baseline="0" dirty="0"/>
              <a:t> and unexpected contexts.</a:t>
            </a:r>
          </a:p>
          <a:p>
            <a:r>
              <a:rPr lang="en-US" baseline="0" dirty="0"/>
              <a:t>BLE or GPS location based</a:t>
            </a:r>
          </a:p>
          <a:p>
            <a:r>
              <a:rPr lang="en-US" baseline="0" dirty="0"/>
              <a:t>Online or Offline</a:t>
            </a:r>
          </a:p>
          <a:p>
            <a:r>
              <a:rPr lang="en-US" baseline="0" dirty="0" err="1"/>
              <a:t>Wifi</a:t>
            </a:r>
            <a:r>
              <a:rPr lang="en-US" baseline="0" dirty="0"/>
              <a:t> or Cell data</a:t>
            </a:r>
          </a:p>
          <a:p>
            <a:endParaRPr lang="en-US" baseline="0" dirty="0"/>
          </a:p>
          <a:p>
            <a:r>
              <a:rPr lang="en-US" baseline="0" dirty="0"/>
              <a:t>What considerations might these contexts raise? </a:t>
            </a:r>
          </a:p>
          <a:p>
            <a:r>
              <a:rPr lang="en-US" baseline="0" dirty="0"/>
              <a:t>How would I design differently considering?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Build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D18B56EA-E28F-4F92-9F16-7A6F2501B303}" type="datetime8">
              <a:rPr lang="en-US" smtClean="0"/>
              <a:t>5/3/2017 2:08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1366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 activity may begin on one device and resume on another.</a:t>
            </a:r>
          </a:p>
          <a:p>
            <a:r>
              <a:rPr lang="en-US" dirty="0"/>
              <a:t>Research</a:t>
            </a:r>
            <a:r>
              <a:rPr lang="en-US" baseline="0" dirty="0"/>
              <a:t> stats to support this?</a:t>
            </a:r>
          </a:p>
          <a:p>
            <a:endParaRPr lang="en-US" baseline="0" dirty="0"/>
          </a:p>
          <a:p>
            <a:r>
              <a:rPr lang="en-US" baseline="0" dirty="0"/>
              <a:t>People don't often perform a single activity on one device. Some activities span multiple devices. Real world example? Shopping?</a:t>
            </a:r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Build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D18B56EA-E28F-4F92-9F16-7A6F2501B303}" type="datetime8">
              <a:rPr lang="en-US" smtClean="0"/>
              <a:t>5/3/2017 2:08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288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900" kern="1200" dirty="0">
                <a:solidFill>
                  <a:schemeClr val="tx1"/>
                </a:solidFill>
                <a:effectLst/>
                <a:latin typeface="Segoe UI Light" pitchFamily="34" charset="0"/>
                <a:ea typeface="+mn-ea"/>
                <a:cs typeface="+mn-cs"/>
              </a:rPr>
              <a:t>An “affordance” is a perceived signal or clue that an object may be used to perform a particular action. </a:t>
            </a:r>
          </a:p>
          <a:p>
            <a:endParaRPr lang="en-US" sz="900" kern="1200" dirty="0">
              <a:solidFill>
                <a:schemeClr val="tx1"/>
              </a:solidFill>
              <a:effectLst/>
              <a:latin typeface="Segoe UI Light" pitchFamily="34" charset="0"/>
              <a:ea typeface="+mn-ea"/>
              <a:cs typeface="+mn-cs"/>
            </a:endParaRPr>
          </a:p>
          <a:p>
            <a:r>
              <a:rPr lang="en-US" sz="900" kern="1200" dirty="0">
                <a:solidFill>
                  <a:schemeClr val="tx1"/>
                </a:solidFill>
                <a:effectLst/>
                <a:latin typeface="Segoe UI Light" pitchFamily="34" charset="0"/>
                <a:ea typeface="+mn-ea"/>
                <a:cs typeface="+mn-cs"/>
              </a:rPr>
              <a:t>Explicit – “push” or “log in” or “submit”</a:t>
            </a:r>
          </a:p>
          <a:p>
            <a:r>
              <a:rPr lang="en-US" sz="900" kern="1200" dirty="0">
                <a:solidFill>
                  <a:schemeClr val="tx1"/>
                </a:solidFill>
                <a:effectLst/>
                <a:latin typeface="Segoe UI Light" pitchFamily="34" charset="0"/>
                <a:ea typeface="+mn-ea"/>
                <a:cs typeface="+mn-cs"/>
              </a:rPr>
              <a:t>Pattern Affordance – by following a pattern it affords behavior. Disjointed words across the top or bottom of a screen are likely navigation. It follows an established pattern metaphor</a:t>
            </a:r>
          </a:p>
          <a:p>
            <a:r>
              <a:rPr lang="en-US" sz="900" kern="1200" dirty="0">
                <a:solidFill>
                  <a:schemeClr val="tx1"/>
                </a:solidFill>
                <a:effectLst/>
                <a:latin typeface="Segoe UI Light" pitchFamily="34" charset="0"/>
                <a:ea typeface="+mn-ea"/>
                <a:cs typeface="+mn-cs"/>
              </a:rPr>
              <a:t>Hidden Affordance – revealed based on another action. Hovering a link. Tricky on mobile. Think Pinterest scroll reveals buttons. </a:t>
            </a:r>
          </a:p>
          <a:p>
            <a:r>
              <a:rPr lang="en-US" sz="900" kern="1200" dirty="0">
                <a:solidFill>
                  <a:schemeClr val="tx1"/>
                </a:solidFill>
                <a:effectLst/>
                <a:latin typeface="Segoe UI Light" pitchFamily="34" charset="0"/>
                <a:ea typeface="+mn-ea"/>
                <a:cs typeface="+mn-cs"/>
              </a:rPr>
              <a:t>Metaphor – icons, affordance is drawn from real world experience. Magnifying Glass. Printer. Phone. Envelope. </a:t>
            </a:r>
          </a:p>
          <a:p>
            <a:r>
              <a:rPr lang="en-US" sz="900" kern="1200" dirty="0">
                <a:solidFill>
                  <a:schemeClr val="tx1"/>
                </a:solidFill>
                <a:effectLst/>
                <a:latin typeface="Segoe UI Light" pitchFamily="34" charset="0"/>
                <a:ea typeface="+mn-ea"/>
                <a:cs typeface="+mn-cs"/>
              </a:rPr>
              <a:t>Negative – disabled grey state.</a:t>
            </a:r>
          </a:p>
          <a:p>
            <a:endParaRPr lang="en-US" sz="900" kern="1200" dirty="0">
              <a:solidFill>
                <a:schemeClr val="tx1"/>
              </a:solidFill>
              <a:effectLst/>
              <a:latin typeface="Segoe UI Light" pitchFamily="34" charset="0"/>
              <a:ea typeface="+mn-ea"/>
              <a:cs typeface="+mn-cs"/>
            </a:endParaRPr>
          </a:p>
          <a:p>
            <a:r>
              <a:rPr lang="en-US" sz="900" kern="1200" dirty="0">
                <a:solidFill>
                  <a:schemeClr val="tx1"/>
                </a:solidFill>
                <a:effectLst/>
                <a:latin typeface="Segoe UI Light" pitchFamily="34" charset="0"/>
                <a:ea typeface="+mn-ea"/>
                <a:cs typeface="+mn-cs"/>
              </a:rPr>
              <a:t>https://www.smashingmagazine.com/2014/06/affordance-most-underrated-word-in-web-design/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Build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D18B56EA-E28F-4F92-9F16-7A6F2501B303}" type="datetime8">
              <a:rPr lang="en-US" smtClean="0"/>
              <a:t>5/3/2017 2:08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16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900" kern="1200" dirty="0">
              <a:solidFill>
                <a:schemeClr val="tx1"/>
              </a:solidFill>
              <a:effectLst/>
              <a:latin typeface="Segoe UI Light" pitchFamily="34" charset="0"/>
              <a:ea typeface="+mn-ea"/>
              <a:cs typeface="+mn-cs"/>
            </a:endParaRP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Build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D18B56EA-E28F-4F92-9F16-7A6F2501B303}" type="datetime8">
              <a:rPr lang="en-US" smtClean="0"/>
              <a:t>5/3/2017 2:08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581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313C66B-7AF5-40BA-8933-D16874FF94CC}" type="datetime8">
              <a:rPr lang="en-US" smtClean="0"/>
              <a:t>5/3/2017 2:08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2412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AB9A6D4-FB34-4BDB-BA1E-7271914431FC}" type="datetime8">
              <a:rPr lang="en-US" smtClean="0">
                <a:solidFill>
                  <a:prstClr val="black"/>
                </a:solidFill>
              </a:rPr>
              <a:t>5/3/2017 2:08 PM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C87E0CF-87F6-4B58-B8B8-DCAB2DAAF3CA}" type="slidenum">
              <a:rPr lang="en-US" smtClean="0">
                <a:solidFill>
                  <a:prstClr val="black"/>
                </a:solidFill>
              </a:rPr>
              <a:pPr/>
              <a:t>20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3298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You’re new to mobile application design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Maybe you have experience with desktop or web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Or you have built some mobile apps and want to improve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900" dirty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We ALL have a role in design.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Build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D18B56EA-E28F-4F92-9F16-7A6F2501B303}" type="datetime8">
              <a:rPr lang="en-US" smtClean="0"/>
              <a:t>5/3/2017 2:08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1716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Build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D18B56EA-E28F-4F92-9F16-7A6F2501B303}" type="datetime8">
              <a:rPr lang="en-US" smtClean="0"/>
              <a:t>5/3/2017 2:08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5389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Build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D18B56EA-E28F-4F92-9F16-7A6F2501B303}" type="datetime8">
              <a:rPr lang="en-US" smtClean="0"/>
              <a:t>5/3/2017 2:08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112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do you know if you’re violated this principle? </a:t>
            </a:r>
          </a:p>
          <a:p>
            <a:endParaRPr lang="en-US" dirty="0"/>
          </a:p>
          <a:p>
            <a:r>
              <a:rPr lang="en-US" dirty="0"/>
              <a:t>When observing user testing you’ll see people hesitate or be slow to perform that task. Or they may miss it completely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Build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D18B56EA-E28F-4F92-9F16-7A6F2501B303}" type="datetime8">
              <a:rPr lang="en-US" smtClean="0"/>
              <a:t>5/3/2017 2:08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9654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32742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4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Use the navigation model that users expect on that platform</a:t>
            </a:r>
            <a:endParaRPr lang="en-US" dirty="0"/>
          </a:p>
          <a:p>
            <a:endParaRPr lang="en-US" dirty="0"/>
          </a:p>
          <a:p>
            <a:r>
              <a:rPr lang="en-US" baseline="0" dirty="0"/>
              <a:t>UWP and Android have back button on the device</a:t>
            </a:r>
          </a:p>
          <a:p>
            <a:endParaRPr lang="en-US" baseline="0" dirty="0"/>
          </a:p>
          <a:p>
            <a:r>
              <a:rPr lang="en-US" baseline="0" dirty="0"/>
              <a:t>iOS swipe off the edge</a:t>
            </a:r>
          </a:p>
          <a:p>
            <a:endParaRPr lang="en-US" baseline="0" dirty="0"/>
          </a:p>
          <a:p>
            <a:r>
              <a:rPr lang="en-US" baseline="0" dirty="0" err="1"/>
              <a:t>Flyout</a:t>
            </a:r>
            <a:r>
              <a:rPr lang="en-US" baseline="0" dirty="0"/>
              <a:t> / Drawer menu can also happen on iOS and is increasingly popular.</a:t>
            </a:r>
          </a:p>
          <a:p>
            <a:endParaRPr lang="en-US" baseline="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Build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D18B56EA-E28F-4F92-9F16-7A6F2501B303}" type="datetime8">
              <a:rPr lang="en-US" smtClean="0"/>
              <a:t>5/3/2017 2:08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5483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32742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4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Use the navigation model that users expect on that platform</a:t>
            </a:r>
            <a:endParaRPr lang="en-US" dirty="0"/>
          </a:p>
          <a:p>
            <a:endParaRPr lang="en-US" dirty="0"/>
          </a:p>
          <a:p>
            <a:r>
              <a:rPr lang="en-US" baseline="0" dirty="0"/>
              <a:t>UWP and Android have back button on the device</a:t>
            </a:r>
          </a:p>
          <a:p>
            <a:endParaRPr lang="en-US" baseline="0" dirty="0"/>
          </a:p>
          <a:p>
            <a:r>
              <a:rPr lang="en-US" baseline="0" dirty="0"/>
              <a:t>iOS swipe off the edge</a:t>
            </a:r>
          </a:p>
          <a:p>
            <a:endParaRPr lang="en-US" baseline="0" dirty="0"/>
          </a:p>
          <a:p>
            <a:r>
              <a:rPr lang="en-US" baseline="0" dirty="0" err="1"/>
              <a:t>Flyout</a:t>
            </a:r>
            <a:r>
              <a:rPr lang="en-US" baseline="0" dirty="0"/>
              <a:t> / Drawer menu can also happen on iOS and is increasingly popular.</a:t>
            </a:r>
          </a:p>
          <a:p>
            <a:endParaRPr lang="en-US" baseline="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Build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D18B56EA-E28F-4F92-9F16-7A6F2501B303}" type="datetime8">
              <a:rPr lang="en-US" smtClean="0"/>
              <a:t>5/3/2017 2:08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7587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Steven </a:t>
            </a:r>
            <a:r>
              <a:rPr lang="en-US" dirty="0" err="1"/>
              <a:t>Hoober</a:t>
            </a:r>
            <a:r>
              <a:rPr lang="en-US" dirty="0"/>
              <a:t> study</a:t>
            </a:r>
          </a:p>
          <a:p>
            <a:endParaRPr lang="en-US" dirty="0"/>
          </a:p>
          <a:p>
            <a:r>
              <a:rPr lang="en-US" dirty="0"/>
              <a:t>2013 study on how people hold their phones. http://www.uxmatters.com/mt/archives/2013/02/how-do-users-really-hold-mobile-devices.php</a:t>
            </a:r>
          </a:p>
          <a:p>
            <a:endParaRPr lang="en-US" dirty="0"/>
          </a:p>
          <a:p>
            <a:endParaRPr lang="en-US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900" dirty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Build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D18B56EA-E28F-4F92-9F16-7A6F2501B303}" type="datetime8">
              <a:rPr lang="en-US" smtClean="0"/>
              <a:t>5/3/2017 2:08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878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 Build 2017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436475" cy="5571636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>
            <a:off x="1681" y="4960286"/>
            <a:ext cx="12434794" cy="2034239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invGray">
          <a:xfrm>
            <a:off x="460689" y="5357956"/>
            <a:ext cx="2648621" cy="116980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688" y="479424"/>
            <a:ext cx="1451843" cy="30965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7523"/>
          <a:stretch/>
        </p:blipFill>
        <p:spPr>
          <a:xfrm>
            <a:off x="7752216" y="4960286"/>
            <a:ext cx="4684259" cy="2034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0102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6186366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138322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Right 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740132"/>
            <a:ext cx="4892040" cy="1514261"/>
          </a:xfrm>
        </p:spPr>
        <p:txBody>
          <a:bodyPr wrap="square" anchor="ctr">
            <a:spAutoFit/>
          </a:bodyPr>
          <a:lstStyle>
            <a:lvl1pPr>
              <a:defRPr sz="48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Square photo layout</a:t>
            </a:r>
          </a:p>
        </p:txBody>
      </p:sp>
      <p:sp>
        <p:nvSpPr>
          <p:cNvPr id="6" name="Picture Placeholder 4"/>
          <p:cNvSpPr>
            <a:spLocks noGrp="1" noChangeAspect="1"/>
          </p:cNvSpPr>
          <p:nvPr>
            <p:ph type="pic" sz="quarter" idx="10"/>
          </p:nvPr>
        </p:nvSpPr>
        <p:spPr bwMode="ltGray">
          <a:xfrm>
            <a:off x="5441315" y="0"/>
            <a:ext cx="6995160" cy="6992587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381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3427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01096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90384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771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9" y="6220609"/>
            <a:ext cx="4572000" cy="4770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82880" rIns="182880" bIns="182880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Copyright Microsoft Corporation. All rights reserved. </a:t>
            </a:r>
          </a:p>
        </p:txBody>
      </p:sp>
      <p:pic>
        <p:nvPicPr>
          <p:cNvPr id="8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1102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1127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 Build 2017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436475" cy="5571636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>
            <a:off x="1681" y="4960286"/>
            <a:ext cx="12434794" cy="2034239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invGray">
          <a:xfrm>
            <a:off x="460689" y="5357956"/>
            <a:ext cx="2648621" cy="116980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688" y="479424"/>
            <a:ext cx="1451843" cy="30965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7523"/>
          <a:stretch/>
        </p:blipFill>
        <p:spPr>
          <a:xfrm>
            <a:off x="7752216" y="4960286"/>
            <a:ext cx="4684259" cy="2034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9315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74702" y="2125678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701" y="3955786"/>
            <a:ext cx="7315137" cy="1828007"/>
          </a:xfrm>
          <a:noFill/>
        </p:spPr>
        <p:txBody>
          <a:bodyPr lIns="164592" tIns="109728" rIns="164592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6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3002"/>
          <a:stretch/>
        </p:blipFill>
        <p:spPr>
          <a:xfrm>
            <a:off x="7752216" y="5084764"/>
            <a:ext cx="4684259" cy="1909762"/>
          </a:xfrm>
          <a:prstGeom prst="rect">
            <a:avLst/>
          </a:prstGeom>
        </p:spPr>
      </p:pic>
      <p:sp>
        <p:nvSpPr>
          <p:cNvPr id="7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9418638" y="296863"/>
            <a:ext cx="2743200" cy="461665"/>
          </a:xfrm>
        </p:spPr>
        <p:txBody>
          <a:bodyPr/>
          <a:lstStyle>
            <a:lvl1pPr marL="0" marR="0" indent="0" algn="r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20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Session Code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282738" y="6041341"/>
            <a:ext cx="1634102" cy="664797"/>
          </a:xfrm>
          <a:prstGeom prst="rect">
            <a:avLst/>
          </a:prstGeom>
        </p:spPr>
        <p:txBody>
          <a:bodyPr wrap="none" lIns="182880" tIns="146304" rIns="182880" bIns="146304">
            <a:spAutoFit/>
          </a:bodyPr>
          <a:lstStyle/>
          <a:p>
            <a:r>
              <a:rPr lang="en-US" sz="2400" dirty="0">
                <a:gradFill>
                  <a:gsLst>
                    <a:gs pos="2597">
                      <a:schemeClr val="tx1"/>
                    </a:gs>
                    <a:gs pos="18182">
                      <a:schemeClr val="tx1"/>
                    </a:gs>
                  </a:gsLst>
                  <a:lin ang="5400000" scaled="1"/>
                </a:gradFill>
              </a:rPr>
              <a:t>#</a:t>
            </a:r>
            <a:r>
              <a:rPr lang="en-US" sz="2400" dirty="0" err="1">
                <a:gradFill>
                  <a:gsLst>
                    <a:gs pos="2597">
                      <a:schemeClr val="tx1"/>
                    </a:gs>
                    <a:gs pos="18182">
                      <a:schemeClr val="tx1"/>
                    </a:gs>
                  </a:gsLst>
                  <a:lin ang="5400000" scaled="1"/>
                </a:gradFill>
              </a:rPr>
              <a:t>MSBuild</a:t>
            </a:r>
            <a:endParaRPr lang="en-US" sz="2400" dirty="0">
              <a:gradFill>
                <a:gsLst>
                  <a:gs pos="2597">
                    <a:schemeClr val="tx1"/>
                  </a:gs>
                  <a:gs pos="18182">
                    <a:schemeClr val="tx1"/>
                  </a:gs>
                </a:gsLst>
                <a:lin ang="5400000" scaled="1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40986479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74702" y="2125678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701" y="3955786"/>
            <a:ext cx="7315137" cy="1828007"/>
          </a:xfrm>
          <a:noFill/>
        </p:spPr>
        <p:txBody>
          <a:bodyPr lIns="164592" tIns="109728" rIns="164592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6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3002"/>
          <a:stretch/>
        </p:blipFill>
        <p:spPr>
          <a:xfrm>
            <a:off x="7752216" y="5084764"/>
            <a:ext cx="4684259" cy="1909762"/>
          </a:xfrm>
          <a:prstGeom prst="rect">
            <a:avLst/>
          </a:prstGeom>
        </p:spPr>
      </p:pic>
      <p:sp>
        <p:nvSpPr>
          <p:cNvPr id="8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9418638" y="296863"/>
            <a:ext cx="2743200" cy="461665"/>
          </a:xfrm>
        </p:spPr>
        <p:txBody>
          <a:bodyPr/>
          <a:lstStyle>
            <a:lvl1pPr marL="0" marR="0" indent="0" algn="r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20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Session Code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282738" y="6041341"/>
            <a:ext cx="1634102" cy="664797"/>
          </a:xfrm>
          <a:prstGeom prst="rect">
            <a:avLst/>
          </a:prstGeom>
        </p:spPr>
        <p:txBody>
          <a:bodyPr wrap="none" lIns="182880" tIns="146304" rIns="182880" bIns="146304">
            <a:spAutoFit/>
          </a:bodyPr>
          <a:lstStyle/>
          <a:p>
            <a:r>
              <a:rPr lang="en-US" sz="2400" dirty="0">
                <a:gradFill>
                  <a:gsLst>
                    <a:gs pos="2597">
                      <a:schemeClr val="tx1"/>
                    </a:gs>
                    <a:gs pos="18182">
                      <a:schemeClr val="tx1"/>
                    </a:gs>
                  </a:gsLst>
                  <a:lin ang="5400000" scaled="1"/>
                </a:gradFill>
              </a:rPr>
              <a:t>#</a:t>
            </a:r>
            <a:r>
              <a:rPr lang="en-US" sz="2400" dirty="0" err="1">
                <a:gradFill>
                  <a:gsLst>
                    <a:gs pos="2597">
                      <a:schemeClr val="tx1"/>
                    </a:gs>
                    <a:gs pos="18182">
                      <a:schemeClr val="tx1"/>
                    </a:gs>
                  </a:gsLst>
                  <a:lin ang="5400000" scaled="1"/>
                </a:gradFill>
              </a:rPr>
              <a:t>MSBuild</a:t>
            </a:r>
            <a:endParaRPr lang="en-US" sz="2400" dirty="0">
              <a:gradFill>
                <a:gsLst>
                  <a:gs pos="2597">
                    <a:schemeClr val="tx1"/>
                  </a:gs>
                  <a:gs pos="18182">
                    <a:schemeClr val="tx1"/>
                  </a:gs>
                </a:gsLst>
                <a:lin ang="5400000" scaled="1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8678132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8787" cy="2308324"/>
          </a:xfrm>
        </p:spPr>
        <p:txBody>
          <a:bodyPr>
            <a:spAutoFit/>
          </a:bodyPr>
          <a:lstStyle>
            <a:lvl1pPr marL="0" indent="0">
              <a:buNone/>
              <a:defRPr/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85800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17570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8787" cy="548481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12321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1287"/>
            <a:ext cx="5486399" cy="2157514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None/>
              <a:defRPr sz="3000" b="0">
                <a:latin typeface="+mn-lt"/>
              </a:defRPr>
            </a:lvl1pPr>
            <a:lvl2pPr marL="255588" indent="0">
              <a:buFont typeface="Wingdings" panose="05000000000000000000" pitchFamily="2" charset="2"/>
              <a:buNone/>
              <a:defRPr sz="2400" b="0"/>
            </a:lvl2pPr>
            <a:lvl3pPr marL="450850" indent="0">
              <a:buFont typeface="Wingdings" panose="05000000000000000000" pitchFamily="2" charset="2"/>
              <a:buNone/>
              <a:tabLst/>
              <a:defRPr sz="2200" b="0"/>
            </a:lvl3pPr>
            <a:lvl4pPr marL="652462" indent="0">
              <a:buFont typeface="Wingdings" panose="05000000000000000000" pitchFamily="2" charset="2"/>
              <a:buNone/>
              <a:defRPr sz="2200" b="0"/>
            </a:lvl4pPr>
            <a:lvl5pPr marL="854075" indent="0">
              <a:buFont typeface="Wingdings" panose="05000000000000000000" pitchFamily="2" charset="2"/>
              <a:buNone/>
              <a:tabLst/>
              <a:defRPr sz="2200"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7"/>
            <a:ext cx="5486399" cy="2123658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Arial" panose="020B0604020202020204" pitchFamily="34" charset="0"/>
              <a:buNone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255588" indent="0">
              <a:buFont typeface="Arial" panose="020B0604020202020204" pitchFamily="34" charset="0"/>
              <a:buNone/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450850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652462" indent="0">
              <a:buFont typeface="Arial" panose="020B0604020202020204" pitchFamily="34" charset="0"/>
              <a:buNone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854075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514350" marR="0" lvl="0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 dirty="0"/>
              <a:t>Click to edit Master text styles</a:t>
            </a:r>
          </a:p>
          <a:p>
            <a:pPr marL="712788" marR="0" lvl="1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Second level</a:t>
            </a:r>
          </a:p>
          <a:p>
            <a:pPr marL="908050" marR="0" lvl="2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Third level</a:t>
            </a:r>
          </a:p>
          <a:p>
            <a:pPr marL="1109662" marR="0" lvl="3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Fourth level</a:t>
            </a:r>
          </a:p>
          <a:p>
            <a:pPr marL="1311275" marR="0" lvl="4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5453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1287"/>
            <a:ext cx="5486399" cy="2157514"/>
          </a:xfrm>
        </p:spPr>
        <p:txBody>
          <a:bodyPr wrap="square">
            <a:spAutoFit/>
          </a:bodyPr>
          <a:lstStyle>
            <a:lvl1pPr marL="231775" indent="-231775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Char char=""/>
              <a:defRPr sz="3000" b="0">
                <a:latin typeface="+mn-lt"/>
              </a:defRPr>
            </a:lvl1pPr>
            <a:lvl2pPr marL="427038" indent="-171450">
              <a:buFont typeface="Wingdings" panose="05000000000000000000" pitchFamily="2" charset="2"/>
              <a:buChar char=""/>
              <a:defRPr sz="2400" b="0"/>
            </a:lvl2pPr>
            <a:lvl3pPr marL="639763" indent="-188913">
              <a:buFont typeface="Wingdings" panose="05000000000000000000" pitchFamily="2" charset="2"/>
              <a:buChar char=""/>
              <a:tabLst/>
              <a:defRPr sz="2200" b="0"/>
            </a:lvl3pPr>
            <a:lvl4pPr marL="828675" indent="-176213">
              <a:buFont typeface="Wingdings" panose="05000000000000000000" pitchFamily="2" charset="2"/>
              <a:buChar char=""/>
              <a:defRPr sz="2200" b="0"/>
            </a:lvl4pPr>
            <a:lvl5pPr marL="1023938" indent="-169863">
              <a:buFont typeface="Wingdings" panose="05000000000000000000" pitchFamily="2" charset="2"/>
              <a:buChar char=""/>
              <a:tabLst/>
              <a:defRPr sz="2200"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7"/>
            <a:ext cx="5486399" cy="2123658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598488" indent="-342900"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793750" indent="-342900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995362" indent="-342900"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196975" indent="-342900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31775" marR="0" lvl="0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Click to edit Master text styles</a:t>
            </a:r>
          </a:p>
          <a:p>
            <a:pPr marL="427038" marR="0" lvl="1" indent="-17145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Second level</a:t>
            </a:r>
          </a:p>
          <a:p>
            <a:pPr marL="639763" marR="0" lvl="2" indent="-188913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Third level</a:t>
            </a:r>
          </a:p>
          <a:p>
            <a:pPr marL="828675" marR="0" lvl="3" indent="-176213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Fourth level</a:t>
            </a:r>
          </a:p>
          <a:p>
            <a:pPr marL="1023938" marR="0" lvl="4" indent="-169863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79650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8102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10058401" cy="738664"/>
          </a:xfrm>
          <a:noFill/>
        </p:spPr>
        <p:txBody>
          <a:bodyPr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7962452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200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34050760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574406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0074542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Right 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740132"/>
            <a:ext cx="4892040" cy="1514261"/>
          </a:xfrm>
        </p:spPr>
        <p:txBody>
          <a:bodyPr wrap="square" anchor="ctr">
            <a:spAutoFit/>
          </a:bodyPr>
          <a:lstStyle>
            <a:lvl1pPr>
              <a:defRPr sz="48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Square photo layout</a:t>
            </a:r>
          </a:p>
        </p:txBody>
      </p:sp>
      <p:sp>
        <p:nvSpPr>
          <p:cNvPr id="6" name="Picture Placeholder 4"/>
          <p:cNvSpPr>
            <a:spLocks noGrp="1" noChangeAspect="1"/>
          </p:cNvSpPr>
          <p:nvPr>
            <p:ph type="pic" sz="quarter" idx="10"/>
          </p:nvPr>
        </p:nvSpPr>
        <p:spPr bwMode="ltGray">
          <a:xfrm>
            <a:off x="5441315" y="0"/>
            <a:ext cx="6995160" cy="6992587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667155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342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8787" cy="2308324"/>
          </a:xfrm>
        </p:spPr>
        <p:txBody>
          <a:bodyPr>
            <a:spAutoFit/>
          </a:bodyPr>
          <a:lstStyle>
            <a:lvl1pPr marL="0" indent="0">
              <a:buNone/>
              <a:defRPr/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85800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31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6420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20585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61737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9" y="6220609"/>
            <a:ext cx="4572000" cy="4770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82880" rIns="182880" bIns="182880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Copyright Microsoft Corporation. All rights reserved. </a:t>
            </a:r>
          </a:p>
        </p:txBody>
      </p:sp>
      <p:pic>
        <p:nvPicPr>
          <p:cNvPr id="8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6120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77246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8787" cy="54848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784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1287"/>
            <a:ext cx="5486399" cy="2157514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None/>
              <a:defRPr sz="3000" b="0">
                <a:latin typeface="+mn-lt"/>
              </a:defRPr>
            </a:lvl1pPr>
            <a:lvl2pPr marL="255588" indent="0">
              <a:buFont typeface="Wingdings" panose="05000000000000000000" pitchFamily="2" charset="2"/>
              <a:buNone/>
              <a:defRPr sz="2400" b="0"/>
            </a:lvl2pPr>
            <a:lvl3pPr marL="450850" indent="0">
              <a:buFont typeface="Wingdings" panose="05000000000000000000" pitchFamily="2" charset="2"/>
              <a:buNone/>
              <a:tabLst/>
              <a:defRPr sz="2200" b="0"/>
            </a:lvl3pPr>
            <a:lvl4pPr marL="652462" indent="0">
              <a:buFont typeface="Wingdings" panose="05000000000000000000" pitchFamily="2" charset="2"/>
              <a:buNone/>
              <a:defRPr sz="2200" b="0"/>
            </a:lvl4pPr>
            <a:lvl5pPr marL="854075" indent="0">
              <a:buFont typeface="Wingdings" panose="05000000000000000000" pitchFamily="2" charset="2"/>
              <a:buNone/>
              <a:tabLst/>
              <a:defRPr sz="2200" b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7"/>
            <a:ext cx="5486399" cy="2123658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Arial" panose="020B0604020202020204" pitchFamily="34" charset="0"/>
              <a:buNone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255588" indent="0">
              <a:buFont typeface="Arial" panose="020B0604020202020204" pitchFamily="34" charset="0"/>
              <a:buNone/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450850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652462" indent="0">
              <a:buFont typeface="Arial" panose="020B0604020202020204" pitchFamily="34" charset="0"/>
              <a:buNone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854075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514350" marR="0" lvl="0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Click to edit Master text styles</a:t>
            </a:r>
          </a:p>
          <a:p>
            <a:pPr marL="514350" marR="0" lvl="1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Second level</a:t>
            </a:r>
          </a:p>
          <a:p>
            <a:pPr marL="514350" marR="0" lvl="2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Third level</a:t>
            </a:r>
          </a:p>
          <a:p>
            <a:pPr marL="514350" marR="0" lvl="3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Fourth level</a:t>
            </a:r>
          </a:p>
          <a:p>
            <a:pPr marL="514350" marR="0" lvl="4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365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1287"/>
            <a:ext cx="5486399" cy="2157514"/>
          </a:xfrm>
        </p:spPr>
        <p:txBody>
          <a:bodyPr wrap="square">
            <a:spAutoFit/>
          </a:bodyPr>
          <a:lstStyle>
            <a:lvl1pPr marL="231775" indent="-231775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Char char=""/>
              <a:defRPr sz="3000" b="0">
                <a:latin typeface="+mn-lt"/>
              </a:defRPr>
            </a:lvl1pPr>
            <a:lvl2pPr marL="427038" indent="-171450">
              <a:buFont typeface="Wingdings" panose="05000000000000000000" pitchFamily="2" charset="2"/>
              <a:buChar char=""/>
              <a:defRPr sz="2400" b="0"/>
            </a:lvl2pPr>
            <a:lvl3pPr marL="639763" indent="-188913">
              <a:buFont typeface="Wingdings" panose="05000000000000000000" pitchFamily="2" charset="2"/>
              <a:buChar char=""/>
              <a:tabLst/>
              <a:defRPr sz="2200" b="0"/>
            </a:lvl3pPr>
            <a:lvl4pPr marL="828675" indent="-176213">
              <a:buFont typeface="Wingdings" panose="05000000000000000000" pitchFamily="2" charset="2"/>
              <a:buChar char=""/>
              <a:defRPr sz="2200" b="0"/>
            </a:lvl4pPr>
            <a:lvl5pPr marL="1023938" indent="-169863">
              <a:buFont typeface="Wingdings" panose="05000000000000000000" pitchFamily="2" charset="2"/>
              <a:buChar char=""/>
              <a:tabLst/>
              <a:defRPr sz="2200" b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7"/>
            <a:ext cx="5486399" cy="2123658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598488" indent="-342900"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793750" indent="-342900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995362" indent="-342900"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196975" indent="-342900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31775" marR="0" lvl="0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Click to edit Master text styles</a:t>
            </a:r>
          </a:p>
          <a:p>
            <a:pPr marL="231775" marR="0" lvl="1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Second level</a:t>
            </a:r>
          </a:p>
          <a:p>
            <a:pPr marL="231775" marR="0" lvl="2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Third level</a:t>
            </a:r>
          </a:p>
          <a:p>
            <a:pPr marL="231775" marR="0" lvl="3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Fourth level</a:t>
            </a:r>
          </a:p>
          <a:p>
            <a:pPr marL="231775" marR="0" lvl="4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931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52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10058401" cy="738664"/>
          </a:xfrm>
          <a:noFill/>
        </p:spPr>
        <p:txBody>
          <a:bodyPr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15919933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200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32809030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308324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371795" y="3072299"/>
            <a:ext cx="6995160" cy="849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602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76" r:id="rId1"/>
    <p:sldLayoutId id="2147484478" r:id="rId2"/>
    <p:sldLayoutId id="2147484480" r:id="rId3"/>
    <p:sldLayoutId id="2147484481" r:id="rId4"/>
    <p:sldLayoutId id="2147484482" r:id="rId5"/>
    <p:sldLayoutId id="2147484483" r:id="rId6"/>
    <p:sldLayoutId id="2147484484" r:id="rId7"/>
    <p:sldLayoutId id="2147484485" r:id="rId8"/>
    <p:sldLayoutId id="2147484486" r:id="rId9"/>
    <p:sldLayoutId id="2147484487" r:id="rId10"/>
    <p:sldLayoutId id="2147484488" r:id="rId11"/>
    <p:sldLayoutId id="2147484489" r:id="rId12"/>
    <p:sldLayoutId id="2147484490" r:id="rId13"/>
    <p:sldLayoutId id="2147484491" r:id="rId14"/>
    <p:sldLayoutId id="2147484492" r:id="rId15"/>
    <p:sldLayoutId id="2147484493" r:id="rId16"/>
    <p:sldLayoutId id="2147484494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36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572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858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9144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1430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308324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371795" y="3072299"/>
            <a:ext cx="6995160" cy="849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5447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496" r:id="rId1"/>
    <p:sldLayoutId id="2147484498" r:id="rId2"/>
    <p:sldLayoutId id="2147484500" r:id="rId3"/>
    <p:sldLayoutId id="2147484501" r:id="rId4"/>
    <p:sldLayoutId id="2147484502" r:id="rId5"/>
    <p:sldLayoutId id="2147484503" r:id="rId6"/>
    <p:sldLayoutId id="2147484504" r:id="rId7"/>
    <p:sldLayoutId id="2147484505" r:id="rId8"/>
    <p:sldLayoutId id="2147484506" r:id="rId9"/>
    <p:sldLayoutId id="2147484507" r:id="rId10"/>
    <p:sldLayoutId id="2147484508" r:id="rId11"/>
    <p:sldLayoutId id="2147484509" r:id="rId12"/>
    <p:sldLayoutId id="2147484510" r:id="rId13"/>
    <p:sldLayoutId id="2147484511" r:id="rId14"/>
    <p:sldLayoutId id="2147484512" r:id="rId15"/>
    <p:sldLayoutId id="2147484513" r:id="rId16"/>
    <p:sldLayoutId id="2147484514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36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572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858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9144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1430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medium.com/@pnowelldesign/pixel-density-demystified-a4db63ba2922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5.xml"/><Relationship Id="rId4" Type="http://schemas.openxmlformats.org/officeDocument/2006/relationships/image" Target="../media/image33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37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image" Target="../media/image10.emf"/><Relationship Id="rId7" Type="http://schemas.openxmlformats.org/officeDocument/2006/relationships/image" Target="../media/image1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Relationship Id="rId9" Type="http://schemas.openxmlformats.org/officeDocument/2006/relationships/image" Target="../media/image16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027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982">
        <p:fade/>
      </p:transition>
    </mc:Choice>
    <mc:Fallback xmlns="">
      <p:transition spd="med" advTm="2982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10485437" y="6565102"/>
            <a:ext cx="621665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Images: Stephanie Walter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1437" y="1516062"/>
            <a:ext cx="3967628" cy="6943346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/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02" baseline="0" dirty="0" smtClean="0">
                <a:ln w="3175">
                  <a:noFill/>
                </a:ln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Design for Touch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970837" y="1498292"/>
            <a:ext cx="3967628" cy="6943346"/>
          </a:xfrm>
          <a:prstGeom prst="rect">
            <a:avLst/>
          </a:prstGeom>
        </p:spPr>
      </p:pic>
      <p:grpSp>
        <p:nvGrpSpPr>
          <p:cNvPr id="28" name="Group 27"/>
          <p:cNvGrpSpPr/>
          <p:nvPr/>
        </p:nvGrpSpPr>
        <p:grpSpPr>
          <a:xfrm>
            <a:off x="2824332" y="4926798"/>
            <a:ext cx="2784305" cy="627864"/>
            <a:chOff x="2824332" y="4926798"/>
            <a:chExt cx="2784305" cy="627864"/>
          </a:xfrm>
        </p:grpSpPr>
        <p:cxnSp>
          <p:nvCxnSpPr>
            <p:cNvPr id="3" name="Straight Connector 2"/>
            <p:cNvCxnSpPr/>
            <p:nvPr/>
          </p:nvCxnSpPr>
          <p:spPr>
            <a:xfrm flipH="1">
              <a:off x="3017837" y="5402262"/>
              <a:ext cx="2590800" cy="0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>
              <a:off x="2824332" y="4926798"/>
              <a:ext cx="2286000" cy="627864"/>
            </a:xfrm>
            <a:prstGeom prst="rect">
              <a:avLst/>
            </a:prstGeom>
            <a:noFill/>
          </p:spPr>
          <p:txBody>
            <a:bodyPr wrap="square" lIns="182880" tIns="146304" rIns="182880" bIns="146304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n-US" sz="2400" dirty="0">
                  <a:gradFill>
                    <a:gsLst>
                      <a:gs pos="2917">
                        <a:schemeClr val="tx1"/>
                      </a:gs>
                      <a:gs pos="30000">
                        <a:schemeClr val="tx1"/>
                      </a:gs>
                    </a:gsLst>
                    <a:lin ang="5400000" scaled="0"/>
                  </a:gradFill>
                </a:rPr>
                <a:t>Yes!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824332" y="2827732"/>
            <a:ext cx="2784305" cy="627864"/>
            <a:chOff x="2824332" y="2827732"/>
            <a:chExt cx="2784305" cy="627864"/>
          </a:xfrm>
        </p:grpSpPr>
        <p:sp>
          <p:nvSpPr>
            <p:cNvPr id="11" name="TextBox 10"/>
            <p:cNvSpPr txBox="1"/>
            <p:nvPr/>
          </p:nvSpPr>
          <p:spPr>
            <a:xfrm>
              <a:off x="2824332" y="2827732"/>
              <a:ext cx="2286000" cy="627864"/>
            </a:xfrm>
            <a:prstGeom prst="rect">
              <a:avLst/>
            </a:prstGeom>
            <a:noFill/>
          </p:spPr>
          <p:txBody>
            <a:bodyPr wrap="square" lIns="182880" tIns="146304" rIns="182880" bIns="146304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n-US" sz="2400" dirty="0" err="1">
                  <a:gradFill>
                    <a:gsLst>
                      <a:gs pos="2917">
                        <a:schemeClr val="tx1"/>
                      </a:gs>
                      <a:gs pos="30000">
                        <a:schemeClr val="tx1"/>
                      </a:gs>
                    </a:gsLst>
                    <a:lin ang="5400000" scaled="0"/>
                  </a:gradFill>
                </a:rPr>
                <a:t>M’kay</a:t>
              </a:r>
              <a:endParaRPr lang="en-US" sz="24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>
              <a:off x="3017837" y="3344862"/>
              <a:ext cx="2590800" cy="0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2824332" y="1878798"/>
            <a:ext cx="2784305" cy="627864"/>
            <a:chOff x="2824332" y="1878798"/>
            <a:chExt cx="2784305" cy="627864"/>
          </a:xfrm>
        </p:grpSpPr>
        <p:sp>
          <p:nvSpPr>
            <p:cNvPr id="12" name="TextBox 11"/>
            <p:cNvSpPr txBox="1"/>
            <p:nvPr/>
          </p:nvSpPr>
          <p:spPr>
            <a:xfrm>
              <a:off x="2824332" y="1878798"/>
              <a:ext cx="1717505" cy="627864"/>
            </a:xfrm>
            <a:prstGeom prst="rect">
              <a:avLst/>
            </a:prstGeom>
            <a:noFill/>
          </p:spPr>
          <p:txBody>
            <a:bodyPr wrap="square" lIns="182880" tIns="146304" rIns="182880" bIns="146304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n-US" sz="2400" dirty="0">
                  <a:gradFill>
                    <a:gsLst>
                      <a:gs pos="2917">
                        <a:schemeClr val="tx1"/>
                      </a:gs>
                      <a:gs pos="30000">
                        <a:schemeClr val="tx1"/>
                      </a:gs>
                    </a:gsLst>
                    <a:lin ang="5400000" scaled="0"/>
                  </a:gradFill>
                </a:rPr>
                <a:t>Ugh!</a:t>
              </a:r>
            </a:p>
          </p:txBody>
        </p:sp>
        <p:cxnSp>
          <p:nvCxnSpPr>
            <p:cNvPr id="14" name="Straight Connector 13"/>
            <p:cNvCxnSpPr/>
            <p:nvPr/>
          </p:nvCxnSpPr>
          <p:spPr>
            <a:xfrm flipH="1">
              <a:off x="3017837" y="2430462"/>
              <a:ext cx="2590800" cy="0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/>
          <p:nvPr/>
        </p:nvSpPr>
        <p:spPr>
          <a:xfrm>
            <a:off x="7494" y="6170627"/>
            <a:ext cx="5298991" cy="704808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200" dirty="0">
                <a:solidFill>
                  <a:schemeClr val="tx2">
                    <a:lumMod val="75000"/>
                  </a:schemeClr>
                </a:solidFill>
              </a:rPr>
              <a:t>Steven </a:t>
            </a:r>
            <a:r>
              <a:rPr lang="en-US" sz="1200" dirty="0" err="1">
                <a:solidFill>
                  <a:schemeClr val="tx2">
                    <a:lumMod val="75000"/>
                  </a:schemeClr>
                </a:solidFill>
              </a:rPr>
              <a:t>Hoober</a:t>
            </a:r>
            <a:r>
              <a:rPr lang="en-US" sz="1200" dirty="0">
                <a:solidFill>
                  <a:schemeClr val="tx2">
                    <a:lumMod val="75000"/>
                  </a:schemeClr>
                </a:solidFill>
              </a:rPr>
              <a:t>  “Designing Mobile Interfaces”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200" dirty="0" err="1">
                <a:solidFill>
                  <a:schemeClr val="tx2">
                    <a:lumMod val="75000"/>
                  </a:schemeClr>
                </a:solidFill>
              </a:rPr>
              <a:t>blog.usabilla.com</a:t>
            </a:r>
            <a:r>
              <a:rPr lang="en-US" sz="1200" dirty="0">
                <a:solidFill>
                  <a:schemeClr val="tx2">
                    <a:lumMod val="75000"/>
                  </a:schemeClr>
                </a:solidFill>
              </a:rPr>
              <a:t>/designing-thumbs-thumb-zone/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4156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3690">
        <p:fade/>
      </p:transition>
    </mc:Choice>
    <mc:Fallback xmlns="">
      <p:transition spd="med" advTm="7369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/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02" baseline="0" dirty="0" smtClean="0">
                <a:ln w="3175">
                  <a:noFill/>
                </a:ln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Design for Touch</a:t>
            </a:r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274702" y="1211287"/>
            <a:ext cx="11888787" cy="5155374"/>
          </a:xfrm>
          <a:prstGeom prst="rect">
            <a:avLst/>
          </a:prstGeom>
        </p:spPr>
        <p:txBody>
          <a:bodyPr/>
          <a:lstStyle>
            <a:lvl1pPr marL="2286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36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572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858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9144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1430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5040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412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783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4155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Hit area 40px + 5px margin</a:t>
            </a:r>
          </a:p>
          <a:p>
            <a:pPr lvl="1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2037" y="2582862"/>
            <a:ext cx="1524900" cy="2761305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718572" y="2579000"/>
            <a:ext cx="4459147" cy="2774271"/>
            <a:chOff x="4313237" y="3439738"/>
            <a:chExt cx="4459147" cy="2774271"/>
          </a:xfrm>
        </p:grpSpPr>
        <p:sp>
          <p:nvSpPr>
            <p:cNvPr id="10" name="AutoShape 249"/>
            <p:cNvSpPr>
              <a:spLocks noChangeAspect="1" noChangeArrowheads="1" noTextEdit="1"/>
            </p:cNvSpPr>
            <p:nvPr/>
          </p:nvSpPr>
          <p:spPr bwMode="auto">
            <a:xfrm>
              <a:off x="4313237" y="3439738"/>
              <a:ext cx="4456364" cy="2771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51"/>
            <p:cNvSpPr>
              <a:spLocks/>
            </p:cNvSpPr>
            <p:nvPr/>
          </p:nvSpPr>
          <p:spPr bwMode="auto">
            <a:xfrm>
              <a:off x="4313237" y="3442521"/>
              <a:ext cx="4459147" cy="2771488"/>
            </a:xfrm>
            <a:custGeom>
              <a:avLst/>
              <a:gdLst>
                <a:gd name="T0" fmla="*/ 0 w 1354"/>
                <a:gd name="T1" fmla="*/ 820 h 840"/>
                <a:gd name="T2" fmla="*/ 20 w 1354"/>
                <a:gd name="T3" fmla="*/ 840 h 840"/>
                <a:gd name="T4" fmla="*/ 1334 w 1354"/>
                <a:gd name="T5" fmla="*/ 840 h 840"/>
                <a:gd name="T6" fmla="*/ 1354 w 1354"/>
                <a:gd name="T7" fmla="*/ 820 h 840"/>
                <a:gd name="T8" fmla="*/ 1354 w 1354"/>
                <a:gd name="T9" fmla="*/ 20 h 840"/>
                <a:gd name="T10" fmla="*/ 1334 w 1354"/>
                <a:gd name="T11" fmla="*/ 0 h 840"/>
                <a:gd name="T12" fmla="*/ 20 w 1354"/>
                <a:gd name="T13" fmla="*/ 0 h 840"/>
                <a:gd name="T14" fmla="*/ 0 w 1354"/>
                <a:gd name="T15" fmla="*/ 20 h 840"/>
                <a:gd name="T16" fmla="*/ 0 w 1354"/>
                <a:gd name="T17" fmla="*/ 82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4" h="840">
                  <a:moveTo>
                    <a:pt x="0" y="820"/>
                  </a:moveTo>
                  <a:cubicBezTo>
                    <a:pt x="0" y="831"/>
                    <a:pt x="9" y="840"/>
                    <a:pt x="20" y="840"/>
                  </a:cubicBezTo>
                  <a:cubicBezTo>
                    <a:pt x="1334" y="840"/>
                    <a:pt x="1334" y="840"/>
                    <a:pt x="1334" y="840"/>
                  </a:cubicBezTo>
                  <a:cubicBezTo>
                    <a:pt x="1345" y="840"/>
                    <a:pt x="1354" y="831"/>
                    <a:pt x="1354" y="820"/>
                  </a:cubicBezTo>
                  <a:cubicBezTo>
                    <a:pt x="1354" y="20"/>
                    <a:pt x="1354" y="20"/>
                    <a:pt x="1354" y="20"/>
                  </a:cubicBezTo>
                  <a:cubicBezTo>
                    <a:pt x="1354" y="9"/>
                    <a:pt x="1345" y="0"/>
                    <a:pt x="133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820"/>
                    <a:pt x="0" y="820"/>
                    <a:pt x="0" y="82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52"/>
            <p:cNvSpPr>
              <a:spLocks/>
            </p:cNvSpPr>
            <p:nvPr/>
          </p:nvSpPr>
          <p:spPr bwMode="auto">
            <a:xfrm>
              <a:off x="4659673" y="3776435"/>
              <a:ext cx="3767667" cy="2081399"/>
            </a:xfrm>
            <a:custGeom>
              <a:avLst/>
              <a:gdLst>
                <a:gd name="T0" fmla="*/ 0 w 1144"/>
                <a:gd name="T1" fmla="*/ 614 h 631"/>
                <a:gd name="T2" fmla="*/ 17 w 1144"/>
                <a:gd name="T3" fmla="*/ 631 h 631"/>
                <a:gd name="T4" fmla="*/ 1128 w 1144"/>
                <a:gd name="T5" fmla="*/ 631 h 631"/>
                <a:gd name="T6" fmla="*/ 1144 w 1144"/>
                <a:gd name="T7" fmla="*/ 614 h 631"/>
                <a:gd name="T8" fmla="*/ 1144 w 1144"/>
                <a:gd name="T9" fmla="*/ 16 h 631"/>
                <a:gd name="T10" fmla="*/ 1128 w 1144"/>
                <a:gd name="T11" fmla="*/ 0 h 631"/>
                <a:gd name="T12" fmla="*/ 17 w 1144"/>
                <a:gd name="T13" fmla="*/ 0 h 631"/>
                <a:gd name="T14" fmla="*/ 0 w 1144"/>
                <a:gd name="T15" fmla="*/ 16 h 631"/>
                <a:gd name="T16" fmla="*/ 0 w 1144"/>
                <a:gd name="T17" fmla="*/ 614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4" h="631">
                  <a:moveTo>
                    <a:pt x="0" y="614"/>
                  </a:moveTo>
                  <a:cubicBezTo>
                    <a:pt x="0" y="623"/>
                    <a:pt x="8" y="631"/>
                    <a:pt x="17" y="631"/>
                  </a:cubicBezTo>
                  <a:cubicBezTo>
                    <a:pt x="1128" y="631"/>
                    <a:pt x="1128" y="631"/>
                    <a:pt x="1128" y="631"/>
                  </a:cubicBezTo>
                  <a:cubicBezTo>
                    <a:pt x="1137" y="631"/>
                    <a:pt x="1144" y="623"/>
                    <a:pt x="1144" y="614"/>
                  </a:cubicBezTo>
                  <a:cubicBezTo>
                    <a:pt x="1144" y="16"/>
                    <a:pt x="1144" y="16"/>
                    <a:pt x="1144" y="16"/>
                  </a:cubicBezTo>
                  <a:cubicBezTo>
                    <a:pt x="1144" y="7"/>
                    <a:pt x="1137" y="0"/>
                    <a:pt x="112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7"/>
                    <a:pt x="0" y="16"/>
                  </a:cubicBezTo>
                  <a:cubicBezTo>
                    <a:pt x="0" y="614"/>
                    <a:pt x="0" y="614"/>
                    <a:pt x="0" y="614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54"/>
            <p:cNvSpPr>
              <a:spLocks/>
            </p:cNvSpPr>
            <p:nvPr/>
          </p:nvSpPr>
          <p:spPr bwMode="auto">
            <a:xfrm>
              <a:off x="7168204" y="4897830"/>
              <a:ext cx="527306" cy="825047"/>
            </a:xfrm>
            <a:custGeom>
              <a:avLst/>
              <a:gdLst>
                <a:gd name="T0" fmla="*/ 379 w 379"/>
                <a:gd name="T1" fmla="*/ 0 h 593"/>
                <a:gd name="T2" fmla="*/ 379 w 379"/>
                <a:gd name="T3" fmla="*/ 593 h 593"/>
                <a:gd name="T4" fmla="*/ 261 w 379"/>
                <a:gd name="T5" fmla="*/ 593 h 593"/>
                <a:gd name="T6" fmla="*/ 261 w 379"/>
                <a:gd name="T7" fmla="*/ 567 h 593"/>
                <a:gd name="T8" fmla="*/ 164 w 379"/>
                <a:gd name="T9" fmla="*/ 567 h 593"/>
                <a:gd name="T10" fmla="*/ 164 w 379"/>
                <a:gd name="T11" fmla="*/ 593 h 593"/>
                <a:gd name="T12" fmla="*/ 0 w 379"/>
                <a:gd name="T13" fmla="*/ 593 h 593"/>
                <a:gd name="T14" fmla="*/ 0 w 379"/>
                <a:gd name="T15" fmla="*/ 311 h 593"/>
                <a:gd name="T16" fmla="*/ 19 w 379"/>
                <a:gd name="T17" fmla="*/ 311 h 593"/>
                <a:gd name="T18" fmla="*/ 19 w 379"/>
                <a:gd name="T19" fmla="*/ 209 h 593"/>
                <a:gd name="T20" fmla="*/ 164 w 379"/>
                <a:gd name="T21" fmla="*/ 209 h 593"/>
                <a:gd name="T22" fmla="*/ 164 w 379"/>
                <a:gd name="T23" fmla="*/ 311 h 593"/>
                <a:gd name="T24" fmla="*/ 183 w 379"/>
                <a:gd name="T25" fmla="*/ 311 h 593"/>
                <a:gd name="T26" fmla="*/ 183 w 379"/>
                <a:gd name="T27" fmla="*/ 441 h 593"/>
                <a:gd name="T28" fmla="*/ 261 w 379"/>
                <a:gd name="T29" fmla="*/ 441 h 593"/>
                <a:gd name="T30" fmla="*/ 261 w 379"/>
                <a:gd name="T31" fmla="*/ 17 h 593"/>
                <a:gd name="T32" fmla="*/ 379 w 379"/>
                <a:gd name="T33" fmla="*/ 0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9" h="593">
                  <a:moveTo>
                    <a:pt x="379" y="0"/>
                  </a:moveTo>
                  <a:lnTo>
                    <a:pt x="379" y="593"/>
                  </a:lnTo>
                  <a:lnTo>
                    <a:pt x="261" y="593"/>
                  </a:lnTo>
                  <a:lnTo>
                    <a:pt x="261" y="567"/>
                  </a:lnTo>
                  <a:lnTo>
                    <a:pt x="164" y="567"/>
                  </a:lnTo>
                  <a:lnTo>
                    <a:pt x="164" y="593"/>
                  </a:lnTo>
                  <a:lnTo>
                    <a:pt x="0" y="593"/>
                  </a:lnTo>
                  <a:lnTo>
                    <a:pt x="0" y="311"/>
                  </a:lnTo>
                  <a:lnTo>
                    <a:pt x="19" y="311"/>
                  </a:lnTo>
                  <a:lnTo>
                    <a:pt x="19" y="209"/>
                  </a:lnTo>
                  <a:lnTo>
                    <a:pt x="164" y="209"/>
                  </a:lnTo>
                  <a:lnTo>
                    <a:pt x="164" y="311"/>
                  </a:lnTo>
                  <a:lnTo>
                    <a:pt x="183" y="311"/>
                  </a:lnTo>
                  <a:lnTo>
                    <a:pt x="183" y="441"/>
                  </a:lnTo>
                  <a:lnTo>
                    <a:pt x="261" y="441"/>
                  </a:lnTo>
                  <a:lnTo>
                    <a:pt x="261" y="17"/>
                  </a:lnTo>
                  <a:lnTo>
                    <a:pt x="3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Rectangle 255"/>
            <p:cNvSpPr>
              <a:spLocks noChangeArrowheads="1"/>
            </p:cNvSpPr>
            <p:nvPr/>
          </p:nvSpPr>
          <p:spPr bwMode="auto">
            <a:xfrm>
              <a:off x="7396379" y="5686703"/>
              <a:ext cx="26434" cy="36174"/>
            </a:xfrm>
            <a:prstGeom prst="rect">
              <a:avLst/>
            </a:prstGeom>
            <a:solidFill>
              <a:srgbClr val="0078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71"/>
            <p:cNvSpPr>
              <a:spLocks/>
            </p:cNvSpPr>
            <p:nvPr/>
          </p:nvSpPr>
          <p:spPr bwMode="auto">
            <a:xfrm>
              <a:off x="7728902" y="4957657"/>
              <a:ext cx="698437" cy="765220"/>
            </a:xfrm>
            <a:custGeom>
              <a:avLst/>
              <a:gdLst>
                <a:gd name="T0" fmla="*/ 502 w 502"/>
                <a:gd name="T1" fmla="*/ 358 h 550"/>
                <a:gd name="T2" fmla="*/ 502 w 502"/>
                <a:gd name="T3" fmla="*/ 536 h 550"/>
                <a:gd name="T4" fmla="*/ 184 w 502"/>
                <a:gd name="T5" fmla="*/ 536 h 550"/>
                <a:gd name="T6" fmla="*/ 184 w 502"/>
                <a:gd name="T7" fmla="*/ 522 h 550"/>
                <a:gd name="T8" fmla="*/ 151 w 502"/>
                <a:gd name="T9" fmla="*/ 522 h 550"/>
                <a:gd name="T10" fmla="*/ 151 w 502"/>
                <a:gd name="T11" fmla="*/ 550 h 550"/>
                <a:gd name="T12" fmla="*/ 0 w 502"/>
                <a:gd name="T13" fmla="*/ 550 h 550"/>
                <a:gd name="T14" fmla="*/ 0 w 502"/>
                <a:gd name="T15" fmla="*/ 114 h 550"/>
                <a:gd name="T16" fmla="*/ 151 w 502"/>
                <a:gd name="T17" fmla="*/ 114 h 550"/>
                <a:gd name="T18" fmla="*/ 151 w 502"/>
                <a:gd name="T19" fmla="*/ 277 h 550"/>
                <a:gd name="T20" fmla="*/ 184 w 502"/>
                <a:gd name="T21" fmla="*/ 277 h 550"/>
                <a:gd name="T22" fmla="*/ 184 w 502"/>
                <a:gd name="T23" fmla="*/ 45 h 550"/>
                <a:gd name="T24" fmla="*/ 213 w 502"/>
                <a:gd name="T25" fmla="*/ 45 h 550"/>
                <a:gd name="T26" fmla="*/ 213 w 502"/>
                <a:gd name="T27" fmla="*/ 0 h 550"/>
                <a:gd name="T28" fmla="*/ 331 w 502"/>
                <a:gd name="T29" fmla="*/ 0 h 550"/>
                <a:gd name="T30" fmla="*/ 331 w 502"/>
                <a:gd name="T31" fmla="*/ 45 h 550"/>
                <a:gd name="T32" fmla="*/ 360 w 502"/>
                <a:gd name="T33" fmla="*/ 45 h 550"/>
                <a:gd name="T34" fmla="*/ 360 w 502"/>
                <a:gd name="T35" fmla="*/ 358 h 550"/>
                <a:gd name="T36" fmla="*/ 502 w 502"/>
                <a:gd name="T37" fmla="*/ 358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2" h="550">
                  <a:moveTo>
                    <a:pt x="502" y="358"/>
                  </a:moveTo>
                  <a:lnTo>
                    <a:pt x="502" y="536"/>
                  </a:lnTo>
                  <a:lnTo>
                    <a:pt x="184" y="536"/>
                  </a:lnTo>
                  <a:lnTo>
                    <a:pt x="184" y="522"/>
                  </a:lnTo>
                  <a:lnTo>
                    <a:pt x="151" y="522"/>
                  </a:lnTo>
                  <a:lnTo>
                    <a:pt x="151" y="550"/>
                  </a:lnTo>
                  <a:lnTo>
                    <a:pt x="0" y="550"/>
                  </a:lnTo>
                  <a:lnTo>
                    <a:pt x="0" y="114"/>
                  </a:lnTo>
                  <a:lnTo>
                    <a:pt x="151" y="114"/>
                  </a:lnTo>
                  <a:lnTo>
                    <a:pt x="151" y="277"/>
                  </a:lnTo>
                  <a:lnTo>
                    <a:pt x="184" y="277"/>
                  </a:lnTo>
                  <a:lnTo>
                    <a:pt x="184" y="45"/>
                  </a:lnTo>
                  <a:lnTo>
                    <a:pt x="213" y="45"/>
                  </a:lnTo>
                  <a:lnTo>
                    <a:pt x="213" y="0"/>
                  </a:lnTo>
                  <a:lnTo>
                    <a:pt x="331" y="0"/>
                  </a:lnTo>
                  <a:lnTo>
                    <a:pt x="331" y="45"/>
                  </a:lnTo>
                  <a:lnTo>
                    <a:pt x="360" y="45"/>
                  </a:lnTo>
                  <a:lnTo>
                    <a:pt x="360" y="358"/>
                  </a:lnTo>
                  <a:lnTo>
                    <a:pt x="502" y="3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97"/>
            <p:cNvSpPr>
              <a:spLocks/>
            </p:cNvSpPr>
            <p:nvPr/>
          </p:nvSpPr>
          <p:spPr bwMode="auto">
            <a:xfrm>
              <a:off x="4659673" y="5683921"/>
              <a:ext cx="3767667" cy="173914"/>
            </a:xfrm>
            <a:custGeom>
              <a:avLst/>
              <a:gdLst>
                <a:gd name="T0" fmla="*/ 1144 w 1144"/>
                <a:gd name="T1" fmla="*/ 0 h 53"/>
                <a:gd name="T2" fmla="*/ 0 w 1144"/>
                <a:gd name="T3" fmla="*/ 0 h 53"/>
                <a:gd name="T4" fmla="*/ 0 w 1144"/>
                <a:gd name="T5" fmla="*/ 37 h 53"/>
                <a:gd name="T6" fmla="*/ 16 w 1144"/>
                <a:gd name="T7" fmla="*/ 53 h 53"/>
                <a:gd name="T8" fmla="*/ 1128 w 1144"/>
                <a:gd name="T9" fmla="*/ 53 h 53"/>
                <a:gd name="T10" fmla="*/ 1144 w 1144"/>
                <a:gd name="T11" fmla="*/ 37 h 53"/>
                <a:gd name="T12" fmla="*/ 1144 w 1144"/>
                <a:gd name="T1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4" h="53">
                  <a:moveTo>
                    <a:pt x="114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46"/>
                    <a:pt x="7" y="53"/>
                    <a:pt x="16" y="53"/>
                  </a:cubicBezTo>
                  <a:cubicBezTo>
                    <a:pt x="1128" y="53"/>
                    <a:pt x="1128" y="53"/>
                    <a:pt x="1128" y="53"/>
                  </a:cubicBezTo>
                  <a:cubicBezTo>
                    <a:pt x="1137" y="53"/>
                    <a:pt x="1144" y="46"/>
                    <a:pt x="1144" y="37"/>
                  </a:cubicBezTo>
                  <a:cubicBezTo>
                    <a:pt x="1144" y="0"/>
                    <a:pt x="1144" y="0"/>
                    <a:pt x="1144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03"/>
            <p:cNvSpPr>
              <a:spLocks/>
            </p:cNvSpPr>
            <p:nvPr/>
          </p:nvSpPr>
          <p:spPr bwMode="auto">
            <a:xfrm>
              <a:off x="4758456" y="5703399"/>
              <a:ext cx="101565" cy="101566"/>
            </a:xfrm>
            <a:custGeom>
              <a:avLst/>
              <a:gdLst>
                <a:gd name="T0" fmla="*/ 73 w 73"/>
                <a:gd name="T1" fmla="*/ 0 h 73"/>
                <a:gd name="T2" fmla="*/ 0 w 73"/>
                <a:gd name="T3" fmla="*/ 14 h 73"/>
                <a:gd name="T4" fmla="*/ 0 w 73"/>
                <a:gd name="T5" fmla="*/ 64 h 73"/>
                <a:gd name="T6" fmla="*/ 73 w 73"/>
                <a:gd name="T7" fmla="*/ 73 h 73"/>
                <a:gd name="T8" fmla="*/ 73 w 73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73">
                  <a:moveTo>
                    <a:pt x="73" y="0"/>
                  </a:moveTo>
                  <a:lnTo>
                    <a:pt x="0" y="14"/>
                  </a:lnTo>
                  <a:lnTo>
                    <a:pt x="0" y="64"/>
                  </a:lnTo>
                  <a:lnTo>
                    <a:pt x="73" y="73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Rectangle 304"/>
            <p:cNvSpPr>
              <a:spLocks noChangeArrowheads="1"/>
            </p:cNvSpPr>
            <p:nvPr/>
          </p:nvSpPr>
          <p:spPr bwMode="auto">
            <a:xfrm>
              <a:off x="4958805" y="5749312"/>
              <a:ext cx="951656" cy="40348"/>
            </a:xfrm>
            <a:prstGeom prst="rect">
              <a:avLst/>
            </a:prstGeom>
            <a:solidFill>
              <a:srgbClr val="4646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Oval 305"/>
            <p:cNvSpPr>
              <a:spLocks noChangeArrowheads="1"/>
            </p:cNvSpPr>
            <p:nvPr/>
          </p:nvSpPr>
          <p:spPr bwMode="auto">
            <a:xfrm>
              <a:off x="6635332" y="5722877"/>
              <a:ext cx="96000" cy="96001"/>
            </a:xfrm>
            <a:prstGeom prst="ellipse">
              <a:avLst/>
            </a:prstGeom>
            <a:solidFill>
              <a:srgbClr val="0078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306"/>
            <p:cNvSpPr>
              <a:spLocks noChangeArrowheads="1"/>
            </p:cNvSpPr>
            <p:nvPr/>
          </p:nvSpPr>
          <p:spPr bwMode="auto">
            <a:xfrm>
              <a:off x="6404375" y="5722877"/>
              <a:ext cx="96000" cy="96001"/>
            </a:xfrm>
            <a:prstGeom prst="ellipse">
              <a:avLst/>
            </a:prstGeom>
            <a:solidFill>
              <a:srgbClr val="4646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Rectangle 307"/>
            <p:cNvSpPr>
              <a:spLocks noChangeArrowheads="1"/>
            </p:cNvSpPr>
            <p:nvPr/>
          </p:nvSpPr>
          <p:spPr bwMode="auto">
            <a:xfrm>
              <a:off x="6855159" y="5722877"/>
              <a:ext cx="115478" cy="96001"/>
            </a:xfrm>
            <a:prstGeom prst="rect">
              <a:avLst/>
            </a:pr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Rectangle 308"/>
            <p:cNvSpPr>
              <a:spLocks noChangeArrowheads="1"/>
            </p:cNvSpPr>
            <p:nvPr/>
          </p:nvSpPr>
          <p:spPr bwMode="auto">
            <a:xfrm>
              <a:off x="7090291" y="5722877"/>
              <a:ext cx="104348" cy="9600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09"/>
            <p:cNvSpPr>
              <a:spLocks/>
            </p:cNvSpPr>
            <p:nvPr/>
          </p:nvSpPr>
          <p:spPr bwMode="auto">
            <a:xfrm>
              <a:off x="6117765" y="3442521"/>
              <a:ext cx="2654619" cy="2646271"/>
            </a:xfrm>
            <a:custGeom>
              <a:avLst/>
              <a:gdLst>
                <a:gd name="T0" fmla="*/ 786 w 806"/>
                <a:gd name="T1" fmla="*/ 0 h 802"/>
                <a:gd name="T2" fmla="*/ 0 w 806"/>
                <a:gd name="T3" fmla="*/ 0 h 802"/>
                <a:gd name="T4" fmla="*/ 101 w 806"/>
                <a:gd name="T5" fmla="*/ 101 h 802"/>
                <a:gd name="T6" fmla="*/ 685 w 806"/>
                <a:gd name="T7" fmla="*/ 101 h 802"/>
                <a:gd name="T8" fmla="*/ 701 w 806"/>
                <a:gd name="T9" fmla="*/ 117 h 802"/>
                <a:gd name="T10" fmla="*/ 701 w 806"/>
                <a:gd name="T11" fmla="*/ 679 h 802"/>
                <a:gd name="T12" fmla="*/ 701 w 806"/>
                <a:gd name="T13" fmla="*/ 698 h 802"/>
                <a:gd name="T14" fmla="*/ 806 w 806"/>
                <a:gd name="T15" fmla="*/ 802 h 802"/>
                <a:gd name="T16" fmla="*/ 806 w 806"/>
                <a:gd name="T17" fmla="*/ 20 h 802"/>
                <a:gd name="T18" fmla="*/ 786 w 806"/>
                <a:gd name="T19" fmla="*/ 0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6" h="802">
                  <a:moveTo>
                    <a:pt x="78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685" y="101"/>
                    <a:pt x="685" y="101"/>
                    <a:pt x="685" y="101"/>
                  </a:cubicBezTo>
                  <a:cubicBezTo>
                    <a:pt x="694" y="101"/>
                    <a:pt x="701" y="108"/>
                    <a:pt x="701" y="117"/>
                  </a:cubicBezTo>
                  <a:cubicBezTo>
                    <a:pt x="701" y="679"/>
                    <a:pt x="701" y="679"/>
                    <a:pt x="701" y="679"/>
                  </a:cubicBezTo>
                  <a:cubicBezTo>
                    <a:pt x="701" y="698"/>
                    <a:pt x="701" y="698"/>
                    <a:pt x="701" y="698"/>
                  </a:cubicBezTo>
                  <a:cubicBezTo>
                    <a:pt x="806" y="802"/>
                    <a:pt x="806" y="802"/>
                    <a:pt x="806" y="802"/>
                  </a:cubicBezTo>
                  <a:cubicBezTo>
                    <a:pt x="806" y="20"/>
                    <a:pt x="806" y="20"/>
                    <a:pt x="806" y="20"/>
                  </a:cubicBezTo>
                  <a:cubicBezTo>
                    <a:pt x="806" y="9"/>
                    <a:pt x="797" y="0"/>
                    <a:pt x="786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10"/>
            <p:cNvSpPr>
              <a:spLocks/>
            </p:cNvSpPr>
            <p:nvPr/>
          </p:nvSpPr>
          <p:spPr bwMode="auto">
            <a:xfrm>
              <a:off x="6450289" y="3776435"/>
              <a:ext cx="1977051" cy="1907486"/>
            </a:xfrm>
            <a:custGeom>
              <a:avLst/>
              <a:gdLst>
                <a:gd name="T0" fmla="*/ 584 w 600"/>
                <a:gd name="T1" fmla="*/ 0 h 578"/>
                <a:gd name="T2" fmla="*/ 0 w 600"/>
                <a:gd name="T3" fmla="*/ 0 h 578"/>
                <a:gd name="T4" fmla="*/ 347 w 600"/>
                <a:gd name="T5" fmla="*/ 345 h 578"/>
                <a:gd name="T6" fmla="*/ 378 w 600"/>
                <a:gd name="T7" fmla="*/ 340 h 578"/>
                <a:gd name="T8" fmla="*/ 378 w 600"/>
                <a:gd name="T9" fmla="*/ 376 h 578"/>
                <a:gd name="T10" fmla="*/ 408 w 600"/>
                <a:gd name="T11" fmla="*/ 406 h 578"/>
                <a:gd name="T12" fmla="*/ 452 w 600"/>
                <a:gd name="T13" fmla="*/ 406 h 578"/>
                <a:gd name="T14" fmla="*/ 452 w 600"/>
                <a:gd name="T15" fmla="*/ 449 h 578"/>
                <a:gd name="T16" fmla="*/ 466 w 600"/>
                <a:gd name="T17" fmla="*/ 463 h 578"/>
                <a:gd name="T18" fmla="*/ 466 w 600"/>
                <a:gd name="T19" fmla="*/ 377 h 578"/>
                <a:gd name="T20" fmla="*/ 478 w 600"/>
                <a:gd name="T21" fmla="*/ 377 h 578"/>
                <a:gd name="T22" fmla="*/ 478 w 600"/>
                <a:gd name="T23" fmla="*/ 358 h 578"/>
                <a:gd name="T24" fmla="*/ 528 w 600"/>
                <a:gd name="T25" fmla="*/ 358 h 578"/>
                <a:gd name="T26" fmla="*/ 528 w 600"/>
                <a:gd name="T27" fmla="*/ 377 h 578"/>
                <a:gd name="T28" fmla="*/ 540 w 600"/>
                <a:gd name="T29" fmla="*/ 377 h 578"/>
                <a:gd name="T30" fmla="*/ 540 w 600"/>
                <a:gd name="T31" fmla="*/ 509 h 578"/>
                <a:gd name="T32" fmla="*/ 600 w 600"/>
                <a:gd name="T33" fmla="*/ 509 h 578"/>
                <a:gd name="T34" fmla="*/ 600 w 600"/>
                <a:gd name="T35" fmla="*/ 578 h 578"/>
                <a:gd name="T36" fmla="*/ 600 w 600"/>
                <a:gd name="T37" fmla="*/ 578 h 578"/>
                <a:gd name="T38" fmla="*/ 600 w 600"/>
                <a:gd name="T39" fmla="*/ 16 h 578"/>
                <a:gd name="T40" fmla="*/ 584 w 600"/>
                <a:gd name="T41" fmla="*/ 0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00" h="578">
                  <a:moveTo>
                    <a:pt x="58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47" y="345"/>
                    <a:pt x="347" y="345"/>
                    <a:pt x="347" y="345"/>
                  </a:cubicBezTo>
                  <a:cubicBezTo>
                    <a:pt x="378" y="340"/>
                    <a:pt x="378" y="340"/>
                    <a:pt x="378" y="340"/>
                  </a:cubicBezTo>
                  <a:cubicBezTo>
                    <a:pt x="378" y="376"/>
                    <a:pt x="378" y="376"/>
                    <a:pt x="378" y="376"/>
                  </a:cubicBezTo>
                  <a:cubicBezTo>
                    <a:pt x="408" y="406"/>
                    <a:pt x="408" y="406"/>
                    <a:pt x="408" y="406"/>
                  </a:cubicBezTo>
                  <a:cubicBezTo>
                    <a:pt x="452" y="406"/>
                    <a:pt x="452" y="406"/>
                    <a:pt x="452" y="406"/>
                  </a:cubicBezTo>
                  <a:cubicBezTo>
                    <a:pt x="452" y="449"/>
                    <a:pt x="452" y="449"/>
                    <a:pt x="452" y="449"/>
                  </a:cubicBezTo>
                  <a:cubicBezTo>
                    <a:pt x="466" y="463"/>
                    <a:pt x="466" y="463"/>
                    <a:pt x="466" y="463"/>
                  </a:cubicBezTo>
                  <a:cubicBezTo>
                    <a:pt x="466" y="377"/>
                    <a:pt x="466" y="377"/>
                    <a:pt x="466" y="377"/>
                  </a:cubicBezTo>
                  <a:cubicBezTo>
                    <a:pt x="478" y="377"/>
                    <a:pt x="478" y="377"/>
                    <a:pt x="478" y="377"/>
                  </a:cubicBezTo>
                  <a:cubicBezTo>
                    <a:pt x="478" y="358"/>
                    <a:pt x="478" y="358"/>
                    <a:pt x="478" y="358"/>
                  </a:cubicBezTo>
                  <a:cubicBezTo>
                    <a:pt x="528" y="358"/>
                    <a:pt x="528" y="358"/>
                    <a:pt x="528" y="358"/>
                  </a:cubicBezTo>
                  <a:cubicBezTo>
                    <a:pt x="528" y="377"/>
                    <a:pt x="528" y="377"/>
                    <a:pt x="528" y="377"/>
                  </a:cubicBezTo>
                  <a:cubicBezTo>
                    <a:pt x="540" y="377"/>
                    <a:pt x="540" y="377"/>
                    <a:pt x="540" y="377"/>
                  </a:cubicBezTo>
                  <a:cubicBezTo>
                    <a:pt x="540" y="509"/>
                    <a:pt x="540" y="509"/>
                    <a:pt x="540" y="509"/>
                  </a:cubicBezTo>
                  <a:cubicBezTo>
                    <a:pt x="600" y="509"/>
                    <a:pt x="600" y="509"/>
                    <a:pt x="600" y="509"/>
                  </a:cubicBezTo>
                  <a:cubicBezTo>
                    <a:pt x="600" y="578"/>
                    <a:pt x="600" y="578"/>
                    <a:pt x="600" y="578"/>
                  </a:cubicBezTo>
                  <a:cubicBezTo>
                    <a:pt x="600" y="578"/>
                    <a:pt x="600" y="578"/>
                    <a:pt x="600" y="578"/>
                  </a:cubicBezTo>
                  <a:cubicBezTo>
                    <a:pt x="600" y="16"/>
                    <a:pt x="600" y="16"/>
                    <a:pt x="600" y="16"/>
                  </a:cubicBezTo>
                  <a:cubicBezTo>
                    <a:pt x="600" y="7"/>
                    <a:pt x="593" y="0"/>
                    <a:pt x="584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314"/>
            <p:cNvSpPr>
              <a:spLocks noEditPoints="1"/>
            </p:cNvSpPr>
            <p:nvPr/>
          </p:nvSpPr>
          <p:spPr bwMode="auto">
            <a:xfrm>
              <a:off x="7794294" y="4957657"/>
              <a:ext cx="633045" cy="726264"/>
            </a:xfrm>
            <a:custGeom>
              <a:avLst/>
              <a:gdLst>
                <a:gd name="T0" fmla="*/ 104 w 455"/>
                <a:gd name="T1" fmla="*/ 114 h 522"/>
                <a:gd name="T2" fmla="*/ 0 w 455"/>
                <a:gd name="T3" fmla="*/ 114 h 522"/>
                <a:gd name="T4" fmla="*/ 104 w 455"/>
                <a:gd name="T5" fmla="*/ 216 h 522"/>
                <a:gd name="T6" fmla="*/ 104 w 455"/>
                <a:gd name="T7" fmla="*/ 114 h 522"/>
                <a:gd name="T8" fmla="*/ 284 w 455"/>
                <a:gd name="T9" fmla="*/ 0 h 522"/>
                <a:gd name="T10" fmla="*/ 166 w 455"/>
                <a:gd name="T11" fmla="*/ 0 h 522"/>
                <a:gd name="T12" fmla="*/ 166 w 455"/>
                <a:gd name="T13" fmla="*/ 45 h 522"/>
                <a:gd name="T14" fmla="*/ 137 w 455"/>
                <a:gd name="T15" fmla="*/ 45 h 522"/>
                <a:gd name="T16" fmla="*/ 137 w 455"/>
                <a:gd name="T17" fmla="*/ 249 h 522"/>
                <a:gd name="T18" fmla="*/ 410 w 455"/>
                <a:gd name="T19" fmla="*/ 522 h 522"/>
                <a:gd name="T20" fmla="*/ 455 w 455"/>
                <a:gd name="T21" fmla="*/ 522 h 522"/>
                <a:gd name="T22" fmla="*/ 455 w 455"/>
                <a:gd name="T23" fmla="*/ 358 h 522"/>
                <a:gd name="T24" fmla="*/ 313 w 455"/>
                <a:gd name="T25" fmla="*/ 358 h 522"/>
                <a:gd name="T26" fmla="*/ 313 w 455"/>
                <a:gd name="T27" fmla="*/ 45 h 522"/>
                <a:gd name="T28" fmla="*/ 284 w 455"/>
                <a:gd name="T29" fmla="*/ 45 h 522"/>
                <a:gd name="T30" fmla="*/ 284 w 455"/>
                <a:gd name="T31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5" h="522">
                  <a:moveTo>
                    <a:pt x="104" y="114"/>
                  </a:moveTo>
                  <a:lnTo>
                    <a:pt x="0" y="114"/>
                  </a:lnTo>
                  <a:lnTo>
                    <a:pt x="104" y="216"/>
                  </a:lnTo>
                  <a:lnTo>
                    <a:pt x="104" y="114"/>
                  </a:lnTo>
                  <a:moveTo>
                    <a:pt x="284" y="0"/>
                  </a:moveTo>
                  <a:lnTo>
                    <a:pt x="166" y="0"/>
                  </a:lnTo>
                  <a:lnTo>
                    <a:pt x="166" y="45"/>
                  </a:lnTo>
                  <a:lnTo>
                    <a:pt x="137" y="45"/>
                  </a:lnTo>
                  <a:lnTo>
                    <a:pt x="137" y="249"/>
                  </a:lnTo>
                  <a:lnTo>
                    <a:pt x="410" y="522"/>
                  </a:lnTo>
                  <a:lnTo>
                    <a:pt x="455" y="522"/>
                  </a:lnTo>
                  <a:lnTo>
                    <a:pt x="455" y="358"/>
                  </a:lnTo>
                  <a:lnTo>
                    <a:pt x="313" y="358"/>
                  </a:lnTo>
                  <a:lnTo>
                    <a:pt x="313" y="45"/>
                  </a:lnTo>
                  <a:lnTo>
                    <a:pt x="284" y="45"/>
                  </a:lnTo>
                  <a:lnTo>
                    <a:pt x="28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15"/>
            <p:cNvSpPr>
              <a:spLocks/>
            </p:cNvSpPr>
            <p:nvPr/>
          </p:nvSpPr>
          <p:spPr bwMode="auto">
            <a:xfrm>
              <a:off x="8364731" y="5683921"/>
              <a:ext cx="62608" cy="62609"/>
            </a:xfrm>
            <a:custGeom>
              <a:avLst/>
              <a:gdLst>
                <a:gd name="T0" fmla="*/ 45 w 45"/>
                <a:gd name="T1" fmla="*/ 0 h 45"/>
                <a:gd name="T2" fmla="*/ 45 w 45"/>
                <a:gd name="T3" fmla="*/ 0 h 45"/>
                <a:gd name="T4" fmla="*/ 0 w 45"/>
                <a:gd name="T5" fmla="*/ 0 h 45"/>
                <a:gd name="T6" fmla="*/ 45 w 45"/>
                <a:gd name="T7" fmla="*/ 45 h 45"/>
                <a:gd name="T8" fmla="*/ 45 w 45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5">
                  <a:moveTo>
                    <a:pt x="45" y="0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45" y="4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316"/>
            <p:cNvSpPr>
              <a:spLocks/>
            </p:cNvSpPr>
            <p:nvPr/>
          </p:nvSpPr>
          <p:spPr bwMode="auto">
            <a:xfrm>
              <a:off x="8364731" y="5683921"/>
              <a:ext cx="62608" cy="62609"/>
            </a:xfrm>
            <a:custGeom>
              <a:avLst/>
              <a:gdLst>
                <a:gd name="T0" fmla="*/ 45 w 45"/>
                <a:gd name="T1" fmla="*/ 0 h 45"/>
                <a:gd name="T2" fmla="*/ 45 w 45"/>
                <a:gd name="T3" fmla="*/ 0 h 45"/>
                <a:gd name="T4" fmla="*/ 0 w 45"/>
                <a:gd name="T5" fmla="*/ 0 h 45"/>
                <a:gd name="T6" fmla="*/ 45 w 45"/>
                <a:gd name="T7" fmla="*/ 45 h 45"/>
                <a:gd name="T8" fmla="*/ 45 w 45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5">
                  <a:moveTo>
                    <a:pt x="45" y="0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45" y="45"/>
                  </a:lnTo>
                  <a:lnTo>
                    <a:pt x="4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79" name="Picture 7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1255" y="2806937"/>
            <a:ext cx="1269552" cy="2298918"/>
          </a:xfrm>
          <a:prstGeom prst="rect">
            <a:avLst/>
          </a:prstGeom>
        </p:spPr>
      </p:pic>
      <p:pic>
        <p:nvPicPr>
          <p:cNvPr id="80" name="Picture 7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65125" y="2996587"/>
            <a:ext cx="1021620" cy="184996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 bwMode="auto">
          <a:xfrm>
            <a:off x="2475796" y="4345193"/>
            <a:ext cx="944698" cy="204877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1" name="Rectangle 80"/>
          <p:cNvSpPr/>
          <p:nvPr/>
        </p:nvSpPr>
        <p:spPr bwMode="auto">
          <a:xfrm>
            <a:off x="6307855" y="4622970"/>
            <a:ext cx="1193264" cy="219692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2" name="Rectangle 81"/>
          <p:cNvSpPr/>
          <p:nvPr/>
        </p:nvSpPr>
        <p:spPr bwMode="auto">
          <a:xfrm>
            <a:off x="8769686" y="4440152"/>
            <a:ext cx="992690" cy="204877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3" name="Rectangle 82"/>
          <p:cNvSpPr/>
          <p:nvPr/>
        </p:nvSpPr>
        <p:spPr bwMode="auto">
          <a:xfrm>
            <a:off x="10994935" y="4345193"/>
            <a:ext cx="762001" cy="147627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8592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4300">
        <p:fade/>
      </p:transition>
    </mc:Choice>
    <mc:Fallback xmlns="">
      <p:transition spd="med" advTm="443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/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02" baseline="0" dirty="0" smtClean="0">
                <a:ln w="3175">
                  <a:noFill/>
                </a:ln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Pixels?!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9447442"/>
              </p:ext>
            </p:extLst>
          </p:nvPr>
        </p:nvGraphicFramePr>
        <p:xfrm>
          <a:off x="7056437" y="307001"/>
          <a:ext cx="5105400" cy="630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1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01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01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Pixel Size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Factor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40px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80px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120px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Android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ldpi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20px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mdpi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40px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hdpi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60px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1.5x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xhdpi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80px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xxhdpi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120px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xxxhdpi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160px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UWP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100% Scale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40px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125% Scale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50px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1.25x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150% Scale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60px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1.5x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200% Scale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80px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300% Scale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120px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7" name="Text Placeholder 2"/>
          <p:cNvSpPr txBox="1">
            <a:spLocks/>
          </p:cNvSpPr>
          <p:nvPr/>
        </p:nvSpPr>
        <p:spPr>
          <a:xfrm>
            <a:off x="274702" y="1211287"/>
            <a:ext cx="11888787" cy="5155374"/>
          </a:xfrm>
          <a:prstGeom prst="rect">
            <a:avLst/>
          </a:prstGeom>
        </p:spPr>
        <p:txBody>
          <a:bodyPr/>
          <a:lstStyle>
            <a:lvl1pPr marL="2286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36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572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858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9144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1430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5040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412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783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4155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Apple</a:t>
            </a:r>
          </a:p>
          <a:p>
            <a:pPr lvl="1"/>
            <a:r>
              <a:rPr lang="en-US" dirty="0"/>
              <a:t>Point (PT)</a:t>
            </a:r>
          </a:p>
          <a:p>
            <a:r>
              <a:rPr lang="en-US" dirty="0"/>
              <a:t>Android</a:t>
            </a:r>
          </a:p>
          <a:p>
            <a:pPr lvl="1"/>
            <a:r>
              <a:rPr lang="en-US" dirty="0"/>
              <a:t>Density Independent Pixels (</a:t>
            </a:r>
            <a:r>
              <a:rPr lang="en-US" dirty="0" err="1"/>
              <a:t>DiP</a:t>
            </a:r>
            <a:r>
              <a:rPr lang="en-US" dirty="0"/>
              <a:t> or DP)</a:t>
            </a:r>
          </a:p>
          <a:p>
            <a:pPr lvl="1"/>
            <a:r>
              <a:rPr lang="en-US" dirty="0"/>
              <a:t>Scale Independent Pixels (SP) for fonts</a:t>
            </a:r>
          </a:p>
          <a:p>
            <a:r>
              <a:rPr lang="en-US" dirty="0"/>
              <a:t>UWP</a:t>
            </a:r>
          </a:p>
          <a:p>
            <a:pPr lvl="1"/>
            <a:r>
              <a:rPr lang="en-US" dirty="0"/>
              <a:t>Device-Independent Pixels (DIP)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3988" y="6245467"/>
            <a:ext cx="6761979" cy="815608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hlinkClick r:id="rId3"/>
              </a:rPr>
              <a:t>medium.com/@pnowelldesign/pixel-density-demystified-a4db63ba2922</a:t>
            </a:r>
            <a:endParaRPr lang="en-US" sz="1600" dirty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1600" dirty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941674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9860">
        <p:fade/>
      </p:transition>
    </mc:Choice>
    <mc:Fallback xmlns="">
      <p:transition spd="med" advTm="7986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/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02" baseline="0" dirty="0" smtClean="0">
                <a:ln w="3175">
                  <a:noFill/>
                </a:ln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Design with Vector Graphics</a:t>
            </a: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274702" y="1211287"/>
            <a:ext cx="11888787" cy="5155374"/>
          </a:xfrm>
          <a:prstGeom prst="rect">
            <a:avLst/>
          </a:prstGeom>
        </p:spPr>
        <p:txBody>
          <a:bodyPr/>
          <a:lstStyle>
            <a:lvl1pPr marL="2286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36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572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858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9144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1430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5040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412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783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4155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43763" y="990599"/>
            <a:ext cx="13191400" cy="8374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145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1209">
        <p:fade/>
      </p:transition>
    </mc:Choice>
    <mc:Fallback xmlns="">
      <p:transition spd="med" advTm="31209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/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02" baseline="0" dirty="0" smtClean="0">
                <a:ln w="3175">
                  <a:noFill/>
                </a:ln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Vector Export</a:t>
            </a: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274702" y="1211287"/>
            <a:ext cx="11888787" cy="5155374"/>
          </a:xfrm>
          <a:prstGeom prst="rect">
            <a:avLst/>
          </a:prstGeom>
        </p:spPr>
        <p:txBody>
          <a:bodyPr/>
          <a:lstStyle>
            <a:lvl1pPr marL="2286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36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572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858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9144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1430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5040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412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783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4155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037" y="1208265"/>
            <a:ext cx="3912374" cy="547055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5837" y="296862"/>
            <a:ext cx="6060854" cy="6579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9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9">
        <p:fade/>
      </p:transition>
    </mc:Choice>
    <mc:Fallback xmlns="">
      <p:transition spd="med" advTm="10009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530" y="-846138"/>
            <a:ext cx="12440005" cy="86253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70037" y="5935662"/>
            <a:ext cx="45719" cy="627864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400" dirty="0" err="1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0837" y="6249594"/>
            <a:ext cx="11201400" cy="627864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dirty="0"/>
              <a:t>rendr.io/from-sketch-to-app-a-design-to-development-workflow/</a:t>
            </a:r>
            <a:endParaRPr lang="en-US" sz="2400" dirty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548981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4225">
        <p:fade/>
      </p:transition>
    </mc:Choice>
    <mc:Fallback xmlns="">
      <p:transition spd="med" advTm="14225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09" y="1439862"/>
            <a:ext cx="6179868" cy="627864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2400" b="1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Segoe UI" charset="0"/>
                <a:ea typeface="Segoe UI" charset="0"/>
                <a:cs typeface="Segoe UI" charset="0"/>
              </a:rPr>
              <a:t>Design for Context</a:t>
            </a:r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-2792" y="3517240"/>
            <a:ext cx="6221029" cy="3480062"/>
            <a:chOff x="291" y="1336"/>
            <a:chExt cx="3350" cy="1874"/>
          </a:xfrm>
        </p:grpSpPr>
        <p:sp>
          <p:nvSpPr>
            <p:cNvPr id="4" name="AutoShape 3"/>
            <p:cNvSpPr>
              <a:spLocks noChangeAspect="1" noChangeArrowheads="1" noTextEdit="1"/>
            </p:cNvSpPr>
            <p:nvPr/>
          </p:nvSpPr>
          <p:spPr bwMode="auto">
            <a:xfrm>
              <a:off x="291" y="1336"/>
              <a:ext cx="3350" cy="1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293" y="1337"/>
              <a:ext cx="3348" cy="1874"/>
            </a:xfrm>
            <a:prstGeom prst="rect">
              <a:avLst/>
            </a:pr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1148" y="1762"/>
              <a:ext cx="761" cy="165"/>
            </a:xfrm>
            <a:custGeom>
              <a:avLst/>
              <a:gdLst>
                <a:gd name="T0" fmla="*/ 970 w 970"/>
                <a:gd name="T1" fmla="*/ 211 h 211"/>
                <a:gd name="T2" fmla="*/ 970 w 970"/>
                <a:gd name="T3" fmla="*/ 160 h 211"/>
                <a:gd name="T4" fmla="*/ 810 w 970"/>
                <a:gd name="T5" fmla="*/ 0 h 211"/>
                <a:gd name="T6" fmla="*/ 160 w 970"/>
                <a:gd name="T7" fmla="*/ 0 h 211"/>
                <a:gd name="T8" fmla="*/ 0 w 970"/>
                <a:gd name="T9" fmla="*/ 160 h 211"/>
                <a:gd name="T10" fmla="*/ 0 w 970"/>
                <a:gd name="T11" fmla="*/ 211 h 211"/>
                <a:gd name="T12" fmla="*/ 970 w 970"/>
                <a:gd name="T13" fmla="*/ 21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0" h="211">
                  <a:moveTo>
                    <a:pt x="970" y="211"/>
                  </a:moveTo>
                  <a:cubicBezTo>
                    <a:pt x="970" y="160"/>
                    <a:pt x="970" y="160"/>
                    <a:pt x="970" y="160"/>
                  </a:cubicBezTo>
                  <a:cubicBezTo>
                    <a:pt x="970" y="72"/>
                    <a:pt x="898" y="0"/>
                    <a:pt x="810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72" y="0"/>
                    <a:pt x="0" y="72"/>
                    <a:pt x="0" y="160"/>
                  </a:cubicBezTo>
                  <a:cubicBezTo>
                    <a:pt x="0" y="211"/>
                    <a:pt x="0" y="211"/>
                    <a:pt x="0" y="211"/>
                  </a:cubicBezTo>
                  <a:lnTo>
                    <a:pt x="970" y="211"/>
                  </a:lnTo>
                  <a:close/>
                </a:path>
              </a:pathLst>
            </a:custGeom>
            <a:solidFill>
              <a:srgbClr val="FFC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1148" y="1958"/>
              <a:ext cx="761" cy="366"/>
            </a:xfrm>
            <a:custGeom>
              <a:avLst/>
              <a:gdLst>
                <a:gd name="T0" fmla="*/ 0 w 970"/>
                <a:gd name="T1" fmla="*/ 0 h 468"/>
                <a:gd name="T2" fmla="*/ 0 w 970"/>
                <a:gd name="T3" fmla="*/ 308 h 468"/>
                <a:gd name="T4" fmla="*/ 160 w 970"/>
                <a:gd name="T5" fmla="*/ 468 h 468"/>
                <a:gd name="T6" fmla="*/ 810 w 970"/>
                <a:gd name="T7" fmla="*/ 468 h 468"/>
                <a:gd name="T8" fmla="*/ 970 w 970"/>
                <a:gd name="T9" fmla="*/ 308 h 468"/>
                <a:gd name="T10" fmla="*/ 970 w 970"/>
                <a:gd name="T11" fmla="*/ 0 h 468"/>
                <a:gd name="T12" fmla="*/ 0 w 970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0" h="468">
                  <a:moveTo>
                    <a:pt x="0" y="0"/>
                  </a:moveTo>
                  <a:cubicBezTo>
                    <a:pt x="0" y="308"/>
                    <a:pt x="0" y="308"/>
                    <a:pt x="0" y="308"/>
                  </a:cubicBezTo>
                  <a:cubicBezTo>
                    <a:pt x="0" y="396"/>
                    <a:pt x="72" y="468"/>
                    <a:pt x="160" y="468"/>
                  </a:cubicBezTo>
                  <a:cubicBezTo>
                    <a:pt x="810" y="468"/>
                    <a:pt x="810" y="468"/>
                    <a:pt x="810" y="468"/>
                  </a:cubicBezTo>
                  <a:cubicBezTo>
                    <a:pt x="898" y="468"/>
                    <a:pt x="970" y="396"/>
                    <a:pt x="970" y="308"/>
                  </a:cubicBezTo>
                  <a:cubicBezTo>
                    <a:pt x="970" y="0"/>
                    <a:pt x="970" y="0"/>
                    <a:pt x="97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C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1510" y="2164"/>
              <a:ext cx="274" cy="160"/>
            </a:xfrm>
            <a:prstGeom prst="rect">
              <a:avLst/>
            </a:pr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2025" y="1762"/>
              <a:ext cx="762" cy="165"/>
            </a:xfrm>
            <a:custGeom>
              <a:avLst/>
              <a:gdLst>
                <a:gd name="T0" fmla="*/ 970 w 970"/>
                <a:gd name="T1" fmla="*/ 211 h 211"/>
                <a:gd name="T2" fmla="*/ 970 w 970"/>
                <a:gd name="T3" fmla="*/ 160 h 211"/>
                <a:gd name="T4" fmla="*/ 810 w 970"/>
                <a:gd name="T5" fmla="*/ 0 h 211"/>
                <a:gd name="T6" fmla="*/ 160 w 970"/>
                <a:gd name="T7" fmla="*/ 0 h 211"/>
                <a:gd name="T8" fmla="*/ 0 w 970"/>
                <a:gd name="T9" fmla="*/ 160 h 211"/>
                <a:gd name="T10" fmla="*/ 0 w 970"/>
                <a:gd name="T11" fmla="*/ 211 h 211"/>
                <a:gd name="T12" fmla="*/ 970 w 970"/>
                <a:gd name="T13" fmla="*/ 21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0" h="211">
                  <a:moveTo>
                    <a:pt x="970" y="211"/>
                  </a:moveTo>
                  <a:cubicBezTo>
                    <a:pt x="970" y="160"/>
                    <a:pt x="970" y="160"/>
                    <a:pt x="970" y="160"/>
                  </a:cubicBezTo>
                  <a:cubicBezTo>
                    <a:pt x="970" y="72"/>
                    <a:pt x="898" y="0"/>
                    <a:pt x="810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72" y="0"/>
                    <a:pt x="0" y="72"/>
                    <a:pt x="0" y="160"/>
                  </a:cubicBezTo>
                  <a:cubicBezTo>
                    <a:pt x="0" y="211"/>
                    <a:pt x="0" y="211"/>
                    <a:pt x="0" y="211"/>
                  </a:cubicBezTo>
                  <a:lnTo>
                    <a:pt x="970" y="211"/>
                  </a:lnTo>
                  <a:close/>
                </a:path>
              </a:pathLst>
            </a:custGeom>
            <a:solidFill>
              <a:srgbClr val="FFC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2025" y="1958"/>
              <a:ext cx="762" cy="366"/>
            </a:xfrm>
            <a:custGeom>
              <a:avLst/>
              <a:gdLst>
                <a:gd name="T0" fmla="*/ 0 w 970"/>
                <a:gd name="T1" fmla="*/ 0 h 468"/>
                <a:gd name="T2" fmla="*/ 0 w 970"/>
                <a:gd name="T3" fmla="*/ 308 h 468"/>
                <a:gd name="T4" fmla="*/ 160 w 970"/>
                <a:gd name="T5" fmla="*/ 468 h 468"/>
                <a:gd name="T6" fmla="*/ 810 w 970"/>
                <a:gd name="T7" fmla="*/ 468 h 468"/>
                <a:gd name="T8" fmla="*/ 970 w 970"/>
                <a:gd name="T9" fmla="*/ 308 h 468"/>
                <a:gd name="T10" fmla="*/ 970 w 970"/>
                <a:gd name="T11" fmla="*/ 0 h 468"/>
                <a:gd name="T12" fmla="*/ 0 w 970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0" h="468">
                  <a:moveTo>
                    <a:pt x="0" y="0"/>
                  </a:moveTo>
                  <a:cubicBezTo>
                    <a:pt x="0" y="308"/>
                    <a:pt x="0" y="308"/>
                    <a:pt x="0" y="308"/>
                  </a:cubicBezTo>
                  <a:cubicBezTo>
                    <a:pt x="0" y="396"/>
                    <a:pt x="72" y="468"/>
                    <a:pt x="160" y="468"/>
                  </a:cubicBezTo>
                  <a:cubicBezTo>
                    <a:pt x="810" y="468"/>
                    <a:pt x="810" y="468"/>
                    <a:pt x="810" y="468"/>
                  </a:cubicBezTo>
                  <a:cubicBezTo>
                    <a:pt x="898" y="468"/>
                    <a:pt x="970" y="396"/>
                    <a:pt x="970" y="308"/>
                  </a:cubicBezTo>
                  <a:cubicBezTo>
                    <a:pt x="970" y="0"/>
                    <a:pt x="970" y="0"/>
                    <a:pt x="97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C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2160" y="2076"/>
              <a:ext cx="103" cy="248"/>
            </a:xfrm>
            <a:prstGeom prst="rect">
              <a:avLst/>
            </a:pr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2510" y="1997"/>
              <a:ext cx="123" cy="327"/>
            </a:xfrm>
            <a:custGeom>
              <a:avLst/>
              <a:gdLst>
                <a:gd name="T0" fmla="*/ 109 w 123"/>
                <a:gd name="T1" fmla="*/ 205 h 327"/>
                <a:gd name="T2" fmla="*/ 109 w 123"/>
                <a:gd name="T3" fmla="*/ 170 h 327"/>
                <a:gd name="T4" fmla="*/ 90 w 123"/>
                <a:gd name="T5" fmla="*/ 170 h 327"/>
                <a:gd name="T6" fmla="*/ 90 w 123"/>
                <a:gd name="T7" fmla="*/ 136 h 327"/>
                <a:gd name="T8" fmla="*/ 69 w 123"/>
                <a:gd name="T9" fmla="*/ 136 h 327"/>
                <a:gd name="T10" fmla="*/ 61 w 123"/>
                <a:gd name="T11" fmla="*/ 0 h 327"/>
                <a:gd name="T12" fmla="*/ 52 w 123"/>
                <a:gd name="T13" fmla="*/ 136 h 327"/>
                <a:gd name="T14" fmla="*/ 32 w 123"/>
                <a:gd name="T15" fmla="*/ 136 h 327"/>
                <a:gd name="T16" fmla="*/ 32 w 123"/>
                <a:gd name="T17" fmla="*/ 170 h 327"/>
                <a:gd name="T18" fmla="*/ 13 w 123"/>
                <a:gd name="T19" fmla="*/ 170 h 327"/>
                <a:gd name="T20" fmla="*/ 13 w 123"/>
                <a:gd name="T21" fmla="*/ 205 h 327"/>
                <a:gd name="T22" fmla="*/ 0 w 123"/>
                <a:gd name="T23" fmla="*/ 205 h 327"/>
                <a:gd name="T24" fmla="*/ 0 w 123"/>
                <a:gd name="T25" fmla="*/ 327 h 327"/>
                <a:gd name="T26" fmla="*/ 123 w 123"/>
                <a:gd name="T27" fmla="*/ 327 h 327"/>
                <a:gd name="T28" fmla="*/ 123 w 123"/>
                <a:gd name="T29" fmla="*/ 205 h 327"/>
                <a:gd name="T30" fmla="*/ 109 w 123"/>
                <a:gd name="T31" fmla="*/ 205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3" h="327">
                  <a:moveTo>
                    <a:pt x="109" y="205"/>
                  </a:moveTo>
                  <a:lnTo>
                    <a:pt x="109" y="170"/>
                  </a:lnTo>
                  <a:lnTo>
                    <a:pt x="90" y="170"/>
                  </a:lnTo>
                  <a:lnTo>
                    <a:pt x="90" y="136"/>
                  </a:lnTo>
                  <a:lnTo>
                    <a:pt x="69" y="136"/>
                  </a:lnTo>
                  <a:lnTo>
                    <a:pt x="61" y="0"/>
                  </a:lnTo>
                  <a:lnTo>
                    <a:pt x="52" y="136"/>
                  </a:lnTo>
                  <a:lnTo>
                    <a:pt x="32" y="136"/>
                  </a:lnTo>
                  <a:lnTo>
                    <a:pt x="32" y="170"/>
                  </a:lnTo>
                  <a:lnTo>
                    <a:pt x="13" y="170"/>
                  </a:lnTo>
                  <a:lnTo>
                    <a:pt x="13" y="205"/>
                  </a:lnTo>
                  <a:lnTo>
                    <a:pt x="0" y="205"/>
                  </a:lnTo>
                  <a:lnTo>
                    <a:pt x="0" y="327"/>
                  </a:lnTo>
                  <a:lnTo>
                    <a:pt x="123" y="327"/>
                  </a:lnTo>
                  <a:lnTo>
                    <a:pt x="123" y="205"/>
                  </a:lnTo>
                  <a:lnTo>
                    <a:pt x="109" y="205"/>
                  </a:lnTo>
                  <a:close/>
                </a:path>
              </a:pathLst>
            </a:cu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712" y="1789"/>
              <a:ext cx="262" cy="869"/>
            </a:xfrm>
            <a:prstGeom prst="rect">
              <a:avLst/>
            </a:prstGeom>
            <a:solidFill>
              <a:srgbClr val="FFC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756" y="1851"/>
              <a:ext cx="172" cy="375"/>
            </a:xfrm>
            <a:custGeom>
              <a:avLst/>
              <a:gdLst>
                <a:gd name="T0" fmla="*/ 219 w 219"/>
                <a:gd name="T1" fmla="*/ 417 h 481"/>
                <a:gd name="T2" fmla="*/ 155 w 219"/>
                <a:gd name="T3" fmla="*/ 481 h 481"/>
                <a:gd name="T4" fmla="*/ 64 w 219"/>
                <a:gd name="T5" fmla="*/ 481 h 481"/>
                <a:gd name="T6" fmla="*/ 0 w 219"/>
                <a:gd name="T7" fmla="*/ 417 h 481"/>
                <a:gd name="T8" fmla="*/ 0 w 219"/>
                <a:gd name="T9" fmla="*/ 64 h 481"/>
                <a:gd name="T10" fmla="*/ 64 w 219"/>
                <a:gd name="T11" fmla="*/ 0 h 481"/>
                <a:gd name="T12" fmla="*/ 155 w 219"/>
                <a:gd name="T13" fmla="*/ 0 h 481"/>
                <a:gd name="T14" fmla="*/ 219 w 219"/>
                <a:gd name="T15" fmla="*/ 64 h 481"/>
                <a:gd name="T16" fmla="*/ 219 w 219"/>
                <a:gd name="T17" fmla="*/ 417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481">
                  <a:moveTo>
                    <a:pt x="219" y="417"/>
                  </a:moveTo>
                  <a:cubicBezTo>
                    <a:pt x="219" y="452"/>
                    <a:pt x="190" y="481"/>
                    <a:pt x="155" y="481"/>
                  </a:cubicBezTo>
                  <a:cubicBezTo>
                    <a:pt x="64" y="481"/>
                    <a:pt x="64" y="481"/>
                    <a:pt x="64" y="481"/>
                  </a:cubicBezTo>
                  <a:cubicBezTo>
                    <a:pt x="29" y="481"/>
                    <a:pt x="0" y="452"/>
                    <a:pt x="0" y="417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90" y="0"/>
                    <a:pt x="219" y="29"/>
                    <a:pt x="219" y="64"/>
                  </a:cubicBezTo>
                  <a:lnTo>
                    <a:pt x="219" y="417"/>
                  </a:lnTo>
                  <a:close/>
                </a:path>
              </a:pathLst>
            </a:cu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>
              <a:off x="2962" y="1789"/>
              <a:ext cx="261" cy="869"/>
            </a:xfrm>
            <a:prstGeom prst="rect">
              <a:avLst/>
            </a:prstGeom>
            <a:solidFill>
              <a:srgbClr val="FFC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3006" y="1851"/>
              <a:ext cx="172" cy="375"/>
            </a:xfrm>
            <a:custGeom>
              <a:avLst/>
              <a:gdLst>
                <a:gd name="T0" fmla="*/ 219 w 219"/>
                <a:gd name="T1" fmla="*/ 417 h 481"/>
                <a:gd name="T2" fmla="*/ 155 w 219"/>
                <a:gd name="T3" fmla="*/ 481 h 481"/>
                <a:gd name="T4" fmla="*/ 64 w 219"/>
                <a:gd name="T5" fmla="*/ 481 h 481"/>
                <a:gd name="T6" fmla="*/ 0 w 219"/>
                <a:gd name="T7" fmla="*/ 417 h 481"/>
                <a:gd name="T8" fmla="*/ 0 w 219"/>
                <a:gd name="T9" fmla="*/ 64 h 481"/>
                <a:gd name="T10" fmla="*/ 64 w 219"/>
                <a:gd name="T11" fmla="*/ 0 h 481"/>
                <a:gd name="T12" fmla="*/ 155 w 219"/>
                <a:gd name="T13" fmla="*/ 0 h 481"/>
                <a:gd name="T14" fmla="*/ 219 w 219"/>
                <a:gd name="T15" fmla="*/ 64 h 481"/>
                <a:gd name="T16" fmla="*/ 219 w 219"/>
                <a:gd name="T17" fmla="*/ 417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481">
                  <a:moveTo>
                    <a:pt x="219" y="417"/>
                  </a:moveTo>
                  <a:cubicBezTo>
                    <a:pt x="219" y="452"/>
                    <a:pt x="190" y="481"/>
                    <a:pt x="155" y="481"/>
                  </a:cubicBezTo>
                  <a:cubicBezTo>
                    <a:pt x="64" y="481"/>
                    <a:pt x="64" y="481"/>
                    <a:pt x="64" y="481"/>
                  </a:cubicBezTo>
                  <a:cubicBezTo>
                    <a:pt x="29" y="481"/>
                    <a:pt x="0" y="452"/>
                    <a:pt x="0" y="417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90" y="0"/>
                    <a:pt x="219" y="29"/>
                    <a:pt x="219" y="64"/>
                  </a:cubicBezTo>
                  <a:lnTo>
                    <a:pt x="219" y="417"/>
                  </a:lnTo>
                  <a:close/>
                </a:path>
              </a:pathLst>
            </a:cu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17"/>
            <p:cNvSpPr>
              <a:spLocks noChangeArrowheads="1"/>
            </p:cNvSpPr>
            <p:nvPr/>
          </p:nvSpPr>
          <p:spPr bwMode="auto">
            <a:xfrm>
              <a:off x="3223" y="1789"/>
              <a:ext cx="262" cy="869"/>
            </a:xfrm>
            <a:prstGeom prst="rect">
              <a:avLst/>
            </a:prstGeom>
            <a:solidFill>
              <a:srgbClr val="FFC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3268" y="1851"/>
              <a:ext cx="171" cy="375"/>
            </a:xfrm>
            <a:custGeom>
              <a:avLst/>
              <a:gdLst>
                <a:gd name="T0" fmla="*/ 219 w 219"/>
                <a:gd name="T1" fmla="*/ 417 h 481"/>
                <a:gd name="T2" fmla="*/ 155 w 219"/>
                <a:gd name="T3" fmla="*/ 481 h 481"/>
                <a:gd name="T4" fmla="*/ 64 w 219"/>
                <a:gd name="T5" fmla="*/ 481 h 481"/>
                <a:gd name="T6" fmla="*/ 0 w 219"/>
                <a:gd name="T7" fmla="*/ 417 h 481"/>
                <a:gd name="T8" fmla="*/ 0 w 219"/>
                <a:gd name="T9" fmla="*/ 64 h 481"/>
                <a:gd name="T10" fmla="*/ 64 w 219"/>
                <a:gd name="T11" fmla="*/ 0 h 481"/>
                <a:gd name="T12" fmla="*/ 155 w 219"/>
                <a:gd name="T13" fmla="*/ 0 h 481"/>
                <a:gd name="T14" fmla="*/ 219 w 219"/>
                <a:gd name="T15" fmla="*/ 64 h 481"/>
                <a:gd name="T16" fmla="*/ 219 w 219"/>
                <a:gd name="T17" fmla="*/ 417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481">
                  <a:moveTo>
                    <a:pt x="219" y="417"/>
                  </a:moveTo>
                  <a:cubicBezTo>
                    <a:pt x="219" y="452"/>
                    <a:pt x="190" y="481"/>
                    <a:pt x="155" y="481"/>
                  </a:cubicBezTo>
                  <a:cubicBezTo>
                    <a:pt x="64" y="481"/>
                    <a:pt x="64" y="481"/>
                    <a:pt x="64" y="481"/>
                  </a:cubicBezTo>
                  <a:cubicBezTo>
                    <a:pt x="29" y="481"/>
                    <a:pt x="0" y="452"/>
                    <a:pt x="0" y="417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90" y="0"/>
                    <a:pt x="219" y="29"/>
                    <a:pt x="219" y="64"/>
                  </a:cubicBezTo>
                  <a:lnTo>
                    <a:pt x="219" y="417"/>
                  </a:lnTo>
                  <a:close/>
                </a:path>
              </a:pathLst>
            </a:cu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Rectangle 19"/>
            <p:cNvSpPr>
              <a:spLocks noChangeArrowheads="1"/>
            </p:cNvSpPr>
            <p:nvPr/>
          </p:nvSpPr>
          <p:spPr bwMode="auto">
            <a:xfrm>
              <a:off x="450" y="1789"/>
              <a:ext cx="262" cy="869"/>
            </a:xfrm>
            <a:prstGeom prst="rect">
              <a:avLst/>
            </a:prstGeom>
            <a:solidFill>
              <a:srgbClr val="FFC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495" y="1851"/>
              <a:ext cx="172" cy="375"/>
            </a:xfrm>
            <a:custGeom>
              <a:avLst/>
              <a:gdLst>
                <a:gd name="T0" fmla="*/ 219 w 219"/>
                <a:gd name="T1" fmla="*/ 417 h 481"/>
                <a:gd name="T2" fmla="*/ 155 w 219"/>
                <a:gd name="T3" fmla="*/ 481 h 481"/>
                <a:gd name="T4" fmla="*/ 64 w 219"/>
                <a:gd name="T5" fmla="*/ 481 h 481"/>
                <a:gd name="T6" fmla="*/ 0 w 219"/>
                <a:gd name="T7" fmla="*/ 417 h 481"/>
                <a:gd name="T8" fmla="*/ 0 w 219"/>
                <a:gd name="T9" fmla="*/ 64 h 481"/>
                <a:gd name="T10" fmla="*/ 64 w 219"/>
                <a:gd name="T11" fmla="*/ 0 h 481"/>
                <a:gd name="T12" fmla="*/ 155 w 219"/>
                <a:gd name="T13" fmla="*/ 0 h 481"/>
                <a:gd name="T14" fmla="*/ 219 w 219"/>
                <a:gd name="T15" fmla="*/ 64 h 481"/>
                <a:gd name="T16" fmla="*/ 219 w 219"/>
                <a:gd name="T17" fmla="*/ 417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481">
                  <a:moveTo>
                    <a:pt x="219" y="417"/>
                  </a:moveTo>
                  <a:cubicBezTo>
                    <a:pt x="219" y="452"/>
                    <a:pt x="190" y="481"/>
                    <a:pt x="155" y="481"/>
                  </a:cubicBezTo>
                  <a:cubicBezTo>
                    <a:pt x="64" y="481"/>
                    <a:pt x="64" y="481"/>
                    <a:pt x="64" y="481"/>
                  </a:cubicBezTo>
                  <a:cubicBezTo>
                    <a:pt x="29" y="481"/>
                    <a:pt x="0" y="452"/>
                    <a:pt x="0" y="417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90" y="0"/>
                    <a:pt x="219" y="29"/>
                    <a:pt x="219" y="64"/>
                  </a:cubicBezTo>
                  <a:lnTo>
                    <a:pt x="219" y="417"/>
                  </a:lnTo>
                  <a:close/>
                </a:path>
              </a:pathLst>
            </a:cu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1278" y="2037"/>
              <a:ext cx="166" cy="287"/>
            </a:xfrm>
            <a:custGeom>
              <a:avLst/>
              <a:gdLst>
                <a:gd name="T0" fmla="*/ 136 w 166"/>
                <a:gd name="T1" fmla="*/ 42 h 287"/>
                <a:gd name="T2" fmla="*/ 136 w 166"/>
                <a:gd name="T3" fmla="*/ 21 h 287"/>
                <a:gd name="T4" fmla="*/ 113 w 166"/>
                <a:gd name="T5" fmla="*/ 21 h 287"/>
                <a:gd name="T6" fmla="*/ 113 w 166"/>
                <a:gd name="T7" fmla="*/ 0 h 287"/>
                <a:gd name="T8" fmla="*/ 53 w 166"/>
                <a:gd name="T9" fmla="*/ 0 h 287"/>
                <a:gd name="T10" fmla="*/ 53 w 166"/>
                <a:gd name="T11" fmla="*/ 21 h 287"/>
                <a:gd name="T12" fmla="*/ 29 w 166"/>
                <a:gd name="T13" fmla="*/ 21 h 287"/>
                <a:gd name="T14" fmla="*/ 29 w 166"/>
                <a:gd name="T15" fmla="*/ 42 h 287"/>
                <a:gd name="T16" fmla="*/ 0 w 166"/>
                <a:gd name="T17" fmla="*/ 42 h 287"/>
                <a:gd name="T18" fmla="*/ 0 w 166"/>
                <a:gd name="T19" fmla="*/ 287 h 287"/>
                <a:gd name="T20" fmla="*/ 166 w 166"/>
                <a:gd name="T21" fmla="*/ 287 h 287"/>
                <a:gd name="T22" fmla="*/ 166 w 166"/>
                <a:gd name="T23" fmla="*/ 42 h 287"/>
                <a:gd name="T24" fmla="*/ 136 w 166"/>
                <a:gd name="T25" fmla="*/ 42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287">
                  <a:moveTo>
                    <a:pt x="136" y="42"/>
                  </a:moveTo>
                  <a:lnTo>
                    <a:pt x="136" y="21"/>
                  </a:lnTo>
                  <a:lnTo>
                    <a:pt x="113" y="21"/>
                  </a:lnTo>
                  <a:lnTo>
                    <a:pt x="113" y="0"/>
                  </a:lnTo>
                  <a:lnTo>
                    <a:pt x="53" y="0"/>
                  </a:lnTo>
                  <a:lnTo>
                    <a:pt x="53" y="21"/>
                  </a:lnTo>
                  <a:lnTo>
                    <a:pt x="29" y="21"/>
                  </a:lnTo>
                  <a:lnTo>
                    <a:pt x="29" y="42"/>
                  </a:lnTo>
                  <a:lnTo>
                    <a:pt x="0" y="42"/>
                  </a:lnTo>
                  <a:lnTo>
                    <a:pt x="0" y="287"/>
                  </a:lnTo>
                  <a:lnTo>
                    <a:pt x="166" y="287"/>
                  </a:lnTo>
                  <a:lnTo>
                    <a:pt x="166" y="42"/>
                  </a:lnTo>
                  <a:lnTo>
                    <a:pt x="136" y="42"/>
                  </a:lnTo>
                  <a:close/>
                </a:path>
              </a:pathLst>
            </a:cu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22"/>
            <p:cNvSpPr>
              <a:spLocks noChangeArrowheads="1"/>
            </p:cNvSpPr>
            <p:nvPr/>
          </p:nvSpPr>
          <p:spPr bwMode="auto">
            <a:xfrm>
              <a:off x="295" y="2658"/>
              <a:ext cx="3343" cy="553"/>
            </a:xfrm>
            <a:prstGeom prst="rect">
              <a:avLst/>
            </a:pr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1556" y="2759"/>
              <a:ext cx="609" cy="42"/>
            </a:xfrm>
            <a:custGeom>
              <a:avLst/>
              <a:gdLst>
                <a:gd name="T0" fmla="*/ 749 w 776"/>
                <a:gd name="T1" fmla="*/ 53 h 53"/>
                <a:gd name="T2" fmla="*/ 26 w 776"/>
                <a:gd name="T3" fmla="*/ 53 h 53"/>
                <a:gd name="T4" fmla="*/ 0 w 776"/>
                <a:gd name="T5" fmla="*/ 27 h 53"/>
                <a:gd name="T6" fmla="*/ 26 w 776"/>
                <a:gd name="T7" fmla="*/ 0 h 53"/>
                <a:gd name="T8" fmla="*/ 749 w 776"/>
                <a:gd name="T9" fmla="*/ 0 h 53"/>
                <a:gd name="T10" fmla="*/ 776 w 776"/>
                <a:gd name="T11" fmla="*/ 27 h 53"/>
                <a:gd name="T12" fmla="*/ 749 w 776"/>
                <a:gd name="T1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6" h="53">
                  <a:moveTo>
                    <a:pt x="749" y="53"/>
                  </a:moveTo>
                  <a:cubicBezTo>
                    <a:pt x="26" y="53"/>
                    <a:pt x="26" y="53"/>
                    <a:pt x="26" y="53"/>
                  </a:cubicBezTo>
                  <a:cubicBezTo>
                    <a:pt x="12" y="53"/>
                    <a:pt x="0" y="41"/>
                    <a:pt x="0" y="27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749" y="0"/>
                    <a:pt x="749" y="0"/>
                    <a:pt x="749" y="0"/>
                  </a:cubicBezTo>
                  <a:cubicBezTo>
                    <a:pt x="764" y="0"/>
                    <a:pt x="776" y="12"/>
                    <a:pt x="776" y="27"/>
                  </a:cubicBezTo>
                  <a:cubicBezTo>
                    <a:pt x="776" y="41"/>
                    <a:pt x="764" y="53"/>
                    <a:pt x="749" y="53"/>
                  </a:cubicBezTo>
                  <a:close/>
                </a:path>
              </a:pathLst>
            </a:custGeom>
            <a:solidFill>
              <a:srgbClr val="F0E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24"/>
            <p:cNvSpPr>
              <a:spLocks noChangeArrowheads="1"/>
            </p:cNvSpPr>
            <p:nvPr/>
          </p:nvSpPr>
          <p:spPr bwMode="auto">
            <a:xfrm>
              <a:off x="1247" y="2526"/>
              <a:ext cx="21" cy="173"/>
            </a:xfrm>
            <a:prstGeom prst="rect">
              <a:avLst/>
            </a:pr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auto">
            <a:xfrm>
              <a:off x="1795" y="2526"/>
              <a:ext cx="22" cy="173"/>
            </a:xfrm>
            <a:prstGeom prst="rect">
              <a:avLst/>
            </a:pr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26"/>
            <p:cNvSpPr>
              <a:spLocks noChangeArrowheads="1"/>
            </p:cNvSpPr>
            <p:nvPr/>
          </p:nvSpPr>
          <p:spPr bwMode="auto">
            <a:xfrm>
              <a:off x="2123" y="2526"/>
              <a:ext cx="21" cy="173"/>
            </a:xfrm>
            <a:prstGeom prst="rect">
              <a:avLst/>
            </a:pr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Rectangle 27"/>
            <p:cNvSpPr>
              <a:spLocks noChangeArrowheads="1"/>
            </p:cNvSpPr>
            <p:nvPr/>
          </p:nvSpPr>
          <p:spPr bwMode="auto">
            <a:xfrm>
              <a:off x="2666" y="2526"/>
              <a:ext cx="22" cy="173"/>
            </a:xfrm>
            <a:prstGeom prst="rect">
              <a:avLst/>
            </a:pr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1247" y="2279"/>
              <a:ext cx="276" cy="220"/>
            </a:xfrm>
            <a:custGeom>
              <a:avLst/>
              <a:gdLst>
                <a:gd name="T0" fmla="*/ 321 w 352"/>
                <a:gd name="T1" fmla="*/ 23 h 282"/>
                <a:gd name="T2" fmla="*/ 176 w 352"/>
                <a:gd name="T3" fmla="*/ 0 h 282"/>
                <a:gd name="T4" fmla="*/ 31 w 352"/>
                <a:gd name="T5" fmla="*/ 23 h 282"/>
                <a:gd name="T6" fmla="*/ 0 w 352"/>
                <a:gd name="T7" fmla="*/ 282 h 282"/>
                <a:gd name="T8" fmla="*/ 352 w 352"/>
                <a:gd name="T9" fmla="*/ 282 h 282"/>
                <a:gd name="T10" fmla="*/ 321 w 352"/>
                <a:gd name="T11" fmla="*/ 23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2" h="282">
                  <a:moveTo>
                    <a:pt x="321" y="23"/>
                  </a:moveTo>
                  <a:cubicBezTo>
                    <a:pt x="321" y="23"/>
                    <a:pt x="283" y="0"/>
                    <a:pt x="176" y="0"/>
                  </a:cubicBezTo>
                  <a:cubicBezTo>
                    <a:pt x="69" y="0"/>
                    <a:pt x="31" y="23"/>
                    <a:pt x="31" y="23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352" y="282"/>
                    <a:pt x="352" y="282"/>
                    <a:pt x="352" y="282"/>
                  </a:cubicBezTo>
                  <a:lnTo>
                    <a:pt x="321" y="23"/>
                  </a:ln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1538" y="2279"/>
              <a:ext cx="276" cy="220"/>
            </a:xfrm>
            <a:custGeom>
              <a:avLst/>
              <a:gdLst>
                <a:gd name="T0" fmla="*/ 321 w 352"/>
                <a:gd name="T1" fmla="*/ 23 h 282"/>
                <a:gd name="T2" fmla="*/ 176 w 352"/>
                <a:gd name="T3" fmla="*/ 0 h 282"/>
                <a:gd name="T4" fmla="*/ 31 w 352"/>
                <a:gd name="T5" fmla="*/ 23 h 282"/>
                <a:gd name="T6" fmla="*/ 0 w 352"/>
                <a:gd name="T7" fmla="*/ 282 h 282"/>
                <a:gd name="T8" fmla="*/ 352 w 352"/>
                <a:gd name="T9" fmla="*/ 282 h 282"/>
                <a:gd name="T10" fmla="*/ 321 w 352"/>
                <a:gd name="T11" fmla="*/ 23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2" h="282">
                  <a:moveTo>
                    <a:pt x="321" y="23"/>
                  </a:moveTo>
                  <a:cubicBezTo>
                    <a:pt x="321" y="23"/>
                    <a:pt x="283" y="0"/>
                    <a:pt x="176" y="0"/>
                  </a:cubicBezTo>
                  <a:cubicBezTo>
                    <a:pt x="69" y="0"/>
                    <a:pt x="31" y="23"/>
                    <a:pt x="31" y="23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352" y="282"/>
                    <a:pt x="352" y="282"/>
                    <a:pt x="352" y="282"/>
                  </a:cubicBezTo>
                  <a:lnTo>
                    <a:pt x="321" y="23"/>
                  </a:ln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1829" y="2279"/>
              <a:ext cx="276" cy="220"/>
            </a:xfrm>
            <a:custGeom>
              <a:avLst/>
              <a:gdLst>
                <a:gd name="T0" fmla="*/ 321 w 352"/>
                <a:gd name="T1" fmla="*/ 23 h 282"/>
                <a:gd name="T2" fmla="*/ 176 w 352"/>
                <a:gd name="T3" fmla="*/ 0 h 282"/>
                <a:gd name="T4" fmla="*/ 31 w 352"/>
                <a:gd name="T5" fmla="*/ 23 h 282"/>
                <a:gd name="T6" fmla="*/ 0 w 352"/>
                <a:gd name="T7" fmla="*/ 282 h 282"/>
                <a:gd name="T8" fmla="*/ 352 w 352"/>
                <a:gd name="T9" fmla="*/ 282 h 282"/>
                <a:gd name="T10" fmla="*/ 321 w 352"/>
                <a:gd name="T11" fmla="*/ 23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2" h="282">
                  <a:moveTo>
                    <a:pt x="321" y="23"/>
                  </a:moveTo>
                  <a:cubicBezTo>
                    <a:pt x="321" y="23"/>
                    <a:pt x="283" y="0"/>
                    <a:pt x="176" y="0"/>
                  </a:cubicBezTo>
                  <a:cubicBezTo>
                    <a:pt x="69" y="0"/>
                    <a:pt x="31" y="23"/>
                    <a:pt x="31" y="23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352" y="282"/>
                    <a:pt x="352" y="282"/>
                    <a:pt x="352" y="282"/>
                  </a:cubicBezTo>
                  <a:lnTo>
                    <a:pt x="321" y="23"/>
                  </a:ln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2120" y="2279"/>
              <a:ext cx="277" cy="220"/>
            </a:xfrm>
            <a:custGeom>
              <a:avLst/>
              <a:gdLst>
                <a:gd name="T0" fmla="*/ 321 w 352"/>
                <a:gd name="T1" fmla="*/ 23 h 282"/>
                <a:gd name="T2" fmla="*/ 176 w 352"/>
                <a:gd name="T3" fmla="*/ 0 h 282"/>
                <a:gd name="T4" fmla="*/ 31 w 352"/>
                <a:gd name="T5" fmla="*/ 23 h 282"/>
                <a:gd name="T6" fmla="*/ 0 w 352"/>
                <a:gd name="T7" fmla="*/ 282 h 282"/>
                <a:gd name="T8" fmla="*/ 352 w 352"/>
                <a:gd name="T9" fmla="*/ 282 h 282"/>
                <a:gd name="T10" fmla="*/ 321 w 352"/>
                <a:gd name="T11" fmla="*/ 23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2" h="282">
                  <a:moveTo>
                    <a:pt x="321" y="23"/>
                  </a:moveTo>
                  <a:cubicBezTo>
                    <a:pt x="321" y="23"/>
                    <a:pt x="283" y="0"/>
                    <a:pt x="176" y="0"/>
                  </a:cubicBezTo>
                  <a:cubicBezTo>
                    <a:pt x="69" y="0"/>
                    <a:pt x="31" y="23"/>
                    <a:pt x="31" y="23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352" y="282"/>
                    <a:pt x="352" y="282"/>
                    <a:pt x="352" y="282"/>
                  </a:cubicBezTo>
                  <a:lnTo>
                    <a:pt x="321" y="23"/>
                  </a:ln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2411" y="2279"/>
              <a:ext cx="277" cy="220"/>
            </a:xfrm>
            <a:custGeom>
              <a:avLst/>
              <a:gdLst>
                <a:gd name="T0" fmla="*/ 321 w 352"/>
                <a:gd name="T1" fmla="*/ 23 h 282"/>
                <a:gd name="T2" fmla="*/ 176 w 352"/>
                <a:gd name="T3" fmla="*/ 0 h 282"/>
                <a:gd name="T4" fmla="*/ 31 w 352"/>
                <a:gd name="T5" fmla="*/ 23 h 282"/>
                <a:gd name="T6" fmla="*/ 0 w 352"/>
                <a:gd name="T7" fmla="*/ 282 h 282"/>
                <a:gd name="T8" fmla="*/ 352 w 352"/>
                <a:gd name="T9" fmla="*/ 282 h 282"/>
                <a:gd name="T10" fmla="*/ 321 w 352"/>
                <a:gd name="T11" fmla="*/ 23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2" h="282">
                  <a:moveTo>
                    <a:pt x="321" y="23"/>
                  </a:moveTo>
                  <a:cubicBezTo>
                    <a:pt x="321" y="23"/>
                    <a:pt x="283" y="0"/>
                    <a:pt x="176" y="0"/>
                  </a:cubicBezTo>
                  <a:cubicBezTo>
                    <a:pt x="69" y="0"/>
                    <a:pt x="31" y="23"/>
                    <a:pt x="31" y="23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352" y="282"/>
                    <a:pt x="352" y="282"/>
                    <a:pt x="352" y="282"/>
                  </a:cubicBezTo>
                  <a:lnTo>
                    <a:pt x="321" y="23"/>
                  </a:ln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2394" y="2498"/>
              <a:ext cx="311" cy="56"/>
            </a:xfrm>
            <a:custGeom>
              <a:avLst/>
              <a:gdLst>
                <a:gd name="T0" fmla="*/ 396 w 396"/>
                <a:gd name="T1" fmla="*/ 46 h 72"/>
                <a:gd name="T2" fmla="*/ 371 w 396"/>
                <a:gd name="T3" fmla="*/ 72 h 72"/>
                <a:gd name="T4" fmla="*/ 26 w 396"/>
                <a:gd name="T5" fmla="*/ 72 h 72"/>
                <a:gd name="T6" fmla="*/ 0 w 396"/>
                <a:gd name="T7" fmla="*/ 46 h 72"/>
                <a:gd name="T8" fmla="*/ 0 w 396"/>
                <a:gd name="T9" fmla="*/ 25 h 72"/>
                <a:gd name="T10" fmla="*/ 26 w 396"/>
                <a:gd name="T11" fmla="*/ 0 h 72"/>
                <a:gd name="T12" fmla="*/ 371 w 396"/>
                <a:gd name="T13" fmla="*/ 0 h 72"/>
                <a:gd name="T14" fmla="*/ 396 w 396"/>
                <a:gd name="T15" fmla="*/ 25 h 72"/>
                <a:gd name="T16" fmla="*/ 396 w 396"/>
                <a:gd name="T17" fmla="*/ 4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" h="72">
                  <a:moveTo>
                    <a:pt x="396" y="46"/>
                  </a:moveTo>
                  <a:cubicBezTo>
                    <a:pt x="396" y="60"/>
                    <a:pt x="385" y="72"/>
                    <a:pt x="371" y="72"/>
                  </a:cubicBezTo>
                  <a:cubicBezTo>
                    <a:pt x="26" y="72"/>
                    <a:pt x="26" y="72"/>
                    <a:pt x="26" y="72"/>
                  </a:cubicBezTo>
                  <a:cubicBezTo>
                    <a:pt x="12" y="72"/>
                    <a:pt x="0" y="60"/>
                    <a:pt x="0" y="4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12" y="0"/>
                    <a:pt x="26" y="0"/>
                  </a:cubicBezTo>
                  <a:cubicBezTo>
                    <a:pt x="371" y="0"/>
                    <a:pt x="371" y="0"/>
                    <a:pt x="371" y="0"/>
                  </a:cubicBezTo>
                  <a:cubicBezTo>
                    <a:pt x="385" y="0"/>
                    <a:pt x="396" y="11"/>
                    <a:pt x="396" y="25"/>
                  </a:cubicBezTo>
                  <a:lnTo>
                    <a:pt x="396" y="46"/>
                  </a:ln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1230" y="2498"/>
              <a:ext cx="1475" cy="56"/>
            </a:xfrm>
            <a:custGeom>
              <a:avLst/>
              <a:gdLst>
                <a:gd name="T0" fmla="*/ 1880 w 1880"/>
                <a:gd name="T1" fmla="*/ 46 h 72"/>
                <a:gd name="T2" fmla="*/ 1855 w 1880"/>
                <a:gd name="T3" fmla="*/ 72 h 72"/>
                <a:gd name="T4" fmla="*/ 26 w 1880"/>
                <a:gd name="T5" fmla="*/ 72 h 72"/>
                <a:gd name="T6" fmla="*/ 0 w 1880"/>
                <a:gd name="T7" fmla="*/ 46 h 72"/>
                <a:gd name="T8" fmla="*/ 0 w 1880"/>
                <a:gd name="T9" fmla="*/ 25 h 72"/>
                <a:gd name="T10" fmla="*/ 26 w 1880"/>
                <a:gd name="T11" fmla="*/ 0 h 72"/>
                <a:gd name="T12" fmla="*/ 1855 w 1880"/>
                <a:gd name="T13" fmla="*/ 0 h 72"/>
                <a:gd name="T14" fmla="*/ 1880 w 1880"/>
                <a:gd name="T15" fmla="*/ 25 h 72"/>
                <a:gd name="T16" fmla="*/ 1880 w 1880"/>
                <a:gd name="T17" fmla="*/ 4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0" h="72">
                  <a:moveTo>
                    <a:pt x="1880" y="46"/>
                  </a:moveTo>
                  <a:cubicBezTo>
                    <a:pt x="1880" y="60"/>
                    <a:pt x="1869" y="72"/>
                    <a:pt x="1855" y="72"/>
                  </a:cubicBezTo>
                  <a:cubicBezTo>
                    <a:pt x="26" y="72"/>
                    <a:pt x="26" y="72"/>
                    <a:pt x="26" y="72"/>
                  </a:cubicBezTo>
                  <a:cubicBezTo>
                    <a:pt x="12" y="72"/>
                    <a:pt x="0" y="60"/>
                    <a:pt x="0" y="4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12" y="0"/>
                    <a:pt x="26" y="0"/>
                  </a:cubicBezTo>
                  <a:cubicBezTo>
                    <a:pt x="1855" y="0"/>
                    <a:pt x="1855" y="0"/>
                    <a:pt x="1855" y="0"/>
                  </a:cubicBezTo>
                  <a:cubicBezTo>
                    <a:pt x="1869" y="0"/>
                    <a:pt x="1880" y="11"/>
                    <a:pt x="1880" y="25"/>
                  </a:cubicBezTo>
                  <a:lnTo>
                    <a:pt x="1880" y="46"/>
                  </a:ln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1230" y="2498"/>
              <a:ext cx="1475" cy="56"/>
            </a:xfrm>
            <a:custGeom>
              <a:avLst/>
              <a:gdLst>
                <a:gd name="T0" fmla="*/ 1880 w 1880"/>
                <a:gd name="T1" fmla="*/ 46 h 72"/>
                <a:gd name="T2" fmla="*/ 1855 w 1880"/>
                <a:gd name="T3" fmla="*/ 72 h 72"/>
                <a:gd name="T4" fmla="*/ 26 w 1880"/>
                <a:gd name="T5" fmla="*/ 72 h 72"/>
                <a:gd name="T6" fmla="*/ 0 w 1880"/>
                <a:gd name="T7" fmla="*/ 46 h 72"/>
                <a:gd name="T8" fmla="*/ 0 w 1880"/>
                <a:gd name="T9" fmla="*/ 25 h 72"/>
                <a:gd name="T10" fmla="*/ 26 w 1880"/>
                <a:gd name="T11" fmla="*/ 0 h 72"/>
                <a:gd name="T12" fmla="*/ 1855 w 1880"/>
                <a:gd name="T13" fmla="*/ 0 h 72"/>
                <a:gd name="T14" fmla="*/ 1880 w 1880"/>
                <a:gd name="T15" fmla="*/ 25 h 72"/>
                <a:gd name="T16" fmla="*/ 1880 w 1880"/>
                <a:gd name="T17" fmla="*/ 4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0" h="72">
                  <a:moveTo>
                    <a:pt x="1880" y="46"/>
                  </a:moveTo>
                  <a:cubicBezTo>
                    <a:pt x="1880" y="60"/>
                    <a:pt x="1869" y="72"/>
                    <a:pt x="1855" y="72"/>
                  </a:cubicBezTo>
                  <a:cubicBezTo>
                    <a:pt x="26" y="72"/>
                    <a:pt x="26" y="72"/>
                    <a:pt x="26" y="72"/>
                  </a:cubicBezTo>
                  <a:cubicBezTo>
                    <a:pt x="12" y="72"/>
                    <a:pt x="0" y="60"/>
                    <a:pt x="0" y="4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12" y="0"/>
                    <a:pt x="26" y="0"/>
                  </a:cubicBezTo>
                  <a:cubicBezTo>
                    <a:pt x="1855" y="0"/>
                    <a:pt x="1855" y="0"/>
                    <a:pt x="1855" y="0"/>
                  </a:cubicBezTo>
                  <a:cubicBezTo>
                    <a:pt x="1869" y="0"/>
                    <a:pt x="1880" y="11"/>
                    <a:pt x="1880" y="25"/>
                  </a:cubicBezTo>
                  <a:lnTo>
                    <a:pt x="1880" y="46"/>
                  </a:lnTo>
                  <a:close/>
                </a:path>
              </a:pathLst>
            </a:custGeom>
            <a:solidFill>
              <a:srgbClr val="F08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36"/>
            <p:cNvSpPr>
              <a:spLocks noChangeArrowheads="1"/>
            </p:cNvSpPr>
            <p:nvPr/>
          </p:nvSpPr>
          <p:spPr bwMode="auto">
            <a:xfrm>
              <a:off x="1247" y="2554"/>
              <a:ext cx="21" cy="31"/>
            </a:xfrm>
            <a:prstGeom prst="rect">
              <a:avLst/>
            </a:prstGeom>
            <a:solidFill>
              <a:srgbClr val="DB7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37"/>
            <p:cNvSpPr>
              <a:spLocks noChangeArrowheads="1"/>
            </p:cNvSpPr>
            <p:nvPr/>
          </p:nvSpPr>
          <p:spPr bwMode="auto">
            <a:xfrm>
              <a:off x="1795" y="2554"/>
              <a:ext cx="22" cy="31"/>
            </a:xfrm>
            <a:prstGeom prst="rect">
              <a:avLst/>
            </a:prstGeom>
            <a:solidFill>
              <a:srgbClr val="DB7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38"/>
            <p:cNvSpPr>
              <a:spLocks noChangeArrowheads="1"/>
            </p:cNvSpPr>
            <p:nvPr/>
          </p:nvSpPr>
          <p:spPr bwMode="auto">
            <a:xfrm>
              <a:off x="2123" y="2554"/>
              <a:ext cx="21" cy="31"/>
            </a:xfrm>
            <a:prstGeom prst="rect">
              <a:avLst/>
            </a:prstGeom>
            <a:solidFill>
              <a:srgbClr val="DB7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39"/>
            <p:cNvSpPr>
              <a:spLocks noChangeArrowheads="1"/>
            </p:cNvSpPr>
            <p:nvPr/>
          </p:nvSpPr>
          <p:spPr bwMode="auto">
            <a:xfrm>
              <a:off x="2666" y="2554"/>
              <a:ext cx="22" cy="31"/>
            </a:xfrm>
            <a:prstGeom prst="rect">
              <a:avLst/>
            </a:prstGeom>
            <a:solidFill>
              <a:srgbClr val="DB7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1224" y="2678"/>
              <a:ext cx="67" cy="21"/>
            </a:xfrm>
            <a:custGeom>
              <a:avLst/>
              <a:gdLst>
                <a:gd name="T0" fmla="*/ 85 w 85"/>
                <a:gd name="T1" fmla="*/ 27 h 27"/>
                <a:gd name="T2" fmla="*/ 42 w 85"/>
                <a:gd name="T3" fmla="*/ 0 h 27"/>
                <a:gd name="T4" fmla="*/ 0 w 85"/>
                <a:gd name="T5" fmla="*/ 27 h 27"/>
                <a:gd name="T6" fmla="*/ 85 w 85"/>
                <a:gd name="T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27">
                  <a:moveTo>
                    <a:pt x="85" y="27"/>
                  </a:moveTo>
                  <a:cubicBezTo>
                    <a:pt x="77" y="11"/>
                    <a:pt x="61" y="0"/>
                    <a:pt x="42" y="0"/>
                  </a:cubicBezTo>
                  <a:cubicBezTo>
                    <a:pt x="24" y="0"/>
                    <a:pt x="7" y="11"/>
                    <a:pt x="0" y="27"/>
                  </a:cubicBezTo>
                  <a:lnTo>
                    <a:pt x="85" y="27"/>
                  </a:ln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1773" y="2678"/>
              <a:ext cx="66" cy="21"/>
            </a:xfrm>
            <a:custGeom>
              <a:avLst/>
              <a:gdLst>
                <a:gd name="T0" fmla="*/ 85 w 85"/>
                <a:gd name="T1" fmla="*/ 27 h 27"/>
                <a:gd name="T2" fmla="*/ 43 w 85"/>
                <a:gd name="T3" fmla="*/ 0 h 27"/>
                <a:gd name="T4" fmla="*/ 0 w 85"/>
                <a:gd name="T5" fmla="*/ 27 h 27"/>
                <a:gd name="T6" fmla="*/ 85 w 85"/>
                <a:gd name="T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27">
                  <a:moveTo>
                    <a:pt x="85" y="27"/>
                  </a:moveTo>
                  <a:cubicBezTo>
                    <a:pt x="78" y="11"/>
                    <a:pt x="61" y="0"/>
                    <a:pt x="43" y="0"/>
                  </a:cubicBezTo>
                  <a:cubicBezTo>
                    <a:pt x="24" y="0"/>
                    <a:pt x="8" y="11"/>
                    <a:pt x="0" y="27"/>
                  </a:cubicBezTo>
                  <a:lnTo>
                    <a:pt x="85" y="27"/>
                  </a:ln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>
              <a:off x="2100" y="2678"/>
              <a:ext cx="67" cy="21"/>
            </a:xfrm>
            <a:custGeom>
              <a:avLst/>
              <a:gdLst>
                <a:gd name="T0" fmla="*/ 85 w 85"/>
                <a:gd name="T1" fmla="*/ 27 h 27"/>
                <a:gd name="T2" fmla="*/ 42 w 85"/>
                <a:gd name="T3" fmla="*/ 0 h 27"/>
                <a:gd name="T4" fmla="*/ 0 w 85"/>
                <a:gd name="T5" fmla="*/ 27 h 27"/>
                <a:gd name="T6" fmla="*/ 85 w 85"/>
                <a:gd name="T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27">
                  <a:moveTo>
                    <a:pt x="85" y="27"/>
                  </a:moveTo>
                  <a:cubicBezTo>
                    <a:pt x="77" y="11"/>
                    <a:pt x="61" y="0"/>
                    <a:pt x="42" y="0"/>
                  </a:cubicBezTo>
                  <a:cubicBezTo>
                    <a:pt x="24" y="0"/>
                    <a:pt x="8" y="11"/>
                    <a:pt x="0" y="27"/>
                  </a:cubicBezTo>
                  <a:lnTo>
                    <a:pt x="85" y="27"/>
                  </a:ln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2644" y="2678"/>
              <a:ext cx="66" cy="21"/>
            </a:xfrm>
            <a:custGeom>
              <a:avLst/>
              <a:gdLst>
                <a:gd name="T0" fmla="*/ 85 w 85"/>
                <a:gd name="T1" fmla="*/ 27 h 27"/>
                <a:gd name="T2" fmla="*/ 43 w 85"/>
                <a:gd name="T3" fmla="*/ 0 h 27"/>
                <a:gd name="T4" fmla="*/ 0 w 85"/>
                <a:gd name="T5" fmla="*/ 27 h 27"/>
                <a:gd name="T6" fmla="*/ 85 w 85"/>
                <a:gd name="T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27">
                  <a:moveTo>
                    <a:pt x="85" y="27"/>
                  </a:moveTo>
                  <a:cubicBezTo>
                    <a:pt x="78" y="11"/>
                    <a:pt x="62" y="0"/>
                    <a:pt x="43" y="0"/>
                  </a:cubicBezTo>
                  <a:cubicBezTo>
                    <a:pt x="24" y="0"/>
                    <a:pt x="8" y="11"/>
                    <a:pt x="0" y="27"/>
                  </a:cubicBezTo>
                  <a:lnTo>
                    <a:pt x="85" y="27"/>
                  </a:ln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Rectangle 44"/>
            <p:cNvSpPr>
              <a:spLocks noChangeArrowheads="1"/>
            </p:cNvSpPr>
            <p:nvPr/>
          </p:nvSpPr>
          <p:spPr bwMode="auto">
            <a:xfrm>
              <a:off x="291" y="1634"/>
              <a:ext cx="3347" cy="32"/>
            </a:xfrm>
            <a:prstGeom prst="rect">
              <a:avLst/>
            </a:pr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5"/>
            <p:cNvSpPr>
              <a:spLocks noEditPoints="1"/>
            </p:cNvSpPr>
            <p:nvPr/>
          </p:nvSpPr>
          <p:spPr bwMode="auto">
            <a:xfrm>
              <a:off x="1154" y="1736"/>
              <a:ext cx="118" cy="65"/>
            </a:xfrm>
            <a:custGeom>
              <a:avLst/>
              <a:gdLst>
                <a:gd name="T0" fmla="*/ 151 w 151"/>
                <a:gd name="T1" fmla="*/ 84 h 84"/>
                <a:gd name="T2" fmla="*/ 0 w 151"/>
                <a:gd name="T3" fmla="*/ 84 h 84"/>
                <a:gd name="T4" fmla="*/ 0 w 151"/>
                <a:gd name="T5" fmla="*/ 75 h 84"/>
                <a:gd name="T6" fmla="*/ 75 w 151"/>
                <a:gd name="T7" fmla="*/ 0 h 84"/>
                <a:gd name="T8" fmla="*/ 151 w 151"/>
                <a:gd name="T9" fmla="*/ 75 h 84"/>
                <a:gd name="T10" fmla="*/ 151 w 151"/>
                <a:gd name="T11" fmla="*/ 84 h 84"/>
                <a:gd name="T12" fmla="*/ 18 w 151"/>
                <a:gd name="T13" fmla="*/ 66 h 84"/>
                <a:gd name="T14" fmla="*/ 132 w 151"/>
                <a:gd name="T15" fmla="*/ 66 h 84"/>
                <a:gd name="T16" fmla="*/ 75 w 151"/>
                <a:gd name="T17" fmla="*/ 17 h 84"/>
                <a:gd name="T18" fmla="*/ 18 w 151"/>
                <a:gd name="T19" fmla="*/ 6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84">
                  <a:moveTo>
                    <a:pt x="151" y="84"/>
                  </a:moveTo>
                  <a:cubicBezTo>
                    <a:pt x="0" y="84"/>
                    <a:pt x="0" y="84"/>
                    <a:pt x="0" y="84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34" y="0"/>
                    <a:pt x="75" y="0"/>
                  </a:cubicBezTo>
                  <a:cubicBezTo>
                    <a:pt x="117" y="0"/>
                    <a:pt x="151" y="33"/>
                    <a:pt x="151" y="75"/>
                  </a:cubicBezTo>
                  <a:lnTo>
                    <a:pt x="151" y="84"/>
                  </a:lnTo>
                  <a:close/>
                  <a:moveTo>
                    <a:pt x="18" y="66"/>
                  </a:moveTo>
                  <a:cubicBezTo>
                    <a:pt x="132" y="66"/>
                    <a:pt x="132" y="66"/>
                    <a:pt x="132" y="66"/>
                  </a:cubicBezTo>
                  <a:cubicBezTo>
                    <a:pt x="128" y="39"/>
                    <a:pt x="104" y="17"/>
                    <a:pt x="75" y="17"/>
                  </a:cubicBezTo>
                  <a:cubicBezTo>
                    <a:pt x="47" y="17"/>
                    <a:pt x="23" y="39"/>
                    <a:pt x="18" y="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1191" y="1613"/>
              <a:ext cx="43" cy="139"/>
            </a:xfrm>
            <a:custGeom>
              <a:avLst/>
              <a:gdLst>
                <a:gd name="T0" fmla="*/ 54 w 54"/>
                <a:gd name="T1" fmla="*/ 27 h 178"/>
                <a:gd name="T2" fmla="*/ 27 w 54"/>
                <a:gd name="T3" fmla="*/ 0 h 178"/>
                <a:gd name="T4" fmla="*/ 0 w 54"/>
                <a:gd name="T5" fmla="*/ 27 h 178"/>
                <a:gd name="T6" fmla="*/ 12 w 54"/>
                <a:gd name="T7" fmla="*/ 50 h 178"/>
                <a:gd name="T8" fmla="*/ 12 w 54"/>
                <a:gd name="T9" fmla="*/ 178 h 178"/>
                <a:gd name="T10" fmla="*/ 42 w 54"/>
                <a:gd name="T11" fmla="*/ 178 h 178"/>
                <a:gd name="T12" fmla="*/ 42 w 54"/>
                <a:gd name="T13" fmla="*/ 50 h 178"/>
                <a:gd name="T14" fmla="*/ 54 w 54"/>
                <a:gd name="T15" fmla="*/ 27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178">
                  <a:moveTo>
                    <a:pt x="54" y="27"/>
                  </a:moveTo>
                  <a:cubicBezTo>
                    <a:pt x="54" y="12"/>
                    <a:pt x="42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37"/>
                    <a:pt x="5" y="46"/>
                    <a:pt x="12" y="50"/>
                  </a:cubicBezTo>
                  <a:cubicBezTo>
                    <a:pt x="12" y="178"/>
                    <a:pt x="12" y="178"/>
                    <a:pt x="12" y="178"/>
                  </a:cubicBezTo>
                  <a:cubicBezTo>
                    <a:pt x="42" y="178"/>
                    <a:pt x="42" y="178"/>
                    <a:pt x="42" y="178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9" y="45"/>
                    <a:pt x="54" y="37"/>
                    <a:pt x="54" y="27"/>
                  </a:cubicBez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7"/>
            <p:cNvSpPr>
              <a:spLocks noEditPoints="1"/>
            </p:cNvSpPr>
            <p:nvPr/>
          </p:nvSpPr>
          <p:spPr bwMode="auto">
            <a:xfrm>
              <a:off x="2160" y="1736"/>
              <a:ext cx="118" cy="65"/>
            </a:xfrm>
            <a:custGeom>
              <a:avLst/>
              <a:gdLst>
                <a:gd name="T0" fmla="*/ 151 w 151"/>
                <a:gd name="T1" fmla="*/ 84 h 84"/>
                <a:gd name="T2" fmla="*/ 0 w 151"/>
                <a:gd name="T3" fmla="*/ 84 h 84"/>
                <a:gd name="T4" fmla="*/ 0 w 151"/>
                <a:gd name="T5" fmla="*/ 75 h 84"/>
                <a:gd name="T6" fmla="*/ 75 w 151"/>
                <a:gd name="T7" fmla="*/ 0 h 84"/>
                <a:gd name="T8" fmla="*/ 151 w 151"/>
                <a:gd name="T9" fmla="*/ 75 h 84"/>
                <a:gd name="T10" fmla="*/ 151 w 151"/>
                <a:gd name="T11" fmla="*/ 84 h 84"/>
                <a:gd name="T12" fmla="*/ 19 w 151"/>
                <a:gd name="T13" fmla="*/ 66 h 84"/>
                <a:gd name="T14" fmla="*/ 132 w 151"/>
                <a:gd name="T15" fmla="*/ 66 h 84"/>
                <a:gd name="T16" fmla="*/ 75 w 151"/>
                <a:gd name="T17" fmla="*/ 17 h 84"/>
                <a:gd name="T18" fmla="*/ 19 w 151"/>
                <a:gd name="T19" fmla="*/ 6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84">
                  <a:moveTo>
                    <a:pt x="151" y="84"/>
                  </a:moveTo>
                  <a:cubicBezTo>
                    <a:pt x="0" y="84"/>
                    <a:pt x="0" y="84"/>
                    <a:pt x="0" y="84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34" y="0"/>
                    <a:pt x="75" y="0"/>
                  </a:cubicBezTo>
                  <a:cubicBezTo>
                    <a:pt x="117" y="0"/>
                    <a:pt x="151" y="33"/>
                    <a:pt x="151" y="75"/>
                  </a:cubicBezTo>
                  <a:lnTo>
                    <a:pt x="151" y="84"/>
                  </a:lnTo>
                  <a:close/>
                  <a:moveTo>
                    <a:pt x="19" y="66"/>
                  </a:moveTo>
                  <a:cubicBezTo>
                    <a:pt x="132" y="66"/>
                    <a:pt x="132" y="66"/>
                    <a:pt x="132" y="66"/>
                  </a:cubicBezTo>
                  <a:cubicBezTo>
                    <a:pt x="128" y="39"/>
                    <a:pt x="104" y="17"/>
                    <a:pt x="75" y="17"/>
                  </a:cubicBezTo>
                  <a:cubicBezTo>
                    <a:pt x="47" y="17"/>
                    <a:pt x="23" y="39"/>
                    <a:pt x="19" y="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2197" y="1613"/>
              <a:ext cx="43" cy="139"/>
            </a:xfrm>
            <a:custGeom>
              <a:avLst/>
              <a:gdLst>
                <a:gd name="T0" fmla="*/ 54 w 54"/>
                <a:gd name="T1" fmla="*/ 27 h 178"/>
                <a:gd name="T2" fmla="*/ 27 w 54"/>
                <a:gd name="T3" fmla="*/ 0 h 178"/>
                <a:gd name="T4" fmla="*/ 0 w 54"/>
                <a:gd name="T5" fmla="*/ 27 h 178"/>
                <a:gd name="T6" fmla="*/ 12 w 54"/>
                <a:gd name="T7" fmla="*/ 50 h 178"/>
                <a:gd name="T8" fmla="*/ 12 w 54"/>
                <a:gd name="T9" fmla="*/ 178 h 178"/>
                <a:gd name="T10" fmla="*/ 42 w 54"/>
                <a:gd name="T11" fmla="*/ 178 h 178"/>
                <a:gd name="T12" fmla="*/ 42 w 54"/>
                <a:gd name="T13" fmla="*/ 50 h 178"/>
                <a:gd name="T14" fmla="*/ 54 w 54"/>
                <a:gd name="T15" fmla="*/ 27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178">
                  <a:moveTo>
                    <a:pt x="54" y="27"/>
                  </a:moveTo>
                  <a:cubicBezTo>
                    <a:pt x="54" y="12"/>
                    <a:pt x="42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37"/>
                    <a:pt x="5" y="46"/>
                    <a:pt x="12" y="50"/>
                  </a:cubicBezTo>
                  <a:cubicBezTo>
                    <a:pt x="12" y="178"/>
                    <a:pt x="12" y="178"/>
                    <a:pt x="12" y="178"/>
                  </a:cubicBezTo>
                  <a:cubicBezTo>
                    <a:pt x="42" y="178"/>
                    <a:pt x="42" y="178"/>
                    <a:pt x="42" y="178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50" y="45"/>
                    <a:pt x="54" y="37"/>
                    <a:pt x="54" y="27"/>
                  </a:cubicBez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9"/>
            <p:cNvSpPr>
              <a:spLocks noEditPoints="1"/>
            </p:cNvSpPr>
            <p:nvPr/>
          </p:nvSpPr>
          <p:spPr bwMode="auto">
            <a:xfrm>
              <a:off x="2663" y="1736"/>
              <a:ext cx="118" cy="65"/>
            </a:xfrm>
            <a:custGeom>
              <a:avLst/>
              <a:gdLst>
                <a:gd name="T0" fmla="*/ 150 w 150"/>
                <a:gd name="T1" fmla="*/ 84 h 84"/>
                <a:gd name="T2" fmla="*/ 0 w 150"/>
                <a:gd name="T3" fmla="*/ 84 h 84"/>
                <a:gd name="T4" fmla="*/ 0 w 150"/>
                <a:gd name="T5" fmla="*/ 75 h 84"/>
                <a:gd name="T6" fmla="*/ 75 w 150"/>
                <a:gd name="T7" fmla="*/ 0 h 84"/>
                <a:gd name="T8" fmla="*/ 150 w 150"/>
                <a:gd name="T9" fmla="*/ 75 h 84"/>
                <a:gd name="T10" fmla="*/ 150 w 150"/>
                <a:gd name="T11" fmla="*/ 84 h 84"/>
                <a:gd name="T12" fmla="*/ 18 w 150"/>
                <a:gd name="T13" fmla="*/ 66 h 84"/>
                <a:gd name="T14" fmla="*/ 132 w 150"/>
                <a:gd name="T15" fmla="*/ 66 h 84"/>
                <a:gd name="T16" fmla="*/ 75 w 150"/>
                <a:gd name="T17" fmla="*/ 17 h 84"/>
                <a:gd name="T18" fmla="*/ 18 w 150"/>
                <a:gd name="T19" fmla="*/ 6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84">
                  <a:moveTo>
                    <a:pt x="150" y="84"/>
                  </a:moveTo>
                  <a:cubicBezTo>
                    <a:pt x="0" y="84"/>
                    <a:pt x="0" y="84"/>
                    <a:pt x="0" y="84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33" y="0"/>
                    <a:pt x="75" y="0"/>
                  </a:cubicBezTo>
                  <a:cubicBezTo>
                    <a:pt x="116" y="0"/>
                    <a:pt x="150" y="33"/>
                    <a:pt x="150" y="75"/>
                  </a:cubicBezTo>
                  <a:lnTo>
                    <a:pt x="150" y="84"/>
                  </a:lnTo>
                  <a:close/>
                  <a:moveTo>
                    <a:pt x="18" y="66"/>
                  </a:moveTo>
                  <a:cubicBezTo>
                    <a:pt x="132" y="66"/>
                    <a:pt x="132" y="66"/>
                    <a:pt x="132" y="66"/>
                  </a:cubicBezTo>
                  <a:cubicBezTo>
                    <a:pt x="127" y="39"/>
                    <a:pt x="104" y="17"/>
                    <a:pt x="75" y="17"/>
                  </a:cubicBezTo>
                  <a:cubicBezTo>
                    <a:pt x="46" y="17"/>
                    <a:pt x="22" y="39"/>
                    <a:pt x="18" y="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2700" y="1613"/>
              <a:ext cx="43" cy="139"/>
            </a:xfrm>
            <a:custGeom>
              <a:avLst/>
              <a:gdLst>
                <a:gd name="T0" fmla="*/ 55 w 55"/>
                <a:gd name="T1" fmla="*/ 27 h 178"/>
                <a:gd name="T2" fmla="*/ 28 w 55"/>
                <a:gd name="T3" fmla="*/ 0 h 178"/>
                <a:gd name="T4" fmla="*/ 0 w 55"/>
                <a:gd name="T5" fmla="*/ 27 h 178"/>
                <a:gd name="T6" fmla="*/ 13 w 55"/>
                <a:gd name="T7" fmla="*/ 50 h 178"/>
                <a:gd name="T8" fmla="*/ 13 w 55"/>
                <a:gd name="T9" fmla="*/ 178 h 178"/>
                <a:gd name="T10" fmla="*/ 43 w 55"/>
                <a:gd name="T11" fmla="*/ 178 h 178"/>
                <a:gd name="T12" fmla="*/ 43 w 55"/>
                <a:gd name="T13" fmla="*/ 50 h 178"/>
                <a:gd name="T14" fmla="*/ 55 w 55"/>
                <a:gd name="T15" fmla="*/ 27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178">
                  <a:moveTo>
                    <a:pt x="55" y="27"/>
                  </a:moveTo>
                  <a:cubicBezTo>
                    <a:pt x="55" y="12"/>
                    <a:pt x="43" y="0"/>
                    <a:pt x="28" y="0"/>
                  </a:cubicBezTo>
                  <a:cubicBezTo>
                    <a:pt x="13" y="0"/>
                    <a:pt x="0" y="12"/>
                    <a:pt x="0" y="27"/>
                  </a:cubicBezTo>
                  <a:cubicBezTo>
                    <a:pt x="0" y="37"/>
                    <a:pt x="5" y="46"/>
                    <a:pt x="13" y="50"/>
                  </a:cubicBezTo>
                  <a:cubicBezTo>
                    <a:pt x="13" y="178"/>
                    <a:pt x="13" y="178"/>
                    <a:pt x="13" y="178"/>
                  </a:cubicBezTo>
                  <a:cubicBezTo>
                    <a:pt x="43" y="178"/>
                    <a:pt x="43" y="178"/>
                    <a:pt x="43" y="178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50" y="45"/>
                    <a:pt x="55" y="37"/>
                    <a:pt x="55" y="27"/>
                  </a:cubicBez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1694" y="1613"/>
              <a:ext cx="43" cy="176"/>
            </a:xfrm>
            <a:custGeom>
              <a:avLst/>
              <a:gdLst>
                <a:gd name="T0" fmla="*/ 54 w 54"/>
                <a:gd name="T1" fmla="*/ 27 h 225"/>
                <a:gd name="T2" fmla="*/ 27 w 54"/>
                <a:gd name="T3" fmla="*/ 0 h 225"/>
                <a:gd name="T4" fmla="*/ 0 w 54"/>
                <a:gd name="T5" fmla="*/ 27 h 225"/>
                <a:gd name="T6" fmla="*/ 12 w 54"/>
                <a:gd name="T7" fmla="*/ 50 h 225"/>
                <a:gd name="T8" fmla="*/ 12 w 54"/>
                <a:gd name="T9" fmla="*/ 225 h 225"/>
                <a:gd name="T10" fmla="*/ 43 w 54"/>
                <a:gd name="T11" fmla="*/ 225 h 225"/>
                <a:gd name="T12" fmla="*/ 43 w 54"/>
                <a:gd name="T13" fmla="*/ 50 h 225"/>
                <a:gd name="T14" fmla="*/ 54 w 54"/>
                <a:gd name="T15" fmla="*/ 27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225">
                  <a:moveTo>
                    <a:pt x="54" y="27"/>
                  </a:moveTo>
                  <a:cubicBezTo>
                    <a:pt x="54" y="12"/>
                    <a:pt x="42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37"/>
                    <a:pt x="5" y="46"/>
                    <a:pt x="12" y="50"/>
                  </a:cubicBezTo>
                  <a:cubicBezTo>
                    <a:pt x="12" y="225"/>
                    <a:pt x="12" y="225"/>
                    <a:pt x="12" y="225"/>
                  </a:cubicBezTo>
                  <a:cubicBezTo>
                    <a:pt x="43" y="225"/>
                    <a:pt x="43" y="225"/>
                    <a:pt x="43" y="225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50" y="45"/>
                    <a:pt x="54" y="37"/>
                    <a:pt x="54" y="27"/>
                  </a:cubicBez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1718" y="1845"/>
              <a:ext cx="59" cy="36"/>
            </a:xfrm>
            <a:custGeom>
              <a:avLst/>
              <a:gdLst>
                <a:gd name="T0" fmla="*/ 0 w 75"/>
                <a:gd name="T1" fmla="*/ 0 h 46"/>
                <a:gd name="T2" fmla="*/ 20 w 75"/>
                <a:gd name="T3" fmla="*/ 46 h 46"/>
                <a:gd name="T4" fmla="*/ 67 w 75"/>
                <a:gd name="T5" fmla="*/ 22 h 46"/>
                <a:gd name="T6" fmla="*/ 68 w 75"/>
                <a:gd name="T7" fmla="*/ 0 h 46"/>
                <a:gd name="T8" fmla="*/ 0 w 75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6">
                  <a:moveTo>
                    <a:pt x="0" y="0"/>
                  </a:moveTo>
                  <a:cubicBezTo>
                    <a:pt x="0" y="30"/>
                    <a:pt x="20" y="46"/>
                    <a:pt x="20" y="46"/>
                  </a:cubicBezTo>
                  <a:cubicBezTo>
                    <a:pt x="20" y="46"/>
                    <a:pt x="59" y="33"/>
                    <a:pt x="67" y="22"/>
                  </a:cubicBezTo>
                  <a:cubicBezTo>
                    <a:pt x="75" y="11"/>
                    <a:pt x="68" y="0"/>
                    <a:pt x="6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0B2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1720" y="1862"/>
              <a:ext cx="176" cy="350"/>
            </a:xfrm>
            <a:custGeom>
              <a:avLst/>
              <a:gdLst>
                <a:gd name="T0" fmla="*/ 102 w 224"/>
                <a:gd name="T1" fmla="*/ 207 h 448"/>
                <a:gd name="T2" fmla="*/ 66 w 224"/>
                <a:gd name="T3" fmla="*/ 0 h 448"/>
                <a:gd name="T4" fmla="*/ 0 w 224"/>
                <a:gd name="T5" fmla="*/ 0 h 448"/>
                <a:gd name="T6" fmla="*/ 43 w 224"/>
                <a:gd name="T7" fmla="*/ 242 h 448"/>
                <a:gd name="T8" fmla="*/ 53 w 224"/>
                <a:gd name="T9" fmla="*/ 254 h 448"/>
                <a:gd name="T10" fmla="*/ 178 w 224"/>
                <a:gd name="T11" fmla="*/ 448 h 448"/>
                <a:gd name="T12" fmla="*/ 224 w 224"/>
                <a:gd name="T13" fmla="*/ 347 h 448"/>
                <a:gd name="T14" fmla="*/ 102 w 224"/>
                <a:gd name="T15" fmla="*/ 207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4" h="448">
                  <a:moveTo>
                    <a:pt x="102" y="207"/>
                  </a:moveTo>
                  <a:cubicBezTo>
                    <a:pt x="66" y="0"/>
                    <a:pt x="66" y="0"/>
                    <a:pt x="6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3" y="242"/>
                    <a:pt x="43" y="242"/>
                    <a:pt x="43" y="242"/>
                  </a:cubicBezTo>
                  <a:cubicBezTo>
                    <a:pt x="45" y="247"/>
                    <a:pt x="49" y="251"/>
                    <a:pt x="53" y="254"/>
                  </a:cubicBezTo>
                  <a:cubicBezTo>
                    <a:pt x="178" y="448"/>
                    <a:pt x="178" y="448"/>
                    <a:pt x="178" y="448"/>
                  </a:cubicBezTo>
                  <a:cubicBezTo>
                    <a:pt x="224" y="347"/>
                    <a:pt x="224" y="347"/>
                    <a:pt x="224" y="347"/>
                  </a:cubicBezTo>
                  <a:lnTo>
                    <a:pt x="102" y="207"/>
                  </a:lnTo>
                  <a:close/>
                </a:path>
              </a:pathLst>
            </a:custGeom>
            <a:solidFill>
              <a:srgbClr val="107C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1759" y="1862"/>
              <a:ext cx="137" cy="271"/>
            </a:xfrm>
            <a:custGeom>
              <a:avLst/>
              <a:gdLst>
                <a:gd name="T0" fmla="*/ 52 w 174"/>
                <a:gd name="T1" fmla="*/ 207 h 347"/>
                <a:gd name="T2" fmla="*/ 16 w 174"/>
                <a:gd name="T3" fmla="*/ 0 h 347"/>
                <a:gd name="T4" fmla="*/ 0 w 174"/>
                <a:gd name="T5" fmla="*/ 0 h 347"/>
                <a:gd name="T6" fmla="*/ 39 w 174"/>
                <a:gd name="T7" fmla="*/ 212 h 347"/>
                <a:gd name="T8" fmla="*/ 56 w 174"/>
                <a:gd name="T9" fmla="*/ 237 h 347"/>
                <a:gd name="T10" fmla="*/ 174 w 174"/>
                <a:gd name="T11" fmla="*/ 347 h 347"/>
                <a:gd name="T12" fmla="*/ 52 w 174"/>
                <a:gd name="T13" fmla="*/ 20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" h="347">
                  <a:moveTo>
                    <a:pt x="52" y="207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9" y="212"/>
                    <a:pt x="39" y="212"/>
                    <a:pt x="39" y="212"/>
                  </a:cubicBezTo>
                  <a:cubicBezTo>
                    <a:pt x="41" y="216"/>
                    <a:pt x="51" y="233"/>
                    <a:pt x="56" y="237"/>
                  </a:cubicBezTo>
                  <a:cubicBezTo>
                    <a:pt x="174" y="347"/>
                    <a:pt x="174" y="347"/>
                    <a:pt x="174" y="347"/>
                  </a:cubicBezTo>
                  <a:lnTo>
                    <a:pt x="52" y="207"/>
                  </a:lnTo>
                  <a:close/>
                </a:path>
              </a:pathLst>
            </a:custGeom>
            <a:solidFill>
              <a:srgbClr val="4C9D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1720" y="1862"/>
              <a:ext cx="140" cy="351"/>
            </a:xfrm>
            <a:custGeom>
              <a:avLst/>
              <a:gdLst>
                <a:gd name="T0" fmla="*/ 57 w 178"/>
                <a:gd name="T1" fmla="*/ 234 h 449"/>
                <a:gd name="T2" fmla="*/ 13 w 178"/>
                <a:gd name="T3" fmla="*/ 0 h 449"/>
                <a:gd name="T4" fmla="*/ 0 w 178"/>
                <a:gd name="T5" fmla="*/ 0 h 449"/>
                <a:gd name="T6" fmla="*/ 43 w 178"/>
                <a:gd name="T7" fmla="*/ 242 h 449"/>
                <a:gd name="T8" fmla="*/ 53 w 178"/>
                <a:gd name="T9" fmla="*/ 254 h 449"/>
                <a:gd name="T10" fmla="*/ 178 w 178"/>
                <a:gd name="T11" fmla="*/ 449 h 449"/>
                <a:gd name="T12" fmla="*/ 178 w 178"/>
                <a:gd name="T13" fmla="*/ 404 h 449"/>
                <a:gd name="T14" fmla="*/ 57 w 178"/>
                <a:gd name="T15" fmla="*/ 234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8" h="449">
                  <a:moveTo>
                    <a:pt x="57" y="234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3" y="242"/>
                    <a:pt x="43" y="242"/>
                    <a:pt x="43" y="242"/>
                  </a:cubicBezTo>
                  <a:cubicBezTo>
                    <a:pt x="45" y="247"/>
                    <a:pt x="49" y="251"/>
                    <a:pt x="53" y="254"/>
                  </a:cubicBezTo>
                  <a:cubicBezTo>
                    <a:pt x="178" y="449"/>
                    <a:pt x="178" y="449"/>
                    <a:pt x="178" y="449"/>
                  </a:cubicBezTo>
                  <a:cubicBezTo>
                    <a:pt x="178" y="404"/>
                    <a:pt x="178" y="404"/>
                    <a:pt x="178" y="404"/>
                  </a:cubicBezTo>
                  <a:lnTo>
                    <a:pt x="57" y="234"/>
                  </a:lnTo>
                  <a:close/>
                </a:path>
              </a:pathLst>
            </a:custGeom>
            <a:solidFill>
              <a:srgbClr val="0E6D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2015" y="2295"/>
              <a:ext cx="61" cy="158"/>
            </a:xfrm>
            <a:custGeom>
              <a:avLst/>
              <a:gdLst>
                <a:gd name="T0" fmla="*/ 78 w 78"/>
                <a:gd name="T1" fmla="*/ 185 h 202"/>
                <a:gd name="T2" fmla="*/ 60 w 78"/>
                <a:gd name="T3" fmla="*/ 202 h 202"/>
                <a:gd name="T4" fmla="*/ 18 w 78"/>
                <a:gd name="T5" fmla="*/ 202 h 202"/>
                <a:gd name="T6" fmla="*/ 0 w 78"/>
                <a:gd name="T7" fmla="*/ 185 h 202"/>
                <a:gd name="T8" fmla="*/ 0 w 78"/>
                <a:gd name="T9" fmla="*/ 18 h 202"/>
                <a:gd name="T10" fmla="*/ 18 w 78"/>
                <a:gd name="T11" fmla="*/ 0 h 202"/>
                <a:gd name="T12" fmla="*/ 60 w 78"/>
                <a:gd name="T13" fmla="*/ 0 h 202"/>
                <a:gd name="T14" fmla="*/ 78 w 78"/>
                <a:gd name="T15" fmla="*/ 18 h 202"/>
                <a:gd name="T16" fmla="*/ 78 w 78"/>
                <a:gd name="T17" fmla="*/ 18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202">
                  <a:moveTo>
                    <a:pt x="78" y="185"/>
                  </a:moveTo>
                  <a:cubicBezTo>
                    <a:pt x="78" y="194"/>
                    <a:pt x="70" y="202"/>
                    <a:pt x="60" y="202"/>
                  </a:cubicBezTo>
                  <a:cubicBezTo>
                    <a:pt x="18" y="202"/>
                    <a:pt x="18" y="202"/>
                    <a:pt x="18" y="202"/>
                  </a:cubicBezTo>
                  <a:cubicBezTo>
                    <a:pt x="8" y="202"/>
                    <a:pt x="0" y="194"/>
                    <a:pt x="0" y="185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70" y="0"/>
                    <a:pt x="78" y="8"/>
                    <a:pt x="78" y="18"/>
                  </a:cubicBezTo>
                  <a:lnTo>
                    <a:pt x="78" y="185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1857" y="2766"/>
              <a:ext cx="64" cy="15"/>
            </a:xfrm>
            <a:custGeom>
              <a:avLst/>
              <a:gdLst>
                <a:gd name="T0" fmla="*/ 0 w 82"/>
                <a:gd name="T1" fmla="*/ 0 h 18"/>
                <a:gd name="T2" fmla="*/ 0 w 82"/>
                <a:gd name="T3" fmla="*/ 10 h 18"/>
                <a:gd name="T4" fmla="*/ 7 w 82"/>
                <a:gd name="T5" fmla="*/ 17 h 18"/>
                <a:gd name="T6" fmla="*/ 82 w 82"/>
                <a:gd name="T7" fmla="*/ 18 h 18"/>
                <a:gd name="T8" fmla="*/ 82 w 82"/>
                <a:gd name="T9" fmla="*/ 8 h 18"/>
                <a:gd name="T10" fmla="*/ 7 w 82"/>
                <a:gd name="T11" fmla="*/ 8 h 18"/>
                <a:gd name="T12" fmla="*/ 0 w 82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18">
                  <a:moveTo>
                    <a:pt x="0" y="0"/>
                  </a:moveTo>
                  <a:cubicBezTo>
                    <a:pt x="0" y="3"/>
                    <a:pt x="0" y="7"/>
                    <a:pt x="0" y="10"/>
                  </a:cubicBezTo>
                  <a:cubicBezTo>
                    <a:pt x="0" y="17"/>
                    <a:pt x="7" y="17"/>
                    <a:pt x="7" y="17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0" y="7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>
              <a:off x="1856" y="2709"/>
              <a:ext cx="65" cy="64"/>
            </a:xfrm>
            <a:custGeom>
              <a:avLst/>
              <a:gdLst>
                <a:gd name="T0" fmla="*/ 32 w 83"/>
                <a:gd name="T1" fmla="*/ 0 h 82"/>
                <a:gd name="T2" fmla="*/ 32 w 83"/>
                <a:gd name="T3" fmla="*/ 20 h 82"/>
                <a:gd name="T4" fmla="*/ 9 w 83"/>
                <a:gd name="T5" fmla="*/ 48 h 82"/>
                <a:gd name="T6" fmla="*/ 1 w 83"/>
                <a:gd name="T7" fmla="*/ 59 h 82"/>
                <a:gd name="T8" fmla="*/ 1 w 83"/>
                <a:gd name="T9" fmla="*/ 74 h 82"/>
                <a:gd name="T10" fmla="*/ 8 w 83"/>
                <a:gd name="T11" fmla="*/ 82 h 82"/>
                <a:gd name="T12" fmla="*/ 83 w 83"/>
                <a:gd name="T13" fmla="*/ 82 h 82"/>
                <a:gd name="T14" fmla="*/ 83 w 83"/>
                <a:gd name="T15" fmla="*/ 0 h 82"/>
                <a:gd name="T16" fmla="*/ 32 w 83"/>
                <a:gd name="T1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82">
                  <a:moveTo>
                    <a:pt x="32" y="0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0" y="27"/>
                    <a:pt x="16" y="43"/>
                    <a:pt x="9" y="48"/>
                  </a:cubicBezTo>
                  <a:cubicBezTo>
                    <a:pt x="0" y="53"/>
                    <a:pt x="1" y="59"/>
                    <a:pt x="1" y="59"/>
                  </a:cubicBezTo>
                  <a:cubicBezTo>
                    <a:pt x="1" y="59"/>
                    <a:pt x="1" y="67"/>
                    <a:pt x="1" y="74"/>
                  </a:cubicBezTo>
                  <a:cubicBezTo>
                    <a:pt x="1" y="81"/>
                    <a:pt x="8" y="82"/>
                    <a:pt x="8" y="82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0"/>
                    <a:pt x="83" y="0"/>
                    <a:pt x="83" y="0"/>
                  </a:cubicBez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>
              <a:off x="1888" y="2709"/>
              <a:ext cx="33" cy="64"/>
            </a:xfrm>
            <a:custGeom>
              <a:avLst/>
              <a:gdLst>
                <a:gd name="T0" fmla="*/ 36 w 42"/>
                <a:gd name="T1" fmla="*/ 0 h 82"/>
                <a:gd name="T2" fmla="*/ 32 w 42"/>
                <a:gd name="T3" fmla="*/ 20 h 82"/>
                <a:gd name="T4" fmla="*/ 9 w 42"/>
                <a:gd name="T5" fmla="*/ 48 h 82"/>
                <a:gd name="T6" fmla="*/ 1 w 42"/>
                <a:gd name="T7" fmla="*/ 59 h 82"/>
                <a:gd name="T8" fmla="*/ 1 w 42"/>
                <a:gd name="T9" fmla="*/ 74 h 82"/>
                <a:gd name="T10" fmla="*/ 8 w 42"/>
                <a:gd name="T11" fmla="*/ 82 h 82"/>
                <a:gd name="T12" fmla="*/ 42 w 42"/>
                <a:gd name="T13" fmla="*/ 82 h 82"/>
                <a:gd name="T14" fmla="*/ 42 w 42"/>
                <a:gd name="T15" fmla="*/ 0 h 82"/>
                <a:gd name="T16" fmla="*/ 36 w 42"/>
                <a:gd name="T1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82">
                  <a:moveTo>
                    <a:pt x="36" y="0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0" y="27"/>
                    <a:pt x="16" y="43"/>
                    <a:pt x="9" y="48"/>
                  </a:cubicBezTo>
                  <a:cubicBezTo>
                    <a:pt x="0" y="53"/>
                    <a:pt x="1" y="59"/>
                    <a:pt x="1" y="59"/>
                  </a:cubicBezTo>
                  <a:cubicBezTo>
                    <a:pt x="1" y="59"/>
                    <a:pt x="1" y="67"/>
                    <a:pt x="1" y="74"/>
                  </a:cubicBezTo>
                  <a:cubicBezTo>
                    <a:pt x="1" y="81"/>
                    <a:pt x="8" y="82"/>
                    <a:pt x="8" y="82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2" y="0"/>
                    <a:pt x="42" y="0"/>
                    <a:pt x="42" y="0"/>
                  </a:cubicBezTo>
                  <a:lnTo>
                    <a:pt x="36" y="0"/>
                  </a:lnTo>
                  <a:close/>
                </a:path>
              </a:pathLst>
            </a:custGeom>
            <a:solidFill>
              <a:srgbClr val="4A4A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>
              <a:off x="1961" y="2766"/>
              <a:ext cx="64" cy="15"/>
            </a:xfrm>
            <a:custGeom>
              <a:avLst/>
              <a:gdLst>
                <a:gd name="T0" fmla="*/ 82 w 82"/>
                <a:gd name="T1" fmla="*/ 0 h 18"/>
                <a:gd name="T2" fmla="*/ 82 w 82"/>
                <a:gd name="T3" fmla="*/ 10 h 18"/>
                <a:gd name="T4" fmla="*/ 76 w 82"/>
                <a:gd name="T5" fmla="*/ 17 h 18"/>
                <a:gd name="T6" fmla="*/ 0 w 82"/>
                <a:gd name="T7" fmla="*/ 18 h 18"/>
                <a:gd name="T8" fmla="*/ 0 w 82"/>
                <a:gd name="T9" fmla="*/ 8 h 18"/>
                <a:gd name="T10" fmla="*/ 76 w 82"/>
                <a:gd name="T11" fmla="*/ 8 h 18"/>
                <a:gd name="T12" fmla="*/ 82 w 82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18">
                  <a:moveTo>
                    <a:pt x="82" y="0"/>
                  </a:moveTo>
                  <a:cubicBezTo>
                    <a:pt x="82" y="3"/>
                    <a:pt x="82" y="7"/>
                    <a:pt x="82" y="10"/>
                  </a:cubicBezTo>
                  <a:cubicBezTo>
                    <a:pt x="82" y="17"/>
                    <a:pt x="76" y="17"/>
                    <a:pt x="76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6" y="8"/>
                    <a:pt x="82" y="7"/>
                    <a:pt x="8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>
              <a:off x="1961" y="2709"/>
              <a:ext cx="66" cy="64"/>
            </a:xfrm>
            <a:custGeom>
              <a:avLst/>
              <a:gdLst>
                <a:gd name="T0" fmla="*/ 75 w 84"/>
                <a:gd name="T1" fmla="*/ 48 h 82"/>
                <a:gd name="T2" fmla="*/ 52 w 84"/>
                <a:gd name="T3" fmla="*/ 20 h 82"/>
                <a:gd name="T4" fmla="*/ 52 w 84"/>
                <a:gd name="T5" fmla="*/ 0 h 82"/>
                <a:gd name="T6" fmla="*/ 0 w 84"/>
                <a:gd name="T7" fmla="*/ 0 h 82"/>
                <a:gd name="T8" fmla="*/ 0 w 84"/>
                <a:gd name="T9" fmla="*/ 82 h 82"/>
                <a:gd name="T10" fmla="*/ 76 w 84"/>
                <a:gd name="T11" fmla="*/ 82 h 82"/>
                <a:gd name="T12" fmla="*/ 82 w 84"/>
                <a:gd name="T13" fmla="*/ 74 h 82"/>
                <a:gd name="T14" fmla="*/ 82 w 84"/>
                <a:gd name="T15" fmla="*/ 59 h 82"/>
                <a:gd name="T16" fmla="*/ 75 w 84"/>
                <a:gd name="T17" fmla="*/ 4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82">
                  <a:moveTo>
                    <a:pt x="75" y="48"/>
                  </a:moveTo>
                  <a:cubicBezTo>
                    <a:pt x="67" y="43"/>
                    <a:pt x="54" y="27"/>
                    <a:pt x="52" y="2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76" y="82"/>
                    <a:pt x="76" y="82"/>
                    <a:pt x="76" y="82"/>
                  </a:cubicBezTo>
                  <a:cubicBezTo>
                    <a:pt x="76" y="82"/>
                    <a:pt x="82" y="81"/>
                    <a:pt x="82" y="74"/>
                  </a:cubicBezTo>
                  <a:cubicBezTo>
                    <a:pt x="82" y="67"/>
                    <a:pt x="82" y="59"/>
                    <a:pt x="82" y="59"/>
                  </a:cubicBezTo>
                  <a:cubicBezTo>
                    <a:pt x="82" y="59"/>
                    <a:pt x="84" y="53"/>
                    <a:pt x="75" y="4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2"/>
            <p:cNvSpPr>
              <a:spLocks/>
            </p:cNvSpPr>
            <p:nvPr/>
          </p:nvSpPr>
          <p:spPr bwMode="auto">
            <a:xfrm>
              <a:off x="1961" y="2766"/>
              <a:ext cx="64" cy="15"/>
            </a:xfrm>
            <a:custGeom>
              <a:avLst/>
              <a:gdLst>
                <a:gd name="T0" fmla="*/ 82 w 82"/>
                <a:gd name="T1" fmla="*/ 0 h 18"/>
                <a:gd name="T2" fmla="*/ 82 w 82"/>
                <a:gd name="T3" fmla="*/ 10 h 18"/>
                <a:gd name="T4" fmla="*/ 76 w 82"/>
                <a:gd name="T5" fmla="*/ 17 h 18"/>
                <a:gd name="T6" fmla="*/ 0 w 82"/>
                <a:gd name="T7" fmla="*/ 18 h 18"/>
                <a:gd name="T8" fmla="*/ 0 w 82"/>
                <a:gd name="T9" fmla="*/ 8 h 18"/>
                <a:gd name="T10" fmla="*/ 76 w 82"/>
                <a:gd name="T11" fmla="*/ 8 h 18"/>
                <a:gd name="T12" fmla="*/ 82 w 82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18">
                  <a:moveTo>
                    <a:pt x="82" y="0"/>
                  </a:moveTo>
                  <a:cubicBezTo>
                    <a:pt x="82" y="3"/>
                    <a:pt x="82" y="7"/>
                    <a:pt x="82" y="10"/>
                  </a:cubicBezTo>
                  <a:cubicBezTo>
                    <a:pt x="82" y="17"/>
                    <a:pt x="76" y="17"/>
                    <a:pt x="76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6" y="8"/>
                    <a:pt x="82" y="7"/>
                    <a:pt x="82" y="0"/>
                  </a:cubicBezTo>
                  <a:close/>
                </a:path>
              </a:pathLst>
            </a:custGeom>
            <a:solidFill>
              <a:srgbClr val="4A4A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3"/>
            <p:cNvSpPr>
              <a:spLocks/>
            </p:cNvSpPr>
            <p:nvPr/>
          </p:nvSpPr>
          <p:spPr bwMode="auto">
            <a:xfrm>
              <a:off x="1958" y="2709"/>
              <a:ext cx="69" cy="64"/>
            </a:xfrm>
            <a:custGeom>
              <a:avLst/>
              <a:gdLst>
                <a:gd name="T0" fmla="*/ 79 w 88"/>
                <a:gd name="T1" fmla="*/ 48 h 82"/>
                <a:gd name="T2" fmla="*/ 56 w 88"/>
                <a:gd name="T3" fmla="*/ 20 h 82"/>
                <a:gd name="T4" fmla="*/ 56 w 88"/>
                <a:gd name="T5" fmla="*/ 0 h 82"/>
                <a:gd name="T6" fmla="*/ 43 w 88"/>
                <a:gd name="T7" fmla="*/ 0 h 82"/>
                <a:gd name="T8" fmla="*/ 38 w 88"/>
                <a:gd name="T9" fmla="*/ 20 h 82"/>
                <a:gd name="T10" fmla="*/ 61 w 88"/>
                <a:gd name="T11" fmla="*/ 48 h 82"/>
                <a:gd name="T12" fmla="*/ 68 w 88"/>
                <a:gd name="T13" fmla="*/ 59 h 82"/>
                <a:gd name="T14" fmla="*/ 68 w 88"/>
                <a:gd name="T15" fmla="*/ 74 h 82"/>
                <a:gd name="T16" fmla="*/ 62 w 88"/>
                <a:gd name="T17" fmla="*/ 82 h 82"/>
                <a:gd name="T18" fmla="*/ 0 w 88"/>
                <a:gd name="T19" fmla="*/ 82 h 82"/>
                <a:gd name="T20" fmla="*/ 0 w 88"/>
                <a:gd name="T21" fmla="*/ 82 h 82"/>
                <a:gd name="T22" fmla="*/ 80 w 88"/>
                <a:gd name="T23" fmla="*/ 82 h 82"/>
                <a:gd name="T24" fmla="*/ 86 w 88"/>
                <a:gd name="T25" fmla="*/ 74 h 82"/>
                <a:gd name="T26" fmla="*/ 86 w 88"/>
                <a:gd name="T27" fmla="*/ 59 h 82"/>
                <a:gd name="T28" fmla="*/ 79 w 88"/>
                <a:gd name="T29" fmla="*/ 4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8" h="82">
                  <a:moveTo>
                    <a:pt x="79" y="48"/>
                  </a:moveTo>
                  <a:cubicBezTo>
                    <a:pt x="71" y="43"/>
                    <a:pt x="58" y="27"/>
                    <a:pt x="56" y="2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0" y="27"/>
                    <a:pt x="53" y="43"/>
                    <a:pt x="61" y="48"/>
                  </a:cubicBezTo>
                  <a:cubicBezTo>
                    <a:pt x="70" y="53"/>
                    <a:pt x="68" y="59"/>
                    <a:pt x="68" y="59"/>
                  </a:cubicBezTo>
                  <a:cubicBezTo>
                    <a:pt x="68" y="59"/>
                    <a:pt x="68" y="67"/>
                    <a:pt x="68" y="74"/>
                  </a:cubicBezTo>
                  <a:cubicBezTo>
                    <a:pt x="68" y="81"/>
                    <a:pt x="62" y="82"/>
                    <a:pt x="62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6" y="81"/>
                    <a:pt x="86" y="74"/>
                  </a:cubicBezTo>
                  <a:cubicBezTo>
                    <a:pt x="86" y="67"/>
                    <a:pt x="86" y="59"/>
                    <a:pt x="86" y="59"/>
                  </a:cubicBezTo>
                  <a:cubicBezTo>
                    <a:pt x="86" y="59"/>
                    <a:pt x="88" y="53"/>
                    <a:pt x="79" y="48"/>
                  </a:cubicBezTo>
                  <a:close/>
                </a:path>
              </a:pathLst>
            </a:custGeom>
            <a:solidFill>
              <a:srgbClr val="4A4A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4"/>
            <p:cNvSpPr>
              <a:spLocks/>
            </p:cNvSpPr>
            <p:nvPr/>
          </p:nvSpPr>
          <p:spPr bwMode="auto">
            <a:xfrm>
              <a:off x="1841" y="2367"/>
              <a:ext cx="179" cy="344"/>
            </a:xfrm>
            <a:custGeom>
              <a:avLst/>
              <a:gdLst>
                <a:gd name="T0" fmla="*/ 51 w 228"/>
                <a:gd name="T1" fmla="*/ 441 h 441"/>
                <a:gd name="T2" fmla="*/ 102 w 228"/>
                <a:gd name="T3" fmla="*/ 441 h 441"/>
                <a:gd name="T4" fmla="*/ 77 w 228"/>
                <a:gd name="T5" fmla="*/ 222 h 441"/>
                <a:gd name="T6" fmla="*/ 103 w 228"/>
                <a:gd name="T7" fmla="*/ 102 h 441"/>
                <a:gd name="T8" fmla="*/ 117 w 228"/>
                <a:gd name="T9" fmla="*/ 100 h 441"/>
                <a:gd name="T10" fmla="*/ 129 w 228"/>
                <a:gd name="T11" fmla="*/ 102 h 441"/>
                <a:gd name="T12" fmla="*/ 154 w 228"/>
                <a:gd name="T13" fmla="*/ 441 h 441"/>
                <a:gd name="T14" fmla="*/ 205 w 228"/>
                <a:gd name="T15" fmla="*/ 441 h 441"/>
                <a:gd name="T16" fmla="*/ 214 w 228"/>
                <a:gd name="T17" fmla="*/ 221 h 441"/>
                <a:gd name="T18" fmla="*/ 228 w 228"/>
                <a:gd name="T19" fmla="*/ 0 h 441"/>
                <a:gd name="T20" fmla="*/ 6 w 228"/>
                <a:gd name="T21" fmla="*/ 0 h 441"/>
                <a:gd name="T22" fmla="*/ 0 w 228"/>
                <a:gd name="T23" fmla="*/ 225 h 441"/>
                <a:gd name="T24" fmla="*/ 51 w 228"/>
                <a:gd name="T25" fmla="*/ 441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8" h="441">
                  <a:moveTo>
                    <a:pt x="51" y="441"/>
                  </a:moveTo>
                  <a:cubicBezTo>
                    <a:pt x="102" y="441"/>
                    <a:pt x="102" y="441"/>
                    <a:pt x="102" y="441"/>
                  </a:cubicBezTo>
                  <a:cubicBezTo>
                    <a:pt x="77" y="222"/>
                    <a:pt x="77" y="222"/>
                    <a:pt x="77" y="222"/>
                  </a:cubicBezTo>
                  <a:cubicBezTo>
                    <a:pt x="103" y="102"/>
                    <a:pt x="103" y="102"/>
                    <a:pt x="103" y="102"/>
                  </a:cubicBezTo>
                  <a:cubicBezTo>
                    <a:pt x="109" y="99"/>
                    <a:pt x="113" y="100"/>
                    <a:pt x="117" y="100"/>
                  </a:cubicBezTo>
                  <a:cubicBezTo>
                    <a:pt x="122" y="100"/>
                    <a:pt x="122" y="100"/>
                    <a:pt x="129" y="102"/>
                  </a:cubicBezTo>
                  <a:cubicBezTo>
                    <a:pt x="154" y="441"/>
                    <a:pt x="154" y="441"/>
                    <a:pt x="154" y="441"/>
                  </a:cubicBezTo>
                  <a:cubicBezTo>
                    <a:pt x="205" y="441"/>
                    <a:pt x="205" y="441"/>
                    <a:pt x="205" y="441"/>
                  </a:cubicBezTo>
                  <a:cubicBezTo>
                    <a:pt x="214" y="221"/>
                    <a:pt x="214" y="221"/>
                    <a:pt x="214" y="221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225"/>
                    <a:pt x="0" y="225"/>
                    <a:pt x="0" y="225"/>
                  </a:cubicBezTo>
                  <a:lnTo>
                    <a:pt x="51" y="441"/>
                  </a:lnTo>
                  <a:close/>
                </a:path>
              </a:pathLst>
            </a:custGeom>
            <a:solidFill>
              <a:srgbClr val="321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5"/>
            <p:cNvSpPr>
              <a:spLocks/>
            </p:cNvSpPr>
            <p:nvPr/>
          </p:nvSpPr>
          <p:spPr bwMode="auto">
            <a:xfrm>
              <a:off x="1889" y="2445"/>
              <a:ext cx="39" cy="266"/>
            </a:xfrm>
            <a:custGeom>
              <a:avLst/>
              <a:gdLst>
                <a:gd name="T0" fmla="*/ 50 w 50"/>
                <a:gd name="T1" fmla="*/ 0 h 341"/>
                <a:gd name="T2" fmla="*/ 41 w 50"/>
                <a:gd name="T3" fmla="*/ 0 h 341"/>
                <a:gd name="T4" fmla="*/ 22 w 50"/>
                <a:gd name="T5" fmla="*/ 5 h 341"/>
                <a:gd name="T6" fmla="*/ 0 w 50"/>
                <a:gd name="T7" fmla="*/ 122 h 341"/>
                <a:gd name="T8" fmla="*/ 41 w 50"/>
                <a:gd name="T9" fmla="*/ 341 h 341"/>
                <a:gd name="T10" fmla="*/ 16 w 50"/>
                <a:gd name="T11" fmla="*/ 122 h 341"/>
                <a:gd name="T12" fmla="*/ 42 w 50"/>
                <a:gd name="T13" fmla="*/ 2 h 341"/>
                <a:gd name="T14" fmla="*/ 50 w 50"/>
                <a:gd name="T15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341">
                  <a:moveTo>
                    <a:pt x="50" y="0"/>
                  </a:moveTo>
                  <a:cubicBezTo>
                    <a:pt x="47" y="0"/>
                    <a:pt x="44" y="0"/>
                    <a:pt x="41" y="0"/>
                  </a:cubicBezTo>
                  <a:cubicBezTo>
                    <a:pt x="34" y="0"/>
                    <a:pt x="28" y="2"/>
                    <a:pt x="22" y="5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41" y="341"/>
                    <a:pt x="41" y="341"/>
                    <a:pt x="41" y="341"/>
                  </a:cubicBezTo>
                  <a:cubicBezTo>
                    <a:pt x="16" y="122"/>
                    <a:pt x="16" y="122"/>
                    <a:pt x="16" y="12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6" y="1"/>
                    <a:pt x="45" y="1"/>
                    <a:pt x="50" y="0"/>
                  </a:cubicBezTo>
                  <a:close/>
                </a:path>
              </a:pathLst>
            </a:custGeom>
            <a:solidFill>
              <a:srgbClr val="654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6"/>
            <p:cNvSpPr>
              <a:spLocks/>
            </p:cNvSpPr>
            <p:nvPr/>
          </p:nvSpPr>
          <p:spPr bwMode="auto">
            <a:xfrm>
              <a:off x="1995" y="2367"/>
              <a:ext cx="25" cy="344"/>
            </a:xfrm>
            <a:custGeom>
              <a:avLst/>
              <a:gdLst>
                <a:gd name="T0" fmla="*/ 11 w 25"/>
                <a:gd name="T1" fmla="*/ 0 h 344"/>
                <a:gd name="T2" fmla="*/ 0 w 25"/>
                <a:gd name="T3" fmla="*/ 172 h 344"/>
                <a:gd name="T4" fmla="*/ 7 w 25"/>
                <a:gd name="T5" fmla="*/ 344 h 344"/>
                <a:gd name="T6" fmla="*/ 14 w 25"/>
                <a:gd name="T7" fmla="*/ 172 h 344"/>
                <a:gd name="T8" fmla="*/ 25 w 25"/>
                <a:gd name="T9" fmla="*/ 0 h 344"/>
                <a:gd name="T10" fmla="*/ 11 w 25"/>
                <a:gd name="T11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344">
                  <a:moveTo>
                    <a:pt x="11" y="0"/>
                  </a:moveTo>
                  <a:lnTo>
                    <a:pt x="0" y="172"/>
                  </a:lnTo>
                  <a:lnTo>
                    <a:pt x="7" y="344"/>
                  </a:lnTo>
                  <a:lnTo>
                    <a:pt x="14" y="172"/>
                  </a:lnTo>
                  <a:lnTo>
                    <a:pt x="25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654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7"/>
            <p:cNvSpPr>
              <a:spLocks/>
            </p:cNvSpPr>
            <p:nvPr/>
          </p:nvSpPr>
          <p:spPr bwMode="auto">
            <a:xfrm>
              <a:off x="1934" y="2444"/>
              <a:ext cx="28" cy="267"/>
            </a:xfrm>
            <a:custGeom>
              <a:avLst/>
              <a:gdLst>
                <a:gd name="T0" fmla="*/ 0 w 35"/>
                <a:gd name="T1" fmla="*/ 1 h 342"/>
                <a:gd name="T2" fmla="*/ 12 w 35"/>
                <a:gd name="T3" fmla="*/ 1 h 342"/>
                <a:gd name="T4" fmla="*/ 32 w 35"/>
                <a:gd name="T5" fmla="*/ 6 h 342"/>
                <a:gd name="T6" fmla="*/ 33 w 35"/>
                <a:gd name="T7" fmla="*/ 119 h 342"/>
                <a:gd name="T8" fmla="*/ 35 w 35"/>
                <a:gd name="T9" fmla="*/ 342 h 342"/>
                <a:gd name="T10" fmla="*/ 10 w 35"/>
                <a:gd name="T11" fmla="*/ 3 h 342"/>
                <a:gd name="T12" fmla="*/ 0 w 35"/>
                <a:gd name="T13" fmla="*/ 1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42">
                  <a:moveTo>
                    <a:pt x="0" y="1"/>
                  </a:moveTo>
                  <a:cubicBezTo>
                    <a:pt x="2" y="0"/>
                    <a:pt x="10" y="1"/>
                    <a:pt x="12" y="1"/>
                  </a:cubicBezTo>
                  <a:cubicBezTo>
                    <a:pt x="19" y="2"/>
                    <a:pt x="26" y="3"/>
                    <a:pt x="32" y="6"/>
                  </a:cubicBezTo>
                  <a:cubicBezTo>
                    <a:pt x="33" y="119"/>
                    <a:pt x="33" y="119"/>
                    <a:pt x="33" y="119"/>
                  </a:cubicBezTo>
                  <a:cubicBezTo>
                    <a:pt x="35" y="342"/>
                    <a:pt x="35" y="342"/>
                    <a:pt x="35" y="342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5" y="2"/>
                    <a:pt x="4" y="2"/>
                    <a:pt x="0" y="1"/>
                  </a:cubicBezTo>
                  <a:close/>
                </a:path>
              </a:pathLst>
            </a:custGeom>
            <a:solidFill>
              <a:srgbClr val="220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8"/>
            <p:cNvSpPr>
              <a:spLocks/>
            </p:cNvSpPr>
            <p:nvPr/>
          </p:nvSpPr>
          <p:spPr bwMode="auto">
            <a:xfrm>
              <a:off x="1841" y="2367"/>
              <a:ext cx="40" cy="344"/>
            </a:xfrm>
            <a:custGeom>
              <a:avLst/>
              <a:gdLst>
                <a:gd name="T0" fmla="*/ 18 w 40"/>
                <a:gd name="T1" fmla="*/ 0 h 344"/>
                <a:gd name="T2" fmla="*/ 13 w 40"/>
                <a:gd name="T3" fmla="*/ 175 h 344"/>
                <a:gd name="T4" fmla="*/ 40 w 40"/>
                <a:gd name="T5" fmla="*/ 344 h 344"/>
                <a:gd name="T6" fmla="*/ 0 w 40"/>
                <a:gd name="T7" fmla="*/ 175 h 344"/>
                <a:gd name="T8" fmla="*/ 5 w 40"/>
                <a:gd name="T9" fmla="*/ 0 h 344"/>
                <a:gd name="T10" fmla="*/ 18 w 40"/>
                <a:gd name="T11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344">
                  <a:moveTo>
                    <a:pt x="18" y="0"/>
                  </a:moveTo>
                  <a:lnTo>
                    <a:pt x="13" y="175"/>
                  </a:lnTo>
                  <a:lnTo>
                    <a:pt x="40" y="344"/>
                  </a:lnTo>
                  <a:lnTo>
                    <a:pt x="0" y="175"/>
                  </a:lnTo>
                  <a:lnTo>
                    <a:pt x="5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220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9"/>
            <p:cNvSpPr>
              <a:spLocks/>
            </p:cNvSpPr>
            <p:nvPr/>
          </p:nvSpPr>
          <p:spPr bwMode="auto">
            <a:xfrm>
              <a:off x="1842" y="2105"/>
              <a:ext cx="201" cy="317"/>
            </a:xfrm>
            <a:custGeom>
              <a:avLst/>
              <a:gdLst>
                <a:gd name="T0" fmla="*/ 226 w 255"/>
                <a:gd name="T1" fmla="*/ 406 h 406"/>
                <a:gd name="T2" fmla="*/ 0 w 255"/>
                <a:gd name="T3" fmla="*/ 406 h 406"/>
                <a:gd name="T4" fmla="*/ 3 w 255"/>
                <a:gd name="T5" fmla="*/ 63 h 406"/>
                <a:gd name="T6" fmla="*/ 55 w 255"/>
                <a:gd name="T7" fmla="*/ 0 h 406"/>
                <a:gd name="T8" fmla="*/ 180 w 255"/>
                <a:gd name="T9" fmla="*/ 0 h 406"/>
                <a:gd name="T10" fmla="*/ 227 w 255"/>
                <a:gd name="T11" fmla="*/ 63 h 406"/>
                <a:gd name="T12" fmla="*/ 226 w 255"/>
                <a:gd name="T13" fmla="*/ 406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406">
                  <a:moveTo>
                    <a:pt x="226" y="406"/>
                  </a:moveTo>
                  <a:cubicBezTo>
                    <a:pt x="0" y="406"/>
                    <a:pt x="0" y="406"/>
                    <a:pt x="0" y="406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9" y="29"/>
                    <a:pt x="19" y="0"/>
                    <a:pt x="55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236" y="6"/>
                    <a:pt x="255" y="53"/>
                    <a:pt x="227" y="63"/>
                  </a:cubicBezTo>
                  <a:lnTo>
                    <a:pt x="226" y="406"/>
                  </a:lnTo>
                  <a:close/>
                </a:path>
              </a:pathLst>
            </a:custGeom>
            <a:solidFill>
              <a:srgbClr val="107C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70"/>
            <p:cNvSpPr>
              <a:spLocks/>
            </p:cNvSpPr>
            <p:nvPr/>
          </p:nvSpPr>
          <p:spPr bwMode="auto">
            <a:xfrm>
              <a:off x="2002" y="2154"/>
              <a:ext cx="19" cy="268"/>
            </a:xfrm>
            <a:custGeom>
              <a:avLst/>
              <a:gdLst>
                <a:gd name="T0" fmla="*/ 0 w 19"/>
                <a:gd name="T1" fmla="*/ 7 h 268"/>
                <a:gd name="T2" fmla="*/ 0 w 19"/>
                <a:gd name="T3" fmla="*/ 268 h 268"/>
                <a:gd name="T4" fmla="*/ 18 w 19"/>
                <a:gd name="T5" fmla="*/ 268 h 268"/>
                <a:gd name="T6" fmla="*/ 19 w 19"/>
                <a:gd name="T7" fmla="*/ 0 h 268"/>
                <a:gd name="T8" fmla="*/ 0 w 19"/>
                <a:gd name="T9" fmla="*/ 7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68">
                  <a:moveTo>
                    <a:pt x="0" y="7"/>
                  </a:moveTo>
                  <a:lnTo>
                    <a:pt x="0" y="268"/>
                  </a:lnTo>
                  <a:lnTo>
                    <a:pt x="18" y="268"/>
                  </a:lnTo>
                  <a:lnTo>
                    <a:pt x="19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4C9D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1"/>
            <p:cNvSpPr>
              <a:spLocks/>
            </p:cNvSpPr>
            <p:nvPr/>
          </p:nvSpPr>
          <p:spPr bwMode="auto">
            <a:xfrm>
              <a:off x="1882" y="2105"/>
              <a:ext cx="102" cy="210"/>
            </a:xfrm>
            <a:custGeom>
              <a:avLst/>
              <a:gdLst>
                <a:gd name="T0" fmla="*/ 51 w 102"/>
                <a:gd name="T1" fmla="*/ 210 h 210"/>
                <a:gd name="T2" fmla="*/ 0 w 102"/>
                <a:gd name="T3" fmla="*/ 0 h 210"/>
                <a:gd name="T4" fmla="*/ 102 w 102"/>
                <a:gd name="T5" fmla="*/ 0 h 210"/>
                <a:gd name="T6" fmla="*/ 51 w 102"/>
                <a:gd name="T7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2" h="210">
                  <a:moveTo>
                    <a:pt x="51" y="210"/>
                  </a:moveTo>
                  <a:lnTo>
                    <a:pt x="0" y="0"/>
                  </a:lnTo>
                  <a:lnTo>
                    <a:pt x="102" y="0"/>
                  </a:lnTo>
                  <a:lnTo>
                    <a:pt x="51" y="2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2"/>
            <p:cNvSpPr>
              <a:spLocks/>
            </p:cNvSpPr>
            <p:nvPr/>
          </p:nvSpPr>
          <p:spPr bwMode="auto">
            <a:xfrm>
              <a:off x="1919" y="2105"/>
              <a:ext cx="27" cy="210"/>
            </a:xfrm>
            <a:custGeom>
              <a:avLst/>
              <a:gdLst>
                <a:gd name="T0" fmla="*/ 27 w 27"/>
                <a:gd name="T1" fmla="*/ 0 h 210"/>
                <a:gd name="T2" fmla="*/ 0 w 27"/>
                <a:gd name="T3" fmla="*/ 0 h 210"/>
                <a:gd name="T4" fmla="*/ 0 w 27"/>
                <a:gd name="T5" fmla="*/ 13 h 210"/>
                <a:gd name="T6" fmla="*/ 6 w 27"/>
                <a:gd name="T7" fmla="*/ 19 h 210"/>
                <a:gd name="T8" fmla="*/ 6 w 27"/>
                <a:gd name="T9" fmla="*/ 181 h 210"/>
                <a:gd name="T10" fmla="*/ 14 w 27"/>
                <a:gd name="T11" fmla="*/ 210 h 210"/>
                <a:gd name="T12" fmla="*/ 21 w 27"/>
                <a:gd name="T13" fmla="*/ 181 h 210"/>
                <a:gd name="T14" fmla="*/ 21 w 27"/>
                <a:gd name="T15" fmla="*/ 19 h 210"/>
                <a:gd name="T16" fmla="*/ 27 w 27"/>
                <a:gd name="T17" fmla="*/ 13 h 210"/>
                <a:gd name="T18" fmla="*/ 27 w 27"/>
                <a:gd name="T19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210">
                  <a:moveTo>
                    <a:pt x="27" y="0"/>
                  </a:moveTo>
                  <a:lnTo>
                    <a:pt x="0" y="0"/>
                  </a:lnTo>
                  <a:lnTo>
                    <a:pt x="0" y="13"/>
                  </a:lnTo>
                  <a:lnTo>
                    <a:pt x="6" y="19"/>
                  </a:lnTo>
                  <a:lnTo>
                    <a:pt x="6" y="181"/>
                  </a:lnTo>
                  <a:lnTo>
                    <a:pt x="14" y="210"/>
                  </a:lnTo>
                  <a:lnTo>
                    <a:pt x="21" y="181"/>
                  </a:lnTo>
                  <a:lnTo>
                    <a:pt x="21" y="19"/>
                  </a:lnTo>
                  <a:lnTo>
                    <a:pt x="27" y="13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3"/>
            <p:cNvSpPr>
              <a:spLocks/>
            </p:cNvSpPr>
            <p:nvPr/>
          </p:nvSpPr>
          <p:spPr bwMode="auto">
            <a:xfrm>
              <a:off x="1875" y="2097"/>
              <a:ext cx="170" cy="217"/>
            </a:xfrm>
            <a:custGeom>
              <a:avLst/>
              <a:gdLst>
                <a:gd name="T0" fmla="*/ 214 w 216"/>
                <a:gd name="T1" fmla="*/ 261 h 278"/>
                <a:gd name="T2" fmla="*/ 213 w 216"/>
                <a:gd name="T3" fmla="*/ 268 h 278"/>
                <a:gd name="T4" fmla="*/ 202 w 216"/>
                <a:gd name="T5" fmla="*/ 276 h 278"/>
                <a:gd name="T6" fmla="*/ 195 w 216"/>
                <a:gd name="T7" fmla="*/ 275 h 278"/>
                <a:gd name="T8" fmla="*/ 2 w 216"/>
                <a:gd name="T9" fmla="*/ 11 h 278"/>
                <a:gd name="T10" fmla="*/ 3 w 216"/>
                <a:gd name="T11" fmla="*/ 5 h 278"/>
                <a:gd name="T12" fmla="*/ 18 w 216"/>
                <a:gd name="T13" fmla="*/ 1 h 278"/>
                <a:gd name="T14" fmla="*/ 26 w 216"/>
                <a:gd name="T15" fmla="*/ 3 h 278"/>
                <a:gd name="T16" fmla="*/ 214 w 216"/>
                <a:gd name="T17" fmla="*/ 261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6" h="278">
                  <a:moveTo>
                    <a:pt x="214" y="261"/>
                  </a:moveTo>
                  <a:cubicBezTo>
                    <a:pt x="216" y="263"/>
                    <a:pt x="215" y="266"/>
                    <a:pt x="213" y="268"/>
                  </a:cubicBezTo>
                  <a:cubicBezTo>
                    <a:pt x="202" y="276"/>
                    <a:pt x="202" y="276"/>
                    <a:pt x="202" y="276"/>
                  </a:cubicBezTo>
                  <a:cubicBezTo>
                    <a:pt x="200" y="278"/>
                    <a:pt x="196" y="278"/>
                    <a:pt x="195" y="275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0" y="9"/>
                    <a:pt x="1" y="6"/>
                    <a:pt x="3" y="5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21" y="0"/>
                    <a:pt x="25" y="1"/>
                    <a:pt x="26" y="3"/>
                  </a:cubicBezTo>
                  <a:lnTo>
                    <a:pt x="214" y="261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4"/>
            <p:cNvSpPr>
              <a:spLocks/>
            </p:cNvSpPr>
            <p:nvPr/>
          </p:nvSpPr>
          <p:spPr bwMode="auto">
            <a:xfrm>
              <a:off x="1960" y="2244"/>
              <a:ext cx="14" cy="13"/>
            </a:xfrm>
            <a:custGeom>
              <a:avLst/>
              <a:gdLst>
                <a:gd name="T0" fmla="*/ 0 w 14"/>
                <a:gd name="T1" fmla="*/ 0 h 13"/>
                <a:gd name="T2" fmla="*/ 6 w 14"/>
                <a:gd name="T3" fmla="*/ 4 h 13"/>
                <a:gd name="T4" fmla="*/ 14 w 14"/>
                <a:gd name="T5" fmla="*/ 13 h 13"/>
                <a:gd name="T6" fmla="*/ 0 w 14"/>
                <a:gd name="T7" fmla="*/ 10 h 13"/>
                <a:gd name="T8" fmla="*/ 0 w 1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0" y="0"/>
                  </a:moveTo>
                  <a:lnTo>
                    <a:pt x="6" y="4"/>
                  </a:lnTo>
                  <a:lnTo>
                    <a:pt x="14" y="13"/>
                  </a:lnTo>
                  <a:lnTo>
                    <a:pt x="0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C98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5"/>
            <p:cNvSpPr>
              <a:spLocks/>
            </p:cNvSpPr>
            <p:nvPr/>
          </p:nvSpPr>
          <p:spPr bwMode="auto">
            <a:xfrm>
              <a:off x="1626" y="1742"/>
              <a:ext cx="190" cy="107"/>
            </a:xfrm>
            <a:custGeom>
              <a:avLst/>
              <a:gdLst>
                <a:gd name="T0" fmla="*/ 33 w 242"/>
                <a:gd name="T1" fmla="*/ 69 h 137"/>
                <a:gd name="T2" fmla="*/ 33 w 242"/>
                <a:gd name="T3" fmla="*/ 61 h 137"/>
                <a:gd name="T4" fmla="*/ 75 w 242"/>
                <a:gd name="T5" fmla="*/ 18 h 137"/>
                <a:gd name="T6" fmla="*/ 100 w 242"/>
                <a:gd name="T7" fmla="*/ 27 h 137"/>
                <a:gd name="T8" fmla="*/ 146 w 242"/>
                <a:gd name="T9" fmla="*/ 0 h 137"/>
                <a:gd name="T10" fmla="*/ 199 w 242"/>
                <a:gd name="T11" fmla="*/ 52 h 137"/>
                <a:gd name="T12" fmla="*/ 200 w 242"/>
                <a:gd name="T13" fmla="*/ 52 h 137"/>
                <a:gd name="T14" fmla="*/ 242 w 242"/>
                <a:gd name="T15" fmla="*/ 94 h 137"/>
                <a:gd name="T16" fmla="*/ 200 w 242"/>
                <a:gd name="T17" fmla="*/ 137 h 137"/>
                <a:gd name="T18" fmla="*/ 34 w 242"/>
                <a:gd name="T19" fmla="*/ 137 h 137"/>
                <a:gd name="T20" fmla="*/ 0 w 242"/>
                <a:gd name="T21" fmla="*/ 103 h 137"/>
                <a:gd name="T22" fmla="*/ 33 w 242"/>
                <a:gd name="T23" fmla="*/ 69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2" h="137">
                  <a:moveTo>
                    <a:pt x="33" y="69"/>
                  </a:moveTo>
                  <a:cubicBezTo>
                    <a:pt x="33" y="66"/>
                    <a:pt x="33" y="64"/>
                    <a:pt x="33" y="61"/>
                  </a:cubicBezTo>
                  <a:cubicBezTo>
                    <a:pt x="33" y="37"/>
                    <a:pt x="52" y="18"/>
                    <a:pt x="75" y="18"/>
                  </a:cubicBezTo>
                  <a:cubicBezTo>
                    <a:pt x="84" y="18"/>
                    <a:pt x="93" y="22"/>
                    <a:pt x="100" y="27"/>
                  </a:cubicBezTo>
                  <a:cubicBezTo>
                    <a:pt x="109" y="11"/>
                    <a:pt x="126" y="0"/>
                    <a:pt x="146" y="0"/>
                  </a:cubicBezTo>
                  <a:cubicBezTo>
                    <a:pt x="175" y="0"/>
                    <a:pt x="199" y="23"/>
                    <a:pt x="199" y="52"/>
                  </a:cubicBezTo>
                  <a:cubicBezTo>
                    <a:pt x="199" y="52"/>
                    <a:pt x="200" y="52"/>
                    <a:pt x="200" y="52"/>
                  </a:cubicBezTo>
                  <a:cubicBezTo>
                    <a:pt x="223" y="52"/>
                    <a:pt x="242" y="71"/>
                    <a:pt x="242" y="94"/>
                  </a:cubicBezTo>
                  <a:cubicBezTo>
                    <a:pt x="242" y="118"/>
                    <a:pt x="223" y="137"/>
                    <a:pt x="200" y="137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16" y="137"/>
                    <a:pt x="0" y="122"/>
                    <a:pt x="0" y="103"/>
                  </a:cubicBezTo>
                  <a:cubicBezTo>
                    <a:pt x="0" y="84"/>
                    <a:pt x="15" y="70"/>
                    <a:pt x="33" y="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6"/>
            <p:cNvSpPr>
              <a:spLocks/>
            </p:cNvSpPr>
            <p:nvPr/>
          </p:nvSpPr>
          <p:spPr bwMode="auto">
            <a:xfrm>
              <a:off x="1992" y="2004"/>
              <a:ext cx="42" cy="41"/>
            </a:xfrm>
            <a:custGeom>
              <a:avLst/>
              <a:gdLst>
                <a:gd name="T0" fmla="*/ 53 w 53"/>
                <a:gd name="T1" fmla="*/ 26 h 53"/>
                <a:gd name="T2" fmla="*/ 27 w 53"/>
                <a:gd name="T3" fmla="*/ 53 h 53"/>
                <a:gd name="T4" fmla="*/ 0 w 53"/>
                <a:gd name="T5" fmla="*/ 27 h 53"/>
                <a:gd name="T6" fmla="*/ 27 w 53"/>
                <a:gd name="T7" fmla="*/ 0 h 53"/>
                <a:gd name="T8" fmla="*/ 53 w 53"/>
                <a:gd name="T9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53">
                  <a:moveTo>
                    <a:pt x="53" y="26"/>
                  </a:moveTo>
                  <a:cubicBezTo>
                    <a:pt x="53" y="41"/>
                    <a:pt x="41" y="53"/>
                    <a:pt x="27" y="53"/>
                  </a:cubicBezTo>
                  <a:cubicBezTo>
                    <a:pt x="12" y="53"/>
                    <a:pt x="0" y="41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1" y="0"/>
                    <a:pt x="53" y="12"/>
                    <a:pt x="53" y="26"/>
                  </a:cubicBezTo>
                  <a:close/>
                </a:path>
              </a:pathLst>
            </a:custGeom>
            <a:solidFill>
              <a:srgbClr val="D0B2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7"/>
            <p:cNvSpPr>
              <a:spLocks/>
            </p:cNvSpPr>
            <p:nvPr/>
          </p:nvSpPr>
          <p:spPr bwMode="auto">
            <a:xfrm>
              <a:off x="1994" y="2004"/>
              <a:ext cx="40" cy="33"/>
            </a:xfrm>
            <a:custGeom>
              <a:avLst/>
              <a:gdLst>
                <a:gd name="T0" fmla="*/ 21 w 51"/>
                <a:gd name="T1" fmla="*/ 6 h 43"/>
                <a:gd name="T2" fmla="*/ 47 w 51"/>
                <a:gd name="T3" fmla="*/ 33 h 43"/>
                <a:gd name="T4" fmla="*/ 45 w 51"/>
                <a:gd name="T5" fmla="*/ 43 h 43"/>
                <a:gd name="T6" fmla="*/ 51 w 51"/>
                <a:gd name="T7" fmla="*/ 26 h 43"/>
                <a:gd name="T8" fmla="*/ 25 w 51"/>
                <a:gd name="T9" fmla="*/ 0 h 43"/>
                <a:gd name="T10" fmla="*/ 0 w 51"/>
                <a:gd name="T11" fmla="*/ 16 h 43"/>
                <a:gd name="T12" fmla="*/ 21 w 51"/>
                <a:gd name="T13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43">
                  <a:moveTo>
                    <a:pt x="21" y="6"/>
                  </a:moveTo>
                  <a:cubicBezTo>
                    <a:pt x="35" y="6"/>
                    <a:pt x="47" y="18"/>
                    <a:pt x="47" y="33"/>
                  </a:cubicBezTo>
                  <a:cubicBezTo>
                    <a:pt x="47" y="36"/>
                    <a:pt x="46" y="40"/>
                    <a:pt x="45" y="43"/>
                  </a:cubicBezTo>
                  <a:cubicBezTo>
                    <a:pt x="49" y="38"/>
                    <a:pt x="51" y="33"/>
                    <a:pt x="51" y="26"/>
                  </a:cubicBezTo>
                  <a:cubicBezTo>
                    <a:pt x="51" y="12"/>
                    <a:pt x="39" y="0"/>
                    <a:pt x="25" y="0"/>
                  </a:cubicBezTo>
                  <a:cubicBezTo>
                    <a:pt x="14" y="0"/>
                    <a:pt x="4" y="7"/>
                    <a:pt x="0" y="16"/>
                  </a:cubicBezTo>
                  <a:cubicBezTo>
                    <a:pt x="5" y="10"/>
                    <a:pt x="13" y="6"/>
                    <a:pt x="21" y="6"/>
                  </a:cubicBezTo>
                  <a:close/>
                </a:path>
              </a:pathLst>
            </a:custGeom>
            <a:solidFill>
              <a:srgbClr val="B89E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8"/>
            <p:cNvSpPr>
              <a:spLocks/>
            </p:cNvSpPr>
            <p:nvPr/>
          </p:nvSpPr>
          <p:spPr bwMode="auto">
            <a:xfrm>
              <a:off x="1837" y="2004"/>
              <a:ext cx="42" cy="41"/>
            </a:xfrm>
            <a:custGeom>
              <a:avLst/>
              <a:gdLst>
                <a:gd name="T0" fmla="*/ 0 w 53"/>
                <a:gd name="T1" fmla="*/ 27 h 53"/>
                <a:gd name="T2" fmla="*/ 27 w 53"/>
                <a:gd name="T3" fmla="*/ 53 h 53"/>
                <a:gd name="T4" fmla="*/ 53 w 53"/>
                <a:gd name="T5" fmla="*/ 26 h 53"/>
                <a:gd name="T6" fmla="*/ 27 w 53"/>
                <a:gd name="T7" fmla="*/ 0 h 53"/>
                <a:gd name="T8" fmla="*/ 0 w 53"/>
                <a:gd name="T9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53">
                  <a:moveTo>
                    <a:pt x="0" y="27"/>
                  </a:moveTo>
                  <a:cubicBezTo>
                    <a:pt x="0" y="41"/>
                    <a:pt x="12" y="53"/>
                    <a:pt x="27" y="53"/>
                  </a:cubicBezTo>
                  <a:cubicBezTo>
                    <a:pt x="41" y="53"/>
                    <a:pt x="53" y="41"/>
                    <a:pt x="53" y="26"/>
                  </a:cubicBezTo>
                  <a:cubicBezTo>
                    <a:pt x="53" y="12"/>
                    <a:pt x="41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lose/>
                </a:path>
              </a:pathLst>
            </a:custGeom>
            <a:solidFill>
              <a:srgbClr val="D0B2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9"/>
            <p:cNvSpPr>
              <a:spLocks/>
            </p:cNvSpPr>
            <p:nvPr/>
          </p:nvSpPr>
          <p:spPr bwMode="auto">
            <a:xfrm>
              <a:off x="1837" y="2004"/>
              <a:ext cx="40" cy="33"/>
            </a:xfrm>
            <a:custGeom>
              <a:avLst/>
              <a:gdLst>
                <a:gd name="T0" fmla="*/ 30 w 51"/>
                <a:gd name="T1" fmla="*/ 6 h 43"/>
                <a:gd name="T2" fmla="*/ 4 w 51"/>
                <a:gd name="T3" fmla="*/ 33 h 43"/>
                <a:gd name="T4" fmla="*/ 6 w 51"/>
                <a:gd name="T5" fmla="*/ 43 h 43"/>
                <a:gd name="T6" fmla="*/ 0 w 51"/>
                <a:gd name="T7" fmla="*/ 27 h 43"/>
                <a:gd name="T8" fmla="*/ 27 w 51"/>
                <a:gd name="T9" fmla="*/ 0 h 43"/>
                <a:gd name="T10" fmla="*/ 51 w 51"/>
                <a:gd name="T11" fmla="*/ 16 h 43"/>
                <a:gd name="T12" fmla="*/ 30 w 51"/>
                <a:gd name="T13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43">
                  <a:moveTo>
                    <a:pt x="30" y="6"/>
                  </a:moveTo>
                  <a:cubicBezTo>
                    <a:pt x="16" y="6"/>
                    <a:pt x="4" y="18"/>
                    <a:pt x="4" y="33"/>
                  </a:cubicBezTo>
                  <a:cubicBezTo>
                    <a:pt x="4" y="36"/>
                    <a:pt x="5" y="40"/>
                    <a:pt x="6" y="43"/>
                  </a:cubicBezTo>
                  <a:cubicBezTo>
                    <a:pt x="3" y="38"/>
                    <a:pt x="0" y="33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37" y="0"/>
                    <a:pt x="47" y="7"/>
                    <a:pt x="51" y="16"/>
                  </a:cubicBezTo>
                  <a:cubicBezTo>
                    <a:pt x="46" y="10"/>
                    <a:pt x="39" y="6"/>
                    <a:pt x="30" y="6"/>
                  </a:cubicBezTo>
                  <a:close/>
                </a:path>
              </a:pathLst>
            </a:custGeom>
            <a:solidFill>
              <a:srgbClr val="D9C1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80"/>
            <p:cNvSpPr>
              <a:spLocks/>
            </p:cNvSpPr>
            <p:nvPr/>
          </p:nvSpPr>
          <p:spPr bwMode="auto">
            <a:xfrm>
              <a:off x="1860" y="1954"/>
              <a:ext cx="149" cy="157"/>
            </a:xfrm>
            <a:custGeom>
              <a:avLst/>
              <a:gdLst>
                <a:gd name="T0" fmla="*/ 190 w 190"/>
                <a:gd name="T1" fmla="*/ 13 h 201"/>
                <a:gd name="T2" fmla="*/ 178 w 190"/>
                <a:gd name="T3" fmla="*/ 0 h 201"/>
                <a:gd name="T4" fmla="*/ 12 w 190"/>
                <a:gd name="T5" fmla="*/ 0 h 201"/>
                <a:gd name="T6" fmla="*/ 0 w 190"/>
                <a:gd name="T7" fmla="*/ 13 h 201"/>
                <a:gd name="T8" fmla="*/ 0 w 190"/>
                <a:gd name="T9" fmla="*/ 135 h 201"/>
                <a:gd name="T10" fmla="*/ 8 w 190"/>
                <a:gd name="T11" fmla="*/ 154 h 201"/>
                <a:gd name="T12" fmla="*/ 8 w 190"/>
                <a:gd name="T13" fmla="*/ 154 h 201"/>
                <a:gd name="T14" fmla="*/ 8 w 190"/>
                <a:gd name="T15" fmla="*/ 154 h 201"/>
                <a:gd name="T16" fmla="*/ 62 w 190"/>
                <a:gd name="T17" fmla="*/ 192 h 201"/>
                <a:gd name="T18" fmla="*/ 78 w 190"/>
                <a:gd name="T19" fmla="*/ 201 h 201"/>
                <a:gd name="T20" fmla="*/ 112 w 190"/>
                <a:gd name="T21" fmla="*/ 201 h 201"/>
                <a:gd name="T22" fmla="*/ 128 w 190"/>
                <a:gd name="T23" fmla="*/ 191 h 201"/>
                <a:gd name="T24" fmla="*/ 182 w 190"/>
                <a:gd name="T25" fmla="*/ 154 h 201"/>
                <a:gd name="T26" fmla="*/ 182 w 190"/>
                <a:gd name="T27" fmla="*/ 154 h 201"/>
                <a:gd name="T28" fmla="*/ 182 w 190"/>
                <a:gd name="T29" fmla="*/ 154 h 201"/>
                <a:gd name="T30" fmla="*/ 190 w 190"/>
                <a:gd name="T31" fmla="*/ 135 h 201"/>
                <a:gd name="T32" fmla="*/ 190 w 190"/>
                <a:gd name="T33" fmla="*/ 13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0" h="201">
                  <a:moveTo>
                    <a:pt x="190" y="13"/>
                  </a:moveTo>
                  <a:cubicBezTo>
                    <a:pt x="190" y="6"/>
                    <a:pt x="185" y="0"/>
                    <a:pt x="17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3"/>
                  </a:cubicBezTo>
                  <a:cubicBezTo>
                    <a:pt x="0" y="13"/>
                    <a:pt x="0" y="135"/>
                    <a:pt x="0" y="135"/>
                  </a:cubicBezTo>
                  <a:cubicBezTo>
                    <a:pt x="0" y="143"/>
                    <a:pt x="3" y="149"/>
                    <a:pt x="8" y="154"/>
                  </a:cubicBezTo>
                  <a:cubicBezTo>
                    <a:pt x="8" y="154"/>
                    <a:pt x="8" y="154"/>
                    <a:pt x="8" y="154"/>
                  </a:cubicBezTo>
                  <a:cubicBezTo>
                    <a:pt x="8" y="154"/>
                    <a:pt x="8" y="154"/>
                    <a:pt x="8" y="154"/>
                  </a:cubicBezTo>
                  <a:cubicBezTo>
                    <a:pt x="10" y="156"/>
                    <a:pt x="62" y="192"/>
                    <a:pt x="62" y="192"/>
                  </a:cubicBezTo>
                  <a:cubicBezTo>
                    <a:pt x="66" y="197"/>
                    <a:pt x="73" y="201"/>
                    <a:pt x="78" y="201"/>
                  </a:cubicBezTo>
                  <a:cubicBezTo>
                    <a:pt x="112" y="201"/>
                    <a:pt x="112" y="201"/>
                    <a:pt x="112" y="201"/>
                  </a:cubicBezTo>
                  <a:cubicBezTo>
                    <a:pt x="118" y="201"/>
                    <a:pt x="125" y="197"/>
                    <a:pt x="128" y="191"/>
                  </a:cubicBezTo>
                  <a:cubicBezTo>
                    <a:pt x="128" y="191"/>
                    <a:pt x="180" y="155"/>
                    <a:pt x="182" y="154"/>
                  </a:cubicBezTo>
                  <a:cubicBezTo>
                    <a:pt x="182" y="154"/>
                    <a:pt x="182" y="154"/>
                    <a:pt x="182" y="154"/>
                  </a:cubicBezTo>
                  <a:cubicBezTo>
                    <a:pt x="182" y="154"/>
                    <a:pt x="182" y="154"/>
                    <a:pt x="182" y="154"/>
                  </a:cubicBezTo>
                  <a:cubicBezTo>
                    <a:pt x="187" y="149"/>
                    <a:pt x="190" y="143"/>
                    <a:pt x="190" y="135"/>
                  </a:cubicBezTo>
                  <a:cubicBezTo>
                    <a:pt x="190" y="135"/>
                    <a:pt x="190" y="13"/>
                    <a:pt x="190" y="13"/>
                  </a:cubicBezTo>
                  <a:close/>
                </a:path>
              </a:pathLst>
            </a:custGeom>
            <a:solidFill>
              <a:srgbClr val="D0B2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1"/>
            <p:cNvSpPr>
              <a:spLocks/>
            </p:cNvSpPr>
            <p:nvPr/>
          </p:nvSpPr>
          <p:spPr bwMode="auto">
            <a:xfrm>
              <a:off x="1960" y="2019"/>
              <a:ext cx="49" cy="85"/>
            </a:xfrm>
            <a:custGeom>
              <a:avLst/>
              <a:gdLst>
                <a:gd name="T0" fmla="*/ 53 w 62"/>
                <a:gd name="T1" fmla="*/ 57 h 108"/>
                <a:gd name="T2" fmla="*/ 0 w 62"/>
                <a:gd name="T3" fmla="*/ 108 h 108"/>
                <a:gd name="T4" fmla="*/ 54 w 62"/>
                <a:gd name="T5" fmla="*/ 71 h 108"/>
                <a:gd name="T6" fmla="*/ 54 w 62"/>
                <a:gd name="T7" fmla="*/ 71 h 108"/>
                <a:gd name="T8" fmla="*/ 54 w 62"/>
                <a:gd name="T9" fmla="*/ 71 h 108"/>
                <a:gd name="T10" fmla="*/ 62 w 62"/>
                <a:gd name="T11" fmla="*/ 52 h 108"/>
                <a:gd name="T12" fmla="*/ 62 w 62"/>
                <a:gd name="T13" fmla="*/ 0 h 108"/>
                <a:gd name="T14" fmla="*/ 52 w 62"/>
                <a:gd name="T15" fmla="*/ 3 h 108"/>
                <a:gd name="T16" fmla="*/ 53 w 62"/>
                <a:gd name="T17" fmla="*/ 5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108">
                  <a:moveTo>
                    <a:pt x="53" y="57"/>
                  </a:moveTo>
                  <a:cubicBezTo>
                    <a:pt x="49" y="67"/>
                    <a:pt x="0" y="108"/>
                    <a:pt x="0" y="108"/>
                  </a:cubicBezTo>
                  <a:cubicBezTo>
                    <a:pt x="0" y="108"/>
                    <a:pt x="52" y="72"/>
                    <a:pt x="54" y="71"/>
                  </a:cubicBezTo>
                  <a:cubicBezTo>
                    <a:pt x="54" y="71"/>
                    <a:pt x="54" y="71"/>
                    <a:pt x="54" y="71"/>
                  </a:cubicBezTo>
                  <a:cubicBezTo>
                    <a:pt x="54" y="71"/>
                    <a:pt x="54" y="71"/>
                    <a:pt x="54" y="71"/>
                  </a:cubicBezTo>
                  <a:cubicBezTo>
                    <a:pt x="59" y="66"/>
                    <a:pt x="62" y="60"/>
                    <a:pt x="62" y="52"/>
                  </a:cubicBezTo>
                  <a:cubicBezTo>
                    <a:pt x="62" y="52"/>
                    <a:pt x="62" y="21"/>
                    <a:pt x="62" y="0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8" y="46"/>
                    <a:pt x="53" y="57"/>
                  </a:cubicBezTo>
                  <a:close/>
                </a:path>
              </a:pathLst>
            </a:custGeom>
            <a:solidFill>
              <a:srgbClr val="D9C1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2"/>
            <p:cNvSpPr>
              <a:spLocks/>
            </p:cNvSpPr>
            <p:nvPr/>
          </p:nvSpPr>
          <p:spPr bwMode="auto">
            <a:xfrm>
              <a:off x="1860" y="2019"/>
              <a:ext cx="48" cy="85"/>
            </a:xfrm>
            <a:custGeom>
              <a:avLst/>
              <a:gdLst>
                <a:gd name="T0" fmla="*/ 9 w 62"/>
                <a:gd name="T1" fmla="*/ 57 h 108"/>
                <a:gd name="T2" fmla="*/ 62 w 62"/>
                <a:gd name="T3" fmla="*/ 108 h 108"/>
                <a:gd name="T4" fmla="*/ 8 w 62"/>
                <a:gd name="T5" fmla="*/ 71 h 108"/>
                <a:gd name="T6" fmla="*/ 8 w 62"/>
                <a:gd name="T7" fmla="*/ 71 h 108"/>
                <a:gd name="T8" fmla="*/ 8 w 62"/>
                <a:gd name="T9" fmla="*/ 71 h 108"/>
                <a:gd name="T10" fmla="*/ 0 w 62"/>
                <a:gd name="T11" fmla="*/ 52 h 108"/>
                <a:gd name="T12" fmla="*/ 0 w 62"/>
                <a:gd name="T13" fmla="*/ 0 h 108"/>
                <a:gd name="T14" fmla="*/ 10 w 62"/>
                <a:gd name="T15" fmla="*/ 3 h 108"/>
                <a:gd name="T16" fmla="*/ 9 w 62"/>
                <a:gd name="T17" fmla="*/ 5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108">
                  <a:moveTo>
                    <a:pt x="9" y="57"/>
                  </a:moveTo>
                  <a:cubicBezTo>
                    <a:pt x="14" y="67"/>
                    <a:pt x="62" y="108"/>
                    <a:pt x="62" y="108"/>
                  </a:cubicBezTo>
                  <a:cubicBezTo>
                    <a:pt x="62" y="108"/>
                    <a:pt x="10" y="72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3" y="66"/>
                    <a:pt x="0" y="60"/>
                    <a:pt x="0" y="52"/>
                  </a:cubicBezTo>
                  <a:cubicBezTo>
                    <a:pt x="0" y="52"/>
                    <a:pt x="0" y="21"/>
                    <a:pt x="0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4" y="46"/>
                    <a:pt x="9" y="57"/>
                  </a:cubicBezTo>
                  <a:close/>
                </a:path>
              </a:pathLst>
            </a:custGeom>
            <a:solidFill>
              <a:srgbClr val="D9C1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3"/>
            <p:cNvSpPr>
              <a:spLocks/>
            </p:cNvSpPr>
            <p:nvPr/>
          </p:nvSpPr>
          <p:spPr bwMode="auto">
            <a:xfrm>
              <a:off x="1905" y="2036"/>
              <a:ext cx="14" cy="11"/>
            </a:xfrm>
            <a:custGeom>
              <a:avLst/>
              <a:gdLst>
                <a:gd name="T0" fmla="*/ 8 w 17"/>
                <a:gd name="T1" fmla="*/ 14 h 15"/>
                <a:gd name="T2" fmla="*/ 15 w 17"/>
                <a:gd name="T3" fmla="*/ 15 h 15"/>
                <a:gd name="T4" fmla="*/ 17 w 17"/>
                <a:gd name="T5" fmla="*/ 9 h 15"/>
                <a:gd name="T6" fmla="*/ 8 w 17"/>
                <a:gd name="T7" fmla="*/ 0 h 15"/>
                <a:gd name="T8" fmla="*/ 0 w 17"/>
                <a:gd name="T9" fmla="*/ 9 h 15"/>
                <a:gd name="T10" fmla="*/ 2 w 17"/>
                <a:gd name="T11" fmla="*/ 15 h 15"/>
                <a:gd name="T12" fmla="*/ 8 w 17"/>
                <a:gd name="T13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5">
                  <a:moveTo>
                    <a:pt x="8" y="14"/>
                  </a:moveTo>
                  <a:cubicBezTo>
                    <a:pt x="11" y="14"/>
                    <a:pt x="13" y="14"/>
                    <a:pt x="15" y="15"/>
                  </a:cubicBezTo>
                  <a:cubicBezTo>
                    <a:pt x="16" y="13"/>
                    <a:pt x="17" y="11"/>
                    <a:pt x="17" y="9"/>
                  </a:cubicBez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"/>
                    <a:pt x="1" y="13"/>
                    <a:pt x="2" y="15"/>
                  </a:cubicBezTo>
                  <a:cubicBezTo>
                    <a:pt x="4" y="14"/>
                    <a:pt x="6" y="14"/>
                    <a:pt x="8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4"/>
            <p:cNvSpPr>
              <a:spLocks/>
            </p:cNvSpPr>
            <p:nvPr/>
          </p:nvSpPr>
          <p:spPr bwMode="auto">
            <a:xfrm>
              <a:off x="1950" y="2036"/>
              <a:ext cx="14" cy="11"/>
            </a:xfrm>
            <a:custGeom>
              <a:avLst/>
              <a:gdLst>
                <a:gd name="T0" fmla="*/ 9 w 18"/>
                <a:gd name="T1" fmla="*/ 14 h 15"/>
                <a:gd name="T2" fmla="*/ 15 w 18"/>
                <a:gd name="T3" fmla="*/ 15 h 15"/>
                <a:gd name="T4" fmla="*/ 18 w 18"/>
                <a:gd name="T5" fmla="*/ 9 h 15"/>
                <a:gd name="T6" fmla="*/ 9 w 18"/>
                <a:gd name="T7" fmla="*/ 0 h 15"/>
                <a:gd name="T8" fmla="*/ 0 w 18"/>
                <a:gd name="T9" fmla="*/ 9 h 15"/>
                <a:gd name="T10" fmla="*/ 2 w 18"/>
                <a:gd name="T11" fmla="*/ 15 h 15"/>
                <a:gd name="T12" fmla="*/ 9 w 18"/>
                <a:gd name="T13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5">
                  <a:moveTo>
                    <a:pt x="9" y="14"/>
                  </a:moveTo>
                  <a:cubicBezTo>
                    <a:pt x="11" y="14"/>
                    <a:pt x="13" y="14"/>
                    <a:pt x="15" y="15"/>
                  </a:cubicBezTo>
                  <a:cubicBezTo>
                    <a:pt x="17" y="13"/>
                    <a:pt x="18" y="11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"/>
                    <a:pt x="1" y="13"/>
                    <a:pt x="2" y="15"/>
                  </a:cubicBezTo>
                  <a:cubicBezTo>
                    <a:pt x="4" y="14"/>
                    <a:pt x="6" y="14"/>
                    <a:pt x="9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5"/>
            <p:cNvSpPr>
              <a:spLocks/>
            </p:cNvSpPr>
            <p:nvPr/>
          </p:nvSpPr>
          <p:spPr bwMode="auto">
            <a:xfrm>
              <a:off x="1915" y="2076"/>
              <a:ext cx="39" cy="10"/>
            </a:xfrm>
            <a:custGeom>
              <a:avLst/>
              <a:gdLst>
                <a:gd name="T0" fmla="*/ 2 w 50"/>
                <a:gd name="T1" fmla="*/ 0 h 13"/>
                <a:gd name="T2" fmla="*/ 1 w 50"/>
                <a:gd name="T3" fmla="*/ 2 h 13"/>
                <a:gd name="T4" fmla="*/ 25 w 50"/>
                <a:gd name="T5" fmla="*/ 13 h 13"/>
                <a:gd name="T6" fmla="*/ 49 w 50"/>
                <a:gd name="T7" fmla="*/ 2 h 13"/>
                <a:gd name="T8" fmla="*/ 48 w 50"/>
                <a:gd name="T9" fmla="*/ 0 h 13"/>
                <a:gd name="T10" fmla="*/ 2 w 50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13">
                  <a:moveTo>
                    <a:pt x="2" y="0"/>
                  </a:moveTo>
                  <a:cubicBezTo>
                    <a:pt x="0" y="0"/>
                    <a:pt x="0" y="1"/>
                    <a:pt x="1" y="2"/>
                  </a:cubicBezTo>
                  <a:cubicBezTo>
                    <a:pt x="1" y="2"/>
                    <a:pt x="13" y="13"/>
                    <a:pt x="25" y="13"/>
                  </a:cubicBezTo>
                  <a:cubicBezTo>
                    <a:pt x="37" y="13"/>
                    <a:pt x="49" y="2"/>
                    <a:pt x="49" y="2"/>
                  </a:cubicBezTo>
                  <a:cubicBezTo>
                    <a:pt x="50" y="1"/>
                    <a:pt x="50" y="0"/>
                    <a:pt x="48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A38C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6"/>
            <p:cNvSpPr>
              <a:spLocks/>
            </p:cNvSpPr>
            <p:nvPr/>
          </p:nvSpPr>
          <p:spPr bwMode="auto">
            <a:xfrm>
              <a:off x="1760" y="1829"/>
              <a:ext cx="24" cy="33"/>
            </a:xfrm>
            <a:custGeom>
              <a:avLst/>
              <a:gdLst>
                <a:gd name="T0" fmla="*/ 11 w 31"/>
                <a:gd name="T1" fmla="*/ 43 h 43"/>
                <a:gd name="T2" fmla="*/ 7 w 31"/>
                <a:gd name="T3" fmla="*/ 42 h 43"/>
                <a:gd name="T4" fmla="*/ 2 w 31"/>
                <a:gd name="T5" fmla="*/ 30 h 43"/>
                <a:gd name="T6" fmla="*/ 13 w 31"/>
                <a:gd name="T7" fmla="*/ 6 h 43"/>
                <a:gd name="T8" fmla="*/ 25 w 31"/>
                <a:gd name="T9" fmla="*/ 2 h 43"/>
                <a:gd name="T10" fmla="*/ 29 w 31"/>
                <a:gd name="T11" fmla="*/ 13 h 43"/>
                <a:gd name="T12" fmla="*/ 19 w 31"/>
                <a:gd name="T13" fmla="*/ 37 h 43"/>
                <a:gd name="T14" fmla="*/ 11 w 31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43">
                  <a:moveTo>
                    <a:pt x="11" y="43"/>
                  </a:moveTo>
                  <a:cubicBezTo>
                    <a:pt x="9" y="43"/>
                    <a:pt x="8" y="43"/>
                    <a:pt x="7" y="42"/>
                  </a:cubicBezTo>
                  <a:cubicBezTo>
                    <a:pt x="3" y="40"/>
                    <a:pt x="0" y="35"/>
                    <a:pt x="2" y="30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5" y="2"/>
                    <a:pt x="20" y="0"/>
                    <a:pt x="25" y="2"/>
                  </a:cubicBezTo>
                  <a:cubicBezTo>
                    <a:pt x="29" y="4"/>
                    <a:pt x="31" y="9"/>
                    <a:pt x="29" y="13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41"/>
                    <a:pt x="14" y="43"/>
                    <a:pt x="11" y="43"/>
                  </a:cubicBezTo>
                  <a:close/>
                </a:path>
              </a:pathLst>
            </a:custGeom>
            <a:solidFill>
              <a:srgbClr val="D0B4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7"/>
            <p:cNvSpPr>
              <a:spLocks/>
            </p:cNvSpPr>
            <p:nvPr/>
          </p:nvSpPr>
          <p:spPr bwMode="auto">
            <a:xfrm>
              <a:off x="1879" y="1960"/>
              <a:ext cx="11" cy="26"/>
            </a:xfrm>
            <a:custGeom>
              <a:avLst/>
              <a:gdLst>
                <a:gd name="T0" fmla="*/ 3 w 14"/>
                <a:gd name="T1" fmla="*/ 34 h 34"/>
                <a:gd name="T2" fmla="*/ 14 w 14"/>
                <a:gd name="T3" fmla="*/ 22 h 34"/>
                <a:gd name="T4" fmla="*/ 3 w 14"/>
                <a:gd name="T5" fmla="*/ 0 h 34"/>
                <a:gd name="T6" fmla="*/ 0 w 14"/>
                <a:gd name="T7" fmla="*/ 31 h 34"/>
                <a:gd name="T8" fmla="*/ 3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3" y="34"/>
                  </a:moveTo>
                  <a:cubicBezTo>
                    <a:pt x="3" y="34"/>
                    <a:pt x="5" y="22"/>
                    <a:pt x="14" y="2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31"/>
                    <a:pt x="0" y="31"/>
                    <a:pt x="0" y="31"/>
                  </a:cubicBezTo>
                  <a:lnTo>
                    <a:pt x="3" y="34"/>
                  </a:lnTo>
                  <a:close/>
                </a:path>
              </a:pathLst>
            </a:custGeom>
            <a:solidFill>
              <a:srgbClr val="BC98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8"/>
            <p:cNvSpPr>
              <a:spLocks/>
            </p:cNvSpPr>
            <p:nvPr/>
          </p:nvSpPr>
          <p:spPr bwMode="auto">
            <a:xfrm>
              <a:off x="1847" y="1908"/>
              <a:ext cx="186" cy="134"/>
            </a:xfrm>
            <a:custGeom>
              <a:avLst/>
              <a:gdLst>
                <a:gd name="T0" fmla="*/ 237 w 237"/>
                <a:gd name="T1" fmla="*/ 94 h 171"/>
                <a:gd name="T2" fmla="*/ 222 w 237"/>
                <a:gd name="T3" fmla="*/ 54 h 171"/>
                <a:gd name="T4" fmla="*/ 222 w 237"/>
                <a:gd name="T5" fmla="*/ 49 h 171"/>
                <a:gd name="T6" fmla="*/ 127 w 237"/>
                <a:gd name="T7" fmla="*/ 0 h 171"/>
                <a:gd name="T8" fmla="*/ 41 w 237"/>
                <a:gd name="T9" fmla="*/ 28 h 171"/>
                <a:gd name="T10" fmla="*/ 0 w 237"/>
                <a:gd name="T11" fmla="*/ 86 h 171"/>
                <a:gd name="T12" fmla="*/ 16 w 237"/>
                <a:gd name="T13" fmla="*/ 127 h 171"/>
                <a:gd name="T14" fmla="*/ 16 w 237"/>
                <a:gd name="T15" fmla="*/ 161 h 171"/>
                <a:gd name="T16" fmla="*/ 16 w 237"/>
                <a:gd name="T17" fmla="*/ 161 h 171"/>
                <a:gd name="T18" fmla="*/ 16 w 237"/>
                <a:gd name="T19" fmla="*/ 162 h 171"/>
                <a:gd name="T20" fmla="*/ 25 w 237"/>
                <a:gd name="T21" fmla="*/ 171 h 171"/>
                <a:gd name="T22" fmla="*/ 34 w 237"/>
                <a:gd name="T23" fmla="*/ 162 h 171"/>
                <a:gd name="T24" fmla="*/ 34 w 237"/>
                <a:gd name="T25" fmla="*/ 161 h 171"/>
                <a:gd name="T26" fmla="*/ 34 w 237"/>
                <a:gd name="T27" fmla="*/ 104 h 171"/>
                <a:gd name="T28" fmla="*/ 44 w 237"/>
                <a:gd name="T29" fmla="*/ 109 h 171"/>
                <a:gd name="T30" fmla="*/ 44 w 237"/>
                <a:gd name="T31" fmla="*/ 71 h 171"/>
                <a:gd name="T32" fmla="*/ 46 w 237"/>
                <a:gd name="T33" fmla="*/ 75 h 171"/>
                <a:gd name="T34" fmla="*/ 110 w 237"/>
                <a:gd name="T35" fmla="*/ 124 h 171"/>
                <a:gd name="T36" fmla="*/ 111 w 237"/>
                <a:gd name="T37" fmla="*/ 124 h 171"/>
                <a:gd name="T38" fmla="*/ 124 w 237"/>
                <a:gd name="T39" fmla="*/ 128 h 171"/>
                <a:gd name="T40" fmla="*/ 124 w 237"/>
                <a:gd name="T41" fmla="*/ 128 h 171"/>
                <a:gd name="T42" fmla="*/ 188 w 237"/>
                <a:gd name="T43" fmla="*/ 136 h 171"/>
                <a:gd name="T44" fmla="*/ 188 w 237"/>
                <a:gd name="T45" fmla="*/ 161 h 171"/>
                <a:gd name="T46" fmla="*/ 188 w 237"/>
                <a:gd name="T47" fmla="*/ 161 h 171"/>
                <a:gd name="T48" fmla="*/ 188 w 237"/>
                <a:gd name="T49" fmla="*/ 162 h 171"/>
                <a:gd name="T50" fmla="*/ 197 w 237"/>
                <a:gd name="T51" fmla="*/ 171 h 171"/>
                <a:gd name="T52" fmla="*/ 206 w 237"/>
                <a:gd name="T53" fmla="*/ 162 h 171"/>
                <a:gd name="T54" fmla="*/ 206 w 237"/>
                <a:gd name="T55" fmla="*/ 161 h 171"/>
                <a:gd name="T56" fmla="*/ 206 w 237"/>
                <a:gd name="T57" fmla="*/ 147 h 171"/>
                <a:gd name="T58" fmla="*/ 237 w 237"/>
                <a:gd name="T59" fmla="*/ 94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7" h="171">
                  <a:moveTo>
                    <a:pt x="237" y="94"/>
                  </a:moveTo>
                  <a:cubicBezTo>
                    <a:pt x="237" y="79"/>
                    <a:pt x="231" y="65"/>
                    <a:pt x="222" y="54"/>
                  </a:cubicBezTo>
                  <a:cubicBezTo>
                    <a:pt x="222" y="52"/>
                    <a:pt x="222" y="51"/>
                    <a:pt x="222" y="49"/>
                  </a:cubicBezTo>
                  <a:cubicBezTo>
                    <a:pt x="222" y="22"/>
                    <a:pt x="180" y="0"/>
                    <a:pt x="127" y="0"/>
                  </a:cubicBezTo>
                  <a:cubicBezTo>
                    <a:pt x="89" y="0"/>
                    <a:pt x="56" y="11"/>
                    <a:pt x="41" y="28"/>
                  </a:cubicBezTo>
                  <a:cubicBezTo>
                    <a:pt x="17" y="37"/>
                    <a:pt x="0" y="59"/>
                    <a:pt x="0" y="86"/>
                  </a:cubicBezTo>
                  <a:cubicBezTo>
                    <a:pt x="0" y="102"/>
                    <a:pt x="6" y="116"/>
                    <a:pt x="16" y="127"/>
                  </a:cubicBezTo>
                  <a:cubicBezTo>
                    <a:pt x="16" y="161"/>
                    <a:pt x="16" y="161"/>
                    <a:pt x="16" y="161"/>
                  </a:cubicBezTo>
                  <a:cubicBezTo>
                    <a:pt x="16" y="161"/>
                    <a:pt x="16" y="161"/>
                    <a:pt x="16" y="161"/>
                  </a:cubicBezTo>
                  <a:cubicBezTo>
                    <a:pt x="16" y="161"/>
                    <a:pt x="16" y="162"/>
                    <a:pt x="16" y="162"/>
                  </a:cubicBezTo>
                  <a:cubicBezTo>
                    <a:pt x="16" y="167"/>
                    <a:pt x="20" y="171"/>
                    <a:pt x="25" y="171"/>
                  </a:cubicBezTo>
                  <a:cubicBezTo>
                    <a:pt x="30" y="171"/>
                    <a:pt x="34" y="167"/>
                    <a:pt x="34" y="162"/>
                  </a:cubicBezTo>
                  <a:cubicBezTo>
                    <a:pt x="34" y="161"/>
                    <a:pt x="34" y="161"/>
                    <a:pt x="34" y="161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6" y="106"/>
                    <a:pt x="39" y="109"/>
                    <a:pt x="44" y="109"/>
                  </a:cubicBezTo>
                  <a:cubicBezTo>
                    <a:pt x="44" y="87"/>
                    <a:pt x="44" y="75"/>
                    <a:pt x="44" y="71"/>
                  </a:cubicBezTo>
                  <a:cubicBezTo>
                    <a:pt x="45" y="72"/>
                    <a:pt x="45" y="74"/>
                    <a:pt x="46" y="75"/>
                  </a:cubicBezTo>
                  <a:cubicBezTo>
                    <a:pt x="52" y="86"/>
                    <a:pt x="68" y="109"/>
                    <a:pt x="110" y="124"/>
                  </a:cubicBezTo>
                  <a:cubicBezTo>
                    <a:pt x="110" y="124"/>
                    <a:pt x="111" y="124"/>
                    <a:pt x="111" y="124"/>
                  </a:cubicBezTo>
                  <a:cubicBezTo>
                    <a:pt x="115" y="125"/>
                    <a:pt x="119" y="127"/>
                    <a:pt x="124" y="128"/>
                  </a:cubicBezTo>
                  <a:cubicBezTo>
                    <a:pt x="124" y="128"/>
                    <a:pt x="124" y="128"/>
                    <a:pt x="124" y="128"/>
                  </a:cubicBezTo>
                  <a:cubicBezTo>
                    <a:pt x="142" y="133"/>
                    <a:pt x="163" y="136"/>
                    <a:pt x="188" y="136"/>
                  </a:cubicBezTo>
                  <a:cubicBezTo>
                    <a:pt x="188" y="161"/>
                    <a:pt x="188" y="161"/>
                    <a:pt x="188" y="161"/>
                  </a:cubicBezTo>
                  <a:cubicBezTo>
                    <a:pt x="188" y="161"/>
                    <a:pt x="188" y="161"/>
                    <a:pt x="188" y="161"/>
                  </a:cubicBezTo>
                  <a:cubicBezTo>
                    <a:pt x="188" y="161"/>
                    <a:pt x="188" y="162"/>
                    <a:pt x="188" y="162"/>
                  </a:cubicBezTo>
                  <a:cubicBezTo>
                    <a:pt x="188" y="167"/>
                    <a:pt x="192" y="171"/>
                    <a:pt x="197" y="171"/>
                  </a:cubicBezTo>
                  <a:cubicBezTo>
                    <a:pt x="202" y="171"/>
                    <a:pt x="206" y="167"/>
                    <a:pt x="206" y="162"/>
                  </a:cubicBezTo>
                  <a:cubicBezTo>
                    <a:pt x="206" y="161"/>
                    <a:pt x="206" y="161"/>
                    <a:pt x="206" y="161"/>
                  </a:cubicBezTo>
                  <a:cubicBezTo>
                    <a:pt x="206" y="147"/>
                    <a:pt x="206" y="147"/>
                    <a:pt x="206" y="147"/>
                  </a:cubicBezTo>
                  <a:cubicBezTo>
                    <a:pt x="224" y="137"/>
                    <a:pt x="237" y="117"/>
                    <a:pt x="237" y="94"/>
                  </a:cubicBezTo>
                  <a:close/>
                </a:path>
              </a:pathLst>
            </a:custGeom>
            <a:solidFill>
              <a:srgbClr val="321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9"/>
            <p:cNvSpPr>
              <a:spLocks/>
            </p:cNvSpPr>
            <p:nvPr/>
          </p:nvSpPr>
          <p:spPr bwMode="auto">
            <a:xfrm>
              <a:off x="1857" y="2166"/>
              <a:ext cx="103" cy="151"/>
            </a:xfrm>
            <a:custGeom>
              <a:avLst/>
              <a:gdLst>
                <a:gd name="T0" fmla="*/ 2 w 132"/>
                <a:gd name="T1" fmla="*/ 0 h 193"/>
                <a:gd name="T2" fmla="*/ 0 w 132"/>
                <a:gd name="T3" fmla="*/ 1 h 193"/>
                <a:gd name="T4" fmla="*/ 0 w 132"/>
                <a:gd name="T5" fmla="*/ 191 h 193"/>
                <a:gd name="T6" fmla="*/ 2 w 132"/>
                <a:gd name="T7" fmla="*/ 193 h 193"/>
                <a:gd name="T8" fmla="*/ 130 w 132"/>
                <a:gd name="T9" fmla="*/ 193 h 193"/>
                <a:gd name="T10" fmla="*/ 132 w 132"/>
                <a:gd name="T11" fmla="*/ 191 h 193"/>
                <a:gd name="T12" fmla="*/ 132 w 132"/>
                <a:gd name="T13" fmla="*/ 1 h 193"/>
                <a:gd name="T14" fmla="*/ 130 w 132"/>
                <a:gd name="T15" fmla="*/ 0 h 193"/>
                <a:gd name="T16" fmla="*/ 2 w 132"/>
                <a:gd name="T17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193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92"/>
                    <a:pt x="1" y="193"/>
                    <a:pt x="2" y="193"/>
                  </a:cubicBezTo>
                  <a:cubicBezTo>
                    <a:pt x="130" y="193"/>
                    <a:pt x="130" y="193"/>
                    <a:pt x="130" y="193"/>
                  </a:cubicBezTo>
                  <a:cubicBezTo>
                    <a:pt x="131" y="193"/>
                    <a:pt x="132" y="192"/>
                    <a:pt x="132" y="191"/>
                  </a:cubicBezTo>
                  <a:cubicBezTo>
                    <a:pt x="132" y="1"/>
                    <a:pt x="132" y="1"/>
                    <a:pt x="132" y="1"/>
                  </a:cubicBezTo>
                  <a:cubicBezTo>
                    <a:pt x="132" y="0"/>
                    <a:pt x="131" y="0"/>
                    <a:pt x="130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90"/>
            <p:cNvSpPr>
              <a:spLocks/>
            </p:cNvSpPr>
            <p:nvPr/>
          </p:nvSpPr>
          <p:spPr bwMode="auto">
            <a:xfrm>
              <a:off x="1912" y="2246"/>
              <a:ext cx="81" cy="50"/>
            </a:xfrm>
            <a:custGeom>
              <a:avLst/>
              <a:gdLst>
                <a:gd name="T0" fmla="*/ 103 w 103"/>
                <a:gd name="T1" fmla="*/ 58 h 64"/>
                <a:gd name="T2" fmla="*/ 97 w 103"/>
                <a:gd name="T3" fmla="*/ 36 h 64"/>
                <a:gd name="T4" fmla="*/ 96 w 103"/>
                <a:gd name="T5" fmla="*/ 33 h 64"/>
                <a:gd name="T6" fmla="*/ 91 w 103"/>
                <a:gd name="T7" fmla="*/ 16 h 64"/>
                <a:gd name="T8" fmla="*/ 18 w 103"/>
                <a:gd name="T9" fmla="*/ 1 h 64"/>
                <a:gd name="T10" fmla="*/ 10 w 103"/>
                <a:gd name="T11" fmla="*/ 7 h 64"/>
                <a:gd name="T12" fmla="*/ 12 w 103"/>
                <a:gd name="T13" fmla="*/ 14 h 64"/>
                <a:gd name="T14" fmla="*/ 14 w 103"/>
                <a:gd name="T15" fmla="*/ 15 h 64"/>
                <a:gd name="T16" fmla="*/ 8 w 103"/>
                <a:gd name="T17" fmla="*/ 14 h 64"/>
                <a:gd name="T18" fmla="*/ 0 w 103"/>
                <a:gd name="T19" fmla="*/ 20 h 64"/>
                <a:gd name="T20" fmla="*/ 3 w 103"/>
                <a:gd name="T21" fmla="*/ 26 h 64"/>
                <a:gd name="T22" fmla="*/ 6 w 103"/>
                <a:gd name="T23" fmla="*/ 28 h 64"/>
                <a:gd name="T24" fmla="*/ 9 w 103"/>
                <a:gd name="T25" fmla="*/ 28 h 64"/>
                <a:gd name="T26" fmla="*/ 6 w 103"/>
                <a:gd name="T27" fmla="*/ 34 h 64"/>
                <a:gd name="T28" fmla="*/ 8 w 103"/>
                <a:gd name="T29" fmla="*/ 40 h 64"/>
                <a:gd name="T30" fmla="*/ 12 w 103"/>
                <a:gd name="T31" fmla="*/ 42 h 64"/>
                <a:gd name="T32" fmla="*/ 17 w 103"/>
                <a:gd name="T33" fmla="*/ 42 h 64"/>
                <a:gd name="T34" fmla="*/ 14 w 103"/>
                <a:gd name="T35" fmla="*/ 47 h 64"/>
                <a:gd name="T36" fmla="*/ 16 w 103"/>
                <a:gd name="T37" fmla="*/ 54 h 64"/>
                <a:gd name="T38" fmla="*/ 20 w 103"/>
                <a:gd name="T39" fmla="*/ 55 h 64"/>
                <a:gd name="T40" fmla="*/ 54 w 103"/>
                <a:gd name="T41" fmla="*/ 64 h 64"/>
                <a:gd name="T42" fmla="*/ 86 w 103"/>
                <a:gd name="T43" fmla="*/ 63 h 64"/>
                <a:gd name="T44" fmla="*/ 103 w 103"/>
                <a:gd name="T45" fmla="*/ 5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3" h="64">
                  <a:moveTo>
                    <a:pt x="103" y="58"/>
                  </a:moveTo>
                  <a:cubicBezTo>
                    <a:pt x="97" y="36"/>
                    <a:pt x="97" y="36"/>
                    <a:pt x="97" y="36"/>
                  </a:cubicBezTo>
                  <a:cubicBezTo>
                    <a:pt x="97" y="36"/>
                    <a:pt x="96" y="33"/>
                    <a:pt x="96" y="33"/>
                  </a:cubicBezTo>
                  <a:cubicBezTo>
                    <a:pt x="98" y="27"/>
                    <a:pt x="96" y="18"/>
                    <a:pt x="91" y="16"/>
                  </a:cubicBezTo>
                  <a:cubicBezTo>
                    <a:pt x="86" y="14"/>
                    <a:pt x="18" y="1"/>
                    <a:pt x="18" y="1"/>
                  </a:cubicBezTo>
                  <a:cubicBezTo>
                    <a:pt x="14" y="0"/>
                    <a:pt x="10" y="3"/>
                    <a:pt x="10" y="7"/>
                  </a:cubicBezTo>
                  <a:cubicBezTo>
                    <a:pt x="10" y="10"/>
                    <a:pt x="11" y="12"/>
                    <a:pt x="12" y="14"/>
                  </a:cubicBezTo>
                  <a:cubicBezTo>
                    <a:pt x="13" y="14"/>
                    <a:pt x="14" y="14"/>
                    <a:pt x="14" y="15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4" y="13"/>
                    <a:pt x="1" y="16"/>
                    <a:pt x="0" y="20"/>
                  </a:cubicBezTo>
                  <a:cubicBezTo>
                    <a:pt x="0" y="22"/>
                    <a:pt x="1" y="25"/>
                    <a:pt x="3" y="26"/>
                  </a:cubicBezTo>
                  <a:cubicBezTo>
                    <a:pt x="4" y="27"/>
                    <a:pt x="5" y="28"/>
                    <a:pt x="6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8" y="29"/>
                    <a:pt x="6" y="31"/>
                    <a:pt x="6" y="34"/>
                  </a:cubicBezTo>
                  <a:cubicBezTo>
                    <a:pt x="5" y="36"/>
                    <a:pt x="6" y="39"/>
                    <a:pt x="8" y="40"/>
                  </a:cubicBezTo>
                  <a:cubicBezTo>
                    <a:pt x="9" y="41"/>
                    <a:pt x="11" y="41"/>
                    <a:pt x="12" y="42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5" y="43"/>
                    <a:pt x="14" y="45"/>
                    <a:pt x="14" y="47"/>
                  </a:cubicBezTo>
                  <a:cubicBezTo>
                    <a:pt x="13" y="50"/>
                    <a:pt x="14" y="52"/>
                    <a:pt x="16" y="54"/>
                  </a:cubicBezTo>
                  <a:cubicBezTo>
                    <a:pt x="17" y="54"/>
                    <a:pt x="18" y="55"/>
                    <a:pt x="20" y="55"/>
                  </a:cubicBezTo>
                  <a:cubicBezTo>
                    <a:pt x="20" y="55"/>
                    <a:pt x="46" y="64"/>
                    <a:pt x="54" y="64"/>
                  </a:cubicBezTo>
                  <a:cubicBezTo>
                    <a:pt x="62" y="64"/>
                    <a:pt x="86" y="63"/>
                    <a:pt x="86" y="63"/>
                  </a:cubicBezTo>
                  <a:lnTo>
                    <a:pt x="103" y="58"/>
                  </a:lnTo>
                  <a:close/>
                </a:path>
              </a:pathLst>
            </a:custGeom>
            <a:solidFill>
              <a:srgbClr val="D0B2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91"/>
            <p:cNvSpPr>
              <a:spLocks/>
            </p:cNvSpPr>
            <p:nvPr/>
          </p:nvSpPr>
          <p:spPr bwMode="auto">
            <a:xfrm>
              <a:off x="1979" y="2115"/>
              <a:ext cx="122" cy="185"/>
            </a:xfrm>
            <a:custGeom>
              <a:avLst/>
              <a:gdLst>
                <a:gd name="T0" fmla="*/ 155 w 156"/>
                <a:gd name="T1" fmla="*/ 198 h 237"/>
                <a:gd name="T2" fmla="*/ 68 w 156"/>
                <a:gd name="T3" fmla="*/ 30 h 237"/>
                <a:gd name="T4" fmla="*/ 30 w 156"/>
                <a:gd name="T5" fmla="*/ 4 h 237"/>
                <a:gd name="T6" fmla="*/ 3 w 156"/>
                <a:gd name="T7" fmla="*/ 42 h 237"/>
                <a:gd name="T8" fmla="*/ 75 w 156"/>
                <a:gd name="T9" fmla="*/ 168 h 237"/>
                <a:gd name="T10" fmla="*/ 3 w 156"/>
                <a:gd name="T11" fmla="*/ 182 h 237"/>
                <a:gd name="T12" fmla="*/ 3 w 156"/>
                <a:gd name="T13" fmla="*/ 233 h 237"/>
                <a:gd name="T14" fmla="*/ 123 w 156"/>
                <a:gd name="T15" fmla="*/ 237 h 237"/>
                <a:gd name="T16" fmla="*/ 144 w 156"/>
                <a:gd name="T17" fmla="*/ 229 h 237"/>
                <a:gd name="T18" fmla="*/ 148 w 156"/>
                <a:gd name="T19" fmla="*/ 225 h 237"/>
                <a:gd name="T20" fmla="*/ 155 w 156"/>
                <a:gd name="T21" fmla="*/ 198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6" h="237">
                  <a:moveTo>
                    <a:pt x="155" y="198"/>
                  </a:moveTo>
                  <a:cubicBezTo>
                    <a:pt x="68" y="30"/>
                    <a:pt x="68" y="30"/>
                    <a:pt x="68" y="30"/>
                  </a:cubicBezTo>
                  <a:cubicBezTo>
                    <a:pt x="59" y="10"/>
                    <a:pt x="48" y="0"/>
                    <a:pt x="30" y="4"/>
                  </a:cubicBezTo>
                  <a:cubicBezTo>
                    <a:pt x="12" y="7"/>
                    <a:pt x="0" y="24"/>
                    <a:pt x="3" y="42"/>
                  </a:cubicBezTo>
                  <a:cubicBezTo>
                    <a:pt x="75" y="168"/>
                    <a:pt x="75" y="168"/>
                    <a:pt x="75" y="168"/>
                  </a:cubicBezTo>
                  <a:cubicBezTo>
                    <a:pt x="3" y="182"/>
                    <a:pt x="3" y="182"/>
                    <a:pt x="3" y="182"/>
                  </a:cubicBezTo>
                  <a:cubicBezTo>
                    <a:pt x="3" y="233"/>
                    <a:pt x="3" y="233"/>
                    <a:pt x="3" y="233"/>
                  </a:cubicBezTo>
                  <a:cubicBezTo>
                    <a:pt x="33" y="234"/>
                    <a:pt x="123" y="237"/>
                    <a:pt x="123" y="237"/>
                  </a:cubicBezTo>
                  <a:cubicBezTo>
                    <a:pt x="131" y="237"/>
                    <a:pt x="138" y="234"/>
                    <a:pt x="144" y="229"/>
                  </a:cubicBezTo>
                  <a:cubicBezTo>
                    <a:pt x="146" y="228"/>
                    <a:pt x="147" y="226"/>
                    <a:pt x="148" y="225"/>
                  </a:cubicBezTo>
                  <a:cubicBezTo>
                    <a:pt x="154" y="218"/>
                    <a:pt x="156" y="208"/>
                    <a:pt x="155" y="198"/>
                  </a:cubicBezTo>
                  <a:close/>
                </a:path>
              </a:pathLst>
            </a:custGeom>
            <a:solidFill>
              <a:srgbClr val="107C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2"/>
            <p:cNvSpPr>
              <a:spLocks/>
            </p:cNvSpPr>
            <p:nvPr/>
          </p:nvSpPr>
          <p:spPr bwMode="auto">
            <a:xfrm>
              <a:off x="2016" y="2117"/>
              <a:ext cx="87" cy="183"/>
            </a:xfrm>
            <a:custGeom>
              <a:avLst/>
              <a:gdLst>
                <a:gd name="T0" fmla="*/ 108 w 111"/>
                <a:gd name="T1" fmla="*/ 196 h 235"/>
                <a:gd name="T2" fmla="*/ 21 w 111"/>
                <a:gd name="T3" fmla="*/ 28 h 235"/>
                <a:gd name="T4" fmla="*/ 0 w 111"/>
                <a:gd name="T5" fmla="*/ 0 h 235"/>
                <a:gd name="T6" fmla="*/ 2 w 111"/>
                <a:gd name="T7" fmla="*/ 11 h 235"/>
                <a:gd name="T8" fmla="*/ 89 w 111"/>
                <a:gd name="T9" fmla="*/ 179 h 235"/>
                <a:gd name="T10" fmla="*/ 76 w 111"/>
                <a:gd name="T11" fmla="*/ 235 h 235"/>
                <a:gd name="T12" fmla="*/ 97 w 111"/>
                <a:gd name="T13" fmla="*/ 227 h 235"/>
                <a:gd name="T14" fmla="*/ 101 w 111"/>
                <a:gd name="T15" fmla="*/ 223 h 235"/>
                <a:gd name="T16" fmla="*/ 108 w 111"/>
                <a:gd name="T17" fmla="*/ 196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235">
                  <a:moveTo>
                    <a:pt x="108" y="196"/>
                  </a:moveTo>
                  <a:cubicBezTo>
                    <a:pt x="21" y="28"/>
                    <a:pt x="21" y="28"/>
                    <a:pt x="21" y="28"/>
                  </a:cubicBezTo>
                  <a:cubicBezTo>
                    <a:pt x="17" y="18"/>
                    <a:pt x="10" y="8"/>
                    <a:pt x="0" y="0"/>
                  </a:cubicBezTo>
                  <a:cubicBezTo>
                    <a:pt x="1" y="2"/>
                    <a:pt x="2" y="8"/>
                    <a:pt x="2" y="11"/>
                  </a:cubicBezTo>
                  <a:cubicBezTo>
                    <a:pt x="89" y="179"/>
                    <a:pt x="89" y="179"/>
                    <a:pt x="89" y="179"/>
                  </a:cubicBezTo>
                  <a:cubicBezTo>
                    <a:pt x="111" y="218"/>
                    <a:pt x="76" y="235"/>
                    <a:pt x="76" y="235"/>
                  </a:cubicBezTo>
                  <a:cubicBezTo>
                    <a:pt x="84" y="235"/>
                    <a:pt x="91" y="232"/>
                    <a:pt x="97" y="227"/>
                  </a:cubicBezTo>
                  <a:cubicBezTo>
                    <a:pt x="99" y="226"/>
                    <a:pt x="100" y="224"/>
                    <a:pt x="101" y="223"/>
                  </a:cubicBezTo>
                  <a:cubicBezTo>
                    <a:pt x="107" y="216"/>
                    <a:pt x="109" y="206"/>
                    <a:pt x="108" y="196"/>
                  </a:cubicBezTo>
                  <a:close/>
                </a:path>
              </a:pathLst>
            </a:custGeom>
            <a:solidFill>
              <a:srgbClr val="4C9D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3"/>
            <p:cNvSpPr>
              <a:spLocks/>
            </p:cNvSpPr>
            <p:nvPr/>
          </p:nvSpPr>
          <p:spPr bwMode="auto">
            <a:xfrm>
              <a:off x="1925" y="2036"/>
              <a:ext cx="10" cy="29"/>
            </a:xfrm>
            <a:custGeom>
              <a:avLst/>
              <a:gdLst>
                <a:gd name="T0" fmla="*/ 13 w 13"/>
                <a:gd name="T1" fmla="*/ 37 h 37"/>
                <a:gd name="T2" fmla="*/ 13 w 13"/>
                <a:gd name="T3" fmla="*/ 0 h 37"/>
                <a:gd name="T4" fmla="*/ 13 w 13"/>
                <a:gd name="T5" fmla="*/ 0 h 37"/>
                <a:gd name="T6" fmla="*/ 4 w 13"/>
                <a:gd name="T7" fmla="*/ 7 h 37"/>
                <a:gd name="T8" fmla="*/ 0 w 13"/>
                <a:gd name="T9" fmla="*/ 37 h 37"/>
                <a:gd name="T10" fmla="*/ 13 w 13"/>
                <a:gd name="T1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37">
                  <a:moveTo>
                    <a:pt x="13" y="37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0"/>
                    <a:pt x="5" y="3"/>
                    <a:pt x="4" y="7"/>
                  </a:cubicBezTo>
                  <a:cubicBezTo>
                    <a:pt x="0" y="37"/>
                    <a:pt x="0" y="37"/>
                    <a:pt x="0" y="37"/>
                  </a:cubicBezTo>
                  <a:lnTo>
                    <a:pt x="13" y="37"/>
                  </a:lnTo>
                  <a:close/>
                </a:path>
              </a:pathLst>
            </a:custGeom>
            <a:solidFill>
              <a:srgbClr val="D9C1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4"/>
            <p:cNvSpPr>
              <a:spLocks/>
            </p:cNvSpPr>
            <p:nvPr/>
          </p:nvSpPr>
          <p:spPr bwMode="auto">
            <a:xfrm>
              <a:off x="1915" y="2076"/>
              <a:ext cx="39" cy="8"/>
            </a:xfrm>
            <a:custGeom>
              <a:avLst/>
              <a:gdLst>
                <a:gd name="T0" fmla="*/ 2 w 50"/>
                <a:gd name="T1" fmla="*/ 0 h 10"/>
                <a:gd name="T2" fmla="*/ 1 w 50"/>
                <a:gd name="T3" fmla="*/ 2 h 10"/>
                <a:gd name="T4" fmla="*/ 25 w 50"/>
                <a:gd name="T5" fmla="*/ 10 h 10"/>
                <a:gd name="T6" fmla="*/ 49 w 50"/>
                <a:gd name="T7" fmla="*/ 2 h 10"/>
                <a:gd name="T8" fmla="*/ 48 w 50"/>
                <a:gd name="T9" fmla="*/ 0 h 10"/>
                <a:gd name="T10" fmla="*/ 2 w 50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10">
                  <a:moveTo>
                    <a:pt x="2" y="0"/>
                  </a:moveTo>
                  <a:cubicBezTo>
                    <a:pt x="0" y="0"/>
                    <a:pt x="0" y="1"/>
                    <a:pt x="1" y="2"/>
                  </a:cubicBezTo>
                  <a:cubicBezTo>
                    <a:pt x="1" y="2"/>
                    <a:pt x="13" y="10"/>
                    <a:pt x="25" y="10"/>
                  </a:cubicBezTo>
                  <a:cubicBezTo>
                    <a:pt x="37" y="10"/>
                    <a:pt x="49" y="2"/>
                    <a:pt x="49" y="2"/>
                  </a:cubicBezTo>
                  <a:cubicBezTo>
                    <a:pt x="50" y="1"/>
                    <a:pt x="50" y="0"/>
                    <a:pt x="48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5" name="Group 94"/>
          <p:cNvGrpSpPr>
            <a:grpSpLocks noChangeAspect="1"/>
          </p:cNvGrpSpPr>
          <p:nvPr/>
        </p:nvGrpSpPr>
        <p:grpSpPr>
          <a:xfrm>
            <a:off x="6220794" y="-65443"/>
            <a:ext cx="6501796" cy="3638905"/>
            <a:chOff x="6290198" y="2100984"/>
            <a:chExt cx="4957240" cy="2774454"/>
          </a:xfrm>
        </p:grpSpPr>
        <p:sp>
          <p:nvSpPr>
            <p:cNvPr id="96" name="AutoShape 3"/>
            <p:cNvSpPr>
              <a:spLocks noChangeAspect="1" noChangeArrowheads="1" noTextEdit="1"/>
            </p:cNvSpPr>
            <p:nvPr/>
          </p:nvSpPr>
          <p:spPr bwMode="auto">
            <a:xfrm>
              <a:off x="6291531" y="2100984"/>
              <a:ext cx="4954574" cy="2773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Rectangle 5"/>
            <p:cNvSpPr>
              <a:spLocks noChangeArrowheads="1"/>
            </p:cNvSpPr>
            <p:nvPr/>
          </p:nvSpPr>
          <p:spPr bwMode="auto">
            <a:xfrm>
              <a:off x="6290198" y="2102316"/>
              <a:ext cx="4954574" cy="2773122"/>
            </a:xfrm>
            <a:prstGeom prst="rect">
              <a:avLst/>
            </a:pr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8" name="Rectangle 7"/>
            <p:cNvSpPr>
              <a:spLocks noChangeArrowheads="1"/>
            </p:cNvSpPr>
            <p:nvPr/>
          </p:nvSpPr>
          <p:spPr bwMode="auto">
            <a:xfrm>
              <a:off x="6296861" y="3965279"/>
              <a:ext cx="4950577" cy="910159"/>
            </a:xfrm>
            <a:prstGeom prst="rect">
              <a:avLst/>
            </a:pr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Oval 8"/>
            <p:cNvSpPr>
              <a:spLocks noChangeArrowheads="1"/>
            </p:cNvSpPr>
            <p:nvPr/>
          </p:nvSpPr>
          <p:spPr bwMode="auto">
            <a:xfrm>
              <a:off x="9599022" y="2897874"/>
              <a:ext cx="522376" cy="519711"/>
            </a:xfrm>
            <a:prstGeom prst="ellipse">
              <a:avLst/>
            </a:pr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"/>
            <p:cNvSpPr>
              <a:spLocks/>
            </p:cNvSpPr>
            <p:nvPr/>
          </p:nvSpPr>
          <p:spPr bwMode="auto">
            <a:xfrm>
              <a:off x="9284531" y="2995152"/>
              <a:ext cx="883508" cy="975457"/>
            </a:xfrm>
            <a:custGeom>
              <a:avLst/>
              <a:gdLst>
                <a:gd name="T0" fmla="*/ 203 w 761"/>
                <a:gd name="T1" fmla="*/ 0 h 844"/>
                <a:gd name="T2" fmla="*/ 761 w 761"/>
                <a:gd name="T3" fmla="*/ 844 h 844"/>
                <a:gd name="T4" fmla="*/ 0 w 761"/>
                <a:gd name="T5" fmla="*/ 844 h 844"/>
                <a:gd name="T6" fmla="*/ 203 w 761"/>
                <a:gd name="T7" fmla="*/ 0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1" h="844">
                  <a:moveTo>
                    <a:pt x="203" y="0"/>
                  </a:moveTo>
                  <a:cubicBezTo>
                    <a:pt x="304" y="0"/>
                    <a:pt x="761" y="844"/>
                    <a:pt x="761" y="844"/>
                  </a:cubicBezTo>
                  <a:cubicBezTo>
                    <a:pt x="0" y="844"/>
                    <a:pt x="0" y="844"/>
                    <a:pt x="0" y="844"/>
                  </a:cubicBezTo>
                  <a:cubicBezTo>
                    <a:pt x="203" y="0"/>
                    <a:pt x="203" y="0"/>
                    <a:pt x="203" y="0"/>
                  </a:cubicBez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0"/>
            <p:cNvSpPr>
              <a:spLocks/>
            </p:cNvSpPr>
            <p:nvPr/>
          </p:nvSpPr>
          <p:spPr bwMode="auto">
            <a:xfrm>
              <a:off x="8872760" y="2995152"/>
              <a:ext cx="647639" cy="975457"/>
            </a:xfrm>
            <a:custGeom>
              <a:avLst/>
              <a:gdLst>
                <a:gd name="T0" fmla="*/ 558 w 558"/>
                <a:gd name="T1" fmla="*/ 0 h 844"/>
                <a:gd name="T2" fmla="*/ 355 w 558"/>
                <a:gd name="T3" fmla="*/ 844 h 844"/>
                <a:gd name="T4" fmla="*/ 0 w 558"/>
                <a:gd name="T5" fmla="*/ 844 h 844"/>
                <a:gd name="T6" fmla="*/ 558 w 558"/>
                <a:gd name="T7" fmla="*/ 0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8" h="844">
                  <a:moveTo>
                    <a:pt x="558" y="0"/>
                  </a:moveTo>
                  <a:cubicBezTo>
                    <a:pt x="355" y="844"/>
                    <a:pt x="355" y="844"/>
                    <a:pt x="355" y="844"/>
                  </a:cubicBezTo>
                  <a:cubicBezTo>
                    <a:pt x="0" y="844"/>
                    <a:pt x="0" y="844"/>
                    <a:pt x="0" y="844"/>
                  </a:cubicBezTo>
                  <a:cubicBezTo>
                    <a:pt x="0" y="844"/>
                    <a:pt x="457" y="0"/>
                    <a:pt x="558" y="0"/>
                  </a:cubicBezTo>
                  <a:close/>
                </a:path>
              </a:pathLst>
            </a:cu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1"/>
            <p:cNvSpPr>
              <a:spLocks/>
            </p:cNvSpPr>
            <p:nvPr/>
          </p:nvSpPr>
          <p:spPr bwMode="auto">
            <a:xfrm>
              <a:off x="8988695" y="3542848"/>
              <a:ext cx="390450" cy="430427"/>
            </a:xfrm>
            <a:custGeom>
              <a:avLst/>
              <a:gdLst>
                <a:gd name="T0" fmla="*/ 90 w 336"/>
                <a:gd name="T1" fmla="*/ 0 h 372"/>
                <a:gd name="T2" fmla="*/ 336 w 336"/>
                <a:gd name="T3" fmla="*/ 372 h 372"/>
                <a:gd name="T4" fmla="*/ 0 w 336"/>
                <a:gd name="T5" fmla="*/ 372 h 372"/>
                <a:gd name="T6" fmla="*/ 90 w 336"/>
                <a:gd name="T7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" h="372">
                  <a:moveTo>
                    <a:pt x="90" y="0"/>
                  </a:moveTo>
                  <a:cubicBezTo>
                    <a:pt x="134" y="0"/>
                    <a:pt x="336" y="372"/>
                    <a:pt x="336" y="372"/>
                  </a:cubicBezTo>
                  <a:cubicBezTo>
                    <a:pt x="0" y="372"/>
                    <a:pt x="0" y="372"/>
                    <a:pt x="0" y="372"/>
                  </a:cubicBezTo>
                  <a:cubicBezTo>
                    <a:pt x="90" y="0"/>
                    <a:pt x="90" y="0"/>
                    <a:pt x="90" y="0"/>
                  </a:cubicBez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2"/>
            <p:cNvSpPr>
              <a:spLocks/>
            </p:cNvSpPr>
            <p:nvPr/>
          </p:nvSpPr>
          <p:spPr bwMode="auto">
            <a:xfrm>
              <a:off x="8807463" y="3542848"/>
              <a:ext cx="285175" cy="430427"/>
            </a:xfrm>
            <a:custGeom>
              <a:avLst/>
              <a:gdLst>
                <a:gd name="T0" fmla="*/ 246 w 246"/>
                <a:gd name="T1" fmla="*/ 0 h 372"/>
                <a:gd name="T2" fmla="*/ 156 w 246"/>
                <a:gd name="T3" fmla="*/ 372 h 372"/>
                <a:gd name="T4" fmla="*/ 0 w 246"/>
                <a:gd name="T5" fmla="*/ 372 h 372"/>
                <a:gd name="T6" fmla="*/ 246 w 246"/>
                <a:gd name="T7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6" h="372">
                  <a:moveTo>
                    <a:pt x="246" y="0"/>
                  </a:moveTo>
                  <a:cubicBezTo>
                    <a:pt x="156" y="372"/>
                    <a:pt x="156" y="372"/>
                    <a:pt x="156" y="372"/>
                  </a:cubicBezTo>
                  <a:cubicBezTo>
                    <a:pt x="0" y="372"/>
                    <a:pt x="0" y="372"/>
                    <a:pt x="0" y="372"/>
                  </a:cubicBezTo>
                  <a:cubicBezTo>
                    <a:pt x="0" y="372"/>
                    <a:pt x="201" y="0"/>
                    <a:pt x="246" y="0"/>
                  </a:cubicBezTo>
                  <a:close/>
                </a:path>
              </a:pathLst>
            </a:cu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3"/>
            <p:cNvSpPr>
              <a:spLocks/>
            </p:cNvSpPr>
            <p:nvPr/>
          </p:nvSpPr>
          <p:spPr bwMode="auto">
            <a:xfrm>
              <a:off x="8991361" y="2827246"/>
              <a:ext cx="303831" cy="171904"/>
            </a:xfrm>
            <a:custGeom>
              <a:avLst/>
              <a:gdLst>
                <a:gd name="T0" fmla="*/ 225 w 261"/>
                <a:gd name="T1" fmla="*/ 74 h 148"/>
                <a:gd name="T2" fmla="*/ 226 w 261"/>
                <a:gd name="T3" fmla="*/ 66 h 148"/>
                <a:gd name="T4" fmla="*/ 180 w 261"/>
                <a:gd name="T5" fmla="*/ 20 h 148"/>
                <a:gd name="T6" fmla="*/ 153 w 261"/>
                <a:gd name="T7" fmla="*/ 29 h 148"/>
                <a:gd name="T8" fmla="*/ 103 w 261"/>
                <a:gd name="T9" fmla="*/ 0 h 148"/>
                <a:gd name="T10" fmla="*/ 46 w 261"/>
                <a:gd name="T11" fmla="*/ 55 h 148"/>
                <a:gd name="T12" fmla="*/ 46 w 261"/>
                <a:gd name="T13" fmla="*/ 56 h 148"/>
                <a:gd name="T14" fmla="*/ 45 w 261"/>
                <a:gd name="T15" fmla="*/ 56 h 148"/>
                <a:gd name="T16" fmla="*/ 0 w 261"/>
                <a:gd name="T17" fmla="*/ 102 h 148"/>
                <a:gd name="T18" fmla="*/ 45 w 261"/>
                <a:gd name="T19" fmla="*/ 148 h 148"/>
                <a:gd name="T20" fmla="*/ 224 w 261"/>
                <a:gd name="T21" fmla="*/ 148 h 148"/>
                <a:gd name="T22" fmla="*/ 244 w 261"/>
                <a:gd name="T23" fmla="*/ 142 h 148"/>
                <a:gd name="T24" fmla="*/ 261 w 261"/>
                <a:gd name="T25" fmla="*/ 111 h 148"/>
                <a:gd name="T26" fmla="*/ 225 w 261"/>
                <a:gd name="T27" fmla="*/ 74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" h="148">
                  <a:moveTo>
                    <a:pt x="225" y="74"/>
                  </a:moveTo>
                  <a:cubicBezTo>
                    <a:pt x="226" y="72"/>
                    <a:pt x="226" y="69"/>
                    <a:pt x="226" y="66"/>
                  </a:cubicBezTo>
                  <a:cubicBezTo>
                    <a:pt x="226" y="40"/>
                    <a:pt x="205" y="20"/>
                    <a:pt x="180" y="20"/>
                  </a:cubicBezTo>
                  <a:cubicBezTo>
                    <a:pt x="170" y="20"/>
                    <a:pt x="161" y="23"/>
                    <a:pt x="153" y="29"/>
                  </a:cubicBezTo>
                  <a:cubicBezTo>
                    <a:pt x="143" y="12"/>
                    <a:pt x="124" y="0"/>
                    <a:pt x="103" y="0"/>
                  </a:cubicBezTo>
                  <a:cubicBezTo>
                    <a:pt x="72" y="0"/>
                    <a:pt x="47" y="25"/>
                    <a:pt x="46" y="55"/>
                  </a:cubicBezTo>
                  <a:cubicBezTo>
                    <a:pt x="46" y="56"/>
                    <a:pt x="46" y="56"/>
                    <a:pt x="46" y="56"/>
                  </a:cubicBezTo>
                  <a:cubicBezTo>
                    <a:pt x="46" y="56"/>
                    <a:pt x="46" y="56"/>
                    <a:pt x="45" y="56"/>
                  </a:cubicBezTo>
                  <a:cubicBezTo>
                    <a:pt x="20" y="56"/>
                    <a:pt x="0" y="77"/>
                    <a:pt x="0" y="102"/>
                  </a:cubicBezTo>
                  <a:cubicBezTo>
                    <a:pt x="0" y="127"/>
                    <a:pt x="20" y="148"/>
                    <a:pt x="45" y="148"/>
                  </a:cubicBezTo>
                  <a:cubicBezTo>
                    <a:pt x="224" y="148"/>
                    <a:pt x="224" y="148"/>
                    <a:pt x="224" y="148"/>
                  </a:cubicBezTo>
                  <a:cubicBezTo>
                    <a:pt x="231" y="148"/>
                    <a:pt x="238" y="145"/>
                    <a:pt x="244" y="142"/>
                  </a:cubicBezTo>
                  <a:cubicBezTo>
                    <a:pt x="254" y="135"/>
                    <a:pt x="261" y="124"/>
                    <a:pt x="261" y="111"/>
                  </a:cubicBezTo>
                  <a:cubicBezTo>
                    <a:pt x="261" y="91"/>
                    <a:pt x="245" y="75"/>
                    <a:pt x="225" y="74"/>
                  </a:cubicBezTo>
                  <a:close/>
                </a:path>
              </a:pathLst>
            </a:cu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4"/>
            <p:cNvSpPr>
              <a:spLocks/>
            </p:cNvSpPr>
            <p:nvPr/>
          </p:nvSpPr>
          <p:spPr bwMode="auto">
            <a:xfrm>
              <a:off x="7935948" y="4302425"/>
              <a:ext cx="1080732" cy="69295"/>
            </a:xfrm>
            <a:custGeom>
              <a:avLst/>
              <a:gdLst>
                <a:gd name="T0" fmla="*/ 900 w 930"/>
                <a:gd name="T1" fmla="*/ 60 h 60"/>
                <a:gd name="T2" fmla="*/ 30 w 930"/>
                <a:gd name="T3" fmla="*/ 60 h 60"/>
                <a:gd name="T4" fmla="*/ 0 w 930"/>
                <a:gd name="T5" fmla="*/ 30 h 60"/>
                <a:gd name="T6" fmla="*/ 30 w 930"/>
                <a:gd name="T7" fmla="*/ 0 h 60"/>
                <a:gd name="T8" fmla="*/ 900 w 930"/>
                <a:gd name="T9" fmla="*/ 0 h 60"/>
                <a:gd name="T10" fmla="*/ 930 w 930"/>
                <a:gd name="T11" fmla="*/ 30 h 60"/>
                <a:gd name="T12" fmla="*/ 900 w 930"/>
                <a:gd name="T13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0" h="60">
                  <a:moveTo>
                    <a:pt x="900" y="60"/>
                  </a:moveTo>
                  <a:cubicBezTo>
                    <a:pt x="30" y="60"/>
                    <a:pt x="30" y="60"/>
                    <a:pt x="30" y="60"/>
                  </a:cubicBezTo>
                  <a:cubicBezTo>
                    <a:pt x="13" y="60"/>
                    <a:pt x="0" y="46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900" y="0"/>
                    <a:pt x="900" y="0"/>
                    <a:pt x="900" y="0"/>
                  </a:cubicBezTo>
                  <a:cubicBezTo>
                    <a:pt x="917" y="0"/>
                    <a:pt x="930" y="13"/>
                    <a:pt x="930" y="30"/>
                  </a:cubicBezTo>
                  <a:cubicBezTo>
                    <a:pt x="930" y="46"/>
                    <a:pt x="917" y="60"/>
                    <a:pt x="900" y="60"/>
                  </a:cubicBezTo>
                  <a:close/>
                </a:path>
              </a:pathLst>
            </a:custGeom>
            <a:solidFill>
              <a:srgbClr val="F0A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5"/>
            <p:cNvSpPr>
              <a:spLocks/>
            </p:cNvSpPr>
            <p:nvPr/>
          </p:nvSpPr>
          <p:spPr bwMode="auto">
            <a:xfrm>
              <a:off x="8611572" y="4251786"/>
              <a:ext cx="185231" cy="89283"/>
            </a:xfrm>
            <a:custGeom>
              <a:avLst/>
              <a:gdLst>
                <a:gd name="T0" fmla="*/ 147 w 159"/>
                <a:gd name="T1" fmla="*/ 37 h 78"/>
                <a:gd name="T2" fmla="*/ 68 w 159"/>
                <a:gd name="T3" fmla="*/ 1 h 78"/>
                <a:gd name="T4" fmla="*/ 68 w 159"/>
                <a:gd name="T5" fmla="*/ 1 h 78"/>
                <a:gd name="T6" fmla="*/ 64 w 159"/>
                <a:gd name="T7" fmla="*/ 0 h 78"/>
                <a:gd name="T8" fmla="*/ 56 w 159"/>
                <a:gd name="T9" fmla="*/ 7 h 78"/>
                <a:gd name="T10" fmla="*/ 56 w 159"/>
                <a:gd name="T11" fmla="*/ 8 h 78"/>
                <a:gd name="T12" fmla="*/ 28 w 159"/>
                <a:gd name="T13" fmla="*/ 27 h 78"/>
                <a:gd name="T14" fmla="*/ 1 w 159"/>
                <a:gd name="T15" fmla="*/ 11 h 78"/>
                <a:gd name="T16" fmla="*/ 1 w 159"/>
                <a:gd name="T17" fmla="*/ 66 h 78"/>
                <a:gd name="T18" fmla="*/ 12 w 159"/>
                <a:gd name="T19" fmla="*/ 77 h 78"/>
                <a:gd name="T20" fmla="*/ 149 w 159"/>
                <a:gd name="T21" fmla="*/ 77 h 78"/>
                <a:gd name="T22" fmla="*/ 157 w 159"/>
                <a:gd name="T23" fmla="*/ 68 h 78"/>
                <a:gd name="T24" fmla="*/ 157 w 159"/>
                <a:gd name="T25" fmla="*/ 51 h 78"/>
                <a:gd name="T26" fmla="*/ 147 w 159"/>
                <a:gd name="T27" fmla="*/ 3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9" h="78">
                  <a:moveTo>
                    <a:pt x="147" y="37"/>
                  </a:moveTo>
                  <a:cubicBezTo>
                    <a:pt x="134" y="31"/>
                    <a:pt x="68" y="1"/>
                    <a:pt x="68" y="1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7" y="1"/>
                    <a:pt x="66" y="0"/>
                    <a:pt x="64" y="0"/>
                  </a:cubicBezTo>
                  <a:cubicBezTo>
                    <a:pt x="60" y="0"/>
                    <a:pt x="57" y="3"/>
                    <a:pt x="56" y="7"/>
                  </a:cubicBezTo>
                  <a:cubicBezTo>
                    <a:pt x="56" y="7"/>
                    <a:pt x="56" y="7"/>
                    <a:pt x="56" y="8"/>
                  </a:cubicBezTo>
                  <a:cubicBezTo>
                    <a:pt x="55" y="14"/>
                    <a:pt x="47" y="27"/>
                    <a:pt x="28" y="27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0" y="77"/>
                    <a:pt x="12" y="77"/>
                  </a:cubicBezTo>
                  <a:cubicBezTo>
                    <a:pt x="149" y="77"/>
                    <a:pt x="149" y="77"/>
                    <a:pt x="149" y="77"/>
                  </a:cubicBezTo>
                  <a:cubicBezTo>
                    <a:pt x="149" y="77"/>
                    <a:pt x="157" y="78"/>
                    <a:pt x="157" y="68"/>
                  </a:cubicBezTo>
                  <a:cubicBezTo>
                    <a:pt x="157" y="51"/>
                    <a:pt x="157" y="51"/>
                    <a:pt x="157" y="51"/>
                  </a:cubicBezTo>
                  <a:cubicBezTo>
                    <a:pt x="157" y="51"/>
                    <a:pt x="159" y="44"/>
                    <a:pt x="147" y="3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6"/>
            <p:cNvSpPr>
              <a:spLocks/>
            </p:cNvSpPr>
            <p:nvPr/>
          </p:nvSpPr>
          <p:spPr bwMode="auto">
            <a:xfrm>
              <a:off x="8166487" y="3816029"/>
              <a:ext cx="323820" cy="410438"/>
            </a:xfrm>
            <a:custGeom>
              <a:avLst/>
              <a:gdLst>
                <a:gd name="T0" fmla="*/ 242 w 279"/>
                <a:gd name="T1" fmla="*/ 1 h 355"/>
                <a:gd name="T2" fmla="*/ 238 w 279"/>
                <a:gd name="T3" fmla="*/ 1 h 355"/>
                <a:gd name="T4" fmla="*/ 232 w 279"/>
                <a:gd name="T5" fmla="*/ 1 h 355"/>
                <a:gd name="T6" fmla="*/ 195 w 279"/>
                <a:gd name="T7" fmla="*/ 35 h 355"/>
                <a:gd name="T8" fmla="*/ 171 w 279"/>
                <a:gd name="T9" fmla="*/ 184 h 355"/>
                <a:gd name="T10" fmla="*/ 22 w 279"/>
                <a:gd name="T11" fmla="*/ 280 h 355"/>
                <a:gd name="T12" fmla="*/ 4 w 279"/>
                <a:gd name="T13" fmla="*/ 322 h 355"/>
                <a:gd name="T14" fmla="*/ 6 w 279"/>
                <a:gd name="T15" fmla="*/ 329 h 355"/>
                <a:gd name="T16" fmla="*/ 9 w 279"/>
                <a:gd name="T17" fmla="*/ 336 h 355"/>
                <a:gd name="T18" fmla="*/ 44 w 279"/>
                <a:gd name="T19" fmla="*/ 355 h 355"/>
                <a:gd name="T20" fmla="*/ 66 w 279"/>
                <a:gd name="T21" fmla="*/ 335 h 355"/>
                <a:gd name="T22" fmla="*/ 230 w 279"/>
                <a:gd name="T23" fmla="*/ 242 h 355"/>
                <a:gd name="T24" fmla="*/ 249 w 279"/>
                <a:gd name="T25" fmla="*/ 214 h 355"/>
                <a:gd name="T26" fmla="*/ 275 w 279"/>
                <a:gd name="T27" fmla="*/ 48 h 355"/>
                <a:gd name="T28" fmla="*/ 242 w 279"/>
                <a:gd name="T29" fmla="*/ 1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9" h="355">
                  <a:moveTo>
                    <a:pt x="242" y="1"/>
                  </a:moveTo>
                  <a:cubicBezTo>
                    <a:pt x="241" y="1"/>
                    <a:pt x="239" y="1"/>
                    <a:pt x="238" y="1"/>
                  </a:cubicBezTo>
                  <a:cubicBezTo>
                    <a:pt x="236" y="0"/>
                    <a:pt x="234" y="0"/>
                    <a:pt x="232" y="1"/>
                  </a:cubicBezTo>
                  <a:cubicBezTo>
                    <a:pt x="214" y="2"/>
                    <a:pt x="198" y="16"/>
                    <a:pt x="195" y="35"/>
                  </a:cubicBezTo>
                  <a:cubicBezTo>
                    <a:pt x="171" y="184"/>
                    <a:pt x="171" y="184"/>
                    <a:pt x="171" y="184"/>
                  </a:cubicBezTo>
                  <a:cubicBezTo>
                    <a:pt x="22" y="280"/>
                    <a:pt x="22" y="280"/>
                    <a:pt x="22" y="280"/>
                  </a:cubicBezTo>
                  <a:cubicBezTo>
                    <a:pt x="7" y="289"/>
                    <a:pt x="0" y="306"/>
                    <a:pt x="4" y="322"/>
                  </a:cubicBezTo>
                  <a:cubicBezTo>
                    <a:pt x="4" y="325"/>
                    <a:pt x="5" y="327"/>
                    <a:pt x="6" y="329"/>
                  </a:cubicBezTo>
                  <a:cubicBezTo>
                    <a:pt x="7" y="332"/>
                    <a:pt x="8" y="334"/>
                    <a:pt x="9" y="336"/>
                  </a:cubicBezTo>
                  <a:cubicBezTo>
                    <a:pt x="17" y="348"/>
                    <a:pt x="44" y="355"/>
                    <a:pt x="44" y="355"/>
                  </a:cubicBezTo>
                  <a:cubicBezTo>
                    <a:pt x="66" y="335"/>
                    <a:pt x="66" y="335"/>
                    <a:pt x="66" y="335"/>
                  </a:cubicBezTo>
                  <a:cubicBezTo>
                    <a:pt x="230" y="242"/>
                    <a:pt x="230" y="242"/>
                    <a:pt x="230" y="242"/>
                  </a:cubicBezTo>
                  <a:cubicBezTo>
                    <a:pt x="240" y="236"/>
                    <a:pt x="247" y="226"/>
                    <a:pt x="249" y="214"/>
                  </a:cubicBezTo>
                  <a:cubicBezTo>
                    <a:pt x="275" y="48"/>
                    <a:pt x="275" y="48"/>
                    <a:pt x="275" y="48"/>
                  </a:cubicBezTo>
                  <a:cubicBezTo>
                    <a:pt x="279" y="25"/>
                    <a:pt x="264" y="5"/>
                    <a:pt x="242" y="1"/>
                  </a:cubicBezTo>
                  <a:close/>
                </a:path>
              </a:pathLst>
            </a:custGeom>
            <a:solidFill>
              <a:srgbClr val="D83B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7"/>
            <p:cNvSpPr>
              <a:spLocks/>
            </p:cNvSpPr>
            <p:nvPr/>
          </p:nvSpPr>
          <p:spPr bwMode="auto">
            <a:xfrm>
              <a:off x="8421011" y="3825357"/>
              <a:ext cx="273182" cy="493059"/>
            </a:xfrm>
            <a:custGeom>
              <a:avLst/>
              <a:gdLst>
                <a:gd name="T0" fmla="*/ 225 w 236"/>
                <a:gd name="T1" fmla="*/ 198 h 427"/>
                <a:gd name="T2" fmla="*/ 213 w 236"/>
                <a:gd name="T3" fmla="*/ 169 h 427"/>
                <a:gd name="T4" fmla="*/ 105 w 236"/>
                <a:gd name="T5" fmla="*/ 16 h 427"/>
                <a:gd name="T6" fmla="*/ 47 w 236"/>
                <a:gd name="T7" fmla="*/ 15 h 427"/>
                <a:gd name="T8" fmla="*/ 41 w 236"/>
                <a:gd name="T9" fmla="*/ 23 h 427"/>
                <a:gd name="T10" fmla="*/ 13 w 236"/>
                <a:gd name="T11" fmla="*/ 59 h 427"/>
                <a:gd name="T12" fmla="*/ 143 w 236"/>
                <a:gd name="T13" fmla="*/ 213 h 427"/>
                <a:gd name="T14" fmla="*/ 167 w 236"/>
                <a:gd name="T15" fmla="*/ 385 h 427"/>
                <a:gd name="T16" fmla="*/ 194 w 236"/>
                <a:gd name="T17" fmla="*/ 424 h 427"/>
                <a:gd name="T18" fmla="*/ 207 w 236"/>
                <a:gd name="T19" fmla="*/ 427 h 427"/>
                <a:gd name="T20" fmla="*/ 208 w 236"/>
                <a:gd name="T21" fmla="*/ 427 h 427"/>
                <a:gd name="T22" fmla="*/ 236 w 236"/>
                <a:gd name="T23" fmla="*/ 399 h 427"/>
                <a:gd name="T24" fmla="*/ 225 w 236"/>
                <a:gd name="T25" fmla="*/ 198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6" h="427">
                  <a:moveTo>
                    <a:pt x="225" y="198"/>
                  </a:moveTo>
                  <a:cubicBezTo>
                    <a:pt x="225" y="187"/>
                    <a:pt x="221" y="177"/>
                    <a:pt x="213" y="169"/>
                  </a:cubicBezTo>
                  <a:cubicBezTo>
                    <a:pt x="105" y="16"/>
                    <a:pt x="105" y="16"/>
                    <a:pt x="105" y="16"/>
                  </a:cubicBezTo>
                  <a:cubicBezTo>
                    <a:pt x="89" y="0"/>
                    <a:pt x="63" y="0"/>
                    <a:pt x="47" y="15"/>
                  </a:cubicBezTo>
                  <a:cubicBezTo>
                    <a:pt x="45" y="18"/>
                    <a:pt x="43" y="20"/>
                    <a:pt x="41" y="23"/>
                  </a:cubicBezTo>
                  <a:cubicBezTo>
                    <a:pt x="31" y="38"/>
                    <a:pt x="0" y="45"/>
                    <a:pt x="13" y="59"/>
                  </a:cubicBezTo>
                  <a:cubicBezTo>
                    <a:pt x="143" y="213"/>
                    <a:pt x="143" y="213"/>
                    <a:pt x="143" y="213"/>
                  </a:cubicBezTo>
                  <a:cubicBezTo>
                    <a:pt x="167" y="385"/>
                    <a:pt x="167" y="385"/>
                    <a:pt x="167" y="385"/>
                  </a:cubicBezTo>
                  <a:cubicBezTo>
                    <a:pt x="167" y="403"/>
                    <a:pt x="194" y="424"/>
                    <a:pt x="194" y="424"/>
                  </a:cubicBezTo>
                  <a:cubicBezTo>
                    <a:pt x="194" y="424"/>
                    <a:pt x="202" y="427"/>
                    <a:pt x="207" y="427"/>
                  </a:cubicBezTo>
                  <a:cubicBezTo>
                    <a:pt x="207" y="427"/>
                    <a:pt x="208" y="427"/>
                    <a:pt x="208" y="427"/>
                  </a:cubicBezTo>
                  <a:cubicBezTo>
                    <a:pt x="236" y="399"/>
                    <a:pt x="236" y="399"/>
                    <a:pt x="236" y="399"/>
                  </a:cubicBezTo>
                  <a:lnTo>
                    <a:pt x="225" y="198"/>
                  </a:lnTo>
                  <a:close/>
                </a:path>
              </a:pathLst>
            </a:custGeom>
            <a:solidFill>
              <a:srgbClr val="D83B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8"/>
            <p:cNvSpPr>
              <a:spLocks/>
            </p:cNvSpPr>
            <p:nvPr/>
          </p:nvSpPr>
          <p:spPr bwMode="auto">
            <a:xfrm>
              <a:off x="8421011" y="3852009"/>
              <a:ext cx="233204" cy="462409"/>
            </a:xfrm>
            <a:custGeom>
              <a:avLst/>
              <a:gdLst>
                <a:gd name="T0" fmla="*/ 176 w 200"/>
                <a:gd name="T1" fmla="*/ 191 h 401"/>
                <a:gd name="T2" fmla="*/ 164 w 200"/>
                <a:gd name="T3" fmla="*/ 162 h 401"/>
                <a:gd name="T4" fmla="*/ 56 w 200"/>
                <a:gd name="T5" fmla="*/ 10 h 401"/>
                <a:gd name="T6" fmla="*/ 40 w 200"/>
                <a:gd name="T7" fmla="*/ 0 h 401"/>
                <a:gd name="T8" fmla="*/ 13 w 200"/>
                <a:gd name="T9" fmla="*/ 37 h 401"/>
                <a:gd name="T10" fmla="*/ 142 w 200"/>
                <a:gd name="T11" fmla="*/ 190 h 401"/>
                <a:gd name="T12" fmla="*/ 166 w 200"/>
                <a:gd name="T13" fmla="*/ 362 h 401"/>
                <a:gd name="T14" fmla="*/ 193 w 200"/>
                <a:gd name="T15" fmla="*/ 401 h 401"/>
                <a:gd name="T16" fmla="*/ 200 w 200"/>
                <a:gd name="T17" fmla="*/ 380 h 401"/>
                <a:gd name="T18" fmla="*/ 176 w 200"/>
                <a:gd name="T19" fmla="*/ 191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" h="401">
                  <a:moveTo>
                    <a:pt x="176" y="191"/>
                  </a:moveTo>
                  <a:cubicBezTo>
                    <a:pt x="176" y="180"/>
                    <a:pt x="172" y="170"/>
                    <a:pt x="164" y="162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1" y="5"/>
                    <a:pt x="46" y="2"/>
                    <a:pt x="40" y="0"/>
                  </a:cubicBezTo>
                  <a:cubicBezTo>
                    <a:pt x="30" y="15"/>
                    <a:pt x="0" y="23"/>
                    <a:pt x="13" y="37"/>
                  </a:cubicBezTo>
                  <a:cubicBezTo>
                    <a:pt x="142" y="190"/>
                    <a:pt x="142" y="190"/>
                    <a:pt x="142" y="190"/>
                  </a:cubicBezTo>
                  <a:cubicBezTo>
                    <a:pt x="166" y="362"/>
                    <a:pt x="166" y="362"/>
                    <a:pt x="166" y="362"/>
                  </a:cubicBezTo>
                  <a:cubicBezTo>
                    <a:pt x="166" y="380"/>
                    <a:pt x="177" y="396"/>
                    <a:pt x="193" y="401"/>
                  </a:cubicBezTo>
                  <a:cubicBezTo>
                    <a:pt x="197" y="395"/>
                    <a:pt x="199" y="388"/>
                    <a:pt x="200" y="380"/>
                  </a:cubicBezTo>
                  <a:lnTo>
                    <a:pt x="176" y="191"/>
                  </a:lnTo>
                  <a:close/>
                </a:path>
              </a:pathLst>
            </a:custGeom>
            <a:solidFill>
              <a:srgbClr val="B82F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9"/>
            <p:cNvSpPr>
              <a:spLocks/>
            </p:cNvSpPr>
            <p:nvPr/>
          </p:nvSpPr>
          <p:spPr bwMode="auto">
            <a:xfrm>
              <a:off x="8190474" y="3816029"/>
              <a:ext cx="254525" cy="361132"/>
            </a:xfrm>
            <a:custGeom>
              <a:avLst/>
              <a:gdLst>
                <a:gd name="T0" fmla="*/ 217 w 219"/>
                <a:gd name="T1" fmla="*/ 1 h 313"/>
                <a:gd name="T2" fmla="*/ 211 w 219"/>
                <a:gd name="T3" fmla="*/ 1 h 313"/>
                <a:gd name="T4" fmla="*/ 174 w 219"/>
                <a:gd name="T5" fmla="*/ 35 h 313"/>
                <a:gd name="T6" fmla="*/ 150 w 219"/>
                <a:gd name="T7" fmla="*/ 184 h 313"/>
                <a:gd name="T8" fmla="*/ 1 w 219"/>
                <a:gd name="T9" fmla="*/ 280 h 313"/>
                <a:gd name="T10" fmla="*/ 0 w 219"/>
                <a:gd name="T11" fmla="*/ 280 h 313"/>
                <a:gd name="T12" fmla="*/ 7 w 219"/>
                <a:gd name="T13" fmla="*/ 276 h 313"/>
                <a:gd name="T14" fmla="*/ 8 w 219"/>
                <a:gd name="T15" fmla="*/ 307 h 313"/>
                <a:gd name="T16" fmla="*/ 13 w 219"/>
                <a:gd name="T17" fmla="*/ 313 h 313"/>
                <a:gd name="T18" fmla="*/ 173 w 219"/>
                <a:gd name="T19" fmla="*/ 210 h 313"/>
                <a:gd name="T20" fmla="*/ 191 w 219"/>
                <a:gd name="T21" fmla="*/ 182 h 313"/>
                <a:gd name="T22" fmla="*/ 218 w 219"/>
                <a:gd name="T23" fmla="*/ 15 h 313"/>
                <a:gd name="T24" fmla="*/ 217 w 219"/>
                <a:gd name="T25" fmla="*/ 1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9" h="313">
                  <a:moveTo>
                    <a:pt x="217" y="1"/>
                  </a:moveTo>
                  <a:cubicBezTo>
                    <a:pt x="215" y="0"/>
                    <a:pt x="213" y="0"/>
                    <a:pt x="211" y="1"/>
                  </a:cubicBezTo>
                  <a:cubicBezTo>
                    <a:pt x="193" y="2"/>
                    <a:pt x="177" y="16"/>
                    <a:pt x="174" y="35"/>
                  </a:cubicBezTo>
                  <a:cubicBezTo>
                    <a:pt x="150" y="184"/>
                    <a:pt x="150" y="184"/>
                    <a:pt x="150" y="184"/>
                  </a:cubicBezTo>
                  <a:cubicBezTo>
                    <a:pt x="1" y="280"/>
                    <a:pt x="1" y="280"/>
                    <a:pt x="1" y="280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7" y="276"/>
                    <a:pt x="7" y="276"/>
                    <a:pt x="7" y="276"/>
                  </a:cubicBezTo>
                  <a:cubicBezTo>
                    <a:pt x="8" y="307"/>
                    <a:pt x="8" y="307"/>
                    <a:pt x="8" y="307"/>
                  </a:cubicBezTo>
                  <a:cubicBezTo>
                    <a:pt x="10" y="309"/>
                    <a:pt x="11" y="311"/>
                    <a:pt x="13" y="313"/>
                  </a:cubicBezTo>
                  <a:cubicBezTo>
                    <a:pt x="173" y="210"/>
                    <a:pt x="173" y="210"/>
                    <a:pt x="173" y="210"/>
                  </a:cubicBezTo>
                  <a:cubicBezTo>
                    <a:pt x="182" y="204"/>
                    <a:pt x="189" y="193"/>
                    <a:pt x="191" y="182"/>
                  </a:cubicBezTo>
                  <a:cubicBezTo>
                    <a:pt x="218" y="15"/>
                    <a:pt x="218" y="15"/>
                    <a:pt x="218" y="15"/>
                  </a:cubicBezTo>
                  <a:cubicBezTo>
                    <a:pt x="219" y="10"/>
                    <a:pt x="218" y="5"/>
                    <a:pt x="217" y="1"/>
                  </a:cubicBezTo>
                  <a:close/>
                </a:path>
              </a:pathLst>
            </a:custGeom>
            <a:solidFill>
              <a:srgbClr val="B82F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20"/>
            <p:cNvSpPr>
              <a:spLocks/>
            </p:cNvSpPr>
            <p:nvPr/>
          </p:nvSpPr>
          <p:spPr bwMode="auto">
            <a:xfrm>
              <a:off x="8747497" y="3494875"/>
              <a:ext cx="78623" cy="109272"/>
            </a:xfrm>
            <a:custGeom>
              <a:avLst/>
              <a:gdLst>
                <a:gd name="T0" fmla="*/ 10 w 67"/>
                <a:gd name="T1" fmla="*/ 95 h 95"/>
                <a:gd name="T2" fmla="*/ 6 w 67"/>
                <a:gd name="T3" fmla="*/ 93 h 95"/>
                <a:gd name="T4" fmla="*/ 3 w 67"/>
                <a:gd name="T5" fmla="*/ 81 h 95"/>
                <a:gd name="T6" fmla="*/ 49 w 67"/>
                <a:gd name="T7" fmla="*/ 6 h 95"/>
                <a:gd name="T8" fmla="*/ 62 w 67"/>
                <a:gd name="T9" fmla="*/ 3 h 95"/>
                <a:gd name="T10" fmla="*/ 64 w 67"/>
                <a:gd name="T11" fmla="*/ 15 h 95"/>
                <a:gd name="T12" fmla="*/ 18 w 67"/>
                <a:gd name="T13" fmla="*/ 90 h 95"/>
                <a:gd name="T14" fmla="*/ 10 w 67"/>
                <a:gd name="T15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95">
                  <a:moveTo>
                    <a:pt x="10" y="95"/>
                  </a:moveTo>
                  <a:cubicBezTo>
                    <a:pt x="9" y="95"/>
                    <a:pt x="7" y="94"/>
                    <a:pt x="6" y="93"/>
                  </a:cubicBezTo>
                  <a:cubicBezTo>
                    <a:pt x="2" y="91"/>
                    <a:pt x="0" y="85"/>
                    <a:pt x="3" y="81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52" y="2"/>
                    <a:pt x="57" y="0"/>
                    <a:pt x="62" y="3"/>
                  </a:cubicBezTo>
                  <a:cubicBezTo>
                    <a:pt x="66" y="5"/>
                    <a:pt x="67" y="11"/>
                    <a:pt x="64" y="15"/>
                  </a:cubicBezTo>
                  <a:cubicBezTo>
                    <a:pt x="18" y="90"/>
                    <a:pt x="18" y="90"/>
                    <a:pt x="18" y="90"/>
                  </a:cubicBezTo>
                  <a:cubicBezTo>
                    <a:pt x="16" y="93"/>
                    <a:pt x="13" y="95"/>
                    <a:pt x="10" y="9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21"/>
            <p:cNvSpPr>
              <a:spLocks/>
            </p:cNvSpPr>
            <p:nvPr/>
          </p:nvSpPr>
          <p:spPr bwMode="auto">
            <a:xfrm>
              <a:off x="8684865" y="3536185"/>
              <a:ext cx="118601" cy="126596"/>
            </a:xfrm>
            <a:custGeom>
              <a:avLst/>
              <a:gdLst>
                <a:gd name="T0" fmla="*/ 101 w 102"/>
                <a:gd name="T1" fmla="*/ 40 h 110"/>
                <a:gd name="T2" fmla="*/ 96 w 102"/>
                <a:gd name="T3" fmla="*/ 35 h 110"/>
                <a:gd name="T4" fmla="*/ 97 w 102"/>
                <a:gd name="T5" fmla="*/ 30 h 110"/>
                <a:gd name="T6" fmla="*/ 89 w 102"/>
                <a:gd name="T7" fmla="*/ 24 h 110"/>
                <a:gd name="T8" fmla="*/ 78 w 102"/>
                <a:gd name="T9" fmla="*/ 26 h 110"/>
                <a:gd name="T10" fmla="*/ 61 w 102"/>
                <a:gd name="T11" fmla="*/ 27 h 110"/>
                <a:gd name="T12" fmla="*/ 75 w 102"/>
                <a:gd name="T13" fmla="*/ 15 h 110"/>
                <a:gd name="T14" fmla="*/ 72 w 102"/>
                <a:gd name="T15" fmla="*/ 0 h 110"/>
                <a:gd name="T16" fmla="*/ 39 w 102"/>
                <a:gd name="T17" fmla="*/ 25 h 110"/>
                <a:gd name="T18" fmla="*/ 33 w 102"/>
                <a:gd name="T19" fmla="*/ 51 h 110"/>
                <a:gd name="T20" fmla="*/ 33 w 102"/>
                <a:gd name="T21" fmla="*/ 51 h 110"/>
                <a:gd name="T22" fmla="*/ 0 w 102"/>
                <a:gd name="T23" fmla="*/ 74 h 110"/>
                <a:gd name="T24" fmla="*/ 26 w 102"/>
                <a:gd name="T25" fmla="*/ 110 h 110"/>
                <a:gd name="T26" fmla="*/ 72 w 102"/>
                <a:gd name="T27" fmla="*/ 74 h 110"/>
                <a:gd name="T28" fmla="*/ 88 w 102"/>
                <a:gd name="T29" fmla="*/ 71 h 110"/>
                <a:gd name="T30" fmla="*/ 94 w 102"/>
                <a:gd name="T31" fmla="*/ 63 h 110"/>
                <a:gd name="T32" fmla="*/ 92 w 102"/>
                <a:gd name="T33" fmla="*/ 60 h 110"/>
                <a:gd name="T34" fmla="*/ 97 w 102"/>
                <a:gd name="T35" fmla="*/ 52 h 110"/>
                <a:gd name="T36" fmla="*/ 95 w 102"/>
                <a:gd name="T37" fmla="*/ 48 h 110"/>
                <a:gd name="T38" fmla="*/ 95 w 102"/>
                <a:gd name="T39" fmla="*/ 48 h 110"/>
                <a:gd name="T40" fmla="*/ 101 w 102"/>
                <a:gd name="T41" fmla="*/ 4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10">
                  <a:moveTo>
                    <a:pt x="101" y="40"/>
                  </a:moveTo>
                  <a:cubicBezTo>
                    <a:pt x="101" y="37"/>
                    <a:pt x="99" y="35"/>
                    <a:pt x="96" y="35"/>
                  </a:cubicBezTo>
                  <a:cubicBezTo>
                    <a:pt x="97" y="33"/>
                    <a:pt x="97" y="32"/>
                    <a:pt x="97" y="30"/>
                  </a:cubicBezTo>
                  <a:cubicBezTo>
                    <a:pt x="97" y="26"/>
                    <a:pt x="93" y="24"/>
                    <a:pt x="89" y="24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61" y="27"/>
                    <a:pt x="61" y="27"/>
                    <a:pt x="61" y="27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5"/>
                    <a:pt x="81" y="4"/>
                    <a:pt x="72" y="0"/>
                  </a:cubicBezTo>
                  <a:cubicBezTo>
                    <a:pt x="48" y="21"/>
                    <a:pt x="47" y="17"/>
                    <a:pt x="39" y="25"/>
                  </a:cubicBezTo>
                  <a:cubicBezTo>
                    <a:pt x="32" y="33"/>
                    <a:pt x="32" y="45"/>
                    <a:pt x="33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26" y="110"/>
                    <a:pt x="26" y="110"/>
                    <a:pt x="26" y="110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92" y="71"/>
                    <a:pt x="94" y="67"/>
                    <a:pt x="94" y="63"/>
                  </a:cubicBezTo>
                  <a:cubicBezTo>
                    <a:pt x="93" y="62"/>
                    <a:pt x="93" y="61"/>
                    <a:pt x="92" y="60"/>
                  </a:cubicBezTo>
                  <a:cubicBezTo>
                    <a:pt x="95" y="59"/>
                    <a:pt x="98" y="56"/>
                    <a:pt x="97" y="52"/>
                  </a:cubicBezTo>
                  <a:cubicBezTo>
                    <a:pt x="97" y="51"/>
                    <a:pt x="96" y="49"/>
                    <a:pt x="95" y="48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99" y="48"/>
                    <a:pt x="102" y="44"/>
                    <a:pt x="101" y="40"/>
                  </a:cubicBezTo>
                  <a:close/>
                </a:path>
              </a:pathLst>
            </a:custGeom>
            <a:solidFill>
              <a:srgbClr val="6240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22"/>
            <p:cNvSpPr>
              <a:spLocks/>
            </p:cNvSpPr>
            <p:nvPr/>
          </p:nvSpPr>
          <p:spPr bwMode="auto">
            <a:xfrm>
              <a:off x="8293083" y="3826689"/>
              <a:ext cx="82621" cy="95947"/>
            </a:xfrm>
            <a:custGeom>
              <a:avLst/>
              <a:gdLst>
                <a:gd name="T0" fmla="*/ 32 w 71"/>
                <a:gd name="T1" fmla="*/ 17 h 83"/>
                <a:gd name="T2" fmla="*/ 71 w 71"/>
                <a:gd name="T3" fmla="*/ 12 h 83"/>
                <a:gd name="T4" fmla="*/ 67 w 71"/>
                <a:gd name="T5" fmla="*/ 8 h 83"/>
                <a:gd name="T6" fmla="*/ 29 w 71"/>
                <a:gd name="T7" fmla="*/ 0 h 83"/>
                <a:gd name="T8" fmla="*/ 2 w 71"/>
                <a:gd name="T9" fmla="*/ 53 h 83"/>
                <a:gd name="T10" fmla="*/ 2 w 71"/>
                <a:gd name="T11" fmla="*/ 53 h 83"/>
                <a:gd name="T12" fmla="*/ 1 w 71"/>
                <a:gd name="T13" fmla="*/ 53 h 83"/>
                <a:gd name="T14" fmla="*/ 5 w 71"/>
                <a:gd name="T15" fmla="*/ 64 h 83"/>
                <a:gd name="T16" fmla="*/ 10 w 71"/>
                <a:gd name="T17" fmla="*/ 64 h 83"/>
                <a:gd name="T18" fmla="*/ 15 w 71"/>
                <a:gd name="T19" fmla="*/ 72 h 83"/>
                <a:gd name="T20" fmla="*/ 22 w 71"/>
                <a:gd name="T21" fmla="*/ 72 h 83"/>
                <a:gd name="T22" fmla="*/ 27 w 71"/>
                <a:gd name="T23" fmla="*/ 80 h 83"/>
                <a:gd name="T24" fmla="*/ 37 w 71"/>
                <a:gd name="T25" fmla="*/ 77 h 83"/>
                <a:gd name="T26" fmla="*/ 40 w 71"/>
                <a:gd name="T27" fmla="*/ 81 h 83"/>
                <a:gd name="T28" fmla="*/ 51 w 71"/>
                <a:gd name="T29" fmla="*/ 77 h 83"/>
                <a:gd name="T30" fmla="*/ 51 w 71"/>
                <a:gd name="T31" fmla="*/ 77 h 83"/>
                <a:gd name="T32" fmla="*/ 64 w 71"/>
                <a:gd name="T33" fmla="*/ 47 h 83"/>
                <a:gd name="T34" fmla="*/ 64 w 71"/>
                <a:gd name="T35" fmla="*/ 47 h 83"/>
                <a:gd name="T36" fmla="*/ 32 w 71"/>
                <a:gd name="T37" fmla="*/ 1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1" h="83">
                  <a:moveTo>
                    <a:pt x="32" y="17"/>
                  </a:moveTo>
                  <a:cubicBezTo>
                    <a:pt x="71" y="12"/>
                    <a:pt x="71" y="12"/>
                    <a:pt x="71" y="12"/>
                  </a:cubicBezTo>
                  <a:cubicBezTo>
                    <a:pt x="69" y="10"/>
                    <a:pt x="68" y="8"/>
                    <a:pt x="67" y="8"/>
                  </a:cubicBezTo>
                  <a:cubicBezTo>
                    <a:pt x="62" y="5"/>
                    <a:pt x="29" y="0"/>
                    <a:pt x="29" y="0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2" y="53"/>
                    <a:pt x="2" y="53"/>
                    <a:pt x="1" y="53"/>
                  </a:cubicBezTo>
                  <a:cubicBezTo>
                    <a:pt x="0" y="57"/>
                    <a:pt x="1" y="62"/>
                    <a:pt x="5" y="64"/>
                  </a:cubicBezTo>
                  <a:cubicBezTo>
                    <a:pt x="7" y="64"/>
                    <a:pt x="9" y="65"/>
                    <a:pt x="10" y="64"/>
                  </a:cubicBezTo>
                  <a:cubicBezTo>
                    <a:pt x="10" y="67"/>
                    <a:pt x="12" y="71"/>
                    <a:pt x="15" y="72"/>
                  </a:cubicBezTo>
                  <a:cubicBezTo>
                    <a:pt x="17" y="73"/>
                    <a:pt x="20" y="73"/>
                    <a:pt x="22" y="72"/>
                  </a:cubicBezTo>
                  <a:cubicBezTo>
                    <a:pt x="22" y="75"/>
                    <a:pt x="24" y="79"/>
                    <a:pt x="27" y="80"/>
                  </a:cubicBezTo>
                  <a:cubicBezTo>
                    <a:pt x="30" y="82"/>
                    <a:pt x="34" y="80"/>
                    <a:pt x="37" y="77"/>
                  </a:cubicBezTo>
                  <a:cubicBezTo>
                    <a:pt x="37" y="79"/>
                    <a:pt x="39" y="80"/>
                    <a:pt x="40" y="81"/>
                  </a:cubicBezTo>
                  <a:cubicBezTo>
                    <a:pt x="44" y="83"/>
                    <a:pt x="49" y="81"/>
                    <a:pt x="51" y="77"/>
                  </a:cubicBezTo>
                  <a:cubicBezTo>
                    <a:pt x="51" y="77"/>
                    <a:pt x="51" y="77"/>
                    <a:pt x="51" y="7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36" y="47"/>
                    <a:pt x="32" y="17"/>
                    <a:pt x="32" y="17"/>
                  </a:cubicBezTo>
                  <a:close/>
                </a:path>
              </a:pathLst>
            </a:custGeom>
            <a:solidFill>
              <a:srgbClr val="593A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23"/>
            <p:cNvSpPr>
              <a:spLocks/>
            </p:cNvSpPr>
            <p:nvPr/>
          </p:nvSpPr>
          <p:spPr bwMode="auto">
            <a:xfrm>
              <a:off x="8330395" y="3840015"/>
              <a:ext cx="53304" cy="65297"/>
            </a:xfrm>
            <a:custGeom>
              <a:avLst/>
              <a:gdLst>
                <a:gd name="T0" fmla="*/ 31 w 46"/>
                <a:gd name="T1" fmla="*/ 48 h 56"/>
                <a:gd name="T2" fmla="*/ 42 w 46"/>
                <a:gd name="T3" fmla="*/ 51 h 56"/>
                <a:gd name="T4" fmla="*/ 46 w 46"/>
                <a:gd name="T5" fmla="*/ 16 h 56"/>
                <a:gd name="T6" fmla="*/ 39 w 46"/>
                <a:gd name="T7" fmla="*/ 0 h 56"/>
                <a:gd name="T8" fmla="*/ 0 w 46"/>
                <a:gd name="T9" fmla="*/ 5 h 56"/>
                <a:gd name="T10" fmla="*/ 32 w 46"/>
                <a:gd name="T11" fmla="*/ 35 h 56"/>
                <a:gd name="T12" fmla="*/ 32 w 46"/>
                <a:gd name="T13" fmla="*/ 35 h 56"/>
                <a:gd name="T14" fmla="*/ 33 w 46"/>
                <a:gd name="T15" fmla="*/ 30 h 56"/>
                <a:gd name="T16" fmla="*/ 31 w 46"/>
                <a:gd name="T17" fmla="*/ 4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56">
                  <a:moveTo>
                    <a:pt x="31" y="48"/>
                  </a:moveTo>
                  <a:cubicBezTo>
                    <a:pt x="31" y="48"/>
                    <a:pt x="37" y="56"/>
                    <a:pt x="42" y="51"/>
                  </a:cubicBezTo>
                  <a:cubicBezTo>
                    <a:pt x="45" y="21"/>
                    <a:pt x="46" y="16"/>
                    <a:pt x="46" y="16"/>
                  </a:cubicBezTo>
                  <a:cubicBezTo>
                    <a:pt x="46" y="16"/>
                    <a:pt x="42" y="6"/>
                    <a:pt x="39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4" y="35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0"/>
                    <a:pt x="33" y="30"/>
                    <a:pt x="33" y="30"/>
                  </a:cubicBezTo>
                  <a:lnTo>
                    <a:pt x="31" y="48"/>
                  </a:lnTo>
                  <a:close/>
                </a:path>
              </a:pathLst>
            </a:custGeom>
            <a:solidFill>
              <a:srgbClr val="593A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24"/>
            <p:cNvSpPr>
              <a:spLocks/>
            </p:cNvSpPr>
            <p:nvPr/>
          </p:nvSpPr>
          <p:spPr bwMode="auto">
            <a:xfrm>
              <a:off x="8330395" y="3840015"/>
              <a:ext cx="53304" cy="65297"/>
            </a:xfrm>
            <a:custGeom>
              <a:avLst/>
              <a:gdLst>
                <a:gd name="T0" fmla="*/ 31 w 46"/>
                <a:gd name="T1" fmla="*/ 48 h 56"/>
                <a:gd name="T2" fmla="*/ 42 w 46"/>
                <a:gd name="T3" fmla="*/ 51 h 56"/>
                <a:gd name="T4" fmla="*/ 46 w 46"/>
                <a:gd name="T5" fmla="*/ 16 h 56"/>
                <a:gd name="T6" fmla="*/ 39 w 46"/>
                <a:gd name="T7" fmla="*/ 0 h 56"/>
                <a:gd name="T8" fmla="*/ 0 w 46"/>
                <a:gd name="T9" fmla="*/ 5 h 56"/>
                <a:gd name="T10" fmla="*/ 32 w 46"/>
                <a:gd name="T11" fmla="*/ 35 h 56"/>
                <a:gd name="T12" fmla="*/ 32 w 46"/>
                <a:gd name="T13" fmla="*/ 35 h 56"/>
                <a:gd name="T14" fmla="*/ 33 w 46"/>
                <a:gd name="T15" fmla="*/ 30 h 56"/>
                <a:gd name="T16" fmla="*/ 31 w 46"/>
                <a:gd name="T17" fmla="*/ 4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56">
                  <a:moveTo>
                    <a:pt x="31" y="48"/>
                  </a:moveTo>
                  <a:cubicBezTo>
                    <a:pt x="31" y="48"/>
                    <a:pt x="37" y="56"/>
                    <a:pt x="42" y="51"/>
                  </a:cubicBezTo>
                  <a:cubicBezTo>
                    <a:pt x="45" y="21"/>
                    <a:pt x="46" y="16"/>
                    <a:pt x="46" y="16"/>
                  </a:cubicBezTo>
                  <a:cubicBezTo>
                    <a:pt x="46" y="16"/>
                    <a:pt x="42" y="6"/>
                    <a:pt x="39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4" y="35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0"/>
                    <a:pt x="33" y="30"/>
                    <a:pt x="33" y="30"/>
                  </a:cubicBezTo>
                  <a:lnTo>
                    <a:pt x="31" y="48"/>
                  </a:lnTo>
                  <a:close/>
                </a:path>
              </a:pathLst>
            </a:custGeom>
            <a:solidFill>
              <a:srgbClr val="4F31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25"/>
            <p:cNvSpPr>
              <a:spLocks/>
            </p:cNvSpPr>
            <p:nvPr/>
          </p:nvSpPr>
          <p:spPr bwMode="auto">
            <a:xfrm>
              <a:off x="8330395" y="3768055"/>
              <a:ext cx="81288" cy="94614"/>
            </a:xfrm>
            <a:custGeom>
              <a:avLst/>
              <a:gdLst>
                <a:gd name="T0" fmla="*/ 0 w 61"/>
                <a:gd name="T1" fmla="*/ 58 h 71"/>
                <a:gd name="T2" fmla="*/ 39 w 61"/>
                <a:gd name="T3" fmla="*/ 71 h 71"/>
                <a:gd name="T4" fmla="*/ 61 w 61"/>
                <a:gd name="T5" fmla="*/ 13 h 71"/>
                <a:gd name="T6" fmla="*/ 21 w 61"/>
                <a:gd name="T7" fmla="*/ 0 h 71"/>
                <a:gd name="T8" fmla="*/ 0 w 61"/>
                <a:gd name="T9" fmla="*/ 5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71">
                  <a:moveTo>
                    <a:pt x="0" y="58"/>
                  </a:moveTo>
                  <a:lnTo>
                    <a:pt x="39" y="71"/>
                  </a:lnTo>
                  <a:lnTo>
                    <a:pt x="61" y="13"/>
                  </a:lnTo>
                  <a:lnTo>
                    <a:pt x="21" y="0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26"/>
            <p:cNvSpPr>
              <a:spLocks/>
            </p:cNvSpPr>
            <p:nvPr/>
          </p:nvSpPr>
          <p:spPr bwMode="auto">
            <a:xfrm>
              <a:off x="8307742" y="3761393"/>
              <a:ext cx="50638" cy="83953"/>
            </a:xfrm>
            <a:custGeom>
              <a:avLst/>
              <a:gdLst>
                <a:gd name="T0" fmla="*/ 38 w 38"/>
                <a:gd name="T1" fmla="*/ 5 h 63"/>
                <a:gd name="T2" fmla="*/ 22 w 38"/>
                <a:gd name="T3" fmla="*/ 0 h 63"/>
                <a:gd name="T4" fmla="*/ 0 w 38"/>
                <a:gd name="T5" fmla="*/ 58 h 63"/>
                <a:gd name="T6" fmla="*/ 17 w 38"/>
                <a:gd name="T7" fmla="*/ 63 h 63"/>
                <a:gd name="T8" fmla="*/ 38 w 38"/>
                <a:gd name="T9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63">
                  <a:moveTo>
                    <a:pt x="38" y="5"/>
                  </a:moveTo>
                  <a:lnTo>
                    <a:pt x="22" y="0"/>
                  </a:lnTo>
                  <a:lnTo>
                    <a:pt x="0" y="58"/>
                  </a:lnTo>
                  <a:lnTo>
                    <a:pt x="17" y="63"/>
                  </a:lnTo>
                  <a:lnTo>
                    <a:pt x="38" y="5"/>
                  </a:lnTo>
                  <a:close/>
                </a:path>
              </a:pathLst>
            </a:custGeom>
            <a:solidFill>
              <a:srgbClr val="A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27"/>
            <p:cNvSpPr>
              <a:spLocks/>
            </p:cNvSpPr>
            <p:nvPr/>
          </p:nvSpPr>
          <p:spPr bwMode="auto">
            <a:xfrm>
              <a:off x="8307742" y="3761393"/>
              <a:ext cx="50638" cy="83953"/>
            </a:xfrm>
            <a:custGeom>
              <a:avLst/>
              <a:gdLst>
                <a:gd name="T0" fmla="*/ 38 w 38"/>
                <a:gd name="T1" fmla="*/ 5 h 63"/>
                <a:gd name="T2" fmla="*/ 22 w 38"/>
                <a:gd name="T3" fmla="*/ 0 h 63"/>
                <a:gd name="T4" fmla="*/ 0 w 38"/>
                <a:gd name="T5" fmla="*/ 58 h 63"/>
                <a:gd name="T6" fmla="*/ 17 w 38"/>
                <a:gd name="T7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63">
                  <a:moveTo>
                    <a:pt x="38" y="5"/>
                  </a:moveTo>
                  <a:lnTo>
                    <a:pt x="22" y="0"/>
                  </a:lnTo>
                  <a:lnTo>
                    <a:pt x="0" y="58"/>
                  </a:lnTo>
                  <a:lnTo>
                    <a:pt x="17" y="6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28"/>
            <p:cNvSpPr>
              <a:spLocks/>
            </p:cNvSpPr>
            <p:nvPr/>
          </p:nvSpPr>
          <p:spPr bwMode="auto">
            <a:xfrm>
              <a:off x="8462322" y="3422915"/>
              <a:ext cx="85286" cy="83953"/>
            </a:xfrm>
            <a:custGeom>
              <a:avLst/>
              <a:gdLst>
                <a:gd name="T0" fmla="*/ 62 w 64"/>
                <a:gd name="T1" fmla="*/ 62 h 63"/>
                <a:gd name="T2" fmla="*/ 0 w 64"/>
                <a:gd name="T3" fmla="*/ 63 h 63"/>
                <a:gd name="T4" fmla="*/ 15 w 64"/>
                <a:gd name="T5" fmla="*/ 0 h 63"/>
                <a:gd name="T6" fmla="*/ 64 w 64"/>
                <a:gd name="T7" fmla="*/ 36 h 63"/>
                <a:gd name="T8" fmla="*/ 62 w 64"/>
                <a:gd name="T9" fmla="*/ 6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3">
                  <a:moveTo>
                    <a:pt x="62" y="62"/>
                  </a:moveTo>
                  <a:lnTo>
                    <a:pt x="0" y="63"/>
                  </a:lnTo>
                  <a:lnTo>
                    <a:pt x="15" y="0"/>
                  </a:lnTo>
                  <a:lnTo>
                    <a:pt x="64" y="36"/>
                  </a:lnTo>
                  <a:lnTo>
                    <a:pt x="62" y="62"/>
                  </a:lnTo>
                  <a:close/>
                </a:path>
              </a:pathLst>
            </a:custGeom>
            <a:solidFill>
              <a:srgbClr val="6240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29"/>
            <p:cNvSpPr>
              <a:spLocks/>
            </p:cNvSpPr>
            <p:nvPr/>
          </p:nvSpPr>
          <p:spPr bwMode="auto">
            <a:xfrm>
              <a:off x="8484976" y="3441571"/>
              <a:ext cx="62632" cy="47973"/>
            </a:xfrm>
            <a:custGeom>
              <a:avLst/>
              <a:gdLst>
                <a:gd name="T0" fmla="*/ 13 w 53"/>
                <a:gd name="T1" fmla="*/ 0 h 42"/>
                <a:gd name="T2" fmla="*/ 52 w 53"/>
                <a:gd name="T3" fmla="*/ 42 h 42"/>
                <a:gd name="T4" fmla="*/ 53 w 53"/>
                <a:gd name="T5" fmla="*/ 3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42">
                  <a:moveTo>
                    <a:pt x="13" y="0"/>
                  </a:moveTo>
                  <a:cubicBezTo>
                    <a:pt x="13" y="0"/>
                    <a:pt x="0" y="19"/>
                    <a:pt x="52" y="42"/>
                  </a:cubicBezTo>
                  <a:cubicBezTo>
                    <a:pt x="53" y="35"/>
                    <a:pt x="53" y="34"/>
                    <a:pt x="53" y="34"/>
                  </a:cubicBezTo>
                </a:path>
              </a:pathLst>
            </a:custGeom>
            <a:solidFill>
              <a:srgbClr val="4F31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30"/>
            <p:cNvSpPr>
              <a:spLocks noEditPoints="1"/>
            </p:cNvSpPr>
            <p:nvPr/>
          </p:nvSpPr>
          <p:spPr bwMode="auto">
            <a:xfrm>
              <a:off x="8480978" y="3298983"/>
              <a:ext cx="174570" cy="203886"/>
            </a:xfrm>
            <a:custGeom>
              <a:avLst/>
              <a:gdLst>
                <a:gd name="T0" fmla="*/ 145 w 150"/>
                <a:gd name="T1" fmla="*/ 108 h 176"/>
                <a:gd name="T2" fmla="*/ 139 w 150"/>
                <a:gd name="T3" fmla="*/ 64 h 176"/>
                <a:gd name="T4" fmla="*/ 140 w 150"/>
                <a:gd name="T5" fmla="*/ 57 h 176"/>
                <a:gd name="T6" fmla="*/ 140 w 150"/>
                <a:gd name="T7" fmla="*/ 57 h 176"/>
                <a:gd name="T8" fmla="*/ 113 w 150"/>
                <a:gd name="T9" fmla="*/ 31 h 176"/>
                <a:gd name="T10" fmla="*/ 93 w 150"/>
                <a:gd name="T11" fmla="*/ 2 h 176"/>
                <a:gd name="T12" fmla="*/ 77 w 150"/>
                <a:gd name="T13" fmla="*/ 54 h 176"/>
                <a:gd name="T14" fmla="*/ 77 w 150"/>
                <a:gd name="T15" fmla="*/ 70 h 176"/>
                <a:gd name="T16" fmla="*/ 67 w 150"/>
                <a:gd name="T17" fmla="*/ 67 h 176"/>
                <a:gd name="T18" fmla="*/ 55 w 150"/>
                <a:gd name="T19" fmla="*/ 47 h 176"/>
                <a:gd name="T20" fmla="*/ 31 w 150"/>
                <a:gd name="T21" fmla="*/ 39 h 176"/>
                <a:gd name="T22" fmla="*/ 27 w 150"/>
                <a:gd name="T23" fmla="*/ 78 h 176"/>
                <a:gd name="T24" fmla="*/ 26 w 150"/>
                <a:gd name="T25" fmla="*/ 82 h 176"/>
                <a:gd name="T26" fmla="*/ 26 w 150"/>
                <a:gd name="T27" fmla="*/ 82 h 176"/>
                <a:gd name="T28" fmla="*/ 25 w 150"/>
                <a:gd name="T29" fmla="*/ 86 h 176"/>
                <a:gd name="T30" fmla="*/ 0 w 150"/>
                <a:gd name="T31" fmla="*/ 114 h 176"/>
                <a:gd name="T32" fmla="*/ 0 w 150"/>
                <a:gd name="T33" fmla="*/ 114 h 176"/>
                <a:gd name="T34" fmla="*/ 0 w 150"/>
                <a:gd name="T35" fmla="*/ 114 h 176"/>
                <a:gd name="T36" fmla="*/ 0 w 150"/>
                <a:gd name="T37" fmla="*/ 114 h 176"/>
                <a:gd name="T38" fmla="*/ 0 w 150"/>
                <a:gd name="T39" fmla="*/ 114 h 176"/>
                <a:gd name="T40" fmla="*/ 76 w 150"/>
                <a:gd name="T41" fmla="*/ 167 h 176"/>
                <a:gd name="T42" fmla="*/ 98 w 150"/>
                <a:gd name="T43" fmla="*/ 167 h 176"/>
                <a:gd name="T44" fmla="*/ 108 w 150"/>
                <a:gd name="T45" fmla="*/ 149 h 176"/>
                <a:gd name="T46" fmla="*/ 89 w 150"/>
                <a:gd name="T47" fmla="*/ 113 h 176"/>
                <a:gd name="T48" fmla="*/ 93 w 150"/>
                <a:gd name="T49" fmla="*/ 115 h 176"/>
                <a:gd name="T50" fmla="*/ 93 w 150"/>
                <a:gd name="T51" fmla="*/ 115 h 176"/>
                <a:gd name="T52" fmla="*/ 119 w 150"/>
                <a:gd name="T53" fmla="*/ 129 h 176"/>
                <a:gd name="T54" fmla="*/ 127 w 150"/>
                <a:gd name="T55" fmla="*/ 116 h 176"/>
                <a:gd name="T56" fmla="*/ 145 w 150"/>
                <a:gd name="T57" fmla="*/ 108 h 176"/>
                <a:gd name="T58" fmla="*/ 115 w 150"/>
                <a:gd name="T59" fmla="*/ 85 h 176"/>
                <a:gd name="T60" fmla="*/ 109 w 150"/>
                <a:gd name="T61" fmla="*/ 81 h 176"/>
                <a:gd name="T62" fmla="*/ 109 w 150"/>
                <a:gd name="T63" fmla="*/ 77 h 176"/>
                <a:gd name="T64" fmla="*/ 115 w 150"/>
                <a:gd name="T65" fmla="*/ 71 h 176"/>
                <a:gd name="T66" fmla="*/ 118 w 150"/>
                <a:gd name="T67" fmla="*/ 71 h 176"/>
                <a:gd name="T68" fmla="*/ 123 w 150"/>
                <a:gd name="T69" fmla="*/ 80 h 176"/>
                <a:gd name="T70" fmla="*/ 115 w 150"/>
                <a:gd name="T71" fmla="*/ 85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0" h="176">
                  <a:moveTo>
                    <a:pt x="145" y="108"/>
                  </a:moveTo>
                  <a:cubicBezTo>
                    <a:pt x="145" y="105"/>
                    <a:pt x="137" y="70"/>
                    <a:pt x="139" y="64"/>
                  </a:cubicBezTo>
                  <a:cubicBezTo>
                    <a:pt x="140" y="62"/>
                    <a:pt x="140" y="59"/>
                    <a:pt x="140" y="57"/>
                  </a:cubicBezTo>
                  <a:cubicBezTo>
                    <a:pt x="140" y="57"/>
                    <a:pt x="140" y="57"/>
                    <a:pt x="140" y="57"/>
                  </a:cubicBezTo>
                  <a:cubicBezTo>
                    <a:pt x="124" y="55"/>
                    <a:pt x="120" y="39"/>
                    <a:pt x="113" y="31"/>
                  </a:cubicBezTo>
                  <a:cubicBezTo>
                    <a:pt x="110" y="32"/>
                    <a:pt x="96" y="0"/>
                    <a:pt x="93" y="2"/>
                  </a:cubicBezTo>
                  <a:cubicBezTo>
                    <a:pt x="87" y="6"/>
                    <a:pt x="80" y="50"/>
                    <a:pt x="77" y="54"/>
                  </a:cubicBezTo>
                  <a:cubicBezTo>
                    <a:pt x="75" y="60"/>
                    <a:pt x="77" y="68"/>
                    <a:pt x="77" y="70"/>
                  </a:cubicBezTo>
                  <a:cubicBezTo>
                    <a:pt x="73" y="77"/>
                    <a:pt x="67" y="67"/>
                    <a:pt x="67" y="67"/>
                  </a:cubicBezTo>
                  <a:cubicBezTo>
                    <a:pt x="67" y="67"/>
                    <a:pt x="61" y="54"/>
                    <a:pt x="55" y="47"/>
                  </a:cubicBezTo>
                  <a:cubicBezTo>
                    <a:pt x="57" y="41"/>
                    <a:pt x="50" y="18"/>
                    <a:pt x="31" y="39"/>
                  </a:cubicBezTo>
                  <a:cubicBezTo>
                    <a:pt x="26" y="45"/>
                    <a:pt x="28" y="74"/>
                    <a:pt x="27" y="78"/>
                  </a:cubicBezTo>
                  <a:cubicBezTo>
                    <a:pt x="27" y="83"/>
                    <a:pt x="26" y="82"/>
                    <a:pt x="26" y="82"/>
                  </a:cubicBezTo>
                  <a:cubicBezTo>
                    <a:pt x="26" y="82"/>
                    <a:pt x="26" y="82"/>
                    <a:pt x="26" y="82"/>
                  </a:cubicBezTo>
                  <a:cubicBezTo>
                    <a:pt x="25" y="86"/>
                    <a:pt x="25" y="86"/>
                    <a:pt x="25" y="86"/>
                  </a:cubicBezTo>
                  <a:cubicBezTo>
                    <a:pt x="25" y="86"/>
                    <a:pt x="22" y="118"/>
                    <a:pt x="0" y="11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0" y="145"/>
                    <a:pt x="59" y="159"/>
                    <a:pt x="76" y="167"/>
                  </a:cubicBezTo>
                  <a:cubicBezTo>
                    <a:pt x="94" y="176"/>
                    <a:pt x="98" y="167"/>
                    <a:pt x="98" y="167"/>
                  </a:cubicBezTo>
                  <a:cubicBezTo>
                    <a:pt x="108" y="149"/>
                    <a:pt x="108" y="149"/>
                    <a:pt x="108" y="149"/>
                  </a:cubicBezTo>
                  <a:cubicBezTo>
                    <a:pt x="95" y="139"/>
                    <a:pt x="89" y="113"/>
                    <a:pt x="89" y="113"/>
                  </a:cubicBezTo>
                  <a:cubicBezTo>
                    <a:pt x="93" y="115"/>
                    <a:pt x="93" y="115"/>
                    <a:pt x="93" y="115"/>
                  </a:cubicBezTo>
                  <a:cubicBezTo>
                    <a:pt x="93" y="115"/>
                    <a:pt x="93" y="115"/>
                    <a:pt x="93" y="115"/>
                  </a:cubicBezTo>
                  <a:cubicBezTo>
                    <a:pt x="119" y="129"/>
                    <a:pt x="119" y="129"/>
                    <a:pt x="119" y="129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50" y="121"/>
                    <a:pt x="146" y="111"/>
                    <a:pt x="145" y="108"/>
                  </a:cubicBezTo>
                  <a:close/>
                  <a:moveTo>
                    <a:pt x="115" y="85"/>
                  </a:moveTo>
                  <a:cubicBezTo>
                    <a:pt x="112" y="85"/>
                    <a:pt x="110" y="83"/>
                    <a:pt x="109" y="81"/>
                  </a:cubicBezTo>
                  <a:cubicBezTo>
                    <a:pt x="109" y="80"/>
                    <a:pt x="109" y="78"/>
                    <a:pt x="109" y="77"/>
                  </a:cubicBezTo>
                  <a:cubicBezTo>
                    <a:pt x="110" y="74"/>
                    <a:pt x="112" y="72"/>
                    <a:pt x="115" y="71"/>
                  </a:cubicBezTo>
                  <a:cubicBezTo>
                    <a:pt x="116" y="71"/>
                    <a:pt x="117" y="71"/>
                    <a:pt x="118" y="71"/>
                  </a:cubicBezTo>
                  <a:cubicBezTo>
                    <a:pt x="122" y="72"/>
                    <a:pt x="124" y="76"/>
                    <a:pt x="123" y="80"/>
                  </a:cubicBezTo>
                  <a:cubicBezTo>
                    <a:pt x="122" y="84"/>
                    <a:pt x="119" y="86"/>
                    <a:pt x="115" y="85"/>
                  </a:cubicBezTo>
                  <a:close/>
                </a:path>
              </a:pathLst>
            </a:custGeom>
            <a:solidFill>
              <a:srgbClr val="6240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31"/>
            <p:cNvSpPr>
              <a:spLocks/>
            </p:cNvSpPr>
            <p:nvPr/>
          </p:nvSpPr>
          <p:spPr bwMode="auto">
            <a:xfrm>
              <a:off x="8419679" y="3171054"/>
              <a:ext cx="263853" cy="263853"/>
            </a:xfrm>
            <a:custGeom>
              <a:avLst/>
              <a:gdLst>
                <a:gd name="T0" fmla="*/ 195 w 227"/>
                <a:gd name="T1" fmla="*/ 88 h 228"/>
                <a:gd name="T2" fmla="*/ 137 w 227"/>
                <a:gd name="T3" fmla="*/ 44 h 228"/>
                <a:gd name="T4" fmla="*/ 93 w 227"/>
                <a:gd name="T5" fmla="*/ 41 h 228"/>
                <a:gd name="T6" fmla="*/ 63 w 227"/>
                <a:gd name="T7" fmla="*/ 6 h 228"/>
                <a:gd name="T8" fmla="*/ 11 w 227"/>
                <a:gd name="T9" fmla="*/ 35 h 228"/>
                <a:gd name="T10" fmla="*/ 28 w 227"/>
                <a:gd name="T11" fmla="*/ 81 h 228"/>
                <a:gd name="T12" fmla="*/ 12 w 227"/>
                <a:gd name="T13" fmla="*/ 114 h 228"/>
                <a:gd name="T14" fmla="*/ 53 w 227"/>
                <a:gd name="T15" fmla="*/ 225 h 228"/>
                <a:gd name="T16" fmla="*/ 54 w 227"/>
                <a:gd name="T17" fmla="*/ 225 h 228"/>
                <a:gd name="T18" fmla="*/ 54 w 227"/>
                <a:gd name="T19" fmla="*/ 225 h 228"/>
                <a:gd name="T20" fmla="*/ 87 w 227"/>
                <a:gd name="T21" fmla="*/ 198 h 228"/>
                <a:gd name="T22" fmla="*/ 87 w 227"/>
                <a:gd name="T23" fmla="*/ 198 h 228"/>
                <a:gd name="T24" fmla="*/ 87 w 227"/>
                <a:gd name="T25" fmla="*/ 198 h 228"/>
                <a:gd name="T26" fmla="*/ 87 w 227"/>
                <a:gd name="T27" fmla="*/ 191 h 228"/>
                <a:gd name="T28" fmla="*/ 88 w 227"/>
                <a:gd name="T29" fmla="*/ 177 h 228"/>
                <a:gd name="T30" fmla="*/ 96 w 227"/>
                <a:gd name="T31" fmla="*/ 156 h 228"/>
                <a:gd name="T32" fmla="*/ 108 w 227"/>
                <a:gd name="T33" fmla="*/ 158 h 228"/>
                <a:gd name="T34" fmla="*/ 120 w 227"/>
                <a:gd name="T35" fmla="*/ 178 h 228"/>
                <a:gd name="T36" fmla="*/ 130 w 227"/>
                <a:gd name="T37" fmla="*/ 181 h 228"/>
                <a:gd name="T38" fmla="*/ 148 w 227"/>
                <a:gd name="T39" fmla="*/ 127 h 228"/>
                <a:gd name="T40" fmla="*/ 148 w 227"/>
                <a:gd name="T41" fmla="*/ 127 h 228"/>
                <a:gd name="T42" fmla="*/ 159 w 227"/>
                <a:gd name="T43" fmla="*/ 150 h 228"/>
                <a:gd name="T44" fmla="*/ 193 w 227"/>
                <a:gd name="T45" fmla="*/ 168 h 228"/>
                <a:gd name="T46" fmla="*/ 193 w 227"/>
                <a:gd name="T47" fmla="*/ 168 h 228"/>
                <a:gd name="T48" fmla="*/ 221 w 227"/>
                <a:gd name="T49" fmla="*/ 139 h 228"/>
                <a:gd name="T50" fmla="*/ 195 w 227"/>
                <a:gd name="T51" fmla="*/ 8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7" h="228">
                  <a:moveTo>
                    <a:pt x="195" y="88"/>
                  </a:moveTo>
                  <a:cubicBezTo>
                    <a:pt x="182" y="67"/>
                    <a:pt x="162" y="51"/>
                    <a:pt x="137" y="44"/>
                  </a:cubicBezTo>
                  <a:cubicBezTo>
                    <a:pt x="122" y="40"/>
                    <a:pt x="107" y="39"/>
                    <a:pt x="93" y="41"/>
                  </a:cubicBezTo>
                  <a:cubicBezTo>
                    <a:pt x="91" y="25"/>
                    <a:pt x="79" y="11"/>
                    <a:pt x="63" y="6"/>
                  </a:cubicBezTo>
                  <a:cubicBezTo>
                    <a:pt x="40" y="0"/>
                    <a:pt x="17" y="13"/>
                    <a:pt x="11" y="35"/>
                  </a:cubicBezTo>
                  <a:cubicBezTo>
                    <a:pt x="6" y="53"/>
                    <a:pt x="13" y="71"/>
                    <a:pt x="28" y="81"/>
                  </a:cubicBezTo>
                  <a:cubicBezTo>
                    <a:pt x="21" y="91"/>
                    <a:pt x="16" y="102"/>
                    <a:pt x="12" y="114"/>
                  </a:cubicBezTo>
                  <a:cubicBezTo>
                    <a:pt x="0" y="157"/>
                    <a:pt x="18" y="201"/>
                    <a:pt x="53" y="225"/>
                  </a:cubicBezTo>
                  <a:cubicBezTo>
                    <a:pt x="53" y="225"/>
                    <a:pt x="54" y="225"/>
                    <a:pt x="54" y="225"/>
                  </a:cubicBezTo>
                  <a:cubicBezTo>
                    <a:pt x="54" y="225"/>
                    <a:pt x="54" y="225"/>
                    <a:pt x="54" y="225"/>
                  </a:cubicBezTo>
                  <a:cubicBezTo>
                    <a:pt x="75" y="228"/>
                    <a:pt x="87" y="198"/>
                    <a:pt x="87" y="198"/>
                  </a:cubicBezTo>
                  <a:cubicBezTo>
                    <a:pt x="87" y="198"/>
                    <a:pt x="87" y="198"/>
                    <a:pt x="87" y="198"/>
                  </a:cubicBezTo>
                  <a:cubicBezTo>
                    <a:pt x="87" y="198"/>
                    <a:pt x="87" y="198"/>
                    <a:pt x="87" y="198"/>
                  </a:cubicBezTo>
                  <a:cubicBezTo>
                    <a:pt x="87" y="198"/>
                    <a:pt x="87" y="195"/>
                    <a:pt x="87" y="191"/>
                  </a:cubicBezTo>
                  <a:cubicBezTo>
                    <a:pt x="87" y="187"/>
                    <a:pt x="87" y="182"/>
                    <a:pt x="88" y="177"/>
                  </a:cubicBezTo>
                  <a:cubicBezTo>
                    <a:pt x="89" y="168"/>
                    <a:pt x="91" y="160"/>
                    <a:pt x="96" y="156"/>
                  </a:cubicBezTo>
                  <a:cubicBezTo>
                    <a:pt x="100" y="153"/>
                    <a:pt x="104" y="155"/>
                    <a:pt x="108" y="158"/>
                  </a:cubicBezTo>
                  <a:cubicBezTo>
                    <a:pt x="114" y="165"/>
                    <a:pt x="120" y="178"/>
                    <a:pt x="120" y="178"/>
                  </a:cubicBezTo>
                  <a:cubicBezTo>
                    <a:pt x="120" y="178"/>
                    <a:pt x="126" y="188"/>
                    <a:pt x="130" y="181"/>
                  </a:cubicBezTo>
                  <a:cubicBezTo>
                    <a:pt x="148" y="127"/>
                    <a:pt x="148" y="127"/>
                    <a:pt x="148" y="127"/>
                  </a:cubicBezTo>
                  <a:cubicBezTo>
                    <a:pt x="148" y="127"/>
                    <a:pt x="148" y="127"/>
                    <a:pt x="148" y="127"/>
                  </a:cubicBezTo>
                  <a:cubicBezTo>
                    <a:pt x="149" y="129"/>
                    <a:pt x="151" y="140"/>
                    <a:pt x="159" y="150"/>
                  </a:cubicBezTo>
                  <a:cubicBezTo>
                    <a:pt x="166" y="158"/>
                    <a:pt x="177" y="166"/>
                    <a:pt x="193" y="168"/>
                  </a:cubicBezTo>
                  <a:cubicBezTo>
                    <a:pt x="193" y="168"/>
                    <a:pt x="193" y="168"/>
                    <a:pt x="193" y="168"/>
                  </a:cubicBezTo>
                  <a:cubicBezTo>
                    <a:pt x="206" y="164"/>
                    <a:pt x="217" y="153"/>
                    <a:pt x="221" y="139"/>
                  </a:cubicBezTo>
                  <a:cubicBezTo>
                    <a:pt x="227" y="118"/>
                    <a:pt x="215" y="96"/>
                    <a:pt x="195" y="8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32"/>
            <p:cNvSpPr>
              <a:spLocks/>
            </p:cNvSpPr>
            <p:nvPr/>
          </p:nvSpPr>
          <p:spPr bwMode="auto">
            <a:xfrm>
              <a:off x="8375703" y="3490876"/>
              <a:ext cx="233204" cy="414436"/>
            </a:xfrm>
            <a:custGeom>
              <a:avLst/>
              <a:gdLst>
                <a:gd name="T0" fmla="*/ 120 w 201"/>
                <a:gd name="T1" fmla="*/ 5 h 358"/>
                <a:gd name="T2" fmla="*/ 26 w 201"/>
                <a:gd name="T3" fmla="*/ 81 h 358"/>
                <a:gd name="T4" fmla="*/ 2 w 201"/>
                <a:gd name="T5" fmla="*/ 309 h 358"/>
                <a:gd name="T6" fmla="*/ 32 w 201"/>
                <a:gd name="T7" fmla="*/ 346 h 358"/>
                <a:gd name="T8" fmla="*/ 135 w 201"/>
                <a:gd name="T9" fmla="*/ 356 h 358"/>
                <a:gd name="T10" fmla="*/ 172 w 201"/>
                <a:gd name="T11" fmla="*/ 326 h 358"/>
                <a:gd name="T12" fmla="*/ 196 w 201"/>
                <a:gd name="T13" fmla="*/ 99 h 358"/>
                <a:gd name="T14" fmla="*/ 120 w 201"/>
                <a:gd name="T15" fmla="*/ 5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1" h="358">
                  <a:moveTo>
                    <a:pt x="120" y="5"/>
                  </a:moveTo>
                  <a:cubicBezTo>
                    <a:pt x="73" y="0"/>
                    <a:pt x="30" y="34"/>
                    <a:pt x="26" y="81"/>
                  </a:cubicBezTo>
                  <a:cubicBezTo>
                    <a:pt x="2" y="309"/>
                    <a:pt x="2" y="309"/>
                    <a:pt x="2" y="309"/>
                  </a:cubicBezTo>
                  <a:cubicBezTo>
                    <a:pt x="0" y="327"/>
                    <a:pt x="14" y="344"/>
                    <a:pt x="32" y="346"/>
                  </a:cubicBezTo>
                  <a:cubicBezTo>
                    <a:pt x="135" y="356"/>
                    <a:pt x="135" y="356"/>
                    <a:pt x="135" y="356"/>
                  </a:cubicBezTo>
                  <a:cubicBezTo>
                    <a:pt x="154" y="358"/>
                    <a:pt x="170" y="345"/>
                    <a:pt x="172" y="326"/>
                  </a:cubicBezTo>
                  <a:cubicBezTo>
                    <a:pt x="196" y="99"/>
                    <a:pt x="196" y="99"/>
                    <a:pt x="196" y="99"/>
                  </a:cubicBezTo>
                  <a:cubicBezTo>
                    <a:pt x="201" y="52"/>
                    <a:pt x="167" y="10"/>
                    <a:pt x="120" y="5"/>
                  </a:cubicBez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33"/>
            <p:cNvSpPr>
              <a:spLocks/>
            </p:cNvSpPr>
            <p:nvPr/>
          </p:nvSpPr>
          <p:spPr bwMode="auto">
            <a:xfrm>
              <a:off x="8375703" y="3508201"/>
              <a:ext cx="190561" cy="397112"/>
            </a:xfrm>
            <a:custGeom>
              <a:avLst/>
              <a:gdLst>
                <a:gd name="T0" fmla="*/ 151 w 165"/>
                <a:gd name="T1" fmla="*/ 330 h 343"/>
                <a:gd name="T2" fmla="*/ 48 w 165"/>
                <a:gd name="T3" fmla="*/ 320 h 343"/>
                <a:gd name="T4" fmla="*/ 18 w 165"/>
                <a:gd name="T5" fmla="*/ 283 h 343"/>
                <a:gd name="T6" fmla="*/ 41 w 165"/>
                <a:gd name="T7" fmla="*/ 55 h 343"/>
                <a:gd name="T8" fmla="*/ 69 w 165"/>
                <a:gd name="T9" fmla="*/ 0 h 343"/>
                <a:gd name="T10" fmla="*/ 26 w 165"/>
                <a:gd name="T11" fmla="*/ 66 h 343"/>
                <a:gd name="T12" fmla="*/ 2 w 165"/>
                <a:gd name="T13" fmla="*/ 294 h 343"/>
                <a:gd name="T14" fmla="*/ 32 w 165"/>
                <a:gd name="T15" fmla="*/ 331 h 343"/>
                <a:gd name="T16" fmla="*/ 135 w 165"/>
                <a:gd name="T17" fmla="*/ 341 h 343"/>
                <a:gd name="T18" fmla="*/ 165 w 165"/>
                <a:gd name="T19" fmla="*/ 329 h 343"/>
                <a:gd name="T20" fmla="*/ 151 w 165"/>
                <a:gd name="T21" fmla="*/ 33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5" h="343">
                  <a:moveTo>
                    <a:pt x="151" y="330"/>
                  </a:moveTo>
                  <a:cubicBezTo>
                    <a:pt x="48" y="320"/>
                    <a:pt x="48" y="320"/>
                    <a:pt x="48" y="320"/>
                  </a:cubicBezTo>
                  <a:cubicBezTo>
                    <a:pt x="29" y="318"/>
                    <a:pt x="16" y="301"/>
                    <a:pt x="18" y="283"/>
                  </a:cubicBezTo>
                  <a:cubicBezTo>
                    <a:pt x="41" y="55"/>
                    <a:pt x="41" y="55"/>
                    <a:pt x="41" y="55"/>
                  </a:cubicBezTo>
                  <a:cubicBezTo>
                    <a:pt x="43" y="33"/>
                    <a:pt x="54" y="14"/>
                    <a:pt x="69" y="0"/>
                  </a:cubicBezTo>
                  <a:cubicBezTo>
                    <a:pt x="45" y="13"/>
                    <a:pt x="29" y="37"/>
                    <a:pt x="26" y="66"/>
                  </a:cubicBezTo>
                  <a:cubicBezTo>
                    <a:pt x="2" y="294"/>
                    <a:pt x="2" y="294"/>
                    <a:pt x="2" y="294"/>
                  </a:cubicBezTo>
                  <a:cubicBezTo>
                    <a:pt x="0" y="312"/>
                    <a:pt x="14" y="329"/>
                    <a:pt x="32" y="331"/>
                  </a:cubicBezTo>
                  <a:cubicBezTo>
                    <a:pt x="135" y="341"/>
                    <a:pt x="135" y="341"/>
                    <a:pt x="135" y="341"/>
                  </a:cubicBezTo>
                  <a:cubicBezTo>
                    <a:pt x="147" y="343"/>
                    <a:pt x="158" y="337"/>
                    <a:pt x="165" y="329"/>
                  </a:cubicBezTo>
                  <a:cubicBezTo>
                    <a:pt x="161" y="330"/>
                    <a:pt x="156" y="331"/>
                    <a:pt x="151" y="330"/>
                  </a:cubicBezTo>
                  <a:close/>
                </a:path>
              </a:pathLst>
            </a:cu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34"/>
            <p:cNvSpPr>
              <a:spLocks/>
            </p:cNvSpPr>
            <p:nvPr/>
          </p:nvSpPr>
          <p:spPr bwMode="auto">
            <a:xfrm>
              <a:off x="8406353" y="3486879"/>
              <a:ext cx="205219" cy="161243"/>
            </a:xfrm>
            <a:custGeom>
              <a:avLst/>
              <a:gdLst>
                <a:gd name="T0" fmla="*/ 166 w 177"/>
                <a:gd name="T1" fmla="*/ 140 h 140"/>
                <a:gd name="T2" fmla="*/ 165 w 177"/>
                <a:gd name="T3" fmla="*/ 140 h 140"/>
                <a:gd name="T4" fmla="*/ 160 w 177"/>
                <a:gd name="T5" fmla="*/ 134 h 140"/>
                <a:gd name="T6" fmla="*/ 164 w 177"/>
                <a:gd name="T7" fmla="*/ 102 h 140"/>
                <a:gd name="T8" fmla="*/ 146 w 177"/>
                <a:gd name="T9" fmla="*/ 43 h 140"/>
                <a:gd name="T10" fmla="*/ 92 w 177"/>
                <a:gd name="T11" fmla="*/ 14 h 140"/>
                <a:gd name="T12" fmla="*/ 14 w 177"/>
                <a:gd name="T13" fmla="*/ 54 h 140"/>
                <a:gd name="T14" fmla="*/ 10 w 177"/>
                <a:gd name="T15" fmla="*/ 61 h 140"/>
                <a:gd name="T16" fmla="*/ 3 w 177"/>
                <a:gd name="T17" fmla="*/ 63 h 140"/>
                <a:gd name="T18" fmla="*/ 1 w 177"/>
                <a:gd name="T19" fmla="*/ 55 h 140"/>
                <a:gd name="T20" fmla="*/ 5 w 177"/>
                <a:gd name="T21" fmla="*/ 49 h 140"/>
                <a:gd name="T22" fmla="*/ 93 w 177"/>
                <a:gd name="T23" fmla="*/ 3 h 140"/>
                <a:gd name="T24" fmla="*/ 154 w 177"/>
                <a:gd name="T25" fmla="*/ 37 h 140"/>
                <a:gd name="T26" fmla="*/ 174 w 177"/>
                <a:gd name="T27" fmla="*/ 103 h 140"/>
                <a:gd name="T28" fmla="*/ 171 w 177"/>
                <a:gd name="T29" fmla="*/ 135 h 140"/>
                <a:gd name="T30" fmla="*/ 166 w 177"/>
                <a:gd name="T31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7" h="140">
                  <a:moveTo>
                    <a:pt x="166" y="140"/>
                  </a:moveTo>
                  <a:cubicBezTo>
                    <a:pt x="165" y="140"/>
                    <a:pt x="165" y="140"/>
                    <a:pt x="165" y="140"/>
                  </a:cubicBezTo>
                  <a:cubicBezTo>
                    <a:pt x="162" y="139"/>
                    <a:pt x="160" y="137"/>
                    <a:pt x="160" y="134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66" y="81"/>
                    <a:pt x="160" y="60"/>
                    <a:pt x="146" y="43"/>
                  </a:cubicBezTo>
                  <a:cubicBezTo>
                    <a:pt x="133" y="27"/>
                    <a:pt x="113" y="16"/>
                    <a:pt x="92" y="14"/>
                  </a:cubicBezTo>
                  <a:cubicBezTo>
                    <a:pt x="62" y="11"/>
                    <a:pt x="32" y="26"/>
                    <a:pt x="14" y="54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9" y="63"/>
                    <a:pt x="6" y="64"/>
                    <a:pt x="3" y="63"/>
                  </a:cubicBezTo>
                  <a:cubicBezTo>
                    <a:pt x="1" y="61"/>
                    <a:pt x="0" y="58"/>
                    <a:pt x="1" y="55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5" y="17"/>
                    <a:pt x="59" y="0"/>
                    <a:pt x="93" y="3"/>
                  </a:cubicBezTo>
                  <a:cubicBezTo>
                    <a:pt x="117" y="6"/>
                    <a:pt x="139" y="18"/>
                    <a:pt x="154" y="37"/>
                  </a:cubicBezTo>
                  <a:cubicBezTo>
                    <a:pt x="170" y="55"/>
                    <a:pt x="177" y="79"/>
                    <a:pt x="174" y="103"/>
                  </a:cubicBezTo>
                  <a:cubicBezTo>
                    <a:pt x="171" y="135"/>
                    <a:pt x="171" y="135"/>
                    <a:pt x="171" y="135"/>
                  </a:cubicBezTo>
                  <a:cubicBezTo>
                    <a:pt x="171" y="138"/>
                    <a:pt x="168" y="140"/>
                    <a:pt x="166" y="140"/>
                  </a:cubicBezTo>
                  <a:close/>
                </a:path>
              </a:pathLst>
            </a:custGeom>
            <a:solidFill>
              <a:srgbClr val="A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35"/>
            <p:cNvSpPr>
              <a:spLocks/>
            </p:cNvSpPr>
            <p:nvPr/>
          </p:nvSpPr>
          <p:spPr bwMode="auto">
            <a:xfrm>
              <a:off x="8611572" y="4251786"/>
              <a:ext cx="185231" cy="89283"/>
            </a:xfrm>
            <a:custGeom>
              <a:avLst/>
              <a:gdLst>
                <a:gd name="T0" fmla="*/ 147 w 159"/>
                <a:gd name="T1" fmla="*/ 37 h 78"/>
                <a:gd name="T2" fmla="*/ 68 w 159"/>
                <a:gd name="T3" fmla="*/ 1 h 78"/>
                <a:gd name="T4" fmla="*/ 68 w 159"/>
                <a:gd name="T5" fmla="*/ 1 h 78"/>
                <a:gd name="T6" fmla="*/ 64 w 159"/>
                <a:gd name="T7" fmla="*/ 0 h 78"/>
                <a:gd name="T8" fmla="*/ 56 w 159"/>
                <a:gd name="T9" fmla="*/ 7 h 78"/>
                <a:gd name="T10" fmla="*/ 56 w 159"/>
                <a:gd name="T11" fmla="*/ 8 h 78"/>
                <a:gd name="T12" fmla="*/ 28 w 159"/>
                <a:gd name="T13" fmla="*/ 27 h 78"/>
                <a:gd name="T14" fmla="*/ 1 w 159"/>
                <a:gd name="T15" fmla="*/ 11 h 78"/>
                <a:gd name="T16" fmla="*/ 1 w 159"/>
                <a:gd name="T17" fmla="*/ 66 h 78"/>
                <a:gd name="T18" fmla="*/ 12 w 159"/>
                <a:gd name="T19" fmla="*/ 77 h 78"/>
                <a:gd name="T20" fmla="*/ 149 w 159"/>
                <a:gd name="T21" fmla="*/ 77 h 78"/>
                <a:gd name="T22" fmla="*/ 157 w 159"/>
                <a:gd name="T23" fmla="*/ 68 h 78"/>
                <a:gd name="T24" fmla="*/ 157 w 159"/>
                <a:gd name="T25" fmla="*/ 51 h 78"/>
                <a:gd name="T26" fmla="*/ 147 w 159"/>
                <a:gd name="T27" fmla="*/ 3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9" h="78">
                  <a:moveTo>
                    <a:pt x="147" y="37"/>
                  </a:moveTo>
                  <a:cubicBezTo>
                    <a:pt x="134" y="31"/>
                    <a:pt x="68" y="1"/>
                    <a:pt x="68" y="1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7" y="1"/>
                    <a:pt x="66" y="0"/>
                    <a:pt x="64" y="0"/>
                  </a:cubicBezTo>
                  <a:cubicBezTo>
                    <a:pt x="60" y="0"/>
                    <a:pt x="57" y="3"/>
                    <a:pt x="56" y="7"/>
                  </a:cubicBezTo>
                  <a:cubicBezTo>
                    <a:pt x="56" y="7"/>
                    <a:pt x="56" y="7"/>
                    <a:pt x="56" y="8"/>
                  </a:cubicBezTo>
                  <a:cubicBezTo>
                    <a:pt x="55" y="14"/>
                    <a:pt x="47" y="27"/>
                    <a:pt x="28" y="27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0" y="77"/>
                    <a:pt x="12" y="77"/>
                  </a:cubicBezTo>
                  <a:cubicBezTo>
                    <a:pt x="149" y="77"/>
                    <a:pt x="149" y="77"/>
                    <a:pt x="149" y="77"/>
                  </a:cubicBezTo>
                  <a:cubicBezTo>
                    <a:pt x="149" y="77"/>
                    <a:pt x="157" y="78"/>
                    <a:pt x="157" y="68"/>
                  </a:cubicBezTo>
                  <a:cubicBezTo>
                    <a:pt x="157" y="51"/>
                    <a:pt x="157" y="51"/>
                    <a:pt x="157" y="51"/>
                  </a:cubicBezTo>
                  <a:cubicBezTo>
                    <a:pt x="157" y="51"/>
                    <a:pt x="159" y="44"/>
                    <a:pt x="147" y="3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36"/>
            <p:cNvSpPr>
              <a:spLocks/>
            </p:cNvSpPr>
            <p:nvPr/>
          </p:nvSpPr>
          <p:spPr bwMode="auto">
            <a:xfrm>
              <a:off x="8450328" y="3505535"/>
              <a:ext cx="295835" cy="254525"/>
            </a:xfrm>
            <a:custGeom>
              <a:avLst/>
              <a:gdLst>
                <a:gd name="T0" fmla="*/ 253 w 254"/>
                <a:gd name="T1" fmla="*/ 121 h 221"/>
                <a:gd name="T2" fmla="*/ 253 w 254"/>
                <a:gd name="T3" fmla="*/ 120 h 221"/>
                <a:gd name="T4" fmla="*/ 251 w 254"/>
                <a:gd name="T5" fmla="*/ 119 h 221"/>
                <a:gd name="T6" fmla="*/ 251 w 254"/>
                <a:gd name="T7" fmla="*/ 118 h 221"/>
                <a:gd name="T8" fmla="*/ 248 w 254"/>
                <a:gd name="T9" fmla="*/ 114 h 221"/>
                <a:gd name="T10" fmla="*/ 219 w 254"/>
                <a:gd name="T11" fmla="*/ 84 h 221"/>
                <a:gd name="T12" fmla="*/ 146 w 254"/>
                <a:gd name="T13" fmla="*/ 136 h 221"/>
                <a:gd name="T14" fmla="*/ 79 w 254"/>
                <a:gd name="T15" fmla="*/ 22 h 221"/>
                <a:gd name="T16" fmla="*/ 22 w 254"/>
                <a:gd name="T17" fmla="*/ 14 h 221"/>
                <a:gd name="T18" fmla="*/ 14 w 254"/>
                <a:gd name="T19" fmla="*/ 69 h 221"/>
                <a:gd name="T20" fmla="*/ 109 w 254"/>
                <a:gd name="T21" fmla="*/ 205 h 221"/>
                <a:gd name="T22" fmla="*/ 133 w 254"/>
                <a:gd name="T23" fmla="*/ 221 h 221"/>
                <a:gd name="T24" fmla="*/ 138 w 254"/>
                <a:gd name="T25" fmla="*/ 221 h 221"/>
                <a:gd name="T26" fmla="*/ 160 w 254"/>
                <a:gd name="T27" fmla="*/ 213 h 221"/>
                <a:gd name="T28" fmla="*/ 254 w 254"/>
                <a:gd name="T29" fmla="*/ 121 h 221"/>
                <a:gd name="T30" fmla="*/ 253 w 254"/>
                <a:gd name="T31" fmla="*/ 1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4" h="221">
                  <a:moveTo>
                    <a:pt x="253" y="121"/>
                  </a:moveTo>
                  <a:cubicBezTo>
                    <a:pt x="253" y="120"/>
                    <a:pt x="253" y="120"/>
                    <a:pt x="253" y="120"/>
                  </a:cubicBezTo>
                  <a:cubicBezTo>
                    <a:pt x="252" y="119"/>
                    <a:pt x="252" y="119"/>
                    <a:pt x="251" y="119"/>
                  </a:cubicBezTo>
                  <a:cubicBezTo>
                    <a:pt x="251" y="119"/>
                    <a:pt x="251" y="118"/>
                    <a:pt x="251" y="118"/>
                  </a:cubicBezTo>
                  <a:cubicBezTo>
                    <a:pt x="250" y="117"/>
                    <a:pt x="249" y="116"/>
                    <a:pt x="248" y="114"/>
                  </a:cubicBezTo>
                  <a:cubicBezTo>
                    <a:pt x="238" y="104"/>
                    <a:pt x="219" y="84"/>
                    <a:pt x="219" y="84"/>
                  </a:cubicBezTo>
                  <a:cubicBezTo>
                    <a:pt x="146" y="136"/>
                    <a:pt x="146" y="136"/>
                    <a:pt x="146" y="136"/>
                  </a:cubicBezTo>
                  <a:cubicBezTo>
                    <a:pt x="79" y="22"/>
                    <a:pt x="79" y="22"/>
                    <a:pt x="79" y="22"/>
                  </a:cubicBezTo>
                  <a:cubicBezTo>
                    <a:pt x="69" y="6"/>
                    <a:pt x="39" y="0"/>
                    <a:pt x="22" y="14"/>
                  </a:cubicBezTo>
                  <a:cubicBezTo>
                    <a:pt x="0" y="32"/>
                    <a:pt x="6" y="58"/>
                    <a:pt x="14" y="69"/>
                  </a:cubicBezTo>
                  <a:cubicBezTo>
                    <a:pt x="109" y="205"/>
                    <a:pt x="109" y="205"/>
                    <a:pt x="109" y="205"/>
                  </a:cubicBezTo>
                  <a:cubicBezTo>
                    <a:pt x="115" y="214"/>
                    <a:pt x="123" y="220"/>
                    <a:pt x="133" y="221"/>
                  </a:cubicBezTo>
                  <a:cubicBezTo>
                    <a:pt x="135" y="221"/>
                    <a:pt x="137" y="221"/>
                    <a:pt x="138" y="221"/>
                  </a:cubicBezTo>
                  <a:cubicBezTo>
                    <a:pt x="146" y="221"/>
                    <a:pt x="154" y="218"/>
                    <a:pt x="160" y="213"/>
                  </a:cubicBezTo>
                  <a:cubicBezTo>
                    <a:pt x="160" y="213"/>
                    <a:pt x="253" y="121"/>
                    <a:pt x="254" y="121"/>
                  </a:cubicBezTo>
                  <a:cubicBezTo>
                    <a:pt x="254" y="121"/>
                    <a:pt x="253" y="121"/>
                    <a:pt x="253" y="121"/>
                  </a:cubicBezTo>
                  <a:close/>
                </a:path>
              </a:pathLst>
            </a:custGeom>
            <a:solidFill>
              <a:srgbClr val="D83B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37"/>
            <p:cNvSpPr>
              <a:spLocks/>
            </p:cNvSpPr>
            <p:nvPr/>
          </p:nvSpPr>
          <p:spPr bwMode="auto">
            <a:xfrm>
              <a:off x="8243777" y="3497540"/>
              <a:ext cx="167907" cy="338478"/>
            </a:xfrm>
            <a:custGeom>
              <a:avLst/>
              <a:gdLst>
                <a:gd name="T0" fmla="*/ 15 w 145"/>
                <a:gd name="T1" fmla="*/ 114 h 292"/>
                <a:gd name="T2" fmla="*/ 2 w 145"/>
                <a:gd name="T3" fmla="*/ 233 h 292"/>
                <a:gd name="T4" fmla="*/ 44 w 145"/>
                <a:gd name="T5" fmla="*/ 285 h 292"/>
                <a:gd name="T6" fmla="*/ 116 w 145"/>
                <a:gd name="T7" fmla="*/ 292 h 292"/>
                <a:gd name="T8" fmla="*/ 145 w 145"/>
                <a:gd name="T9" fmla="*/ 7 h 292"/>
                <a:gd name="T10" fmla="*/ 15 w 145"/>
                <a:gd name="T11" fmla="*/ 114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292">
                  <a:moveTo>
                    <a:pt x="15" y="114"/>
                  </a:moveTo>
                  <a:cubicBezTo>
                    <a:pt x="2" y="233"/>
                    <a:pt x="2" y="233"/>
                    <a:pt x="2" y="233"/>
                  </a:cubicBezTo>
                  <a:cubicBezTo>
                    <a:pt x="0" y="259"/>
                    <a:pt x="19" y="282"/>
                    <a:pt x="44" y="285"/>
                  </a:cubicBezTo>
                  <a:cubicBezTo>
                    <a:pt x="116" y="292"/>
                    <a:pt x="116" y="292"/>
                    <a:pt x="116" y="292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80" y="0"/>
                    <a:pt x="21" y="48"/>
                    <a:pt x="15" y="114"/>
                  </a:cubicBezTo>
                  <a:close/>
                </a:path>
              </a:pathLst>
            </a:custGeom>
            <a:solidFill>
              <a:srgbClr val="D83B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38"/>
            <p:cNvSpPr>
              <a:spLocks/>
            </p:cNvSpPr>
            <p:nvPr/>
          </p:nvSpPr>
          <p:spPr bwMode="auto">
            <a:xfrm>
              <a:off x="8239779" y="3677439"/>
              <a:ext cx="22654" cy="83953"/>
            </a:xfrm>
            <a:custGeom>
              <a:avLst/>
              <a:gdLst>
                <a:gd name="T0" fmla="*/ 6 w 19"/>
                <a:gd name="T1" fmla="*/ 73 h 73"/>
                <a:gd name="T2" fmla="*/ 6 w 19"/>
                <a:gd name="T3" fmla="*/ 73 h 73"/>
                <a:gd name="T4" fmla="*/ 0 w 19"/>
                <a:gd name="T5" fmla="*/ 67 h 73"/>
                <a:gd name="T6" fmla="*/ 7 w 19"/>
                <a:gd name="T7" fmla="*/ 5 h 73"/>
                <a:gd name="T8" fmla="*/ 13 w 19"/>
                <a:gd name="T9" fmla="*/ 0 h 73"/>
                <a:gd name="T10" fmla="*/ 19 w 19"/>
                <a:gd name="T11" fmla="*/ 6 h 73"/>
                <a:gd name="T12" fmla="*/ 12 w 19"/>
                <a:gd name="T13" fmla="*/ 68 h 73"/>
                <a:gd name="T14" fmla="*/ 6 w 19"/>
                <a:gd name="T15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73">
                  <a:moveTo>
                    <a:pt x="6" y="73"/>
                  </a:moveTo>
                  <a:cubicBezTo>
                    <a:pt x="6" y="73"/>
                    <a:pt x="6" y="73"/>
                    <a:pt x="6" y="73"/>
                  </a:cubicBezTo>
                  <a:cubicBezTo>
                    <a:pt x="3" y="73"/>
                    <a:pt x="0" y="70"/>
                    <a:pt x="0" y="6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2"/>
                    <a:pt x="10" y="0"/>
                    <a:pt x="13" y="0"/>
                  </a:cubicBezTo>
                  <a:cubicBezTo>
                    <a:pt x="17" y="0"/>
                    <a:pt x="19" y="3"/>
                    <a:pt x="19" y="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71"/>
                    <a:pt x="9" y="73"/>
                    <a:pt x="6" y="73"/>
                  </a:cubicBezTo>
                  <a:close/>
                </a:path>
              </a:pathLst>
            </a:custGeom>
            <a:solidFill>
              <a:srgbClr val="A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39"/>
            <p:cNvSpPr>
              <a:spLocks/>
            </p:cNvSpPr>
            <p:nvPr/>
          </p:nvSpPr>
          <p:spPr bwMode="auto">
            <a:xfrm>
              <a:off x="8281090" y="3708089"/>
              <a:ext cx="85286" cy="85286"/>
            </a:xfrm>
            <a:custGeom>
              <a:avLst/>
              <a:gdLst>
                <a:gd name="T0" fmla="*/ 36 w 74"/>
                <a:gd name="T1" fmla="*/ 74 h 74"/>
                <a:gd name="T2" fmla="*/ 33 w 74"/>
                <a:gd name="T3" fmla="*/ 74 h 74"/>
                <a:gd name="T4" fmla="*/ 2 w 74"/>
                <a:gd name="T5" fmla="*/ 37 h 74"/>
                <a:gd name="T6" fmla="*/ 6 w 74"/>
                <a:gd name="T7" fmla="*/ 0 h 74"/>
                <a:gd name="T8" fmla="*/ 14 w 74"/>
                <a:gd name="T9" fmla="*/ 1 h 74"/>
                <a:gd name="T10" fmla="*/ 10 w 74"/>
                <a:gd name="T11" fmla="*/ 37 h 74"/>
                <a:gd name="T12" fmla="*/ 34 w 74"/>
                <a:gd name="T13" fmla="*/ 66 h 74"/>
                <a:gd name="T14" fmla="*/ 53 w 74"/>
                <a:gd name="T15" fmla="*/ 60 h 74"/>
                <a:gd name="T16" fmla="*/ 62 w 74"/>
                <a:gd name="T17" fmla="*/ 42 h 74"/>
                <a:gd name="T18" fmla="*/ 66 w 74"/>
                <a:gd name="T19" fmla="*/ 6 h 74"/>
                <a:gd name="T20" fmla="*/ 74 w 74"/>
                <a:gd name="T21" fmla="*/ 7 h 74"/>
                <a:gd name="T22" fmla="*/ 70 w 74"/>
                <a:gd name="T23" fmla="*/ 43 h 74"/>
                <a:gd name="T24" fmla="*/ 58 w 74"/>
                <a:gd name="T25" fmla="*/ 66 h 74"/>
                <a:gd name="T26" fmla="*/ 36 w 74"/>
                <a:gd name="T27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74">
                  <a:moveTo>
                    <a:pt x="36" y="74"/>
                  </a:moveTo>
                  <a:cubicBezTo>
                    <a:pt x="35" y="74"/>
                    <a:pt x="34" y="74"/>
                    <a:pt x="33" y="74"/>
                  </a:cubicBezTo>
                  <a:cubicBezTo>
                    <a:pt x="14" y="72"/>
                    <a:pt x="0" y="55"/>
                    <a:pt x="2" y="37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9" y="52"/>
                    <a:pt x="19" y="64"/>
                    <a:pt x="34" y="66"/>
                  </a:cubicBezTo>
                  <a:cubicBezTo>
                    <a:pt x="41" y="66"/>
                    <a:pt x="47" y="64"/>
                    <a:pt x="53" y="60"/>
                  </a:cubicBezTo>
                  <a:cubicBezTo>
                    <a:pt x="58" y="56"/>
                    <a:pt x="61" y="49"/>
                    <a:pt x="62" y="42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0" y="43"/>
                    <a:pt x="70" y="43"/>
                    <a:pt x="70" y="43"/>
                  </a:cubicBezTo>
                  <a:cubicBezTo>
                    <a:pt x="69" y="52"/>
                    <a:pt x="65" y="60"/>
                    <a:pt x="58" y="66"/>
                  </a:cubicBezTo>
                  <a:cubicBezTo>
                    <a:pt x="52" y="71"/>
                    <a:pt x="44" y="74"/>
                    <a:pt x="36" y="74"/>
                  </a:cubicBezTo>
                  <a:close/>
                </a:path>
              </a:pathLst>
            </a:custGeom>
            <a:solidFill>
              <a:srgbClr val="A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40"/>
            <p:cNvSpPr>
              <a:spLocks/>
            </p:cNvSpPr>
            <p:nvPr/>
          </p:nvSpPr>
          <p:spPr bwMode="auto">
            <a:xfrm>
              <a:off x="8472983" y="3801371"/>
              <a:ext cx="89284" cy="29317"/>
            </a:xfrm>
            <a:custGeom>
              <a:avLst/>
              <a:gdLst>
                <a:gd name="T0" fmla="*/ 66 w 77"/>
                <a:gd name="T1" fmla="*/ 26 h 26"/>
                <a:gd name="T2" fmla="*/ 65 w 77"/>
                <a:gd name="T3" fmla="*/ 26 h 26"/>
                <a:gd name="T4" fmla="*/ 10 w 77"/>
                <a:gd name="T5" fmla="*/ 21 h 26"/>
                <a:gd name="T6" fmla="*/ 1 w 77"/>
                <a:gd name="T7" fmla="*/ 10 h 26"/>
                <a:gd name="T8" fmla="*/ 12 w 77"/>
                <a:gd name="T9" fmla="*/ 1 h 26"/>
                <a:gd name="T10" fmla="*/ 67 w 77"/>
                <a:gd name="T11" fmla="*/ 6 h 26"/>
                <a:gd name="T12" fmla="*/ 76 w 77"/>
                <a:gd name="T13" fmla="*/ 17 h 26"/>
                <a:gd name="T14" fmla="*/ 66 w 77"/>
                <a:gd name="T1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26">
                  <a:moveTo>
                    <a:pt x="66" y="26"/>
                  </a:moveTo>
                  <a:cubicBezTo>
                    <a:pt x="66" y="26"/>
                    <a:pt x="66" y="26"/>
                    <a:pt x="65" y="2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4" y="20"/>
                    <a:pt x="0" y="15"/>
                    <a:pt x="1" y="10"/>
                  </a:cubicBezTo>
                  <a:cubicBezTo>
                    <a:pt x="1" y="4"/>
                    <a:pt x="6" y="0"/>
                    <a:pt x="12" y="1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73" y="7"/>
                    <a:pt x="77" y="12"/>
                    <a:pt x="76" y="17"/>
                  </a:cubicBezTo>
                  <a:cubicBezTo>
                    <a:pt x="76" y="23"/>
                    <a:pt x="72" y="26"/>
                    <a:pt x="66" y="26"/>
                  </a:cubicBezTo>
                  <a:close/>
                </a:path>
              </a:pathLst>
            </a:cu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41"/>
            <p:cNvSpPr>
              <a:spLocks/>
            </p:cNvSpPr>
            <p:nvPr/>
          </p:nvSpPr>
          <p:spPr bwMode="auto">
            <a:xfrm>
              <a:off x="8583588" y="3429577"/>
              <a:ext cx="25320" cy="41310"/>
            </a:xfrm>
            <a:custGeom>
              <a:avLst/>
              <a:gdLst>
                <a:gd name="T0" fmla="*/ 4 w 21"/>
                <a:gd name="T1" fmla="*/ 2 h 36"/>
                <a:gd name="T2" fmla="*/ 0 w 21"/>
                <a:gd name="T3" fmla="*/ 0 h 36"/>
                <a:gd name="T4" fmla="*/ 19 w 21"/>
                <a:gd name="T5" fmla="*/ 36 h 36"/>
                <a:gd name="T6" fmla="*/ 21 w 21"/>
                <a:gd name="T7" fmla="*/ 33 h 36"/>
                <a:gd name="T8" fmla="*/ 4 w 21"/>
                <a:gd name="T9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36">
                  <a:moveTo>
                    <a:pt x="4" y="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6" y="26"/>
                    <a:pt x="19" y="36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9" y="22"/>
                    <a:pt x="5" y="5"/>
                    <a:pt x="4" y="2"/>
                  </a:cubicBezTo>
                  <a:close/>
                </a:path>
              </a:pathLst>
            </a:custGeom>
            <a:solidFill>
              <a:srgbClr val="D83B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42"/>
            <p:cNvSpPr>
              <a:spLocks/>
            </p:cNvSpPr>
            <p:nvPr/>
          </p:nvSpPr>
          <p:spPr bwMode="auto">
            <a:xfrm>
              <a:off x="8588918" y="3432242"/>
              <a:ext cx="30650" cy="35980"/>
            </a:xfrm>
            <a:custGeom>
              <a:avLst/>
              <a:gdLst>
                <a:gd name="T0" fmla="*/ 17 w 26"/>
                <a:gd name="T1" fmla="*/ 31 h 31"/>
                <a:gd name="T2" fmla="*/ 26 w 26"/>
                <a:gd name="T3" fmla="*/ 14 h 31"/>
                <a:gd name="T4" fmla="*/ 0 w 26"/>
                <a:gd name="T5" fmla="*/ 0 h 31"/>
                <a:gd name="T6" fmla="*/ 17 w 26"/>
                <a:gd name="T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31">
                  <a:moveTo>
                    <a:pt x="17" y="31"/>
                  </a:moveTo>
                  <a:cubicBezTo>
                    <a:pt x="26" y="14"/>
                    <a:pt x="26" y="14"/>
                    <a:pt x="26" y="1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3"/>
                    <a:pt x="5" y="20"/>
                    <a:pt x="17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43"/>
            <p:cNvSpPr>
              <a:spLocks/>
            </p:cNvSpPr>
            <p:nvPr/>
          </p:nvSpPr>
          <p:spPr bwMode="auto">
            <a:xfrm>
              <a:off x="8574260" y="3317640"/>
              <a:ext cx="29317" cy="47973"/>
            </a:xfrm>
            <a:custGeom>
              <a:avLst/>
              <a:gdLst>
                <a:gd name="T0" fmla="*/ 14 w 25"/>
                <a:gd name="T1" fmla="*/ 0 h 41"/>
                <a:gd name="T2" fmla="*/ 8 w 25"/>
                <a:gd name="T3" fmla="*/ 20 h 41"/>
                <a:gd name="T4" fmla="*/ 7 w 25"/>
                <a:gd name="T5" fmla="*/ 22 h 41"/>
                <a:gd name="T6" fmla="*/ 0 w 25"/>
                <a:gd name="T7" fmla="*/ 41 h 41"/>
                <a:gd name="T8" fmla="*/ 25 w 25"/>
                <a:gd name="T9" fmla="*/ 23 h 41"/>
                <a:gd name="T10" fmla="*/ 14 w 25"/>
                <a:gd name="T11" fmla="*/ 0 h 41"/>
                <a:gd name="T12" fmla="*/ 14 w 25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41">
                  <a:moveTo>
                    <a:pt x="14" y="0"/>
                  </a:moveTo>
                  <a:cubicBezTo>
                    <a:pt x="8" y="20"/>
                    <a:pt x="8" y="20"/>
                    <a:pt x="8" y="20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6" y="25"/>
                    <a:pt x="3" y="33"/>
                    <a:pt x="0" y="41"/>
                  </a:cubicBezTo>
                  <a:cubicBezTo>
                    <a:pt x="5" y="35"/>
                    <a:pt x="14" y="28"/>
                    <a:pt x="25" y="23"/>
                  </a:cubicBezTo>
                  <a:cubicBezTo>
                    <a:pt x="17" y="13"/>
                    <a:pt x="15" y="2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lose/>
                </a:path>
              </a:pathLst>
            </a:custGeom>
            <a:solidFill>
              <a:srgbClr val="593A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44"/>
            <p:cNvSpPr>
              <a:spLocks/>
            </p:cNvSpPr>
            <p:nvPr/>
          </p:nvSpPr>
          <p:spPr bwMode="auto">
            <a:xfrm>
              <a:off x="8520956" y="3348290"/>
              <a:ext cx="22654" cy="42643"/>
            </a:xfrm>
            <a:custGeom>
              <a:avLst/>
              <a:gdLst>
                <a:gd name="T0" fmla="*/ 20 w 20"/>
                <a:gd name="T1" fmla="*/ 5 h 37"/>
                <a:gd name="T2" fmla="*/ 9 w 20"/>
                <a:gd name="T3" fmla="*/ 3 h 37"/>
                <a:gd name="T4" fmla="*/ 1 w 20"/>
                <a:gd name="T5" fmla="*/ 23 h 37"/>
                <a:gd name="T6" fmla="*/ 0 w 20"/>
                <a:gd name="T7" fmla="*/ 37 h 37"/>
                <a:gd name="T8" fmla="*/ 20 w 20"/>
                <a:gd name="T9" fmla="*/ 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7">
                  <a:moveTo>
                    <a:pt x="20" y="5"/>
                  </a:moveTo>
                  <a:cubicBezTo>
                    <a:pt x="17" y="2"/>
                    <a:pt x="12" y="0"/>
                    <a:pt x="9" y="3"/>
                  </a:cubicBezTo>
                  <a:cubicBezTo>
                    <a:pt x="4" y="7"/>
                    <a:pt x="2" y="15"/>
                    <a:pt x="1" y="23"/>
                  </a:cubicBezTo>
                  <a:cubicBezTo>
                    <a:pt x="0" y="28"/>
                    <a:pt x="0" y="33"/>
                    <a:pt x="0" y="37"/>
                  </a:cubicBezTo>
                  <a:cubicBezTo>
                    <a:pt x="2" y="29"/>
                    <a:pt x="10" y="7"/>
                    <a:pt x="20" y="5"/>
                  </a:cubicBezTo>
                  <a:close/>
                </a:path>
              </a:pathLst>
            </a:custGeom>
            <a:solidFill>
              <a:srgbClr val="593A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45"/>
            <p:cNvSpPr>
              <a:spLocks/>
            </p:cNvSpPr>
            <p:nvPr/>
          </p:nvSpPr>
          <p:spPr bwMode="auto">
            <a:xfrm>
              <a:off x="8419679" y="3192376"/>
              <a:ext cx="99945" cy="242532"/>
            </a:xfrm>
            <a:custGeom>
              <a:avLst/>
              <a:gdLst>
                <a:gd name="T0" fmla="*/ 61 w 86"/>
                <a:gd name="T1" fmla="*/ 195 h 209"/>
                <a:gd name="T2" fmla="*/ 61 w 86"/>
                <a:gd name="T3" fmla="*/ 195 h 209"/>
                <a:gd name="T4" fmla="*/ 60 w 86"/>
                <a:gd name="T5" fmla="*/ 195 h 209"/>
                <a:gd name="T6" fmla="*/ 19 w 86"/>
                <a:gd name="T7" fmla="*/ 84 h 209"/>
                <a:gd name="T8" fmla="*/ 35 w 86"/>
                <a:gd name="T9" fmla="*/ 51 h 209"/>
                <a:gd name="T10" fmla="*/ 18 w 86"/>
                <a:gd name="T11" fmla="*/ 5 h 209"/>
                <a:gd name="T12" fmla="*/ 20 w 86"/>
                <a:gd name="T13" fmla="*/ 0 h 209"/>
                <a:gd name="T14" fmla="*/ 11 w 86"/>
                <a:gd name="T15" fmla="*/ 16 h 209"/>
                <a:gd name="T16" fmla="*/ 28 w 86"/>
                <a:gd name="T17" fmla="*/ 62 h 209"/>
                <a:gd name="T18" fmla="*/ 12 w 86"/>
                <a:gd name="T19" fmla="*/ 95 h 209"/>
                <a:gd name="T20" fmla="*/ 53 w 86"/>
                <a:gd name="T21" fmla="*/ 206 h 209"/>
                <a:gd name="T22" fmla="*/ 54 w 86"/>
                <a:gd name="T23" fmla="*/ 206 h 209"/>
                <a:gd name="T24" fmla="*/ 54 w 86"/>
                <a:gd name="T25" fmla="*/ 206 h 209"/>
                <a:gd name="T26" fmla="*/ 86 w 86"/>
                <a:gd name="T27" fmla="*/ 183 h 209"/>
                <a:gd name="T28" fmla="*/ 61 w 86"/>
                <a:gd name="T29" fmla="*/ 19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6" h="209">
                  <a:moveTo>
                    <a:pt x="61" y="195"/>
                  </a:moveTo>
                  <a:cubicBezTo>
                    <a:pt x="61" y="195"/>
                    <a:pt x="61" y="195"/>
                    <a:pt x="61" y="195"/>
                  </a:cubicBezTo>
                  <a:cubicBezTo>
                    <a:pt x="61" y="195"/>
                    <a:pt x="60" y="195"/>
                    <a:pt x="60" y="195"/>
                  </a:cubicBezTo>
                  <a:cubicBezTo>
                    <a:pt x="25" y="171"/>
                    <a:pt x="7" y="127"/>
                    <a:pt x="19" y="84"/>
                  </a:cubicBezTo>
                  <a:cubicBezTo>
                    <a:pt x="23" y="72"/>
                    <a:pt x="28" y="61"/>
                    <a:pt x="35" y="51"/>
                  </a:cubicBezTo>
                  <a:cubicBezTo>
                    <a:pt x="20" y="41"/>
                    <a:pt x="13" y="23"/>
                    <a:pt x="18" y="5"/>
                  </a:cubicBezTo>
                  <a:cubicBezTo>
                    <a:pt x="19" y="3"/>
                    <a:pt x="19" y="1"/>
                    <a:pt x="20" y="0"/>
                  </a:cubicBezTo>
                  <a:cubicBezTo>
                    <a:pt x="16" y="4"/>
                    <a:pt x="13" y="10"/>
                    <a:pt x="11" y="16"/>
                  </a:cubicBezTo>
                  <a:cubicBezTo>
                    <a:pt x="6" y="34"/>
                    <a:pt x="13" y="52"/>
                    <a:pt x="28" y="62"/>
                  </a:cubicBezTo>
                  <a:cubicBezTo>
                    <a:pt x="21" y="72"/>
                    <a:pt x="16" y="83"/>
                    <a:pt x="12" y="95"/>
                  </a:cubicBezTo>
                  <a:cubicBezTo>
                    <a:pt x="0" y="138"/>
                    <a:pt x="18" y="182"/>
                    <a:pt x="53" y="206"/>
                  </a:cubicBezTo>
                  <a:cubicBezTo>
                    <a:pt x="53" y="206"/>
                    <a:pt x="54" y="206"/>
                    <a:pt x="54" y="206"/>
                  </a:cubicBezTo>
                  <a:cubicBezTo>
                    <a:pt x="54" y="206"/>
                    <a:pt x="54" y="206"/>
                    <a:pt x="54" y="206"/>
                  </a:cubicBezTo>
                  <a:cubicBezTo>
                    <a:pt x="70" y="209"/>
                    <a:pt x="81" y="191"/>
                    <a:pt x="86" y="183"/>
                  </a:cubicBezTo>
                  <a:cubicBezTo>
                    <a:pt x="80" y="190"/>
                    <a:pt x="72" y="197"/>
                    <a:pt x="61" y="195"/>
                  </a:cubicBez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Oval 46"/>
            <p:cNvSpPr>
              <a:spLocks noChangeArrowheads="1"/>
            </p:cNvSpPr>
            <p:nvPr/>
          </p:nvSpPr>
          <p:spPr bwMode="auto">
            <a:xfrm>
              <a:off x="8266431" y="3450899"/>
              <a:ext cx="157246" cy="157246"/>
            </a:xfrm>
            <a:prstGeom prst="ellipse">
              <a:avLst/>
            </a:prstGeom>
            <a:solidFill>
              <a:srgbClr val="A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Oval 47"/>
            <p:cNvSpPr>
              <a:spLocks noChangeArrowheads="1"/>
            </p:cNvSpPr>
            <p:nvPr/>
          </p:nvSpPr>
          <p:spPr bwMode="auto">
            <a:xfrm>
              <a:off x="8283755" y="3468223"/>
              <a:ext cx="122598" cy="122598"/>
            </a:xfrm>
            <a:prstGeom prst="ellipse">
              <a:avLst/>
            </a:prstGeom>
            <a:solidFill>
              <a:srgbClr val="D83B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Oval 48"/>
            <p:cNvSpPr>
              <a:spLocks noChangeArrowheads="1"/>
            </p:cNvSpPr>
            <p:nvPr/>
          </p:nvSpPr>
          <p:spPr bwMode="auto">
            <a:xfrm>
              <a:off x="8302411" y="3486879"/>
              <a:ext cx="85286" cy="85286"/>
            </a:xfrm>
            <a:prstGeom prst="ellipse">
              <a:avLst/>
            </a:prstGeom>
            <a:solidFill>
              <a:srgbClr val="A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Oval 49"/>
            <p:cNvSpPr>
              <a:spLocks noChangeArrowheads="1"/>
            </p:cNvSpPr>
            <p:nvPr/>
          </p:nvSpPr>
          <p:spPr bwMode="auto">
            <a:xfrm>
              <a:off x="8318402" y="3502870"/>
              <a:ext cx="53304" cy="53304"/>
            </a:xfrm>
            <a:prstGeom prst="ellipse">
              <a:avLst/>
            </a:prstGeom>
            <a:solidFill>
              <a:srgbClr val="D83B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50"/>
            <p:cNvSpPr>
              <a:spLocks/>
            </p:cNvSpPr>
            <p:nvPr/>
          </p:nvSpPr>
          <p:spPr bwMode="auto">
            <a:xfrm>
              <a:off x="8277092" y="3700094"/>
              <a:ext cx="98612" cy="21321"/>
            </a:xfrm>
            <a:custGeom>
              <a:avLst/>
              <a:gdLst>
                <a:gd name="T0" fmla="*/ 79 w 85"/>
                <a:gd name="T1" fmla="*/ 18 h 18"/>
                <a:gd name="T2" fmla="*/ 78 w 85"/>
                <a:gd name="T3" fmla="*/ 18 h 18"/>
                <a:gd name="T4" fmla="*/ 6 w 85"/>
                <a:gd name="T5" fmla="*/ 12 h 18"/>
                <a:gd name="T6" fmla="*/ 0 w 85"/>
                <a:gd name="T7" fmla="*/ 5 h 18"/>
                <a:gd name="T8" fmla="*/ 7 w 85"/>
                <a:gd name="T9" fmla="*/ 0 h 18"/>
                <a:gd name="T10" fmla="*/ 80 w 85"/>
                <a:gd name="T11" fmla="*/ 6 h 18"/>
                <a:gd name="T12" fmla="*/ 85 w 85"/>
                <a:gd name="T13" fmla="*/ 13 h 18"/>
                <a:gd name="T14" fmla="*/ 79 w 85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" h="18">
                  <a:moveTo>
                    <a:pt x="79" y="18"/>
                  </a:moveTo>
                  <a:cubicBezTo>
                    <a:pt x="79" y="18"/>
                    <a:pt x="79" y="18"/>
                    <a:pt x="78" y="18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2" y="11"/>
                    <a:pt x="0" y="9"/>
                    <a:pt x="0" y="5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83" y="6"/>
                    <a:pt x="85" y="9"/>
                    <a:pt x="85" y="13"/>
                  </a:cubicBezTo>
                  <a:cubicBezTo>
                    <a:pt x="85" y="16"/>
                    <a:pt x="82" y="18"/>
                    <a:pt x="79" y="18"/>
                  </a:cubicBezTo>
                  <a:close/>
                </a:path>
              </a:pathLst>
            </a:custGeom>
            <a:solidFill>
              <a:srgbClr val="A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51"/>
            <p:cNvSpPr>
              <a:spLocks/>
            </p:cNvSpPr>
            <p:nvPr/>
          </p:nvSpPr>
          <p:spPr bwMode="auto">
            <a:xfrm>
              <a:off x="8133172" y="4134518"/>
              <a:ext cx="134592" cy="193225"/>
            </a:xfrm>
            <a:custGeom>
              <a:avLst/>
              <a:gdLst>
                <a:gd name="T0" fmla="*/ 113 w 115"/>
                <a:gd name="T1" fmla="*/ 136 h 167"/>
                <a:gd name="T2" fmla="*/ 101 w 115"/>
                <a:gd name="T3" fmla="*/ 51 h 167"/>
                <a:gd name="T4" fmla="*/ 101 w 115"/>
                <a:gd name="T5" fmla="*/ 50 h 167"/>
                <a:gd name="T6" fmla="*/ 100 w 115"/>
                <a:gd name="T7" fmla="*/ 47 h 167"/>
                <a:gd name="T8" fmla="*/ 89 w 115"/>
                <a:gd name="T9" fmla="*/ 44 h 167"/>
                <a:gd name="T10" fmla="*/ 89 w 115"/>
                <a:gd name="T11" fmla="*/ 44 h 167"/>
                <a:gd name="T12" fmla="*/ 57 w 115"/>
                <a:gd name="T13" fmla="*/ 31 h 167"/>
                <a:gd name="T14" fmla="*/ 56 w 115"/>
                <a:gd name="T15" fmla="*/ 0 h 167"/>
                <a:gd name="T16" fmla="*/ 10 w 115"/>
                <a:gd name="T17" fmla="*/ 29 h 167"/>
                <a:gd name="T18" fmla="*/ 7 w 115"/>
                <a:gd name="T19" fmla="*/ 45 h 167"/>
                <a:gd name="T20" fmla="*/ 81 w 115"/>
                <a:gd name="T21" fmla="*/ 159 h 167"/>
                <a:gd name="T22" fmla="*/ 93 w 115"/>
                <a:gd name="T23" fmla="*/ 162 h 167"/>
                <a:gd name="T24" fmla="*/ 108 w 115"/>
                <a:gd name="T25" fmla="*/ 152 h 167"/>
                <a:gd name="T26" fmla="*/ 113 w 115"/>
                <a:gd name="T27" fmla="*/ 13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5" h="167">
                  <a:moveTo>
                    <a:pt x="113" y="136"/>
                  </a:moveTo>
                  <a:cubicBezTo>
                    <a:pt x="112" y="121"/>
                    <a:pt x="101" y="51"/>
                    <a:pt x="101" y="51"/>
                  </a:cubicBezTo>
                  <a:cubicBezTo>
                    <a:pt x="101" y="51"/>
                    <a:pt x="101" y="50"/>
                    <a:pt x="101" y="50"/>
                  </a:cubicBezTo>
                  <a:cubicBezTo>
                    <a:pt x="101" y="49"/>
                    <a:pt x="100" y="48"/>
                    <a:pt x="100" y="47"/>
                  </a:cubicBezTo>
                  <a:cubicBezTo>
                    <a:pt x="97" y="43"/>
                    <a:pt x="93" y="42"/>
                    <a:pt x="89" y="44"/>
                  </a:cubicBezTo>
                  <a:cubicBezTo>
                    <a:pt x="89" y="44"/>
                    <a:pt x="89" y="44"/>
                    <a:pt x="89" y="44"/>
                  </a:cubicBezTo>
                  <a:cubicBezTo>
                    <a:pt x="83" y="46"/>
                    <a:pt x="67" y="47"/>
                    <a:pt x="57" y="31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9"/>
                    <a:pt x="0" y="34"/>
                    <a:pt x="7" y="45"/>
                  </a:cubicBezTo>
                  <a:cubicBezTo>
                    <a:pt x="81" y="159"/>
                    <a:pt x="81" y="159"/>
                    <a:pt x="81" y="159"/>
                  </a:cubicBezTo>
                  <a:cubicBezTo>
                    <a:pt x="81" y="159"/>
                    <a:pt x="85" y="167"/>
                    <a:pt x="93" y="16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15" y="150"/>
                    <a:pt x="113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52"/>
            <p:cNvSpPr>
              <a:spLocks/>
            </p:cNvSpPr>
            <p:nvPr/>
          </p:nvSpPr>
          <p:spPr bwMode="auto">
            <a:xfrm>
              <a:off x="8133172" y="4134518"/>
              <a:ext cx="71960" cy="74625"/>
            </a:xfrm>
            <a:custGeom>
              <a:avLst/>
              <a:gdLst>
                <a:gd name="T0" fmla="*/ 24 w 62"/>
                <a:gd name="T1" fmla="*/ 61 h 65"/>
                <a:gd name="T2" fmla="*/ 62 w 62"/>
                <a:gd name="T3" fmla="*/ 37 h 65"/>
                <a:gd name="T4" fmla="*/ 57 w 62"/>
                <a:gd name="T5" fmla="*/ 31 h 65"/>
                <a:gd name="T6" fmla="*/ 56 w 62"/>
                <a:gd name="T7" fmla="*/ 0 h 65"/>
                <a:gd name="T8" fmla="*/ 10 w 62"/>
                <a:gd name="T9" fmla="*/ 29 h 65"/>
                <a:gd name="T10" fmla="*/ 7 w 62"/>
                <a:gd name="T11" fmla="*/ 45 h 65"/>
                <a:gd name="T12" fmla="*/ 20 w 62"/>
                <a:gd name="T13" fmla="*/ 65 h 65"/>
                <a:gd name="T14" fmla="*/ 24 w 62"/>
                <a:gd name="T15" fmla="*/ 6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65">
                  <a:moveTo>
                    <a:pt x="24" y="61"/>
                  </a:moveTo>
                  <a:cubicBezTo>
                    <a:pt x="62" y="37"/>
                    <a:pt x="62" y="37"/>
                    <a:pt x="62" y="37"/>
                  </a:cubicBezTo>
                  <a:cubicBezTo>
                    <a:pt x="60" y="35"/>
                    <a:pt x="59" y="33"/>
                    <a:pt x="57" y="31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9"/>
                    <a:pt x="0" y="34"/>
                    <a:pt x="7" y="45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22" y="63"/>
                    <a:pt x="24" y="61"/>
                    <a:pt x="24" y="61"/>
                  </a:cubicBezTo>
                  <a:close/>
                </a:path>
              </a:pathLst>
            </a:cu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53"/>
            <p:cNvSpPr>
              <a:spLocks/>
            </p:cNvSpPr>
            <p:nvPr/>
          </p:nvSpPr>
          <p:spPr bwMode="auto">
            <a:xfrm>
              <a:off x="8611572" y="4263779"/>
              <a:ext cx="41311" cy="75957"/>
            </a:xfrm>
            <a:custGeom>
              <a:avLst/>
              <a:gdLst>
                <a:gd name="T0" fmla="*/ 35 w 35"/>
                <a:gd name="T1" fmla="*/ 16 h 66"/>
                <a:gd name="T2" fmla="*/ 28 w 35"/>
                <a:gd name="T3" fmla="*/ 16 h 66"/>
                <a:gd name="T4" fmla="*/ 1 w 35"/>
                <a:gd name="T5" fmla="*/ 0 h 66"/>
                <a:gd name="T6" fmla="*/ 1 w 35"/>
                <a:gd name="T7" fmla="*/ 55 h 66"/>
                <a:gd name="T8" fmla="*/ 12 w 35"/>
                <a:gd name="T9" fmla="*/ 66 h 66"/>
                <a:gd name="T10" fmla="*/ 35 w 35"/>
                <a:gd name="T11" fmla="*/ 66 h 66"/>
                <a:gd name="T12" fmla="*/ 35 w 35"/>
                <a:gd name="T13" fmla="*/ 1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66">
                  <a:moveTo>
                    <a:pt x="35" y="16"/>
                  </a:moveTo>
                  <a:cubicBezTo>
                    <a:pt x="33" y="16"/>
                    <a:pt x="30" y="16"/>
                    <a:pt x="28" y="16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1" y="55"/>
                    <a:pt x="0" y="66"/>
                    <a:pt x="12" y="66"/>
                  </a:cubicBezTo>
                  <a:cubicBezTo>
                    <a:pt x="35" y="66"/>
                    <a:pt x="35" y="66"/>
                    <a:pt x="35" y="66"/>
                  </a:cubicBezTo>
                  <a:lnTo>
                    <a:pt x="35" y="16"/>
                  </a:lnTo>
                  <a:close/>
                </a:path>
              </a:pathLst>
            </a:cu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Oval 54"/>
            <p:cNvSpPr>
              <a:spLocks noChangeArrowheads="1"/>
            </p:cNvSpPr>
            <p:nvPr/>
          </p:nvSpPr>
          <p:spPr bwMode="auto">
            <a:xfrm>
              <a:off x="8607574" y="3382937"/>
              <a:ext cx="15991" cy="1599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55"/>
            <p:cNvSpPr>
              <a:spLocks/>
            </p:cNvSpPr>
            <p:nvPr/>
          </p:nvSpPr>
          <p:spPr bwMode="auto">
            <a:xfrm>
              <a:off x="7692084" y="3760060"/>
              <a:ext cx="74625" cy="205219"/>
            </a:xfrm>
            <a:custGeom>
              <a:avLst/>
              <a:gdLst>
                <a:gd name="T0" fmla="*/ 28 w 64"/>
                <a:gd name="T1" fmla="*/ 157 h 177"/>
                <a:gd name="T2" fmla="*/ 25 w 64"/>
                <a:gd name="T3" fmla="*/ 108 h 177"/>
                <a:gd name="T4" fmla="*/ 32 w 64"/>
                <a:gd name="T5" fmla="*/ 77 h 177"/>
                <a:gd name="T6" fmla="*/ 64 w 64"/>
                <a:gd name="T7" fmla="*/ 16 h 177"/>
                <a:gd name="T8" fmla="*/ 22 w 64"/>
                <a:gd name="T9" fmla="*/ 0 h 177"/>
                <a:gd name="T10" fmla="*/ 2 w 64"/>
                <a:gd name="T11" fmla="*/ 81 h 177"/>
                <a:gd name="T12" fmla="*/ 2 w 64"/>
                <a:gd name="T13" fmla="*/ 107 h 177"/>
                <a:gd name="T14" fmla="*/ 15 w 64"/>
                <a:gd name="T15" fmla="*/ 173 h 177"/>
                <a:gd name="T16" fmla="*/ 20 w 64"/>
                <a:gd name="T17" fmla="*/ 177 h 177"/>
                <a:gd name="T18" fmla="*/ 48 w 64"/>
                <a:gd name="T19" fmla="*/ 177 h 177"/>
                <a:gd name="T20" fmla="*/ 45 w 64"/>
                <a:gd name="T21" fmla="*/ 171 h 177"/>
                <a:gd name="T22" fmla="*/ 35 w 64"/>
                <a:gd name="T23" fmla="*/ 164 h 177"/>
                <a:gd name="T24" fmla="*/ 35 w 64"/>
                <a:gd name="T25" fmla="*/ 164 h 177"/>
                <a:gd name="T26" fmla="*/ 28 w 64"/>
                <a:gd name="T27" fmla="*/ 15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177">
                  <a:moveTo>
                    <a:pt x="28" y="157"/>
                  </a:moveTo>
                  <a:cubicBezTo>
                    <a:pt x="25" y="108"/>
                    <a:pt x="25" y="108"/>
                    <a:pt x="25" y="108"/>
                  </a:cubicBezTo>
                  <a:cubicBezTo>
                    <a:pt x="25" y="97"/>
                    <a:pt x="27" y="87"/>
                    <a:pt x="32" y="77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0" y="89"/>
                    <a:pt x="0" y="98"/>
                    <a:pt x="2" y="107"/>
                  </a:cubicBezTo>
                  <a:cubicBezTo>
                    <a:pt x="15" y="173"/>
                    <a:pt x="15" y="173"/>
                    <a:pt x="15" y="173"/>
                  </a:cubicBezTo>
                  <a:cubicBezTo>
                    <a:pt x="16" y="175"/>
                    <a:pt x="17" y="177"/>
                    <a:pt x="20" y="177"/>
                  </a:cubicBezTo>
                  <a:cubicBezTo>
                    <a:pt x="48" y="177"/>
                    <a:pt x="48" y="177"/>
                    <a:pt x="48" y="177"/>
                  </a:cubicBezTo>
                  <a:cubicBezTo>
                    <a:pt x="45" y="171"/>
                    <a:pt x="45" y="171"/>
                    <a:pt x="45" y="171"/>
                  </a:cubicBezTo>
                  <a:cubicBezTo>
                    <a:pt x="43" y="167"/>
                    <a:pt x="39" y="164"/>
                    <a:pt x="35" y="164"/>
                  </a:cubicBezTo>
                  <a:cubicBezTo>
                    <a:pt x="35" y="164"/>
                    <a:pt x="35" y="164"/>
                    <a:pt x="35" y="164"/>
                  </a:cubicBezTo>
                  <a:cubicBezTo>
                    <a:pt x="31" y="164"/>
                    <a:pt x="28" y="161"/>
                    <a:pt x="28" y="157"/>
                  </a:cubicBezTo>
                  <a:close/>
                </a:path>
              </a:pathLst>
            </a:cu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56"/>
            <p:cNvSpPr>
              <a:spLocks/>
            </p:cNvSpPr>
            <p:nvPr/>
          </p:nvSpPr>
          <p:spPr bwMode="auto">
            <a:xfrm>
              <a:off x="7497526" y="3597484"/>
              <a:ext cx="490394" cy="367795"/>
            </a:xfrm>
            <a:custGeom>
              <a:avLst/>
              <a:gdLst>
                <a:gd name="T0" fmla="*/ 409 w 423"/>
                <a:gd name="T1" fmla="*/ 18 h 318"/>
                <a:gd name="T2" fmla="*/ 393 w 423"/>
                <a:gd name="T3" fmla="*/ 18 h 318"/>
                <a:gd name="T4" fmla="*/ 380 w 423"/>
                <a:gd name="T5" fmla="*/ 16 h 318"/>
                <a:gd name="T6" fmla="*/ 364 w 423"/>
                <a:gd name="T7" fmla="*/ 12 h 318"/>
                <a:gd name="T8" fmla="*/ 361 w 423"/>
                <a:gd name="T9" fmla="*/ 9 h 318"/>
                <a:gd name="T10" fmla="*/ 352 w 423"/>
                <a:gd name="T11" fmla="*/ 3 h 318"/>
                <a:gd name="T12" fmla="*/ 344 w 423"/>
                <a:gd name="T13" fmla="*/ 12 h 318"/>
                <a:gd name="T14" fmla="*/ 344 w 423"/>
                <a:gd name="T15" fmla="*/ 35 h 318"/>
                <a:gd name="T16" fmla="*/ 295 w 423"/>
                <a:gd name="T17" fmla="*/ 88 h 318"/>
                <a:gd name="T18" fmla="*/ 258 w 423"/>
                <a:gd name="T19" fmla="*/ 75 h 318"/>
                <a:gd name="T20" fmla="*/ 225 w 423"/>
                <a:gd name="T21" fmla="*/ 35 h 318"/>
                <a:gd name="T22" fmla="*/ 163 w 423"/>
                <a:gd name="T23" fmla="*/ 0 h 318"/>
                <a:gd name="T24" fmla="*/ 105 w 423"/>
                <a:gd name="T25" fmla="*/ 29 h 318"/>
                <a:gd name="T26" fmla="*/ 68 w 423"/>
                <a:gd name="T27" fmla="*/ 49 h 318"/>
                <a:gd name="T28" fmla="*/ 67 w 423"/>
                <a:gd name="T29" fmla="*/ 49 h 318"/>
                <a:gd name="T30" fmla="*/ 41 w 423"/>
                <a:gd name="T31" fmla="*/ 65 h 318"/>
                <a:gd name="T32" fmla="*/ 41 w 423"/>
                <a:gd name="T33" fmla="*/ 65 h 318"/>
                <a:gd name="T34" fmla="*/ 41 w 423"/>
                <a:gd name="T35" fmla="*/ 65 h 318"/>
                <a:gd name="T36" fmla="*/ 38 w 423"/>
                <a:gd name="T37" fmla="*/ 71 h 318"/>
                <a:gd name="T38" fmla="*/ 0 w 423"/>
                <a:gd name="T39" fmla="*/ 179 h 318"/>
                <a:gd name="T40" fmla="*/ 10 w 423"/>
                <a:gd name="T41" fmla="*/ 172 h 318"/>
                <a:gd name="T42" fmla="*/ 36 w 423"/>
                <a:gd name="T43" fmla="*/ 116 h 318"/>
                <a:gd name="T44" fmla="*/ 36 w 423"/>
                <a:gd name="T45" fmla="*/ 163 h 318"/>
                <a:gd name="T46" fmla="*/ 49 w 423"/>
                <a:gd name="T47" fmla="*/ 235 h 318"/>
                <a:gd name="T48" fmla="*/ 73 w 423"/>
                <a:gd name="T49" fmla="*/ 315 h 318"/>
                <a:gd name="T50" fmla="*/ 78 w 423"/>
                <a:gd name="T51" fmla="*/ 318 h 318"/>
                <a:gd name="T52" fmla="*/ 106 w 423"/>
                <a:gd name="T53" fmla="*/ 318 h 318"/>
                <a:gd name="T54" fmla="*/ 102 w 423"/>
                <a:gd name="T55" fmla="*/ 309 h 318"/>
                <a:gd name="T56" fmla="*/ 96 w 423"/>
                <a:gd name="T57" fmla="*/ 305 h 318"/>
                <a:gd name="T58" fmla="*/ 91 w 423"/>
                <a:gd name="T59" fmla="*/ 305 h 318"/>
                <a:gd name="T60" fmla="*/ 85 w 423"/>
                <a:gd name="T61" fmla="*/ 299 h 318"/>
                <a:gd name="T62" fmla="*/ 74 w 423"/>
                <a:gd name="T63" fmla="*/ 233 h 318"/>
                <a:gd name="T64" fmla="*/ 80 w 423"/>
                <a:gd name="T65" fmla="*/ 159 h 318"/>
                <a:gd name="T66" fmla="*/ 94 w 423"/>
                <a:gd name="T67" fmla="*/ 159 h 318"/>
                <a:gd name="T68" fmla="*/ 230 w 423"/>
                <a:gd name="T69" fmla="*/ 159 h 318"/>
                <a:gd name="T70" fmla="*/ 282 w 423"/>
                <a:gd name="T71" fmla="*/ 315 h 318"/>
                <a:gd name="T72" fmla="*/ 286 w 423"/>
                <a:gd name="T73" fmla="*/ 318 h 318"/>
                <a:gd name="T74" fmla="*/ 315 w 423"/>
                <a:gd name="T75" fmla="*/ 318 h 318"/>
                <a:gd name="T76" fmla="*/ 312 w 423"/>
                <a:gd name="T77" fmla="*/ 312 h 318"/>
                <a:gd name="T78" fmla="*/ 302 w 423"/>
                <a:gd name="T79" fmla="*/ 305 h 318"/>
                <a:gd name="T80" fmla="*/ 299 w 423"/>
                <a:gd name="T81" fmla="*/ 305 h 318"/>
                <a:gd name="T82" fmla="*/ 293 w 423"/>
                <a:gd name="T83" fmla="*/ 299 h 318"/>
                <a:gd name="T84" fmla="*/ 267 w 423"/>
                <a:gd name="T85" fmla="*/ 159 h 318"/>
                <a:gd name="T86" fmla="*/ 269 w 423"/>
                <a:gd name="T87" fmla="*/ 159 h 318"/>
                <a:gd name="T88" fmla="*/ 384 w 423"/>
                <a:gd name="T89" fmla="*/ 47 h 318"/>
                <a:gd name="T90" fmla="*/ 409 w 423"/>
                <a:gd name="T91" fmla="*/ 47 h 318"/>
                <a:gd name="T92" fmla="*/ 423 w 423"/>
                <a:gd name="T93" fmla="*/ 33 h 318"/>
                <a:gd name="T94" fmla="*/ 409 w 423"/>
                <a:gd name="T95" fmla="*/ 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23" h="318">
                  <a:moveTo>
                    <a:pt x="409" y="18"/>
                  </a:moveTo>
                  <a:cubicBezTo>
                    <a:pt x="393" y="18"/>
                    <a:pt x="393" y="18"/>
                    <a:pt x="393" y="18"/>
                  </a:cubicBezTo>
                  <a:cubicBezTo>
                    <a:pt x="389" y="18"/>
                    <a:pt x="384" y="17"/>
                    <a:pt x="380" y="16"/>
                  </a:cubicBezTo>
                  <a:cubicBezTo>
                    <a:pt x="364" y="12"/>
                    <a:pt x="364" y="12"/>
                    <a:pt x="364" y="12"/>
                  </a:cubicBezTo>
                  <a:cubicBezTo>
                    <a:pt x="363" y="12"/>
                    <a:pt x="361" y="10"/>
                    <a:pt x="361" y="9"/>
                  </a:cubicBezTo>
                  <a:cubicBezTo>
                    <a:pt x="360" y="5"/>
                    <a:pt x="356" y="2"/>
                    <a:pt x="352" y="3"/>
                  </a:cubicBezTo>
                  <a:cubicBezTo>
                    <a:pt x="348" y="3"/>
                    <a:pt x="344" y="7"/>
                    <a:pt x="344" y="12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63"/>
                    <a:pt x="322" y="87"/>
                    <a:pt x="295" y="88"/>
                  </a:cubicBezTo>
                  <a:cubicBezTo>
                    <a:pt x="280" y="88"/>
                    <a:pt x="267" y="83"/>
                    <a:pt x="258" y="75"/>
                  </a:cubicBezTo>
                  <a:cubicBezTo>
                    <a:pt x="258" y="75"/>
                    <a:pt x="240" y="60"/>
                    <a:pt x="225" y="35"/>
                  </a:cubicBezTo>
                  <a:cubicBezTo>
                    <a:pt x="213" y="14"/>
                    <a:pt x="190" y="0"/>
                    <a:pt x="163" y="0"/>
                  </a:cubicBezTo>
                  <a:cubicBezTo>
                    <a:pt x="139" y="0"/>
                    <a:pt x="118" y="11"/>
                    <a:pt x="105" y="29"/>
                  </a:cubicBezTo>
                  <a:cubicBezTo>
                    <a:pt x="96" y="41"/>
                    <a:pt x="82" y="49"/>
                    <a:pt x="68" y="49"/>
                  </a:cubicBezTo>
                  <a:cubicBezTo>
                    <a:pt x="67" y="49"/>
                    <a:pt x="67" y="49"/>
                    <a:pt x="67" y="49"/>
                  </a:cubicBezTo>
                  <a:cubicBezTo>
                    <a:pt x="55" y="49"/>
                    <a:pt x="45" y="55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7"/>
                    <a:pt x="39" y="69"/>
                    <a:pt x="38" y="71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5" y="179"/>
                    <a:pt x="8" y="176"/>
                    <a:pt x="10" y="172"/>
                  </a:cubicBezTo>
                  <a:cubicBezTo>
                    <a:pt x="36" y="116"/>
                    <a:pt x="36" y="116"/>
                    <a:pt x="36" y="116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49" y="235"/>
                    <a:pt x="49" y="235"/>
                    <a:pt x="49" y="235"/>
                  </a:cubicBezTo>
                  <a:cubicBezTo>
                    <a:pt x="73" y="315"/>
                    <a:pt x="73" y="315"/>
                    <a:pt x="73" y="315"/>
                  </a:cubicBezTo>
                  <a:cubicBezTo>
                    <a:pt x="74" y="317"/>
                    <a:pt x="76" y="318"/>
                    <a:pt x="78" y="318"/>
                  </a:cubicBezTo>
                  <a:cubicBezTo>
                    <a:pt x="106" y="318"/>
                    <a:pt x="106" y="318"/>
                    <a:pt x="106" y="318"/>
                  </a:cubicBezTo>
                  <a:cubicBezTo>
                    <a:pt x="102" y="309"/>
                    <a:pt x="102" y="309"/>
                    <a:pt x="102" y="309"/>
                  </a:cubicBezTo>
                  <a:cubicBezTo>
                    <a:pt x="101" y="307"/>
                    <a:pt x="99" y="305"/>
                    <a:pt x="96" y="305"/>
                  </a:cubicBezTo>
                  <a:cubicBezTo>
                    <a:pt x="91" y="305"/>
                    <a:pt x="91" y="305"/>
                    <a:pt x="91" y="305"/>
                  </a:cubicBezTo>
                  <a:cubicBezTo>
                    <a:pt x="88" y="305"/>
                    <a:pt x="85" y="302"/>
                    <a:pt x="85" y="299"/>
                  </a:cubicBezTo>
                  <a:cubicBezTo>
                    <a:pt x="74" y="233"/>
                    <a:pt x="74" y="233"/>
                    <a:pt x="74" y="233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94" y="159"/>
                    <a:pt x="94" y="159"/>
                    <a:pt x="94" y="159"/>
                  </a:cubicBezTo>
                  <a:cubicBezTo>
                    <a:pt x="230" y="159"/>
                    <a:pt x="230" y="159"/>
                    <a:pt x="230" y="159"/>
                  </a:cubicBezTo>
                  <a:cubicBezTo>
                    <a:pt x="282" y="315"/>
                    <a:pt x="282" y="315"/>
                    <a:pt x="282" y="315"/>
                  </a:cubicBezTo>
                  <a:cubicBezTo>
                    <a:pt x="283" y="317"/>
                    <a:pt x="285" y="318"/>
                    <a:pt x="286" y="318"/>
                  </a:cubicBezTo>
                  <a:cubicBezTo>
                    <a:pt x="315" y="318"/>
                    <a:pt x="315" y="318"/>
                    <a:pt x="315" y="318"/>
                  </a:cubicBezTo>
                  <a:cubicBezTo>
                    <a:pt x="312" y="312"/>
                    <a:pt x="312" y="312"/>
                    <a:pt x="312" y="312"/>
                  </a:cubicBezTo>
                  <a:cubicBezTo>
                    <a:pt x="310" y="308"/>
                    <a:pt x="307" y="305"/>
                    <a:pt x="302" y="305"/>
                  </a:cubicBezTo>
                  <a:cubicBezTo>
                    <a:pt x="299" y="305"/>
                    <a:pt x="299" y="305"/>
                    <a:pt x="299" y="305"/>
                  </a:cubicBezTo>
                  <a:cubicBezTo>
                    <a:pt x="296" y="305"/>
                    <a:pt x="294" y="302"/>
                    <a:pt x="293" y="299"/>
                  </a:cubicBezTo>
                  <a:cubicBezTo>
                    <a:pt x="267" y="159"/>
                    <a:pt x="267" y="159"/>
                    <a:pt x="267" y="159"/>
                  </a:cubicBezTo>
                  <a:cubicBezTo>
                    <a:pt x="269" y="159"/>
                    <a:pt x="269" y="159"/>
                    <a:pt x="269" y="159"/>
                  </a:cubicBezTo>
                  <a:cubicBezTo>
                    <a:pt x="372" y="159"/>
                    <a:pt x="384" y="47"/>
                    <a:pt x="384" y="47"/>
                  </a:cubicBezTo>
                  <a:cubicBezTo>
                    <a:pt x="409" y="47"/>
                    <a:pt x="409" y="47"/>
                    <a:pt x="409" y="47"/>
                  </a:cubicBezTo>
                  <a:cubicBezTo>
                    <a:pt x="417" y="47"/>
                    <a:pt x="423" y="41"/>
                    <a:pt x="423" y="33"/>
                  </a:cubicBezTo>
                  <a:cubicBezTo>
                    <a:pt x="423" y="24"/>
                    <a:pt x="417" y="18"/>
                    <a:pt x="409" y="18"/>
                  </a:cubicBezTo>
                  <a:close/>
                </a:path>
              </a:pathLst>
            </a:cu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57"/>
            <p:cNvSpPr>
              <a:spLocks/>
            </p:cNvSpPr>
            <p:nvPr/>
          </p:nvSpPr>
          <p:spPr bwMode="auto">
            <a:xfrm>
              <a:off x="7512184" y="3768055"/>
              <a:ext cx="58634" cy="197224"/>
            </a:xfrm>
            <a:custGeom>
              <a:avLst/>
              <a:gdLst>
                <a:gd name="T0" fmla="*/ 28 w 50"/>
                <a:gd name="T1" fmla="*/ 150 h 170"/>
                <a:gd name="T2" fmla="*/ 26 w 50"/>
                <a:gd name="T3" fmla="*/ 105 h 170"/>
                <a:gd name="T4" fmla="*/ 31 w 50"/>
                <a:gd name="T5" fmla="*/ 79 h 170"/>
                <a:gd name="T6" fmla="*/ 50 w 50"/>
                <a:gd name="T7" fmla="*/ 34 h 170"/>
                <a:gd name="T8" fmla="*/ 28 w 50"/>
                <a:gd name="T9" fmla="*/ 0 h 170"/>
                <a:gd name="T10" fmla="*/ 3 w 50"/>
                <a:gd name="T11" fmla="*/ 73 h 170"/>
                <a:gd name="T12" fmla="*/ 2 w 50"/>
                <a:gd name="T13" fmla="*/ 101 h 170"/>
                <a:gd name="T14" fmla="*/ 15 w 50"/>
                <a:gd name="T15" fmla="*/ 166 h 170"/>
                <a:gd name="T16" fmla="*/ 19 w 50"/>
                <a:gd name="T17" fmla="*/ 170 h 170"/>
                <a:gd name="T18" fmla="*/ 48 w 50"/>
                <a:gd name="T19" fmla="*/ 170 h 170"/>
                <a:gd name="T20" fmla="*/ 45 w 50"/>
                <a:gd name="T21" fmla="*/ 164 h 170"/>
                <a:gd name="T22" fmla="*/ 35 w 50"/>
                <a:gd name="T23" fmla="*/ 157 h 170"/>
                <a:gd name="T24" fmla="*/ 35 w 50"/>
                <a:gd name="T25" fmla="*/ 157 h 170"/>
                <a:gd name="T26" fmla="*/ 28 w 50"/>
                <a:gd name="T27" fmla="*/ 15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" h="170">
                  <a:moveTo>
                    <a:pt x="28" y="150"/>
                  </a:moveTo>
                  <a:cubicBezTo>
                    <a:pt x="26" y="105"/>
                    <a:pt x="26" y="105"/>
                    <a:pt x="26" y="105"/>
                  </a:cubicBezTo>
                  <a:cubicBezTo>
                    <a:pt x="25" y="96"/>
                    <a:pt x="27" y="87"/>
                    <a:pt x="31" y="79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0" y="82"/>
                    <a:pt x="0" y="92"/>
                    <a:pt x="2" y="101"/>
                  </a:cubicBezTo>
                  <a:cubicBezTo>
                    <a:pt x="15" y="166"/>
                    <a:pt x="15" y="166"/>
                    <a:pt x="15" y="166"/>
                  </a:cubicBezTo>
                  <a:cubicBezTo>
                    <a:pt x="15" y="169"/>
                    <a:pt x="17" y="170"/>
                    <a:pt x="19" y="170"/>
                  </a:cubicBezTo>
                  <a:cubicBezTo>
                    <a:pt x="48" y="170"/>
                    <a:pt x="48" y="170"/>
                    <a:pt x="48" y="170"/>
                  </a:cubicBezTo>
                  <a:cubicBezTo>
                    <a:pt x="45" y="164"/>
                    <a:pt x="45" y="164"/>
                    <a:pt x="45" y="164"/>
                  </a:cubicBezTo>
                  <a:cubicBezTo>
                    <a:pt x="43" y="160"/>
                    <a:pt x="39" y="157"/>
                    <a:pt x="35" y="157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1" y="157"/>
                    <a:pt x="28" y="154"/>
                    <a:pt x="28" y="150"/>
                  </a:cubicBezTo>
                  <a:close/>
                </a:path>
              </a:pathLst>
            </a:cu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58"/>
            <p:cNvSpPr>
              <a:spLocks/>
            </p:cNvSpPr>
            <p:nvPr/>
          </p:nvSpPr>
          <p:spPr bwMode="auto">
            <a:xfrm>
              <a:off x="8452994" y="3529522"/>
              <a:ext cx="293170" cy="230538"/>
            </a:xfrm>
            <a:custGeom>
              <a:avLst/>
              <a:gdLst>
                <a:gd name="T0" fmla="*/ 161 w 252"/>
                <a:gd name="T1" fmla="*/ 166 h 200"/>
                <a:gd name="T2" fmla="*/ 138 w 252"/>
                <a:gd name="T3" fmla="*/ 174 h 200"/>
                <a:gd name="T4" fmla="*/ 133 w 252"/>
                <a:gd name="T5" fmla="*/ 174 h 200"/>
                <a:gd name="T6" fmla="*/ 110 w 252"/>
                <a:gd name="T7" fmla="*/ 158 h 200"/>
                <a:gd name="T8" fmla="*/ 19 w 252"/>
                <a:gd name="T9" fmla="*/ 10 h 200"/>
                <a:gd name="T10" fmla="*/ 13 w 252"/>
                <a:gd name="T11" fmla="*/ 0 h 200"/>
                <a:gd name="T12" fmla="*/ 8 w 252"/>
                <a:gd name="T13" fmla="*/ 42 h 200"/>
                <a:gd name="T14" fmla="*/ 107 w 252"/>
                <a:gd name="T15" fmla="*/ 184 h 200"/>
                <a:gd name="T16" fmla="*/ 131 w 252"/>
                <a:gd name="T17" fmla="*/ 200 h 200"/>
                <a:gd name="T18" fmla="*/ 136 w 252"/>
                <a:gd name="T19" fmla="*/ 200 h 200"/>
                <a:gd name="T20" fmla="*/ 158 w 252"/>
                <a:gd name="T21" fmla="*/ 192 h 200"/>
                <a:gd name="T22" fmla="*/ 252 w 252"/>
                <a:gd name="T23" fmla="*/ 100 h 200"/>
                <a:gd name="T24" fmla="*/ 240 w 252"/>
                <a:gd name="T25" fmla="*/ 87 h 200"/>
                <a:gd name="T26" fmla="*/ 161 w 252"/>
                <a:gd name="T27" fmla="*/ 16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2" h="200">
                  <a:moveTo>
                    <a:pt x="161" y="166"/>
                  </a:moveTo>
                  <a:cubicBezTo>
                    <a:pt x="155" y="171"/>
                    <a:pt x="147" y="174"/>
                    <a:pt x="138" y="174"/>
                  </a:cubicBezTo>
                  <a:cubicBezTo>
                    <a:pt x="137" y="174"/>
                    <a:pt x="135" y="174"/>
                    <a:pt x="133" y="174"/>
                  </a:cubicBezTo>
                  <a:cubicBezTo>
                    <a:pt x="124" y="173"/>
                    <a:pt x="115" y="167"/>
                    <a:pt x="110" y="158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7" y="8"/>
                    <a:pt x="14" y="2"/>
                    <a:pt x="13" y="0"/>
                  </a:cubicBezTo>
                  <a:cubicBezTo>
                    <a:pt x="8" y="10"/>
                    <a:pt x="0" y="23"/>
                    <a:pt x="8" y="42"/>
                  </a:cubicBezTo>
                  <a:cubicBezTo>
                    <a:pt x="107" y="184"/>
                    <a:pt x="107" y="184"/>
                    <a:pt x="107" y="184"/>
                  </a:cubicBezTo>
                  <a:cubicBezTo>
                    <a:pt x="113" y="193"/>
                    <a:pt x="121" y="199"/>
                    <a:pt x="131" y="200"/>
                  </a:cubicBezTo>
                  <a:cubicBezTo>
                    <a:pt x="133" y="200"/>
                    <a:pt x="135" y="200"/>
                    <a:pt x="136" y="200"/>
                  </a:cubicBezTo>
                  <a:cubicBezTo>
                    <a:pt x="144" y="200"/>
                    <a:pt x="152" y="197"/>
                    <a:pt x="158" y="192"/>
                  </a:cubicBezTo>
                  <a:cubicBezTo>
                    <a:pt x="158" y="192"/>
                    <a:pt x="251" y="100"/>
                    <a:pt x="252" y="100"/>
                  </a:cubicBezTo>
                  <a:cubicBezTo>
                    <a:pt x="252" y="100"/>
                    <a:pt x="246" y="94"/>
                    <a:pt x="240" y="87"/>
                  </a:cubicBezTo>
                  <a:cubicBezTo>
                    <a:pt x="214" y="113"/>
                    <a:pt x="161" y="166"/>
                    <a:pt x="161" y="166"/>
                  </a:cubicBezTo>
                  <a:close/>
                </a:path>
              </a:pathLst>
            </a:custGeom>
            <a:solidFill>
              <a:srgbClr val="B82F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3" name="Rectangle 322"/>
          <p:cNvSpPr/>
          <p:nvPr/>
        </p:nvSpPr>
        <p:spPr bwMode="auto">
          <a:xfrm>
            <a:off x="6217920" y="-1"/>
            <a:ext cx="6217920" cy="3520440"/>
          </a:xfrm>
          <a:prstGeom prst="rect">
            <a:avLst/>
          </a:prstGeom>
          <a:solidFill>
            <a:schemeClr val="bg1">
              <a:alpha val="83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Offline Features</a:t>
            </a:r>
          </a:p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Offline / Online Sync</a:t>
            </a:r>
          </a:p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Location Services</a:t>
            </a:r>
          </a:p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Mapping</a:t>
            </a:r>
          </a:p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Voice</a:t>
            </a:r>
          </a:p>
        </p:txBody>
      </p:sp>
      <p:sp>
        <p:nvSpPr>
          <p:cNvPr id="324" name="Rectangle 323"/>
          <p:cNvSpPr/>
          <p:nvPr/>
        </p:nvSpPr>
        <p:spPr bwMode="auto">
          <a:xfrm>
            <a:off x="0" y="3511296"/>
            <a:ext cx="6217920" cy="3502152"/>
          </a:xfrm>
          <a:prstGeom prst="rect">
            <a:avLst/>
          </a:prstGeom>
          <a:solidFill>
            <a:schemeClr val="bg1">
              <a:alpha val="83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One Handed Use</a:t>
            </a:r>
          </a:p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Privacy</a:t>
            </a:r>
          </a:p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Noisy</a:t>
            </a:r>
          </a:p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WIFI vs Cellular Data</a:t>
            </a:r>
          </a:p>
        </p:txBody>
      </p:sp>
      <p:sp>
        <p:nvSpPr>
          <p:cNvPr id="326" name="Rectangle 325"/>
          <p:cNvSpPr/>
          <p:nvPr/>
        </p:nvSpPr>
        <p:spPr bwMode="auto">
          <a:xfrm>
            <a:off x="57742" y="-1365608"/>
            <a:ext cx="12436475" cy="962527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150" name="Group 149"/>
          <p:cNvGrpSpPr>
            <a:grpSpLocks noChangeAspect="1"/>
          </p:cNvGrpSpPr>
          <p:nvPr/>
        </p:nvGrpSpPr>
        <p:grpSpPr>
          <a:xfrm>
            <a:off x="6218237" y="3511296"/>
            <a:ext cx="6217920" cy="3480025"/>
            <a:chOff x="5927595" y="2125663"/>
            <a:chExt cx="5326233" cy="2980969"/>
          </a:xfrm>
        </p:grpSpPr>
        <p:sp>
          <p:nvSpPr>
            <p:cNvPr id="151" name="AutoShape 86"/>
            <p:cNvSpPr>
              <a:spLocks noChangeAspect="1" noChangeArrowheads="1" noTextEdit="1"/>
            </p:cNvSpPr>
            <p:nvPr/>
          </p:nvSpPr>
          <p:spPr bwMode="auto">
            <a:xfrm>
              <a:off x="5927595" y="2125663"/>
              <a:ext cx="5324802" cy="297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Rectangle 88"/>
            <p:cNvSpPr>
              <a:spLocks noChangeArrowheads="1"/>
            </p:cNvSpPr>
            <p:nvPr/>
          </p:nvSpPr>
          <p:spPr bwMode="auto">
            <a:xfrm>
              <a:off x="5929026" y="2127094"/>
              <a:ext cx="5324802" cy="2979538"/>
            </a:xfrm>
            <a:prstGeom prst="rect">
              <a:avLst/>
            </a:prstGeom>
            <a:solidFill>
              <a:srgbClr val="B4A0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Rectangle 89"/>
            <p:cNvSpPr>
              <a:spLocks noChangeArrowheads="1"/>
            </p:cNvSpPr>
            <p:nvPr/>
          </p:nvSpPr>
          <p:spPr bwMode="auto">
            <a:xfrm>
              <a:off x="5929026" y="2127094"/>
              <a:ext cx="5324802" cy="297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Rectangle 91"/>
            <p:cNvSpPr>
              <a:spLocks noChangeArrowheads="1"/>
            </p:cNvSpPr>
            <p:nvPr/>
          </p:nvSpPr>
          <p:spPr bwMode="auto">
            <a:xfrm>
              <a:off x="6600533" y="2125663"/>
              <a:ext cx="3990380" cy="25213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Rectangle 92"/>
            <p:cNvSpPr>
              <a:spLocks noChangeArrowheads="1"/>
            </p:cNvSpPr>
            <p:nvPr/>
          </p:nvSpPr>
          <p:spPr bwMode="auto">
            <a:xfrm>
              <a:off x="5934753" y="4180270"/>
              <a:ext cx="5319075" cy="926362"/>
            </a:xfrm>
            <a:prstGeom prst="rect">
              <a:avLst/>
            </a:prstGeom>
            <a:solidFill>
              <a:srgbClr val="5228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56" name="Group 155"/>
            <p:cNvGrpSpPr/>
            <p:nvPr/>
          </p:nvGrpSpPr>
          <p:grpSpPr>
            <a:xfrm>
              <a:off x="6604828" y="2125664"/>
              <a:ext cx="3865815" cy="2117604"/>
              <a:chOff x="6604828" y="2125664"/>
              <a:chExt cx="3865815" cy="2117604"/>
            </a:xfrm>
          </p:grpSpPr>
          <p:sp>
            <p:nvSpPr>
              <p:cNvPr id="157" name="Rectangle 93"/>
              <p:cNvSpPr>
                <a:spLocks noChangeArrowheads="1"/>
              </p:cNvSpPr>
              <p:nvPr/>
            </p:nvSpPr>
            <p:spPr bwMode="auto">
              <a:xfrm>
                <a:off x="7306401" y="2745625"/>
                <a:ext cx="28635" cy="913477"/>
              </a:xfrm>
              <a:prstGeom prst="rect">
                <a:avLst/>
              </a:prstGeom>
              <a:solidFill>
                <a:srgbClr val="9080C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Rectangle 94"/>
              <p:cNvSpPr>
                <a:spLocks noChangeArrowheads="1"/>
              </p:cNvSpPr>
              <p:nvPr/>
            </p:nvSpPr>
            <p:spPr bwMode="auto">
              <a:xfrm>
                <a:off x="6604828" y="2802895"/>
                <a:ext cx="1012270" cy="20045"/>
              </a:xfrm>
              <a:prstGeom prst="rect">
                <a:avLst/>
              </a:prstGeom>
              <a:solidFill>
                <a:srgbClr val="9080C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Rectangle 95"/>
              <p:cNvSpPr>
                <a:spLocks noChangeArrowheads="1"/>
              </p:cNvSpPr>
              <p:nvPr/>
            </p:nvSpPr>
            <p:spPr bwMode="auto">
              <a:xfrm>
                <a:off x="6604828" y="2858735"/>
                <a:ext cx="1012270" cy="20045"/>
              </a:xfrm>
              <a:prstGeom prst="rect">
                <a:avLst/>
              </a:prstGeom>
              <a:solidFill>
                <a:srgbClr val="9080C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Rectangle 96"/>
              <p:cNvSpPr>
                <a:spLocks noChangeArrowheads="1"/>
              </p:cNvSpPr>
              <p:nvPr/>
            </p:nvSpPr>
            <p:spPr bwMode="auto">
              <a:xfrm>
                <a:off x="6604828" y="2913144"/>
                <a:ext cx="1012270" cy="21476"/>
              </a:xfrm>
              <a:prstGeom prst="rect">
                <a:avLst/>
              </a:prstGeom>
              <a:solidFill>
                <a:srgbClr val="9080C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Rectangle 97"/>
              <p:cNvSpPr>
                <a:spLocks noChangeArrowheads="1"/>
              </p:cNvSpPr>
              <p:nvPr/>
            </p:nvSpPr>
            <p:spPr bwMode="auto">
              <a:xfrm>
                <a:off x="6604828" y="2968982"/>
                <a:ext cx="1012270" cy="21476"/>
              </a:xfrm>
              <a:prstGeom prst="rect">
                <a:avLst/>
              </a:prstGeom>
              <a:solidFill>
                <a:srgbClr val="9080C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Rectangle 98"/>
              <p:cNvSpPr>
                <a:spLocks noChangeArrowheads="1"/>
              </p:cNvSpPr>
              <p:nvPr/>
            </p:nvSpPr>
            <p:spPr bwMode="auto">
              <a:xfrm>
                <a:off x="6604828" y="3024822"/>
                <a:ext cx="1012270" cy="21476"/>
              </a:xfrm>
              <a:prstGeom prst="rect">
                <a:avLst/>
              </a:prstGeom>
              <a:solidFill>
                <a:srgbClr val="9080C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Rectangle 99"/>
              <p:cNvSpPr>
                <a:spLocks noChangeArrowheads="1"/>
              </p:cNvSpPr>
              <p:nvPr/>
            </p:nvSpPr>
            <p:spPr bwMode="auto">
              <a:xfrm>
                <a:off x="6604828" y="3080662"/>
                <a:ext cx="1012270" cy="21476"/>
              </a:xfrm>
              <a:prstGeom prst="rect">
                <a:avLst/>
              </a:prstGeom>
              <a:solidFill>
                <a:srgbClr val="9080C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Rectangle 100"/>
              <p:cNvSpPr>
                <a:spLocks noChangeArrowheads="1"/>
              </p:cNvSpPr>
              <p:nvPr/>
            </p:nvSpPr>
            <p:spPr bwMode="auto">
              <a:xfrm>
                <a:off x="6604828" y="3136501"/>
                <a:ext cx="1012270" cy="21476"/>
              </a:xfrm>
              <a:prstGeom prst="rect">
                <a:avLst/>
              </a:prstGeom>
              <a:solidFill>
                <a:srgbClr val="9080C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Rectangle 101"/>
              <p:cNvSpPr>
                <a:spLocks noChangeArrowheads="1"/>
              </p:cNvSpPr>
              <p:nvPr/>
            </p:nvSpPr>
            <p:spPr bwMode="auto">
              <a:xfrm>
                <a:off x="6604828" y="3190909"/>
                <a:ext cx="1012270" cy="22908"/>
              </a:xfrm>
              <a:prstGeom prst="rect">
                <a:avLst/>
              </a:prstGeom>
              <a:solidFill>
                <a:srgbClr val="9080C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Rectangle 102"/>
              <p:cNvSpPr>
                <a:spLocks noChangeArrowheads="1"/>
              </p:cNvSpPr>
              <p:nvPr/>
            </p:nvSpPr>
            <p:spPr bwMode="auto">
              <a:xfrm>
                <a:off x="6604828" y="3246747"/>
                <a:ext cx="1012270" cy="22908"/>
              </a:xfrm>
              <a:prstGeom prst="rect">
                <a:avLst/>
              </a:prstGeom>
              <a:solidFill>
                <a:srgbClr val="9080C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Rectangle 103"/>
              <p:cNvSpPr>
                <a:spLocks noChangeArrowheads="1"/>
              </p:cNvSpPr>
              <p:nvPr/>
            </p:nvSpPr>
            <p:spPr bwMode="auto">
              <a:xfrm>
                <a:off x="6604828" y="3302588"/>
                <a:ext cx="1012270" cy="21476"/>
              </a:xfrm>
              <a:prstGeom prst="rect">
                <a:avLst/>
              </a:prstGeom>
              <a:solidFill>
                <a:srgbClr val="9080C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Rectangle 104"/>
              <p:cNvSpPr>
                <a:spLocks noChangeArrowheads="1"/>
              </p:cNvSpPr>
              <p:nvPr/>
            </p:nvSpPr>
            <p:spPr bwMode="auto">
              <a:xfrm>
                <a:off x="6604828" y="3358427"/>
                <a:ext cx="1012270" cy="21476"/>
              </a:xfrm>
              <a:prstGeom prst="rect">
                <a:avLst/>
              </a:prstGeom>
              <a:solidFill>
                <a:srgbClr val="9080C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Rectangle 105"/>
              <p:cNvSpPr>
                <a:spLocks noChangeArrowheads="1"/>
              </p:cNvSpPr>
              <p:nvPr/>
            </p:nvSpPr>
            <p:spPr bwMode="auto">
              <a:xfrm>
                <a:off x="6604828" y="3414266"/>
                <a:ext cx="1012270" cy="21476"/>
              </a:xfrm>
              <a:prstGeom prst="rect">
                <a:avLst/>
              </a:prstGeom>
              <a:solidFill>
                <a:srgbClr val="9080C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Rectangle 106"/>
              <p:cNvSpPr>
                <a:spLocks noChangeArrowheads="1"/>
              </p:cNvSpPr>
              <p:nvPr/>
            </p:nvSpPr>
            <p:spPr bwMode="auto">
              <a:xfrm>
                <a:off x="6604828" y="3468674"/>
                <a:ext cx="1012270" cy="22908"/>
              </a:xfrm>
              <a:prstGeom prst="rect">
                <a:avLst/>
              </a:prstGeom>
              <a:solidFill>
                <a:srgbClr val="9080C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Rectangle 107"/>
              <p:cNvSpPr>
                <a:spLocks noChangeArrowheads="1"/>
              </p:cNvSpPr>
              <p:nvPr/>
            </p:nvSpPr>
            <p:spPr bwMode="auto">
              <a:xfrm>
                <a:off x="6604828" y="3524514"/>
                <a:ext cx="1012270" cy="22908"/>
              </a:xfrm>
              <a:prstGeom prst="rect">
                <a:avLst/>
              </a:prstGeom>
              <a:solidFill>
                <a:srgbClr val="9080C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Rectangle 108"/>
              <p:cNvSpPr>
                <a:spLocks noChangeArrowheads="1"/>
              </p:cNvSpPr>
              <p:nvPr/>
            </p:nvSpPr>
            <p:spPr bwMode="auto">
              <a:xfrm>
                <a:off x="6604828" y="3580353"/>
                <a:ext cx="1012270" cy="22908"/>
              </a:xfrm>
              <a:prstGeom prst="rect">
                <a:avLst/>
              </a:prstGeom>
              <a:solidFill>
                <a:srgbClr val="9080C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Rectangle 109"/>
              <p:cNvSpPr>
                <a:spLocks noChangeArrowheads="1"/>
              </p:cNvSpPr>
              <p:nvPr/>
            </p:nvSpPr>
            <p:spPr bwMode="auto">
              <a:xfrm>
                <a:off x="6604828" y="3640488"/>
                <a:ext cx="1059520" cy="70157"/>
              </a:xfrm>
              <a:prstGeom prst="rect">
                <a:avLst/>
              </a:prstGeom>
              <a:solidFill>
                <a:srgbClr val="9080C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110"/>
              <p:cNvSpPr>
                <a:spLocks/>
              </p:cNvSpPr>
              <p:nvPr/>
            </p:nvSpPr>
            <p:spPr bwMode="auto">
              <a:xfrm>
                <a:off x="7163223" y="4177406"/>
                <a:ext cx="1781139" cy="65862"/>
              </a:xfrm>
              <a:custGeom>
                <a:avLst/>
                <a:gdLst>
                  <a:gd name="T0" fmla="*/ 1400 w 1427"/>
                  <a:gd name="T1" fmla="*/ 53 h 53"/>
                  <a:gd name="T2" fmla="*/ 26 w 1427"/>
                  <a:gd name="T3" fmla="*/ 53 h 53"/>
                  <a:gd name="T4" fmla="*/ 0 w 1427"/>
                  <a:gd name="T5" fmla="*/ 26 h 53"/>
                  <a:gd name="T6" fmla="*/ 26 w 1427"/>
                  <a:gd name="T7" fmla="*/ 0 h 53"/>
                  <a:gd name="T8" fmla="*/ 1400 w 1427"/>
                  <a:gd name="T9" fmla="*/ 0 h 53"/>
                  <a:gd name="T10" fmla="*/ 1427 w 1427"/>
                  <a:gd name="T11" fmla="*/ 26 h 53"/>
                  <a:gd name="T12" fmla="*/ 1400 w 1427"/>
                  <a:gd name="T13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7" h="53">
                    <a:moveTo>
                      <a:pt x="1400" y="53"/>
                    </a:moveTo>
                    <a:cubicBezTo>
                      <a:pt x="26" y="53"/>
                      <a:pt x="26" y="53"/>
                      <a:pt x="26" y="53"/>
                    </a:cubicBezTo>
                    <a:cubicBezTo>
                      <a:pt x="12" y="53"/>
                      <a:pt x="0" y="41"/>
                      <a:pt x="0" y="26"/>
                    </a:cubicBezTo>
                    <a:cubicBezTo>
                      <a:pt x="0" y="12"/>
                      <a:pt x="12" y="0"/>
                      <a:pt x="26" y="0"/>
                    </a:cubicBezTo>
                    <a:cubicBezTo>
                      <a:pt x="1400" y="0"/>
                      <a:pt x="1400" y="0"/>
                      <a:pt x="1400" y="0"/>
                    </a:cubicBezTo>
                    <a:cubicBezTo>
                      <a:pt x="1415" y="0"/>
                      <a:pt x="1427" y="12"/>
                      <a:pt x="1427" y="26"/>
                    </a:cubicBezTo>
                    <a:cubicBezTo>
                      <a:pt x="1427" y="41"/>
                      <a:pt x="1415" y="53"/>
                      <a:pt x="1400" y="53"/>
                    </a:cubicBezTo>
                    <a:close/>
                  </a:path>
                </a:pathLst>
              </a:custGeom>
              <a:solidFill>
                <a:srgbClr val="32145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111"/>
              <p:cNvSpPr>
                <a:spLocks/>
              </p:cNvSpPr>
              <p:nvPr/>
            </p:nvSpPr>
            <p:spPr bwMode="auto">
              <a:xfrm>
                <a:off x="9093268" y="4177406"/>
                <a:ext cx="1377375" cy="65862"/>
              </a:xfrm>
              <a:custGeom>
                <a:avLst/>
                <a:gdLst>
                  <a:gd name="T0" fmla="*/ 1077 w 1104"/>
                  <a:gd name="T1" fmla="*/ 53 h 53"/>
                  <a:gd name="T2" fmla="*/ 26 w 1104"/>
                  <a:gd name="T3" fmla="*/ 53 h 53"/>
                  <a:gd name="T4" fmla="*/ 0 w 1104"/>
                  <a:gd name="T5" fmla="*/ 26 h 53"/>
                  <a:gd name="T6" fmla="*/ 26 w 1104"/>
                  <a:gd name="T7" fmla="*/ 0 h 53"/>
                  <a:gd name="T8" fmla="*/ 1077 w 1104"/>
                  <a:gd name="T9" fmla="*/ 0 h 53"/>
                  <a:gd name="T10" fmla="*/ 1104 w 1104"/>
                  <a:gd name="T11" fmla="*/ 26 h 53"/>
                  <a:gd name="T12" fmla="*/ 1077 w 1104"/>
                  <a:gd name="T13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04" h="53">
                    <a:moveTo>
                      <a:pt x="1077" y="53"/>
                    </a:moveTo>
                    <a:cubicBezTo>
                      <a:pt x="26" y="53"/>
                      <a:pt x="26" y="53"/>
                      <a:pt x="26" y="53"/>
                    </a:cubicBezTo>
                    <a:cubicBezTo>
                      <a:pt x="12" y="53"/>
                      <a:pt x="0" y="41"/>
                      <a:pt x="0" y="26"/>
                    </a:cubicBezTo>
                    <a:cubicBezTo>
                      <a:pt x="0" y="12"/>
                      <a:pt x="12" y="0"/>
                      <a:pt x="26" y="0"/>
                    </a:cubicBezTo>
                    <a:cubicBezTo>
                      <a:pt x="1077" y="0"/>
                      <a:pt x="1077" y="0"/>
                      <a:pt x="1077" y="0"/>
                    </a:cubicBezTo>
                    <a:cubicBezTo>
                      <a:pt x="1092" y="0"/>
                      <a:pt x="1104" y="12"/>
                      <a:pt x="1104" y="26"/>
                    </a:cubicBezTo>
                    <a:cubicBezTo>
                      <a:pt x="1104" y="41"/>
                      <a:pt x="1092" y="53"/>
                      <a:pt x="1077" y="53"/>
                    </a:cubicBezTo>
                    <a:close/>
                  </a:path>
                </a:pathLst>
              </a:custGeom>
              <a:solidFill>
                <a:srgbClr val="32145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112"/>
              <p:cNvSpPr>
                <a:spLocks/>
              </p:cNvSpPr>
              <p:nvPr/>
            </p:nvSpPr>
            <p:spPr bwMode="auto">
              <a:xfrm>
                <a:off x="7990794" y="3457220"/>
                <a:ext cx="601349" cy="592757"/>
              </a:xfrm>
              <a:custGeom>
                <a:avLst/>
                <a:gdLst>
                  <a:gd name="T0" fmla="*/ 482 w 482"/>
                  <a:gd name="T1" fmla="*/ 349 h 477"/>
                  <a:gd name="T2" fmla="*/ 354 w 482"/>
                  <a:gd name="T3" fmla="*/ 477 h 477"/>
                  <a:gd name="T4" fmla="*/ 128 w 482"/>
                  <a:gd name="T5" fmla="*/ 477 h 477"/>
                  <a:gd name="T6" fmla="*/ 0 w 482"/>
                  <a:gd name="T7" fmla="*/ 349 h 477"/>
                  <a:gd name="T8" fmla="*/ 0 w 482"/>
                  <a:gd name="T9" fmla="*/ 128 h 477"/>
                  <a:gd name="T10" fmla="*/ 128 w 482"/>
                  <a:gd name="T11" fmla="*/ 0 h 477"/>
                  <a:gd name="T12" fmla="*/ 354 w 482"/>
                  <a:gd name="T13" fmla="*/ 0 h 477"/>
                  <a:gd name="T14" fmla="*/ 482 w 482"/>
                  <a:gd name="T15" fmla="*/ 128 h 477"/>
                  <a:gd name="T16" fmla="*/ 482 w 482"/>
                  <a:gd name="T17" fmla="*/ 349 h 4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2" h="477">
                    <a:moveTo>
                      <a:pt x="482" y="349"/>
                    </a:moveTo>
                    <a:cubicBezTo>
                      <a:pt x="482" y="419"/>
                      <a:pt x="424" y="477"/>
                      <a:pt x="354" y="477"/>
                    </a:cubicBezTo>
                    <a:cubicBezTo>
                      <a:pt x="128" y="477"/>
                      <a:pt x="128" y="477"/>
                      <a:pt x="128" y="477"/>
                    </a:cubicBezTo>
                    <a:cubicBezTo>
                      <a:pt x="57" y="477"/>
                      <a:pt x="0" y="419"/>
                      <a:pt x="0" y="349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58"/>
                      <a:pt x="57" y="0"/>
                      <a:pt x="128" y="0"/>
                    </a:cubicBezTo>
                    <a:cubicBezTo>
                      <a:pt x="354" y="0"/>
                      <a:pt x="354" y="0"/>
                      <a:pt x="354" y="0"/>
                    </a:cubicBezTo>
                    <a:cubicBezTo>
                      <a:pt x="424" y="0"/>
                      <a:pt x="482" y="58"/>
                      <a:pt x="482" y="128"/>
                    </a:cubicBezTo>
                    <a:lnTo>
                      <a:pt x="482" y="349"/>
                    </a:lnTo>
                    <a:close/>
                  </a:path>
                </a:pathLst>
              </a:custGeom>
              <a:solidFill>
                <a:srgbClr val="2811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113"/>
              <p:cNvSpPr>
                <a:spLocks/>
              </p:cNvSpPr>
              <p:nvPr/>
            </p:nvSpPr>
            <p:spPr bwMode="auto">
              <a:xfrm>
                <a:off x="8118223" y="3457220"/>
                <a:ext cx="601349" cy="592757"/>
              </a:xfrm>
              <a:custGeom>
                <a:avLst/>
                <a:gdLst>
                  <a:gd name="T0" fmla="*/ 482 w 482"/>
                  <a:gd name="T1" fmla="*/ 349 h 477"/>
                  <a:gd name="T2" fmla="*/ 354 w 482"/>
                  <a:gd name="T3" fmla="*/ 477 h 477"/>
                  <a:gd name="T4" fmla="*/ 128 w 482"/>
                  <a:gd name="T5" fmla="*/ 477 h 477"/>
                  <a:gd name="T6" fmla="*/ 0 w 482"/>
                  <a:gd name="T7" fmla="*/ 349 h 477"/>
                  <a:gd name="T8" fmla="*/ 0 w 482"/>
                  <a:gd name="T9" fmla="*/ 128 h 477"/>
                  <a:gd name="T10" fmla="*/ 128 w 482"/>
                  <a:gd name="T11" fmla="*/ 0 h 477"/>
                  <a:gd name="T12" fmla="*/ 354 w 482"/>
                  <a:gd name="T13" fmla="*/ 0 h 477"/>
                  <a:gd name="T14" fmla="*/ 482 w 482"/>
                  <a:gd name="T15" fmla="*/ 128 h 477"/>
                  <a:gd name="T16" fmla="*/ 482 w 482"/>
                  <a:gd name="T17" fmla="*/ 349 h 4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2" h="477">
                    <a:moveTo>
                      <a:pt x="482" y="349"/>
                    </a:moveTo>
                    <a:cubicBezTo>
                      <a:pt x="482" y="419"/>
                      <a:pt x="424" y="477"/>
                      <a:pt x="354" y="477"/>
                    </a:cubicBezTo>
                    <a:cubicBezTo>
                      <a:pt x="128" y="477"/>
                      <a:pt x="128" y="477"/>
                      <a:pt x="128" y="477"/>
                    </a:cubicBezTo>
                    <a:cubicBezTo>
                      <a:pt x="57" y="477"/>
                      <a:pt x="0" y="419"/>
                      <a:pt x="0" y="349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58"/>
                      <a:pt x="57" y="0"/>
                      <a:pt x="128" y="0"/>
                    </a:cubicBezTo>
                    <a:cubicBezTo>
                      <a:pt x="354" y="0"/>
                      <a:pt x="354" y="0"/>
                      <a:pt x="354" y="0"/>
                    </a:cubicBezTo>
                    <a:cubicBezTo>
                      <a:pt x="424" y="0"/>
                      <a:pt x="482" y="58"/>
                      <a:pt x="482" y="128"/>
                    </a:cubicBezTo>
                    <a:lnTo>
                      <a:pt x="482" y="349"/>
                    </a:lnTo>
                    <a:close/>
                  </a:path>
                </a:pathLst>
              </a:custGeom>
              <a:solidFill>
                <a:srgbClr val="5C00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114"/>
              <p:cNvSpPr>
                <a:spLocks/>
              </p:cNvSpPr>
              <p:nvPr/>
            </p:nvSpPr>
            <p:spPr bwMode="auto">
              <a:xfrm>
                <a:off x="8149722" y="3901073"/>
                <a:ext cx="637143" cy="148905"/>
              </a:xfrm>
              <a:custGeom>
                <a:avLst/>
                <a:gdLst>
                  <a:gd name="T0" fmla="*/ 438 w 445"/>
                  <a:gd name="T1" fmla="*/ 0 h 104"/>
                  <a:gd name="T2" fmla="*/ 0 w 445"/>
                  <a:gd name="T3" fmla="*/ 0 h 104"/>
                  <a:gd name="T4" fmla="*/ 0 w 445"/>
                  <a:gd name="T5" fmla="*/ 104 h 104"/>
                  <a:gd name="T6" fmla="*/ 445 w 445"/>
                  <a:gd name="T7" fmla="*/ 104 h 104"/>
                  <a:gd name="T8" fmla="*/ 438 w 445"/>
                  <a:gd name="T9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5" h="104">
                    <a:moveTo>
                      <a:pt x="438" y="0"/>
                    </a:moveTo>
                    <a:lnTo>
                      <a:pt x="0" y="0"/>
                    </a:lnTo>
                    <a:lnTo>
                      <a:pt x="0" y="104"/>
                    </a:lnTo>
                    <a:lnTo>
                      <a:pt x="445" y="104"/>
                    </a:lnTo>
                    <a:lnTo>
                      <a:pt x="438" y="0"/>
                    </a:lnTo>
                    <a:close/>
                  </a:path>
                </a:pathLst>
              </a:custGeom>
              <a:solidFill>
                <a:srgbClr val="2811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115"/>
              <p:cNvSpPr>
                <a:spLocks/>
              </p:cNvSpPr>
              <p:nvPr/>
            </p:nvSpPr>
            <p:spPr bwMode="auto">
              <a:xfrm>
                <a:off x="8719572" y="3775076"/>
                <a:ext cx="134588" cy="274902"/>
              </a:xfrm>
              <a:custGeom>
                <a:avLst/>
                <a:gdLst>
                  <a:gd name="T0" fmla="*/ 0 w 108"/>
                  <a:gd name="T1" fmla="*/ 0 h 222"/>
                  <a:gd name="T2" fmla="*/ 0 w 108"/>
                  <a:gd name="T3" fmla="*/ 170 h 222"/>
                  <a:gd name="T4" fmla="*/ 51 w 108"/>
                  <a:gd name="T5" fmla="*/ 222 h 222"/>
                  <a:gd name="T6" fmla="*/ 57 w 108"/>
                  <a:gd name="T7" fmla="*/ 222 h 222"/>
                  <a:gd name="T8" fmla="*/ 108 w 108"/>
                  <a:gd name="T9" fmla="*/ 170 h 222"/>
                  <a:gd name="T10" fmla="*/ 108 w 108"/>
                  <a:gd name="T11" fmla="*/ 0 h 222"/>
                  <a:gd name="T12" fmla="*/ 0 w 108"/>
                  <a:gd name="T1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8" h="222">
                    <a:moveTo>
                      <a:pt x="0" y="0"/>
                    </a:moveTo>
                    <a:cubicBezTo>
                      <a:pt x="0" y="170"/>
                      <a:pt x="0" y="170"/>
                      <a:pt x="0" y="170"/>
                    </a:cubicBezTo>
                    <a:cubicBezTo>
                      <a:pt x="0" y="199"/>
                      <a:pt x="23" y="222"/>
                      <a:pt x="51" y="222"/>
                    </a:cubicBezTo>
                    <a:cubicBezTo>
                      <a:pt x="57" y="222"/>
                      <a:pt x="57" y="222"/>
                      <a:pt x="57" y="222"/>
                    </a:cubicBezTo>
                    <a:cubicBezTo>
                      <a:pt x="85" y="222"/>
                      <a:pt x="108" y="199"/>
                      <a:pt x="108" y="170"/>
                    </a:cubicBezTo>
                    <a:cubicBezTo>
                      <a:pt x="108" y="0"/>
                      <a:pt x="108" y="0"/>
                      <a:pt x="10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811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116"/>
              <p:cNvSpPr>
                <a:spLocks/>
              </p:cNvSpPr>
              <p:nvPr/>
            </p:nvSpPr>
            <p:spPr bwMode="auto">
              <a:xfrm>
                <a:off x="8663733" y="4049978"/>
                <a:ext cx="55839" cy="156063"/>
              </a:xfrm>
              <a:custGeom>
                <a:avLst/>
                <a:gdLst>
                  <a:gd name="T0" fmla="*/ 39 w 39"/>
                  <a:gd name="T1" fmla="*/ 109 h 109"/>
                  <a:gd name="T2" fmla="*/ 15 w 39"/>
                  <a:gd name="T3" fmla="*/ 109 h 109"/>
                  <a:gd name="T4" fmla="*/ 0 w 39"/>
                  <a:gd name="T5" fmla="*/ 0 h 109"/>
                  <a:gd name="T6" fmla="*/ 39 w 39"/>
                  <a:gd name="T7" fmla="*/ 0 h 109"/>
                  <a:gd name="T8" fmla="*/ 39 w 39"/>
                  <a:gd name="T9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109">
                    <a:moveTo>
                      <a:pt x="39" y="109"/>
                    </a:moveTo>
                    <a:lnTo>
                      <a:pt x="15" y="109"/>
                    </a:lnTo>
                    <a:lnTo>
                      <a:pt x="0" y="0"/>
                    </a:lnTo>
                    <a:lnTo>
                      <a:pt x="39" y="0"/>
                    </a:lnTo>
                    <a:lnTo>
                      <a:pt x="39" y="109"/>
                    </a:lnTo>
                    <a:close/>
                  </a:path>
                </a:pathLst>
              </a:custGeom>
              <a:solidFill>
                <a:srgbClr val="2811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117"/>
              <p:cNvSpPr>
                <a:spLocks/>
              </p:cNvSpPr>
              <p:nvPr/>
            </p:nvSpPr>
            <p:spPr bwMode="auto">
              <a:xfrm>
                <a:off x="8563508" y="4049978"/>
                <a:ext cx="55839" cy="156063"/>
              </a:xfrm>
              <a:custGeom>
                <a:avLst/>
                <a:gdLst>
                  <a:gd name="T0" fmla="*/ 39 w 39"/>
                  <a:gd name="T1" fmla="*/ 109 h 109"/>
                  <a:gd name="T2" fmla="*/ 15 w 39"/>
                  <a:gd name="T3" fmla="*/ 109 h 109"/>
                  <a:gd name="T4" fmla="*/ 0 w 39"/>
                  <a:gd name="T5" fmla="*/ 0 h 109"/>
                  <a:gd name="T6" fmla="*/ 39 w 39"/>
                  <a:gd name="T7" fmla="*/ 0 h 109"/>
                  <a:gd name="T8" fmla="*/ 39 w 39"/>
                  <a:gd name="T9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109">
                    <a:moveTo>
                      <a:pt x="39" y="109"/>
                    </a:moveTo>
                    <a:lnTo>
                      <a:pt x="15" y="109"/>
                    </a:lnTo>
                    <a:lnTo>
                      <a:pt x="0" y="0"/>
                    </a:lnTo>
                    <a:lnTo>
                      <a:pt x="39" y="0"/>
                    </a:lnTo>
                    <a:lnTo>
                      <a:pt x="39" y="109"/>
                    </a:lnTo>
                    <a:close/>
                  </a:path>
                </a:pathLst>
              </a:custGeom>
              <a:solidFill>
                <a:srgbClr val="002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118"/>
              <p:cNvSpPr>
                <a:spLocks/>
              </p:cNvSpPr>
              <p:nvPr/>
            </p:nvSpPr>
            <p:spPr bwMode="auto">
              <a:xfrm>
                <a:off x="8249947" y="4049978"/>
                <a:ext cx="54408" cy="156063"/>
              </a:xfrm>
              <a:custGeom>
                <a:avLst/>
                <a:gdLst>
                  <a:gd name="T0" fmla="*/ 0 w 38"/>
                  <a:gd name="T1" fmla="*/ 109 h 109"/>
                  <a:gd name="T2" fmla="*/ 24 w 38"/>
                  <a:gd name="T3" fmla="*/ 109 h 109"/>
                  <a:gd name="T4" fmla="*/ 38 w 38"/>
                  <a:gd name="T5" fmla="*/ 0 h 109"/>
                  <a:gd name="T6" fmla="*/ 0 w 38"/>
                  <a:gd name="T7" fmla="*/ 0 h 109"/>
                  <a:gd name="T8" fmla="*/ 0 w 38"/>
                  <a:gd name="T9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9">
                    <a:moveTo>
                      <a:pt x="0" y="109"/>
                    </a:moveTo>
                    <a:lnTo>
                      <a:pt x="24" y="109"/>
                    </a:lnTo>
                    <a:lnTo>
                      <a:pt x="38" y="0"/>
                    </a:lnTo>
                    <a:lnTo>
                      <a:pt x="0" y="0"/>
                    </a:lnTo>
                    <a:lnTo>
                      <a:pt x="0" y="109"/>
                    </a:lnTo>
                    <a:close/>
                  </a:path>
                </a:pathLst>
              </a:custGeom>
              <a:solidFill>
                <a:srgbClr val="2811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119"/>
              <p:cNvSpPr>
                <a:spLocks/>
              </p:cNvSpPr>
              <p:nvPr/>
            </p:nvSpPr>
            <p:spPr bwMode="auto">
              <a:xfrm>
                <a:off x="8142563" y="4049978"/>
                <a:ext cx="54408" cy="156063"/>
              </a:xfrm>
              <a:custGeom>
                <a:avLst/>
                <a:gdLst>
                  <a:gd name="T0" fmla="*/ 0 w 38"/>
                  <a:gd name="T1" fmla="*/ 109 h 109"/>
                  <a:gd name="T2" fmla="*/ 24 w 38"/>
                  <a:gd name="T3" fmla="*/ 109 h 109"/>
                  <a:gd name="T4" fmla="*/ 38 w 38"/>
                  <a:gd name="T5" fmla="*/ 0 h 109"/>
                  <a:gd name="T6" fmla="*/ 0 w 38"/>
                  <a:gd name="T7" fmla="*/ 0 h 109"/>
                  <a:gd name="T8" fmla="*/ 0 w 38"/>
                  <a:gd name="T9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9">
                    <a:moveTo>
                      <a:pt x="0" y="109"/>
                    </a:moveTo>
                    <a:lnTo>
                      <a:pt x="24" y="109"/>
                    </a:lnTo>
                    <a:lnTo>
                      <a:pt x="38" y="0"/>
                    </a:lnTo>
                    <a:lnTo>
                      <a:pt x="0" y="0"/>
                    </a:lnTo>
                    <a:lnTo>
                      <a:pt x="0" y="109"/>
                    </a:lnTo>
                    <a:close/>
                  </a:path>
                </a:pathLst>
              </a:custGeom>
              <a:solidFill>
                <a:srgbClr val="002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120"/>
              <p:cNvSpPr>
                <a:spLocks/>
              </p:cNvSpPr>
              <p:nvPr/>
            </p:nvSpPr>
            <p:spPr bwMode="auto">
              <a:xfrm>
                <a:off x="8563508" y="4049978"/>
                <a:ext cx="55839" cy="156063"/>
              </a:xfrm>
              <a:custGeom>
                <a:avLst/>
                <a:gdLst>
                  <a:gd name="T0" fmla="*/ 39 w 39"/>
                  <a:gd name="T1" fmla="*/ 109 h 109"/>
                  <a:gd name="T2" fmla="*/ 15 w 39"/>
                  <a:gd name="T3" fmla="*/ 109 h 109"/>
                  <a:gd name="T4" fmla="*/ 0 w 39"/>
                  <a:gd name="T5" fmla="*/ 0 h 109"/>
                  <a:gd name="T6" fmla="*/ 39 w 39"/>
                  <a:gd name="T7" fmla="*/ 0 h 109"/>
                  <a:gd name="T8" fmla="*/ 39 w 39"/>
                  <a:gd name="T9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109">
                    <a:moveTo>
                      <a:pt x="39" y="109"/>
                    </a:moveTo>
                    <a:lnTo>
                      <a:pt x="15" y="109"/>
                    </a:lnTo>
                    <a:lnTo>
                      <a:pt x="0" y="0"/>
                    </a:lnTo>
                    <a:lnTo>
                      <a:pt x="39" y="0"/>
                    </a:lnTo>
                    <a:lnTo>
                      <a:pt x="39" y="109"/>
                    </a:lnTo>
                    <a:close/>
                  </a:path>
                </a:pathLst>
              </a:custGeom>
              <a:solidFill>
                <a:srgbClr val="2811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121"/>
              <p:cNvSpPr>
                <a:spLocks/>
              </p:cNvSpPr>
              <p:nvPr/>
            </p:nvSpPr>
            <p:spPr bwMode="auto">
              <a:xfrm>
                <a:off x="8142563" y="4049978"/>
                <a:ext cx="54408" cy="156063"/>
              </a:xfrm>
              <a:custGeom>
                <a:avLst/>
                <a:gdLst>
                  <a:gd name="T0" fmla="*/ 0 w 38"/>
                  <a:gd name="T1" fmla="*/ 109 h 109"/>
                  <a:gd name="T2" fmla="*/ 24 w 38"/>
                  <a:gd name="T3" fmla="*/ 109 h 109"/>
                  <a:gd name="T4" fmla="*/ 38 w 38"/>
                  <a:gd name="T5" fmla="*/ 0 h 109"/>
                  <a:gd name="T6" fmla="*/ 0 w 38"/>
                  <a:gd name="T7" fmla="*/ 0 h 109"/>
                  <a:gd name="T8" fmla="*/ 0 w 38"/>
                  <a:gd name="T9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9">
                    <a:moveTo>
                      <a:pt x="0" y="109"/>
                    </a:moveTo>
                    <a:lnTo>
                      <a:pt x="24" y="109"/>
                    </a:lnTo>
                    <a:lnTo>
                      <a:pt x="38" y="0"/>
                    </a:lnTo>
                    <a:lnTo>
                      <a:pt x="0" y="0"/>
                    </a:lnTo>
                    <a:lnTo>
                      <a:pt x="0" y="109"/>
                    </a:lnTo>
                    <a:close/>
                  </a:path>
                </a:pathLst>
              </a:custGeom>
              <a:solidFill>
                <a:srgbClr val="2811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122"/>
              <p:cNvSpPr>
                <a:spLocks/>
              </p:cNvSpPr>
              <p:nvPr/>
            </p:nvSpPr>
            <p:spPr bwMode="auto">
              <a:xfrm>
                <a:off x="7927796" y="3706350"/>
                <a:ext cx="253425" cy="133155"/>
              </a:xfrm>
              <a:custGeom>
                <a:avLst/>
                <a:gdLst>
                  <a:gd name="T0" fmla="*/ 51 w 204"/>
                  <a:gd name="T1" fmla="*/ 0 h 107"/>
                  <a:gd name="T2" fmla="*/ 51 w 204"/>
                  <a:gd name="T3" fmla="*/ 0 h 107"/>
                  <a:gd name="T4" fmla="*/ 0 w 204"/>
                  <a:gd name="T5" fmla="*/ 54 h 107"/>
                  <a:gd name="T6" fmla="*/ 51 w 204"/>
                  <a:gd name="T7" fmla="*/ 107 h 107"/>
                  <a:gd name="T8" fmla="*/ 51 w 204"/>
                  <a:gd name="T9" fmla="*/ 107 h 107"/>
                  <a:gd name="T10" fmla="*/ 204 w 204"/>
                  <a:gd name="T11" fmla="*/ 107 h 107"/>
                  <a:gd name="T12" fmla="*/ 204 w 204"/>
                  <a:gd name="T13" fmla="*/ 0 h 107"/>
                  <a:gd name="T14" fmla="*/ 51 w 204"/>
                  <a:gd name="T15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4" h="107">
                    <a:moveTo>
                      <a:pt x="51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23" y="1"/>
                      <a:pt x="0" y="25"/>
                      <a:pt x="0" y="54"/>
                    </a:cubicBezTo>
                    <a:cubicBezTo>
                      <a:pt x="0" y="82"/>
                      <a:pt x="23" y="106"/>
                      <a:pt x="51" y="107"/>
                    </a:cubicBezTo>
                    <a:cubicBezTo>
                      <a:pt x="51" y="107"/>
                      <a:pt x="51" y="107"/>
                      <a:pt x="51" y="107"/>
                    </a:cubicBezTo>
                    <a:cubicBezTo>
                      <a:pt x="204" y="107"/>
                      <a:pt x="204" y="107"/>
                      <a:pt x="204" y="107"/>
                    </a:cubicBezTo>
                    <a:cubicBezTo>
                      <a:pt x="204" y="0"/>
                      <a:pt x="204" y="0"/>
                      <a:pt x="204" y="0"/>
                    </a:cubicBez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2811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Rectangle 123"/>
              <p:cNvSpPr>
                <a:spLocks noChangeArrowheads="1"/>
              </p:cNvSpPr>
              <p:nvPr/>
            </p:nvSpPr>
            <p:spPr bwMode="auto">
              <a:xfrm>
                <a:off x="8719572" y="3706350"/>
                <a:ext cx="67293" cy="94497"/>
              </a:xfrm>
              <a:prstGeom prst="rect">
                <a:avLst/>
              </a:prstGeom>
              <a:solidFill>
                <a:srgbClr val="002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Rectangle 124"/>
              <p:cNvSpPr>
                <a:spLocks noChangeArrowheads="1"/>
              </p:cNvSpPr>
              <p:nvPr/>
            </p:nvSpPr>
            <p:spPr bwMode="auto">
              <a:xfrm>
                <a:off x="8076701" y="3767916"/>
                <a:ext cx="173245" cy="254857"/>
              </a:xfrm>
              <a:prstGeom prst="rect">
                <a:avLst/>
              </a:prstGeom>
              <a:solidFill>
                <a:srgbClr val="2811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Oval 125"/>
              <p:cNvSpPr>
                <a:spLocks noChangeArrowheads="1"/>
              </p:cNvSpPr>
              <p:nvPr/>
            </p:nvSpPr>
            <p:spPr bwMode="auto">
              <a:xfrm>
                <a:off x="8719572" y="3706350"/>
                <a:ext cx="134588" cy="133155"/>
              </a:xfrm>
              <a:prstGeom prst="ellipse">
                <a:avLst/>
              </a:prstGeom>
              <a:solidFill>
                <a:srgbClr val="4D00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Oval 126"/>
              <p:cNvSpPr>
                <a:spLocks noChangeArrowheads="1"/>
              </p:cNvSpPr>
              <p:nvPr/>
            </p:nvSpPr>
            <p:spPr bwMode="auto">
              <a:xfrm>
                <a:off x="8113928" y="3706350"/>
                <a:ext cx="136019" cy="133155"/>
              </a:xfrm>
              <a:prstGeom prst="ellipse">
                <a:avLst/>
              </a:prstGeom>
              <a:solidFill>
                <a:srgbClr val="4D00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127"/>
              <p:cNvSpPr>
                <a:spLocks/>
              </p:cNvSpPr>
              <p:nvPr/>
            </p:nvSpPr>
            <p:spPr bwMode="auto">
              <a:xfrm>
                <a:off x="7509715" y="3868141"/>
                <a:ext cx="187563" cy="340764"/>
              </a:xfrm>
              <a:custGeom>
                <a:avLst/>
                <a:gdLst>
                  <a:gd name="T0" fmla="*/ 131 w 131"/>
                  <a:gd name="T1" fmla="*/ 27 h 238"/>
                  <a:gd name="T2" fmla="*/ 99 w 131"/>
                  <a:gd name="T3" fmla="*/ 27 h 238"/>
                  <a:gd name="T4" fmla="*/ 99 w 131"/>
                  <a:gd name="T5" fmla="*/ 0 h 238"/>
                  <a:gd name="T6" fmla="*/ 0 w 131"/>
                  <a:gd name="T7" fmla="*/ 0 h 238"/>
                  <a:gd name="T8" fmla="*/ 0 w 131"/>
                  <a:gd name="T9" fmla="*/ 27 h 238"/>
                  <a:gd name="T10" fmla="*/ 31 w 131"/>
                  <a:gd name="T11" fmla="*/ 27 h 238"/>
                  <a:gd name="T12" fmla="*/ 31 w 131"/>
                  <a:gd name="T13" fmla="*/ 238 h 238"/>
                  <a:gd name="T14" fmla="*/ 65 w 131"/>
                  <a:gd name="T15" fmla="*/ 238 h 238"/>
                  <a:gd name="T16" fmla="*/ 76 w 131"/>
                  <a:gd name="T17" fmla="*/ 110 h 238"/>
                  <a:gd name="T18" fmla="*/ 131 w 131"/>
                  <a:gd name="T19" fmla="*/ 110 h 238"/>
                  <a:gd name="T20" fmla="*/ 131 w 131"/>
                  <a:gd name="T21" fmla="*/ 27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1" h="238">
                    <a:moveTo>
                      <a:pt x="131" y="27"/>
                    </a:moveTo>
                    <a:lnTo>
                      <a:pt x="99" y="27"/>
                    </a:lnTo>
                    <a:lnTo>
                      <a:pt x="99" y="0"/>
                    </a:lnTo>
                    <a:lnTo>
                      <a:pt x="0" y="0"/>
                    </a:lnTo>
                    <a:lnTo>
                      <a:pt x="0" y="27"/>
                    </a:lnTo>
                    <a:lnTo>
                      <a:pt x="31" y="27"/>
                    </a:lnTo>
                    <a:lnTo>
                      <a:pt x="31" y="238"/>
                    </a:lnTo>
                    <a:lnTo>
                      <a:pt x="65" y="238"/>
                    </a:lnTo>
                    <a:lnTo>
                      <a:pt x="76" y="110"/>
                    </a:lnTo>
                    <a:lnTo>
                      <a:pt x="131" y="110"/>
                    </a:lnTo>
                    <a:lnTo>
                      <a:pt x="131" y="27"/>
                    </a:lnTo>
                    <a:close/>
                  </a:path>
                </a:pathLst>
              </a:custGeom>
              <a:solidFill>
                <a:srgbClr val="2811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128"/>
              <p:cNvSpPr>
                <a:spLocks/>
              </p:cNvSpPr>
              <p:nvPr/>
            </p:nvSpPr>
            <p:spPr bwMode="auto">
              <a:xfrm>
                <a:off x="7692983" y="3906800"/>
                <a:ext cx="367968" cy="302105"/>
              </a:xfrm>
              <a:custGeom>
                <a:avLst/>
                <a:gdLst>
                  <a:gd name="T0" fmla="*/ 0 w 257"/>
                  <a:gd name="T1" fmla="*/ 0 h 211"/>
                  <a:gd name="T2" fmla="*/ 0 w 257"/>
                  <a:gd name="T3" fmla="*/ 211 h 211"/>
                  <a:gd name="T4" fmla="*/ 35 w 257"/>
                  <a:gd name="T5" fmla="*/ 211 h 211"/>
                  <a:gd name="T6" fmla="*/ 47 w 257"/>
                  <a:gd name="T7" fmla="*/ 83 h 211"/>
                  <a:gd name="T8" fmla="*/ 211 w 257"/>
                  <a:gd name="T9" fmla="*/ 83 h 211"/>
                  <a:gd name="T10" fmla="*/ 222 w 257"/>
                  <a:gd name="T11" fmla="*/ 211 h 211"/>
                  <a:gd name="T12" fmla="*/ 257 w 257"/>
                  <a:gd name="T13" fmla="*/ 211 h 211"/>
                  <a:gd name="T14" fmla="*/ 257 w 257"/>
                  <a:gd name="T15" fmla="*/ 0 h 211"/>
                  <a:gd name="T16" fmla="*/ 0 w 257"/>
                  <a:gd name="T17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7" h="211">
                    <a:moveTo>
                      <a:pt x="0" y="0"/>
                    </a:moveTo>
                    <a:lnTo>
                      <a:pt x="0" y="211"/>
                    </a:lnTo>
                    <a:lnTo>
                      <a:pt x="35" y="211"/>
                    </a:lnTo>
                    <a:lnTo>
                      <a:pt x="47" y="83"/>
                    </a:lnTo>
                    <a:lnTo>
                      <a:pt x="211" y="83"/>
                    </a:lnTo>
                    <a:lnTo>
                      <a:pt x="222" y="211"/>
                    </a:lnTo>
                    <a:lnTo>
                      <a:pt x="257" y="211"/>
                    </a:lnTo>
                    <a:lnTo>
                      <a:pt x="25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214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129"/>
              <p:cNvSpPr>
                <a:spLocks/>
              </p:cNvSpPr>
              <p:nvPr/>
            </p:nvSpPr>
            <p:spPr bwMode="auto">
              <a:xfrm>
                <a:off x="7711597" y="3732123"/>
                <a:ext cx="118838" cy="136018"/>
              </a:xfrm>
              <a:custGeom>
                <a:avLst/>
                <a:gdLst>
                  <a:gd name="T0" fmla="*/ 66 w 83"/>
                  <a:gd name="T1" fmla="*/ 95 h 95"/>
                  <a:gd name="T2" fmla="*/ 17 w 83"/>
                  <a:gd name="T3" fmla="*/ 95 h 95"/>
                  <a:gd name="T4" fmla="*/ 0 w 83"/>
                  <a:gd name="T5" fmla="*/ 0 h 95"/>
                  <a:gd name="T6" fmla="*/ 83 w 83"/>
                  <a:gd name="T7" fmla="*/ 0 h 95"/>
                  <a:gd name="T8" fmla="*/ 66 w 83"/>
                  <a:gd name="T9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95">
                    <a:moveTo>
                      <a:pt x="66" y="95"/>
                    </a:moveTo>
                    <a:lnTo>
                      <a:pt x="17" y="95"/>
                    </a:lnTo>
                    <a:lnTo>
                      <a:pt x="0" y="0"/>
                    </a:lnTo>
                    <a:lnTo>
                      <a:pt x="83" y="0"/>
                    </a:lnTo>
                    <a:lnTo>
                      <a:pt x="66" y="95"/>
                    </a:lnTo>
                    <a:close/>
                  </a:path>
                </a:pathLst>
              </a:custGeom>
              <a:solidFill>
                <a:srgbClr val="004B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130"/>
              <p:cNvSpPr>
                <a:spLocks/>
              </p:cNvSpPr>
              <p:nvPr/>
            </p:nvSpPr>
            <p:spPr bwMode="auto">
              <a:xfrm>
                <a:off x="7767436" y="3649079"/>
                <a:ext cx="48680" cy="88770"/>
              </a:xfrm>
              <a:custGeom>
                <a:avLst/>
                <a:gdLst>
                  <a:gd name="T0" fmla="*/ 7 w 39"/>
                  <a:gd name="T1" fmla="*/ 72 h 72"/>
                  <a:gd name="T2" fmla="*/ 0 w 39"/>
                  <a:gd name="T3" fmla="*/ 71 h 72"/>
                  <a:gd name="T4" fmla="*/ 7 w 39"/>
                  <a:gd name="T5" fmla="*/ 19 h 72"/>
                  <a:gd name="T6" fmla="*/ 8 w 39"/>
                  <a:gd name="T7" fmla="*/ 16 h 72"/>
                  <a:gd name="T8" fmla="*/ 35 w 39"/>
                  <a:gd name="T9" fmla="*/ 0 h 72"/>
                  <a:gd name="T10" fmla="*/ 39 w 39"/>
                  <a:gd name="T11" fmla="*/ 6 h 72"/>
                  <a:gd name="T12" fmla="*/ 14 w 39"/>
                  <a:gd name="T13" fmla="*/ 21 h 72"/>
                  <a:gd name="T14" fmla="*/ 7 w 39"/>
                  <a:gd name="T15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72">
                    <a:moveTo>
                      <a:pt x="7" y="72"/>
                    </a:moveTo>
                    <a:cubicBezTo>
                      <a:pt x="0" y="71"/>
                      <a:pt x="0" y="71"/>
                      <a:pt x="0" y="71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7" y="18"/>
                      <a:pt x="7" y="17"/>
                      <a:pt x="8" y="16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14" y="21"/>
                      <a:pt x="14" y="21"/>
                      <a:pt x="14" y="21"/>
                    </a:cubicBezTo>
                    <a:lnTo>
                      <a:pt x="7" y="72"/>
                    </a:lnTo>
                    <a:close/>
                  </a:path>
                </a:pathLst>
              </a:custGeom>
              <a:solidFill>
                <a:srgbClr val="003D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131"/>
              <p:cNvSpPr>
                <a:spLocks/>
              </p:cNvSpPr>
              <p:nvPr/>
            </p:nvSpPr>
            <p:spPr bwMode="auto">
              <a:xfrm>
                <a:off x="7270608" y="4181702"/>
                <a:ext cx="377990" cy="27203"/>
              </a:xfrm>
              <a:custGeom>
                <a:avLst/>
                <a:gdLst>
                  <a:gd name="T0" fmla="*/ 281 w 303"/>
                  <a:gd name="T1" fmla="*/ 0 h 22"/>
                  <a:gd name="T2" fmla="*/ 22 w 303"/>
                  <a:gd name="T3" fmla="*/ 0 h 22"/>
                  <a:gd name="T4" fmla="*/ 0 w 303"/>
                  <a:gd name="T5" fmla="*/ 22 h 22"/>
                  <a:gd name="T6" fmla="*/ 303 w 303"/>
                  <a:gd name="T7" fmla="*/ 22 h 22"/>
                  <a:gd name="T8" fmla="*/ 281 w 303"/>
                  <a:gd name="T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3" h="22">
                    <a:moveTo>
                      <a:pt x="281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303" y="22"/>
                      <a:pt x="303" y="22"/>
                      <a:pt x="303" y="22"/>
                    </a:cubicBezTo>
                    <a:cubicBezTo>
                      <a:pt x="303" y="10"/>
                      <a:pt x="293" y="0"/>
                      <a:pt x="2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Rectangle 132"/>
              <p:cNvSpPr>
                <a:spLocks noChangeArrowheads="1"/>
              </p:cNvSpPr>
              <p:nvPr/>
            </p:nvSpPr>
            <p:spPr bwMode="auto">
              <a:xfrm>
                <a:off x="7451012" y="2968982"/>
                <a:ext cx="17182" cy="122560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133"/>
              <p:cNvSpPr>
                <a:spLocks/>
              </p:cNvSpPr>
              <p:nvPr/>
            </p:nvSpPr>
            <p:spPr bwMode="auto">
              <a:xfrm>
                <a:off x="7207608" y="2125664"/>
                <a:ext cx="503988" cy="754549"/>
              </a:xfrm>
              <a:custGeom>
                <a:avLst/>
                <a:gdLst>
                  <a:gd name="T0" fmla="*/ 352 w 352"/>
                  <a:gd name="T1" fmla="*/ 0 h 317"/>
                  <a:gd name="T2" fmla="*/ 0 w 352"/>
                  <a:gd name="T3" fmla="*/ 0 h 317"/>
                  <a:gd name="T4" fmla="*/ 84 w 352"/>
                  <a:gd name="T5" fmla="*/ 317 h 317"/>
                  <a:gd name="T6" fmla="*/ 268 w 352"/>
                  <a:gd name="T7" fmla="*/ 317 h 317"/>
                  <a:gd name="T8" fmla="*/ 352 w 352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2" h="317">
                    <a:moveTo>
                      <a:pt x="352" y="0"/>
                    </a:moveTo>
                    <a:lnTo>
                      <a:pt x="0" y="0"/>
                    </a:lnTo>
                    <a:lnTo>
                      <a:pt x="84" y="317"/>
                    </a:lnTo>
                    <a:lnTo>
                      <a:pt x="268" y="317"/>
                    </a:lnTo>
                    <a:lnTo>
                      <a:pt x="352" y="0"/>
                    </a:lnTo>
                    <a:close/>
                  </a:path>
                </a:pathLst>
              </a:custGeom>
              <a:solidFill>
                <a:srgbClr val="C7B8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134"/>
              <p:cNvSpPr>
                <a:spLocks/>
              </p:cNvSpPr>
              <p:nvPr/>
            </p:nvSpPr>
            <p:spPr bwMode="auto">
              <a:xfrm>
                <a:off x="7244835" y="2745625"/>
                <a:ext cx="429535" cy="337900"/>
              </a:xfrm>
              <a:custGeom>
                <a:avLst/>
                <a:gdLst>
                  <a:gd name="T0" fmla="*/ 276 w 300"/>
                  <a:gd name="T1" fmla="*/ 0 h 236"/>
                  <a:gd name="T2" fmla="*/ 24 w 300"/>
                  <a:gd name="T3" fmla="*/ 0 h 236"/>
                  <a:gd name="T4" fmla="*/ 0 w 300"/>
                  <a:gd name="T5" fmla="*/ 236 h 236"/>
                  <a:gd name="T6" fmla="*/ 300 w 300"/>
                  <a:gd name="T7" fmla="*/ 236 h 236"/>
                  <a:gd name="T8" fmla="*/ 276 w 300"/>
                  <a:gd name="T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236">
                    <a:moveTo>
                      <a:pt x="276" y="0"/>
                    </a:moveTo>
                    <a:lnTo>
                      <a:pt x="24" y="0"/>
                    </a:lnTo>
                    <a:lnTo>
                      <a:pt x="0" y="236"/>
                    </a:lnTo>
                    <a:lnTo>
                      <a:pt x="300" y="236"/>
                    </a:lnTo>
                    <a:lnTo>
                      <a:pt x="276" y="0"/>
                    </a:lnTo>
                    <a:close/>
                  </a:path>
                </a:pathLst>
              </a:custGeom>
              <a:solidFill>
                <a:srgbClr val="FFB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135"/>
              <p:cNvSpPr>
                <a:spLocks/>
              </p:cNvSpPr>
              <p:nvPr/>
            </p:nvSpPr>
            <p:spPr bwMode="auto">
              <a:xfrm>
                <a:off x="7244835" y="2745625"/>
                <a:ext cx="84475" cy="337900"/>
              </a:xfrm>
              <a:custGeom>
                <a:avLst/>
                <a:gdLst>
                  <a:gd name="T0" fmla="*/ 24 w 59"/>
                  <a:gd name="T1" fmla="*/ 0 h 236"/>
                  <a:gd name="T2" fmla="*/ 0 w 59"/>
                  <a:gd name="T3" fmla="*/ 236 h 236"/>
                  <a:gd name="T4" fmla="*/ 35 w 59"/>
                  <a:gd name="T5" fmla="*/ 236 h 236"/>
                  <a:gd name="T6" fmla="*/ 59 w 59"/>
                  <a:gd name="T7" fmla="*/ 0 h 236"/>
                  <a:gd name="T8" fmla="*/ 24 w 59"/>
                  <a:gd name="T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236">
                    <a:moveTo>
                      <a:pt x="24" y="0"/>
                    </a:moveTo>
                    <a:lnTo>
                      <a:pt x="0" y="236"/>
                    </a:lnTo>
                    <a:lnTo>
                      <a:pt x="35" y="236"/>
                    </a:lnTo>
                    <a:lnTo>
                      <a:pt x="59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F084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136"/>
              <p:cNvSpPr>
                <a:spLocks/>
              </p:cNvSpPr>
              <p:nvPr/>
            </p:nvSpPr>
            <p:spPr bwMode="auto">
              <a:xfrm>
                <a:off x="7588463" y="2745625"/>
                <a:ext cx="85907" cy="337900"/>
              </a:xfrm>
              <a:custGeom>
                <a:avLst/>
                <a:gdLst>
                  <a:gd name="T0" fmla="*/ 36 w 60"/>
                  <a:gd name="T1" fmla="*/ 0 h 236"/>
                  <a:gd name="T2" fmla="*/ 0 w 60"/>
                  <a:gd name="T3" fmla="*/ 0 h 236"/>
                  <a:gd name="T4" fmla="*/ 25 w 60"/>
                  <a:gd name="T5" fmla="*/ 236 h 236"/>
                  <a:gd name="T6" fmla="*/ 60 w 60"/>
                  <a:gd name="T7" fmla="*/ 236 h 236"/>
                  <a:gd name="T8" fmla="*/ 36 w 60"/>
                  <a:gd name="T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236">
                    <a:moveTo>
                      <a:pt x="36" y="0"/>
                    </a:moveTo>
                    <a:lnTo>
                      <a:pt x="0" y="0"/>
                    </a:lnTo>
                    <a:lnTo>
                      <a:pt x="25" y="236"/>
                    </a:lnTo>
                    <a:lnTo>
                      <a:pt x="60" y="2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FFCB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137"/>
              <p:cNvSpPr>
                <a:spLocks/>
              </p:cNvSpPr>
              <p:nvPr/>
            </p:nvSpPr>
            <p:spPr bwMode="auto">
              <a:xfrm>
                <a:off x="8520554" y="3484424"/>
                <a:ext cx="188995" cy="262015"/>
              </a:xfrm>
              <a:custGeom>
                <a:avLst/>
                <a:gdLst>
                  <a:gd name="T0" fmla="*/ 41 w 152"/>
                  <a:gd name="T1" fmla="*/ 181 h 210"/>
                  <a:gd name="T2" fmla="*/ 57 w 152"/>
                  <a:gd name="T3" fmla="*/ 156 h 210"/>
                  <a:gd name="T4" fmla="*/ 77 w 152"/>
                  <a:gd name="T5" fmla="*/ 142 h 210"/>
                  <a:gd name="T6" fmla="*/ 9 w 152"/>
                  <a:gd name="T7" fmla="*/ 48 h 210"/>
                  <a:gd name="T8" fmla="*/ 15 w 152"/>
                  <a:gd name="T9" fmla="*/ 9 h 210"/>
                  <a:gd name="T10" fmla="*/ 54 w 152"/>
                  <a:gd name="T11" fmla="*/ 15 h 210"/>
                  <a:gd name="T12" fmla="*/ 139 w 152"/>
                  <a:gd name="T13" fmla="*/ 133 h 210"/>
                  <a:gd name="T14" fmla="*/ 146 w 152"/>
                  <a:gd name="T15" fmla="*/ 143 h 210"/>
                  <a:gd name="T16" fmla="*/ 132 w 152"/>
                  <a:gd name="T17" fmla="*/ 180 h 210"/>
                  <a:gd name="T18" fmla="*/ 80 w 152"/>
                  <a:gd name="T19" fmla="*/ 203 h 210"/>
                  <a:gd name="T20" fmla="*/ 43 w 152"/>
                  <a:gd name="T21" fmla="*/ 190 h 210"/>
                  <a:gd name="T22" fmla="*/ 41 w 152"/>
                  <a:gd name="T23" fmla="*/ 181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2" h="210">
                    <a:moveTo>
                      <a:pt x="41" y="181"/>
                    </a:moveTo>
                    <a:cubicBezTo>
                      <a:pt x="41" y="170"/>
                      <a:pt x="47" y="160"/>
                      <a:pt x="57" y="156"/>
                    </a:cubicBezTo>
                    <a:cubicBezTo>
                      <a:pt x="77" y="142"/>
                      <a:pt x="77" y="142"/>
                      <a:pt x="77" y="142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0" y="35"/>
                      <a:pt x="3" y="18"/>
                      <a:pt x="15" y="9"/>
                    </a:cubicBezTo>
                    <a:cubicBezTo>
                      <a:pt x="28" y="0"/>
                      <a:pt x="45" y="3"/>
                      <a:pt x="54" y="15"/>
                    </a:cubicBezTo>
                    <a:cubicBezTo>
                      <a:pt x="139" y="133"/>
                      <a:pt x="139" y="133"/>
                      <a:pt x="139" y="133"/>
                    </a:cubicBezTo>
                    <a:cubicBezTo>
                      <a:pt x="142" y="136"/>
                      <a:pt x="144" y="140"/>
                      <a:pt x="146" y="143"/>
                    </a:cubicBezTo>
                    <a:cubicBezTo>
                      <a:pt x="152" y="157"/>
                      <a:pt x="146" y="174"/>
                      <a:pt x="132" y="180"/>
                    </a:cubicBezTo>
                    <a:cubicBezTo>
                      <a:pt x="80" y="203"/>
                      <a:pt x="80" y="203"/>
                      <a:pt x="80" y="203"/>
                    </a:cubicBezTo>
                    <a:cubicBezTo>
                      <a:pt x="66" y="210"/>
                      <a:pt x="49" y="203"/>
                      <a:pt x="43" y="190"/>
                    </a:cubicBezTo>
                    <a:cubicBezTo>
                      <a:pt x="41" y="186"/>
                      <a:pt x="41" y="185"/>
                      <a:pt x="41" y="181"/>
                    </a:cubicBez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138"/>
              <p:cNvSpPr>
                <a:spLocks/>
              </p:cNvSpPr>
              <p:nvPr/>
            </p:nvSpPr>
            <p:spPr bwMode="auto">
              <a:xfrm>
                <a:off x="8523418" y="3513059"/>
                <a:ext cx="107383" cy="188995"/>
              </a:xfrm>
              <a:custGeom>
                <a:avLst/>
                <a:gdLst>
                  <a:gd name="T0" fmla="*/ 64 w 86"/>
                  <a:gd name="T1" fmla="*/ 141 h 152"/>
                  <a:gd name="T2" fmla="*/ 39 w 86"/>
                  <a:gd name="T3" fmla="*/ 152 h 152"/>
                  <a:gd name="T4" fmla="*/ 54 w 86"/>
                  <a:gd name="T5" fmla="*/ 133 h 152"/>
                  <a:gd name="T6" fmla="*/ 74 w 86"/>
                  <a:gd name="T7" fmla="*/ 119 h 152"/>
                  <a:gd name="T8" fmla="*/ 6 w 86"/>
                  <a:gd name="T9" fmla="*/ 25 h 152"/>
                  <a:gd name="T10" fmla="*/ 2 w 86"/>
                  <a:gd name="T11" fmla="*/ 0 h 152"/>
                  <a:gd name="T12" fmla="*/ 70 w 86"/>
                  <a:gd name="T13" fmla="*/ 95 h 152"/>
                  <a:gd name="T14" fmla="*/ 85 w 86"/>
                  <a:gd name="T15" fmla="*/ 123 h 152"/>
                  <a:gd name="T16" fmla="*/ 64 w 86"/>
                  <a:gd name="T17" fmla="*/ 141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6" h="152">
                    <a:moveTo>
                      <a:pt x="64" y="141"/>
                    </a:moveTo>
                    <a:cubicBezTo>
                      <a:pt x="39" y="152"/>
                      <a:pt x="39" y="152"/>
                      <a:pt x="39" y="152"/>
                    </a:cubicBezTo>
                    <a:cubicBezTo>
                      <a:pt x="40" y="144"/>
                      <a:pt x="46" y="136"/>
                      <a:pt x="54" y="133"/>
                    </a:cubicBezTo>
                    <a:cubicBezTo>
                      <a:pt x="74" y="119"/>
                      <a:pt x="74" y="119"/>
                      <a:pt x="74" y="119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1" y="17"/>
                      <a:pt x="0" y="8"/>
                      <a:pt x="2" y="0"/>
                    </a:cubicBezTo>
                    <a:cubicBezTo>
                      <a:pt x="70" y="95"/>
                      <a:pt x="70" y="95"/>
                      <a:pt x="70" y="95"/>
                    </a:cubicBezTo>
                    <a:cubicBezTo>
                      <a:pt x="70" y="95"/>
                      <a:pt x="86" y="117"/>
                      <a:pt x="85" y="123"/>
                    </a:cubicBezTo>
                    <a:cubicBezTo>
                      <a:pt x="83" y="131"/>
                      <a:pt x="72" y="137"/>
                      <a:pt x="64" y="141"/>
                    </a:cubicBezTo>
                    <a:close/>
                  </a:path>
                </a:pathLst>
              </a:custGeom>
              <a:solidFill>
                <a:srgbClr val="DB7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139"/>
              <p:cNvSpPr>
                <a:spLocks/>
              </p:cNvSpPr>
              <p:nvPr/>
            </p:nvSpPr>
            <p:spPr bwMode="auto">
              <a:xfrm>
                <a:off x="8572098" y="3653374"/>
                <a:ext cx="137451" cy="93065"/>
              </a:xfrm>
              <a:custGeom>
                <a:avLst/>
                <a:gdLst>
                  <a:gd name="T0" fmla="*/ 32 w 110"/>
                  <a:gd name="T1" fmla="*/ 60 h 75"/>
                  <a:gd name="T2" fmla="*/ 84 w 110"/>
                  <a:gd name="T3" fmla="*/ 37 h 75"/>
                  <a:gd name="T4" fmla="*/ 98 w 110"/>
                  <a:gd name="T5" fmla="*/ 0 h 75"/>
                  <a:gd name="T6" fmla="*/ 98 w 110"/>
                  <a:gd name="T7" fmla="*/ 0 h 75"/>
                  <a:gd name="T8" fmla="*/ 104 w 110"/>
                  <a:gd name="T9" fmla="*/ 8 h 75"/>
                  <a:gd name="T10" fmla="*/ 90 w 110"/>
                  <a:gd name="T11" fmla="*/ 45 h 75"/>
                  <a:gd name="T12" fmla="*/ 38 w 110"/>
                  <a:gd name="T13" fmla="*/ 68 h 75"/>
                  <a:gd name="T14" fmla="*/ 1 w 110"/>
                  <a:gd name="T15" fmla="*/ 55 h 75"/>
                  <a:gd name="T16" fmla="*/ 0 w 110"/>
                  <a:gd name="T17" fmla="*/ 53 h 75"/>
                  <a:gd name="T18" fmla="*/ 32 w 110"/>
                  <a:gd name="T19" fmla="*/ 6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0" h="75">
                    <a:moveTo>
                      <a:pt x="32" y="60"/>
                    </a:moveTo>
                    <a:cubicBezTo>
                      <a:pt x="84" y="37"/>
                      <a:pt x="84" y="37"/>
                      <a:pt x="84" y="37"/>
                    </a:cubicBezTo>
                    <a:cubicBezTo>
                      <a:pt x="98" y="30"/>
                      <a:pt x="104" y="14"/>
                      <a:pt x="98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100" y="2"/>
                      <a:pt x="102" y="5"/>
                      <a:pt x="104" y="8"/>
                    </a:cubicBezTo>
                    <a:cubicBezTo>
                      <a:pt x="110" y="22"/>
                      <a:pt x="104" y="39"/>
                      <a:pt x="90" y="45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24" y="75"/>
                      <a:pt x="7" y="68"/>
                      <a:pt x="1" y="55"/>
                    </a:cubicBezTo>
                    <a:cubicBezTo>
                      <a:pt x="1" y="54"/>
                      <a:pt x="1" y="54"/>
                      <a:pt x="0" y="53"/>
                    </a:cubicBezTo>
                    <a:cubicBezTo>
                      <a:pt x="8" y="62"/>
                      <a:pt x="21" y="65"/>
                      <a:pt x="32" y="60"/>
                    </a:cubicBezTo>
                    <a:close/>
                  </a:path>
                </a:pathLst>
              </a:custGeom>
              <a:solidFill>
                <a:srgbClr val="FFA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140"/>
              <p:cNvSpPr>
                <a:spLocks/>
              </p:cNvSpPr>
              <p:nvPr/>
            </p:nvSpPr>
            <p:spPr bwMode="auto">
              <a:xfrm>
                <a:off x="8288605" y="3482993"/>
                <a:ext cx="340765" cy="393740"/>
              </a:xfrm>
              <a:custGeom>
                <a:avLst/>
                <a:gdLst>
                  <a:gd name="T0" fmla="*/ 219 w 273"/>
                  <a:gd name="T1" fmla="*/ 317 h 317"/>
                  <a:gd name="T2" fmla="*/ 29 w 273"/>
                  <a:gd name="T3" fmla="*/ 317 h 317"/>
                  <a:gd name="T4" fmla="*/ 14 w 273"/>
                  <a:gd name="T5" fmla="*/ 60 h 317"/>
                  <a:gd name="T6" fmla="*/ 77 w 273"/>
                  <a:gd name="T7" fmla="*/ 0 h 317"/>
                  <a:gd name="T8" fmla="*/ 170 w 273"/>
                  <a:gd name="T9" fmla="*/ 0 h 317"/>
                  <a:gd name="T10" fmla="*/ 233 w 273"/>
                  <a:gd name="T11" fmla="*/ 59 h 317"/>
                  <a:gd name="T12" fmla="*/ 219 w 273"/>
                  <a:gd name="T13" fmla="*/ 317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3" h="317">
                    <a:moveTo>
                      <a:pt x="219" y="317"/>
                    </a:moveTo>
                    <a:cubicBezTo>
                      <a:pt x="29" y="317"/>
                      <a:pt x="29" y="317"/>
                      <a:pt x="29" y="317"/>
                    </a:cubicBezTo>
                    <a:cubicBezTo>
                      <a:pt x="14" y="60"/>
                      <a:pt x="14" y="60"/>
                      <a:pt x="14" y="60"/>
                    </a:cubicBezTo>
                    <a:cubicBezTo>
                      <a:pt x="22" y="27"/>
                      <a:pt x="0" y="12"/>
                      <a:pt x="77" y="0"/>
                    </a:cubicBezTo>
                    <a:cubicBezTo>
                      <a:pt x="170" y="0"/>
                      <a:pt x="170" y="0"/>
                      <a:pt x="170" y="0"/>
                    </a:cubicBezTo>
                    <a:cubicBezTo>
                      <a:pt x="273" y="3"/>
                      <a:pt x="225" y="27"/>
                      <a:pt x="233" y="59"/>
                    </a:cubicBezTo>
                    <a:lnTo>
                      <a:pt x="219" y="31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141"/>
              <p:cNvSpPr>
                <a:spLocks/>
              </p:cNvSpPr>
              <p:nvPr/>
            </p:nvSpPr>
            <p:spPr bwMode="auto">
              <a:xfrm>
                <a:off x="8395990" y="3482993"/>
                <a:ext cx="113110" cy="61566"/>
              </a:xfrm>
              <a:custGeom>
                <a:avLst/>
                <a:gdLst>
                  <a:gd name="T0" fmla="*/ 45 w 91"/>
                  <a:gd name="T1" fmla="*/ 50 h 50"/>
                  <a:gd name="T2" fmla="*/ 12 w 91"/>
                  <a:gd name="T3" fmla="*/ 0 h 50"/>
                  <a:gd name="T4" fmla="*/ 79 w 91"/>
                  <a:gd name="T5" fmla="*/ 0 h 50"/>
                  <a:gd name="T6" fmla="*/ 45 w 91"/>
                  <a:gd name="T7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50">
                    <a:moveTo>
                      <a:pt x="45" y="50"/>
                    </a:moveTo>
                    <a:cubicBezTo>
                      <a:pt x="0" y="50"/>
                      <a:pt x="12" y="0"/>
                      <a:pt x="12" y="0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79" y="0"/>
                      <a:pt x="91" y="50"/>
                      <a:pt x="45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142"/>
              <p:cNvSpPr>
                <a:spLocks/>
              </p:cNvSpPr>
              <p:nvPr/>
            </p:nvSpPr>
            <p:spPr bwMode="auto">
              <a:xfrm>
                <a:off x="8416034" y="3477265"/>
                <a:ext cx="73021" cy="52975"/>
              </a:xfrm>
              <a:custGeom>
                <a:avLst/>
                <a:gdLst>
                  <a:gd name="T0" fmla="*/ 0 w 58"/>
                  <a:gd name="T1" fmla="*/ 0 h 42"/>
                  <a:gd name="T2" fmla="*/ 0 w 58"/>
                  <a:gd name="T3" fmla="*/ 13 h 42"/>
                  <a:gd name="T4" fmla="*/ 29 w 58"/>
                  <a:gd name="T5" fmla="*/ 42 h 42"/>
                  <a:gd name="T6" fmla="*/ 58 w 58"/>
                  <a:gd name="T7" fmla="*/ 13 h 42"/>
                  <a:gd name="T8" fmla="*/ 58 w 58"/>
                  <a:gd name="T9" fmla="*/ 0 h 42"/>
                  <a:gd name="T10" fmla="*/ 0 w 58"/>
                  <a:gd name="T1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8" h="42">
                    <a:moveTo>
                      <a:pt x="0" y="0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0" y="29"/>
                      <a:pt x="13" y="42"/>
                      <a:pt x="29" y="42"/>
                    </a:cubicBezTo>
                    <a:cubicBezTo>
                      <a:pt x="45" y="42"/>
                      <a:pt x="58" y="29"/>
                      <a:pt x="58" y="13"/>
                    </a:cubicBezTo>
                    <a:cubicBezTo>
                      <a:pt x="58" y="0"/>
                      <a:pt x="58" y="0"/>
                      <a:pt x="5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C9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143"/>
              <p:cNvSpPr>
                <a:spLocks/>
              </p:cNvSpPr>
              <p:nvPr/>
            </p:nvSpPr>
            <p:spPr bwMode="auto">
              <a:xfrm>
                <a:off x="8361627" y="3631898"/>
                <a:ext cx="197586" cy="140315"/>
              </a:xfrm>
              <a:custGeom>
                <a:avLst/>
                <a:gdLst>
                  <a:gd name="T0" fmla="*/ 157 w 158"/>
                  <a:gd name="T1" fmla="*/ 88 h 113"/>
                  <a:gd name="T2" fmla="*/ 138 w 158"/>
                  <a:gd name="T3" fmla="*/ 14 h 113"/>
                  <a:gd name="T4" fmla="*/ 100 w 158"/>
                  <a:gd name="T5" fmla="*/ 12 h 113"/>
                  <a:gd name="T6" fmla="*/ 79 w 158"/>
                  <a:gd name="T7" fmla="*/ 14 h 113"/>
                  <a:gd name="T8" fmla="*/ 58 w 158"/>
                  <a:gd name="T9" fmla="*/ 12 h 113"/>
                  <a:gd name="T10" fmla="*/ 19 w 158"/>
                  <a:gd name="T11" fmla="*/ 14 h 113"/>
                  <a:gd name="T12" fmla="*/ 1 w 158"/>
                  <a:gd name="T13" fmla="*/ 88 h 113"/>
                  <a:gd name="T14" fmla="*/ 11 w 158"/>
                  <a:gd name="T15" fmla="*/ 112 h 113"/>
                  <a:gd name="T16" fmla="*/ 11 w 158"/>
                  <a:gd name="T17" fmla="*/ 112 h 113"/>
                  <a:gd name="T18" fmla="*/ 28 w 158"/>
                  <a:gd name="T19" fmla="*/ 107 h 113"/>
                  <a:gd name="T20" fmla="*/ 56 w 158"/>
                  <a:gd name="T21" fmla="*/ 86 h 113"/>
                  <a:gd name="T22" fmla="*/ 79 w 158"/>
                  <a:gd name="T23" fmla="*/ 85 h 113"/>
                  <a:gd name="T24" fmla="*/ 102 w 158"/>
                  <a:gd name="T25" fmla="*/ 86 h 113"/>
                  <a:gd name="T26" fmla="*/ 130 w 158"/>
                  <a:gd name="T27" fmla="*/ 107 h 113"/>
                  <a:gd name="T28" fmla="*/ 147 w 158"/>
                  <a:gd name="T29" fmla="*/ 112 h 113"/>
                  <a:gd name="T30" fmla="*/ 147 w 158"/>
                  <a:gd name="T31" fmla="*/ 112 h 113"/>
                  <a:gd name="T32" fmla="*/ 157 w 158"/>
                  <a:gd name="T33" fmla="*/ 88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8" h="113">
                    <a:moveTo>
                      <a:pt x="157" y="88"/>
                    </a:moveTo>
                    <a:cubicBezTo>
                      <a:pt x="156" y="45"/>
                      <a:pt x="148" y="21"/>
                      <a:pt x="138" y="14"/>
                    </a:cubicBezTo>
                    <a:cubicBezTo>
                      <a:pt x="123" y="0"/>
                      <a:pt x="101" y="11"/>
                      <a:pt x="100" y="12"/>
                    </a:cubicBezTo>
                    <a:cubicBezTo>
                      <a:pt x="79" y="14"/>
                      <a:pt x="79" y="14"/>
                      <a:pt x="79" y="14"/>
                    </a:cubicBezTo>
                    <a:cubicBezTo>
                      <a:pt x="58" y="12"/>
                      <a:pt x="58" y="12"/>
                      <a:pt x="58" y="12"/>
                    </a:cubicBezTo>
                    <a:cubicBezTo>
                      <a:pt x="57" y="11"/>
                      <a:pt x="35" y="0"/>
                      <a:pt x="19" y="14"/>
                    </a:cubicBezTo>
                    <a:cubicBezTo>
                      <a:pt x="10" y="21"/>
                      <a:pt x="2" y="45"/>
                      <a:pt x="1" y="88"/>
                    </a:cubicBezTo>
                    <a:cubicBezTo>
                      <a:pt x="0" y="92"/>
                      <a:pt x="1" y="111"/>
                      <a:pt x="11" y="112"/>
                    </a:cubicBezTo>
                    <a:cubicBezTo>
                      <a:pt x="11" y="112"/>
                      <a:pt x="11" y="112"/>
                      <a:pt x="11" y="112"/>
                    </a:cubicBezTo>
                    <a:cubicBezTo>
                      <a:pt x="11" y="112"/>
                      <a:pt x="20" y="113"/>
                      <a:pt x="28" y="107"/>
                    </a:cubicBezTo>
                    <a:cubicBezTo>
                      <a:pt x="33" y="103"/>
                      <a:pt x="46" y="88"/>
                      <a:pt x="56" y="86"/>
                    </a:cubicBezTo>
                    <a:cubicBezTo>
                      <a:pt x="67" y="85"/>
                      <a:pt x="79" y="85"/>
                      <a:pt x="79" y="85"/>
                    </a:cubicBezTo>
                    <a:cubicBezTo>
                      <a:pt x="79" y="85"/>
                      <a:pt x="91" y="85"/>
                      <a:pt x="102" y="86"/>
                    </a:cubicBezTo>
                    <a:cubicBezTo>
                      <a:pt x="112" y="88"/>
                      <a:pt x="125" y="103"/>
                      <a:pt x="130" y="107"/>
                    </a:cubicBezTo>
                    <a:cubicBezTo>
                      <a:pt x="138" y="113"/>
                      <a:pt x="147" y="112"/>
                      <a:pt x="147" y="112"/>
                    </a:cubicBezTo>
                    <a:cubicBezTo>
                      <a:pt x="147" y="112"/>
                      <a:pt x="147" y="112"/>
                      <a:pt x="147" y="112"/>
                    </a:cubicBezTo>
                    <a:cubicBezTo>
                      <a:pt x="157" y="111"/>
                      <a:pt x="158" y="92"/>
                      <a:pt x="157" y="8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144"/>
              <p:cNvSpPr>
                <a:spLocks/>
              </p:cNvSpPr>
              <p:nvPr/>
            </p:nvSpPr>
            <p:spPr bwMode="auto">
              <a:xfrm>
                <a:off x="8490487" y="3670556"/>
                <a:ext cx="110247" cy="104520"/>
              </a:xfrm>
              <a:custGeom>
                <a:avLst/>
                <a:gdLst>
                  <a:gd name="T0" fmla="*/ 3 w 88"/>
                  <a:gd name="T1" fmla="*/ 58 h 85"/>
                  <a:gd name="T2" fmla="*/ 5 w 88"/>
                  <a:gd name="T3" fmla="*/ 49 h 85"/>
                  <a:gd name="T4" fmla="*/ 2 w 88"/>
                  <a:gd name="T5" fmla="*/ 45 h 85"/>
                  <a:gd name="T6" fmla="*/ 7 w 88"/>
                  <a:gd name="T7" fmla="*/ 35 h 85"/>
                  <a:gd name="T8" fmla="*/ 20 w 88"/>
                  <a:gd name="T9" fmla="*/ 31 h 85"/>
                  <a:gd name="T10" fmla="*/ 38 w 88"/>
                  <a:gd name="T11" fmla="*/ 22 h 85"/>
                  <a:gd name="T12" fmla="*/ 17 w 88"/>
                  <a:gd name="T13" fmla="*/ 17 h 85"/>
                  <a:gd name="T14" fmla="*/ 13 w 88"/>
                  <a:gd name="T15" fmla="*/ 0 h 85"/>
                  <a:gd name="T16" fmla="*/ 60 w 88"/>
                  <a:gd name="T17" fmla="*/ 9 h 85"/>
                  <a:gd name="T18" fmla="*/ 80 w 88"/>
                  <a:gd name="T19" fmla="*/ 33 h 85"/>
                  <a:gd name="T20" fmla="*/ 80 w 88"/>
                  <a:gd name="T21" fmla="*/ 33 h 85"/>
                  <a:gd name="T22" fmla="*/ 88 w 88"/>
                  <a:gd name="T23" fmla="*/ 57 h 85"/>
                  <a:gd name="T24" fmla="*/ 52 w 88"/>
                  <a:gd name="T25" fmla="*/ 78 h 85"/>
                  <a:gd name="T26" fmla="*/ 34 w 88"/>
                  <a:gd name="T27" fmla="*/ 84 h 85"/>
                  <a:gd name="T28" fmla="*/ 23 w 88"/>
                  <a:gd name="T29" fmla="*/ 78 h 85"/>
                  <a:gd name="T30" fmla="*/ 23 w 88"/>
                  <a:gd name="T31" fmla="*/ 74 h 85"/>
                  <a:gd name="T32" fmla="*/ 13 w 88"/>
                  <a:gd name="T33" fmla="*/ 68 h 85"/>
                  <a:gd name="T34" fmla="*/ 13 w 88"/>
                  <a:gd name="T35" fmla="*/ 63 h 85"/>
                  <a:gd name="T36" fmla="*/ 13 w 88"/>
                  <a:gd name="T37" fmla="*/ 63 h 85"/>
                  <a:gd name="T38" fmla="*/ 3 w 88"/>
                  <a:gd name="T39" fmla="*/ 58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8" h="85">
                    <a:moveTo>
                      <a:pt x="3" y="58"/>
                    </a:moveTo>
                    <a:cubicBezTo>
                      <a:pt x="2" y="55"/>
                      <a:pt x="3" y="51"/>
                      <a:pt x="5" y="49"/>
                    </a:cubicBezTo>
                    <a:cubicBezTo>
                      <a:pt x="4" y="48"/>
                      <a:pt x="2" y="47"/>
                      <a:pt x="2" y="45"/>
                    </a:cubicBezTo>
                    <a:cubicBezTo>
                      <a:pt x="0" y="41"/>
                      <a:pt x="3" y="36"/>
                      <a:pt x="7" y="35"/>
                    </a:cubicBezTo>
                    <a:cubicBezTo>
                      <a:pt x="20" y="31"/>
                      <a:pt x="20" y="31"/>
                      <a:pt x="20" y="31"/>
                    </a:cubicBezTo>
                    <a:cubicBezTo>
                      <a:pt x="38" y="22"/>
                      <a:pt x="38" y="22"/>
                      <a:pt x="38" y="22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7" y="17"/>
                      <a:pt x="5" y="8"/>
                      <a:pt x="13" y="0"/>
                    </a:cubicBezTo>
                    <a:cubicBezTo>
                      <a:pt x="49" y="10"/>
                      <a:pt x="48" y="4"/>
                      <a:pt x="60" y="9"/>
                    </a:cubicBezTo>
                    <a:cubicBezTo>
                      <a:pt x="72" y="14"/>
                      <a:pt x="79" y="26"/>
                      <a:pt x="80" y="33"/>
                    </a:cubicBezTo>
                    <a:cubicBezTo>
                      <a:pt x="80" y="33"/>
                      <a:pt x="80" y="33"/>
                      <a:pt x="80" y="33"/>
                    </a:cubicBezTo>
                    <a:cubicBezTo>
                      <a:pt x="88" y="57"/>
                      <a:pt x="88" y="57"/>
                      <a:pt x="88" y="57"/>
                    </a:cubicBezTo>
                    <a:cubicBezTo>
                      <a:pt x="52" y="78"/>
                      <a:pt x="52" y="78"/>
                      <a:pt x="52" y="78"/>
                    </a:cubicBezTo>
                    <a:cubicBezTo>
                      <a:pt x="34" y="84"/>
                      <a:pt x="34" y="84"/>
                      <a:pt x="34" y="84"/>
                    </a:cubicBezTo>
                    <a:cubicBezTo>
                      <a:pt x="29" y="85"/>
                      <a:pt x="24" y="83"/>
                      <a:pt x="23" y="78"/>
                    </a:cubicBezTo>
                    <a:cubicBezTo>
                      <a:pt x="23" y="77"/>
                      <a:pt x="23" y="75"/>
                      <a:pt x="23" y="74"/>
                    </a:cubicBezTo>
                    <a:cubicBezTo>
                      <a:pt x="19" y="75"/>
                      <a:pt x="15" y="72"/>
                      <a:pt x="13" y="68"/>
                    </a:cubicBezTo>
                    <a:cubicBezTo>
                      <a:pt x="13" y="66"/>
                      <a:pt x="13" y="65"/>
                      <a:pt x="13" y="63"/>
                    </a:cubicBezTo>
                    <a:cubicBezTo>
                      <a:pt x="13" y="63"/>
                      <a:pt x="13" y="63"/>
                      <a:pt x="13" y="63"/>
                    </a:cubicBezTo>
                    <a:cubicBezTo>
                      <a:pt x="9" y="65"/>
                      <a:pt x="4" y="62"/>
                      <a:pt x="3" y="58"/>
                    </a:cubicBezTo>
                    <a:close/>
                  </a:path>
                </a:pathLst>
              </a:custGeom>
              <a:solidFill>
                <a:srgbClr val="F6CA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145"/>
              <p:cNvSpPr>
                <a:spLocks/>
              </p:cNvSpPr>
              <p:nvPr/>
            </p:nvSpPr>
            <p:spPr bwMode="auto">
              <a:xfrm>
                <a:off x="8208425" y="3490151"/>
                <a:ext cx="171814" cy="264880"/>
              </a:xfrm>
              <a:custGeom>
                <a:avLst/>
                <a:gdLst>
                  <a:gd name="T0" fmla="*/ 113 w 138"/>
                  <a:gd name="T1" fmla="*/ 181 h 213"/>
                  <a:gd name="T2" fmla="*/ 94 w 138"/>
                  <a:gd name="T3" fmla="*/ 158 h 213"/>
                  <a:gd name="T4" fmla="*/ 74 w 138"/>
                  <a:gd name="T5" fmla="*/ 147 h 213"/>
                  <a:gd name="T6" fmla="*/ 130 w 138"/>
                  <a:gd name="T7" fmla="*/ 45 h 213"/>
                  <a:gd name="T8" fmla="*/ 120 w 138"/>
                  <a:gd name="T9" fmla="*/ 8 h 213"/>
                  <a:gd name="T10" fmla="*/ 82 w 138"/>
                  <a:gd name="T11" fmla="*/ 18 h 213"/>
                  <a:gd name="T12" fmla="*/ 11 w 138"/>
                  <a:gd name="T13" fmla="*/ 145 h 213"/>
                  <a:gd name="T14" fmla="*/ 5 w 138"/>
                  <a:gd name="T15" fmla="*/ 156 h 213"/>
                  <a:gd name="T16" fmla="*/ 23 w 138"/>
                  <a:gd name="T17" fmla="*/ 191 h 213"/>
                  <a:gd name="T18" fmla="*/ 77 w 138"/>
                  <a:gd name="T19" fmla="*/ 208 h 213"/>
                  <a:gd name="T20" fmla="*/ 112 w 138"/>
                  <a:gd name="T21" fmla="*/ 190 h 213"/>
                  <a:gd name="T22" fmla="*/ 113 w 138"/>
                  <a:gd name="T23" fmla="*/ 181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8" h="213">
                    <a:moveTo>
                      <a:pt x="113" y="181"/>
                    </a:moveTo>
                    <a:cubicBezTo>
                      <a:pt x="112" y="171"/>
                      <a:pt x="105" y="161"/>
                      <a:pt x="94" y="158"/>
                    </a:cubicBezTo>
                    <a:cubicBezTo>
                      <a:pt x="74" y="147"/>
                      <a:pt x="74" y="147"/>
                      <a:pt x="74" y="147"/>
                    </a:cubicBezTo>
                    <a:cubicBezTo>
                      <a:pt x="130" y="45"/>
                      <a:pt x="130" y="45"/>
                      <a:pt x="130" y="45"/>
                    </a:cubicBezTo>
                    <a:cubicBezTo>
                      <a:pt x="138" y="32"/>
                      <a:pt x="133" y="15"/>
                      <a:pt x="120" y="8"/>
                    </a:cubicBezTo>
                    <a:cubicBezTo>
                      <a:pt x="106" y="0"/>
                      <a:pt x="90" y="5"/>
                      <a:pt x="82" y="18"/>
                    </a:cubicBezTo>
                    <a:cubicBezTo>
                      <a:pt x="11" y="145"/>
                      <a:pt x="11" y="145"/>
                      <a:pt x="11" y="145"/>
                    </a:cubicBezTo>
                    <a:cubicBezTo>
                      <a:pt x="8" y="148"/>
                      <a:pt x="6" y="152"/>
                      <a:pt x="5" y="156"/>
                    </a:cubicBezTo>
                    <a:cubicBezTo>
                      <a:pt x="0" y="170"/>
                      <a:pt x="8" y="186"/>
                      <a:pt x="23" y="191"/>
                    </a:cubicBezTo>
                    <a:cubicBezTo>
                      <a:pt x="77" y="208"/>
                      <a:pt x="77" y="208"/>
                      <a:pt x="77" y="208"/>
                    </a:cubicBezTo>
                    <a:cubicBezTo>
                      <a:pt x="92" y="213"/>
                      <a:pt x="108" y="205"/>
                      <a:pt x="112" y="190"/>
                    </a:cubicBezTo>
                    <a:cubicBezTo>
                      <a:pt x="114" y="186"/>
                      <a:pt x="114" y="185"/>
                      <a:pt x="113" y="181"/>
                    </a:cubicBez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146"/>
              <p:cNvSpPr>
                <a:spLocks/>
              </p:cNvSpPr>
              <p:nvPr/>
            </p:nvSpPr>
            <p:spPr bwMode="auto">
              <a:xfrm>
                <a:off x="8284310" y="3587512"/>
                <a:ext cx="62998" cy="121701"/>
              </a:xfrm>
              <a:custGeom>
                <a:avLst/>
                <a:gdLst>
                  <a:gd name="T0" fmla="*/ 33 w 51"/>
                  <a:gd name="T1" fmla="*/ 79 h 97"/>
                  <a:gd name="T2" fmla="*/ 13 w 51"/>
                  <a:gd name="T3" fmla="*/ 68 h 97"/>
                  <a:gd name="T4" fmla="*/ 38 w 51"/>
                  <a:gd name="T5" fmla="*/ 23 h 97"/>
                  <a:gd name="T6" fmla="*/ 38 w 51"/>
                  <a:gd name="T7" fmla="*/ 0 h 97"/>
                  <a:gd name="T8" fmla="*/ 14 w 51"/>
                  <a:gd name="T9" fmla="*/ 43 h 97"/>
                  <a:gd name="T10" fmla="*/ 2 w 51"/>
                  <a:gd name="T11" fmla="*/ 72 h 97"/>
                  <a:gd name="T12" fmla="*/ 24 w 51"/>
                  <a:gd name="T13" fmla="*/ 89 h 97"/>
                  <a:gd name="T14" fmla="*/ 51 w 51"/>
                  <a:gd name="T15" fmla="*/ 97 h 97"/>
                  <a:gd name="T16" fmla="*/ 33 w 51"/>
                  <a:gd name="T17" fmla="*/ 7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" h="97">
                    <a:moveTo>
                      <a:pt x="33" y="79"/>
                    </a:moveTo>
                    <a:cubicBezTo>
                      <a:pt x="13" y="68"/>
                      <a:pt x="13" y="68"/>
                      <a:pt x="13" y="68"/>
                    </a:cubicBezTo>
                    <a:cubicBezTo>
                      <a:pt x="38" y="23"/>
                      <a:pt x="38" y="23"/>
                      <a:pt x="38" y="23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43"/>
                      <a:pt x="0" y="67"/>
                      <a:pt x="2" y="72"/>
                    </a:cubicBezTo>
                    <a:cubicBezTo>
                      <a:pt x="4" y="81"/>
                      <a:pt x="16" y="85"/>
                      <a:pt x="24" y="89"/>
                    </a:cubicBezTo>
                    <a:cubicBezTo>
                      <a:pt x="51" y="97"/>
                      <a:pt x="51" y="97"/>
                      <a:pt x="51" y="97"/>
                    </a:cubicBezTo>
                    <a:cubicBezTo>
                      <a:pt x="49" y="89"/>
                      <a:pt x="42" y="82"/>
                      <a:pt x="33" y="79"/>
                    </a:cubicBezTo>
                    <a:close/>
                  </a:path>
                </a:pathLst>
              </a:custGeom>
              <a:solidFill>
                <a:srgbClr val="FFA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147"/>
              <p:cNvSpPr>
                <a:spLocks/>
              </p:cNvSpPr>
              <p:nvPr/>
            </p:nvSpPr>
            <p:spPr bwMode="auto">
              <a:xfrm>
                <a:off x="8208425" y="3671988"/>
                <a:ext cx="140315" cy="83043"/>
              </a:xfrm>
              <a:custGeom>
                <a:avLst/>
                <a:gdLst>
                  <a:gd name="T0" fmla="*/ 82 w 113"/>
                  <a:gd name="T1" fmla="*/ 53 h 67"/>
                  <a:gd name="T2" fmla="*/ 28 w 113"/>
                  <a:gd name="T3" fmla="*/ 35 h 67"/>
                  <a:gd name="T4" fmla="*/ 10 w 113"/>
                  <a:gd name="T5" fmla="*/ 0 h 67"/>
                  <a:gd name="T6" fmla="*/ 10 w 113"/>
                  <a:gd name="T7" fmla="*/ 0 h 67"/>
                  <a:gd name="T8" fmla="*/ 5 w 113"/>
                  <a:gd name="T9" fmla="*/ 10 h 67"/>
                  <a:gd name="T10" fmla="*/ 23 w 113"/>
                  <a:gd name="T11" fmla="*/ 45 h 67"/>
                  <a:gd name="T12" fmla="*/ 77 w 113"/>
                  <a:gd name="T13" fmla="*/ 62 h 67"/>
                  <a:gd name="T14" fmla="*/ 112 w 113"/>
                  <a:gd name="T15" fmla="*/ 44 h 67"/>
                  <a:gd name="T16" fmla="*/ 113 w 113"/>
                  <a:gd name="T17" fmla="*/ 43 h 67"/>
                  <a:gd name="T18" fmla="*/ 82 w 113"/>
                  <a:gd name="T19" fmla="*/ 5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3" h="67">
                    <a:moveTo>
                      <a:pt x="82" y="53"/>
                    </a:moveTo>
                    <a:cubicBezTo>
                      <a:pt x="28" y="35"/>
                      <a:pt x="28" y="35"/>
                      <a:pt x="28" y="35"/>
                    </a:cubicBezTo>
                    <a:cubicBezTo>
                      <a:pt x="13" y="31"/>
                      <a:pt x="5" y="15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8" y="3"/>
                      <a:pt x="6" y="7"/>
                      <a:pt x="5" y="10"/>
                    </a:cubicBezTo>
                    <a:cubicBezTo>
                      <a:pt x="0" y="24"/>
                      <a:pt x="8" y="40"/>
                      <a:pt x="23" y="45"/>
                    </a:cubicBezTo>
                    <a:cubicBezTo>
                      <a:pt x="77" y="62"/>
                      <a:pt x="77" y="62"/>
                      <a:pt x="77" y="62"/>
                    </a:cubicBezTo>
                    <a:cubicBezTo>
                      <a:pt x="92" y="67"/>
                      <a:pt x="108" y="59"/>
                      <a:pt x="112" y="44"/>
                    </a:cubicBezTo>
                    <a:cubicBezTo>
                      <a:pt x="113" y="44"/>
                      <a:pt x="113" y="43"/>
                      <a:pt x="113" y="43"/>
                    </a:cubicBezTo>
                    <a:cubicBezTo>
                      <a:pt x="106" y="52"/>
                      <a:pt x="94" y="56"/>
                      <a:pt x="82" y="53"/>
                    </a:cubicBezTo>
                    <a:close/>
                  </a:path>
                </a:pathLst>
              </a:custGeom>
              <a:solidFill>
                <a:srgbClr val="DB7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148"/>
              <p:cNvSpPr>
                <a:spLocks/>
              </p:cNvSpPr>
              <p:nvPr/>
            </p:nvSpPr>
            <p:spPr bwMode="auto">
              <a:xfrm>
                <a:off x="8317241" y="3669124"/>
                <a:ext cx="107383" cy="107383"/>
              </a:xfrm>
              <a:custGeom>
                <a:avLst/>
                <a:gdLst>
                  <a:gd name="T0" fmla="*/ 84 w 85"/>
                  <a:gd name="T1" fmla="*/ 56 h 87"/>
                  <a:gd name="T2" fmla="*/ 81 w 85"/>
                  <a:gd name="T3" fmla="*/ 48 h 87"/>
                  <a:gd name="T4" fmla="*/ 84 w 85"/>
                  <a:gd name="T5" fmla="*/ 44 h 87"/>
                  <a:gd name="T6" fmla="*/ 77 w 85"/>
                  <a:gd name="T7" fmla="*/ 34 h 87"/>
                  <a:gd name="T8" fmla="*/ 65 w 85"/>
                  <a:gd name="T9" fmla="*/ 31 h 87"/>
                  <a:gd name="T10" fmla="*/ 45 w 85"/>
                  <a:gd name="T11" fmla="*/ 25 h 87"/>
                  <a:gd name="T12" fmla="*/ 65 w 85"/>
                  <a:gd name="T13" fmla="*/ 18 h 87"/>
                  <a:gd name="T14" fmla="*/ 67 w 85"/>
                  <a:gd name="T15" fmla="*/ 0 h 87"/>
                  <a:gd name="T16" fmla="*/ 22 w 85"/>
                  <a:gd name="T17" fmla="*/ 15 h 87"/>
                  <a:gd name="T18" fmla="*/ 5 w 85"/>
                  <a:gd name="T19" fmla="*/ 41 h 87"/>
                  <a:gd name="T20" fmla="*/ 5 w 85"/>
                  <a:gd name="T21" fmla="*/ 41 h 87"/>
                  <a:gd name="T22" fmla="*/ 0 w 85"/>
                  <a:gd name="T23" fmla="*/ 65 h 87"/>
                  <a:gd name="T24" fmla="*/ 38 w 85"/>
                  <a:gd name="T25" fmla="*/ 82 h 87"/>
                  <a:gd name="T26" fmla="*/ 57 w 85"/>
                  <a:gd name="T27" fmla="*/ 86 h 87"/>
                  <a:gd name="T28" fmla="*/ 67 w 85"/>
                  <a:gd name="T29" fmla="*/ 79 h 87"/>
                  <a:gd name="T30" fmla="*/ 66 w 85"/>
                  <a:gd name="T31" fmla="*/ 75 h 87"/>
                  <a:gd name="T32" fmla="*/ 75 w 85"/>
                  <a:gd name="T33" fmla="*/ 68 h 87"/>
                  <a:gd name="T34" fmla="*/ 74 w 85"/>
                  <a:gd name="T35" fmla="*/ 63 h 87"/>
                  <a:gd name="T36" fmla="*/ 75 w 85"/>
                  <a:gd name="T37" fmla="*/ 63 h 87"/>
                  <a:gd name="T38" fmla="*/ 84 w 85"/>
                  <a:gd name="T39" fmla="*/ 56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5" h="87">
                    <a:moveTo>
                      <a:pt x="84" y="56"/>
                    </a:moveTo>
                    <a:cubicBezTo>
                      <a:pt x="85" y="53"/>
                      <a:pt x="84" y="50"/>
                      <a:pt x="81" y="48"/>
                    </a:cubicBezTo>
                    <a:cubicBezTo>
                      <a:pt x="83" y="47"/>
                      <a:pt x="83" y="45"/>
                      <a:pt x="84" y="44"/>
                    </a:cubicBezTo>
                    <a:cubicBezTo>
                      <a:pt x="85" y="39"/>
                      <a:pt x="82" y="35"/>
                      <a:pt x="77" y="34"/>
                    </a:cubicBezTo>
                    <a:cubicBezTo>
                      <a:pt x="65" y="31"/>
                      <a:pt x="65" y="31"/>
                      <a:pt x="65" y="31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65" y="18"/>
                      <a:pt x="65" y="18"/>
                      <a:pt x="65" y="18"/>
                    </a:cubicBezTo>
                    <a:cubicBezTo>
                      <a:pt x="65" y="18"/>
                      <a:pt x="76" y="8"/>
                      <a:pt x="67" y="0"/>
                    </a:cubicBezTo>
                    <a:cubicBezTo>
                      <a:pt x="33" y="14"/>
                      <a:pt x="33" y="8"/>
                      <a:pt x="22" y="15"/>
                    </a:cubicBezTo>
                    <a:cubicBezTo>
                      <a:pt x="10" y="21"/>
                      <a:pt x="5" y="34"/>
                      <a:pt x="5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38" y="82"/>
                      <a:pt x="38" y="82"/>
                      <a:pt x="38" y="82"/>
                    </a:cubicBezTo>
                    <a:cubicBezTo>
                      <a:pt x="57" y="86"/>
                      <a:pt x="57" y="86"/>
                      <a:pt x="57" y="86"/>
                    </a:cubicBezTo>
                    <a:cubicBezTo>
                      <a:pt x="61" y="87"/>
                      <a:pt x="66" y="84"/>
                      <a:pt x="67" y="79"/>
                    </a:cubicBezTo>
                    <a:cubicBezTo>
                      <a:pt x="67" y="78"/>
                      <a:pt x="67" y="76"/>
                      <a:pt x="66" y="75"/>
                    </a:cubicBezTo>
                    <a:cubicBezTo>
                      <a:pt x="70" y="75"/>
                      <a:pt x="74" y="72"/>
                      <a:pt x="75" y="68"/>
                    </a:cubicBezTo>
                    <a:cubicBezTo>
                      <a:pt x="75" y="66"/>
                      <a:pt x="75" y="64"/>
                      <a:pt x="74" y="63"/>
                    </a:cubicBezTo>
                    <a:cubicBezTo>
                      <a:pt x="75" y="63"/>
                      <a:pt x="75" y="63"/>
                      <a:pt x="75" y="63"/>
                    </a:cubicBezTo>
                    <a:cubicBezTo>
                      <a:pt x="79" y="64"/>
                      <a:pt x="84" y="61"/>
                      <a:pt x="84" y="56"/>
                    </a:cubicBezTo>
                    <a:close/>
                  </a:path>
                </a:pathLst>
              </a:custGeom>
              <a:solidFill>
                <a:srgbClr val="F6CA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149"/>
              <p:cNvSpPr>
                <a:spLocks/>
              </p:cNvSpPr>
              <p:nvPr/>
            </p:nvSpPr>
            <p:spPr bwMode="auto">
              <a:xfrm>
                <a:off x="8365921" y="3661964"/>
                <a:ext cx="48680" cy="38658"/>
              </a:xfrm>
              <a:custGeom>
                <a:avLst/>
                <a:gdLst>
                  <a:gd name="T0" fmla="*/ 4 w 40"/>
                  <a:gd name="T1" fmla="*/ 14 h 32"/>
                  <a:gd name="T2" fmla="*/ 1 w 40"/>
                  <a:gd name="T3" fmla="*/ 31 h 32"/>
                  <a:gd name="T4" fmla="*/ 18 w 40"/>
                  <a:gd name="T5" fmla="*/ 32 h 32"/>
                  <a:gd name="T6" fmla="*/ 40 w 40"/>
                  <a:gd name="T7" fmla="*/ 26 h 32"/>
                  <a:gd name="T8" fmla="*/ 35 w 40"/>
                  <a:gd name="T9" fmla="*/ 1 h 32"/>
                  <a:gd name="T10" fmla="*/ 27 w 40"/>
                  <a:gd name="T11" fmla="*/ 0 h 32"/>
                  <a:gd name="T12" fmla="*/ 4 w 40"/>
                  <a:gd name="T13" fmla="*/ 14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32">
                    <a:moveTo>
                      <a:pt x="4" y="14"/>
                    </a:moveTo>
                    <a:cubicBezTo>
                      <a:pt x="4" y="14"/>
                      <a:pt x="0" y="25"/>
                      <a:pt x="1" y="31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27" y="0"/>
                      <a:pt x="27" y="0"/>
                      <a:pt x="27" y="0"/>
                    </a:cubicBezTo>
                    <a:lnTo>
                      <a:pt x="4" y="1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150"/>
              <p:cNvSpPr>
                <a:spLocks/>
              </p:cNvSpPr>
              <p:nvPr/>
            </p:nvSpPr>
            <p:spPr bwMode="auto">
              <a:xfrm>
                <a:off x="8490487" y="3656237"/>
                <a:ext cx="62998" cy="42953"/>
              </a:xfrm>
              <a:custGeom>
                <a:avLst/>
                <a:gdLst>
                  <a:gd name="T0" fmla="*/ 47 w 51"/>
                  <a:gd name="T1" fmla="*/ 14 h 35"/>
                  <a:gd name="T2" fmla="*/ 50 w 51"/>
                  <a:gd name="T3" fmla="*/ 31 h 35"/>
                  <a:gd name="T4" fmla="*/ 33 w 51"/>
                  <a:gd name="T5" fmla="*/ 33 h 35"/>
                  <a:gd name="T6" fmla="*/ 0 w 51"/>
                  <a:gd name="T7" fmla="*/ 25 h 35"/>
                  <a:gd name="T8" fmla="*/ 16 w 51"/>
                  <a:gd name="T9" fmla="*/ 1 h 35"/>
                  <a:gd name="T10" fmla="*/ 24 w 51"/>
                  <a:gd name="T11" fmla="*/ 0 h 35"/>
                  <a:gd name="T12" fmla="*/ 47 w 51"/>
                  <a:gd name="T13" fmla="*/ 1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" h="35">
                    <a:moveTo>
                      <a:pt x="47" y="14"/>
                    </a:moveTo>
                    <a:cubicBezTo>
                      <a:pt x="47" y="14"/>
                      <a:pt x="51" y="25"/>
                      <a:pt x="50" y="31"/>
                    </a:cubicBezTo>
                    <a:cubicBezTo>
                      <a:pt x="33" y="35"/>
                      <a:pt x="33" y="33"/>
                      <a:pt x="33" y="33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24" y="0"/>
                      <a:pt x="24" y="0"/>
                      <a:pt x="24" y="0"/>
                    </a:cubicBezTo>
                    <a:lnTo>
                      <a:pt x="47" y="1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Freeform 151"/>
              <p:cNvSpPr>
                <a:spLocks/>
              </p:cNvSpPr>
              <p:nvPr/>
            </p:nvSpPr>
            <p:spPr bwMode="auto">
              <a:xfrm>
                <a:off x="8367353" y="3271089"/>
                <a:ext cx="200450" cy="144610"/>
              </a:xfrm>
              <a:custGeom>
                <a:avLst/>
                <a:gdLst>
                  <a:gd name="T0" fmla="*/ 160 w 160"/>
                  <a:gd name="T1" fmla="*/ 43 h 116"/>
                  <a:gd name="T2" fmla="*/ 5 w 160"/>
                  <a:gd name="T3" fmla="*/ 3 h 116"/>
                  <a:gd name="T4" fmla="*/ 0 w 160"/>
                  <a:gd name="T5" fmla="*/ 0 h 116"/>
                  <a:gd name="T6" fmla="*/ 0 w 160"/>
                  <a:gd name="T7" fmla="*/ 11 h 116"/>
                  <a:gd name="T8" fmla="*/ 0 w 160"/>
                  <a:gd name="T9" fmla="*/ 116 h 116"/>
                  <a:gd name="T10" fmla="*/ 43 w 160"/>
                  <a:gd name="T11" fmla="*/ 108 h 116"/>
                  <a:gd name="T12" fmla="*/ 160 w 160"/>
                  <a:gd name="T13" fmla="*/ 108 h 116"/>
                  <a:gd name="T14" fmla="*/ 160 w 160"/>
                  <a:gd name="T15" fmla="*/ 43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0" h="116">
                    <a:moveTo>
                      <a:pt x="160" y="43"/>
                    </a:moveTo>
                    <a:cubicBezTo>
                      <a:pt x="132" y="43"/>
                      <a:pt x="75" y="52"/>
                      <a:pt x="5" y="3"/>
                    </a:cubicBezTo>
                    <a:cubicBezTo>
                      <a:pt x="3" y="2"/>
                      <a:pt x="2" y="1"/>
                      <a:pt x="0" y="0"/>
                    </a:cubicBezTo>
                    <a:cubicBezTo>
                      <a:pt x="0" y="5"/>
                      <a:pt x="0" y="8"/>
                      <a:pt x="0" y="11"/>
                    </a:cubicBezTo>
                    <a:cubicBezTo>
                      <a:pt x="0" y="112"/>
                      <a:pt x="0" y="116"/>
                      <a:pt x="0" y="116"/>
                    </a:cubicBezTo>
                    <a:cubicBezTo>
                      <a:pt x="43" y="108"/>
                      <a:pt x="43" y="108"/>
                      <a:pt x="43" y="108"/>
                    </a:cubicBezTo>
                    <a:cubicBezTo>
                      <a:pt x="160" y="108"/>
                      <a:pt x="160" y="108"/>
                      <a:pt x="160" y="108"/>
                    </a:cubicBezTo>
                    <a:cubicBezTo>
                      <a:pt x="160" y="43"/>
                      <a:pt x="160" y="43"/>
                      <a:pt x="160" y="43"/>
                    </a:cubicBezTo>
                    <a:close/>
                  </a:path>
                </a:pathLst>
              </a:custGeom>
              <a:solidFill>
                <a:srgbClr val="D0B2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Oval 152"/>
              <p:cNvSpPr>
                <a:spLocks noChangeArrowheads="1"/>
              </p:cNvSpPr>
              <p:nvPr/>
            </p:nvSpPr>
            <p:spPr bwMode="auto">
              <a:xfrm>
                <a:off x="8315810" y="3348404"/>
                <a:ext cx="60135" cy="60135"/>
              </a:xfrm>
              <a:prstGeom prst="ellipse">
                <a:avLst/>
              </a:prstGeom>
              <a:solidFill>
                <a:srgbClr val="D0B2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153"/>
              <p:cNvSpPr>
                <a:spLocks/>
              </p:cNvSpPr>
              <p:nvPr/>
            </p:nvSpPr>
            <p:spPr bwMode="auto">
              <a:xfrm>
                <a:off x="8315810" y="3348404"/>
                <a:ext cx="57272" cy="48680"/>
              </a:xfrm>
              <a:custGeom>
                <a:avLst/>
                <a:gdLst>
                  <a:gd name="T0" fmla="*/ 27 w 46"/>
                  <a:gd name="T1" fmla="*/ 6 h 39"/>
                  <a:gd name="T2" fmla="*/ 3 w 46"/>
                  <a:gd name="T3" fmla="*/ 30 h 39"/>
                  <a:gd name="T4" fmla="*/ 5 w 46"/>
                  <a:gd name="T5" fmla="*/ 39 h 39"/>
                  <a:gd name="T6" fmla="*/ 0 w 46"/>
                  <a:gd name="T7" fmla="*/ 24 h 39"/>
                  <a:gd name="T8" fmla="*/ 24 w 46"/>
                  <a:gd name="T9" fmla="*/ 0 h 39"/>
                  <a:gd name="T10" fmla="*/ 46 w 46"/>
                  <a:gd name="T11" fmla="*/ 15 h 39"/>
                  <a:gd name="T12" fmla="*/ 27 w 46"/>
                  <a:gd name="T13" fmla="*/ 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39">
                    <a:moveTo>
                      <a:pt x="27" y="6"/>
                    </a:moveTo>
                    <a:cubicBezTo>
                      <a:pt x="14" y="6"/>
                      <a:pt x="3" y="16"/>
                      <a:pt x="3" y="30"/>
                    </a:cubicBezTo>
                    <a:cubicBezTo>
                      <a:pt x="3" y="33"/>
                      <a:pt x="4" y="36"/>
                      <a:pt x="5" y="39"/>
                    </a:cubicBezTo>
                    <a:cubicBezTo>
                      <a:pt x="2" y="35"/>
                      <a:pt x="0" y="30"/>
                      <a:pt x="0" y="24"/>
                    </a:cubicBezTo>
                    <a:cubicBezTo>
                      <a:pt x="0" y="11"/>
                      <a:pt x="10" y="0"/>
                      <a:pt x="24" y="0"/>
                    </a:cubicBezTo>
                    <a:cubicBezTo>
                      <a:pt x="34" y="0"/>
                      <a:pt x="42" y="6"/>
                      <a:pt x="46" y="15"/>
                    </a:cubicBezTo>
                    <a:cubicBezTo>
                      <a:pt x="42" y="9"/>
                      <a:pt x="35" y="6"/>
                      <a:pt x="27" y="6"/>
                    </a:cubicBezTo>
                    <a:close/>
                  </a:path>
                </a:pathLst>
              </a:custGeom>
              <a:solidFill>
                <a:srgbClr val="C2A0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154"/>
              <p:cNvSpPr>
                <a:spLocks/>
              </p:cNvSpPr>
              <p:nvPr/>
            </p:nvSpPr>
            <p:spPr bwMode="auto">
              <a:xfrm>
                <a:off x="8463283" y="3364154"/>
                <a:ext cx="20045" cy="18613"/>
              </a:xfrm>
              <a:custGeom>
                <a:avLst/>
                <a:gdLst>
                  <a:gd name="T0" fmla="*/ 8 w 17"/>
                  <a:gd name="T1" fmla="*/ 13 h 14"/>
                  <a:gd name="T2" fmla="*/ 14 w 17"/>
                  <a:gd name="T3" fmla="*/ 14 h 14"/>
                  <a:gd name="T4" fmla="*/ 17 w 17"/>
                  <a:gd name="T5" fmla="*/ 8 h 14"/>
                  <a:gd name="T6" fmla="*/ 8 w 17"/>
                  <a:gd name="T7" fmla="*/ 0 h 14"/>
                  <a:gd name="T8" fmla="*/ 0 w 17"/>
                  <a:gd name="T9" fmla="*/ 8 h 14"/>
                  <a:gd name="T10" fmla="*/ 2 w 17"/>
                  <a:gd name="T11" fmla="*/ 14 h 14"/>
                  <a:gd name="T12" fmla="*/ 8 w 17"/>
                  <a:gd name="T1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4">
                    <a:moveTo>
                      <a:pt x="8" y="13"/>
                    </a:moveTo>
                    <a:cubicBezTo>
                      <a:pt x="10" y="13"/>
                      <a:pt x="12" y="14"/>
                      <a:pt x="14" y="14"/>
                    </a:cubicBezTo>
                    <a:cubicBezTo>
                      <a:pt x="16" y="13"/>
                      <a:pt x="17" y="11"/>
                      <a:pt x="17" y="8"/>
                    </a:cubicBezTo>
                    <a:cubicBezTo>
                      <a:pt x="17" y="4"/>
                      <a:pt x="13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1"/>
                      <a:pt x="1" y="13"/>
                      <a:pt x="2" y="14"/>
                    </a:cubicBezTo>
                    <a:cubicBezTo>
                      <a:pt x="4" y="14"/>
                      <a:pt x="6" y="13"/>
                      <a:pt x="8" y="1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155"/>
              <p:cNvSpPr>
                <a:spLocks/>
              </p:cNvSpPr>
              <p:nvPr/>
            </p:nvSpPr>
            <p:spPr bwMode="auto">
              <a:xfrm>
                <a:off x="8529145" y="3364154"/>
                <a:ext cx="21476" cy="18613"/>
              </a:xfrm>
              <a:custGeom>
                <a:avLst/>
                <a:gdLst>
                  <a:gd name="T0" fmla="*/ 9 w 17"/>
                  <a:gd name="T1" fmla="*/ 13 h 14"/>
                  <a:gd name="T2" fmla="*/ 15 w 17"/>
                  <a:gd name="T3" fmla="*/ 14 h 14"/>
                  <a:gd name="T4" fmla="*/ 17 w 17"/>
                  <a:gd name="T5" fmla="*/ 8 h 14"/>
                  <a:gd name="T6" fmla="*/ 9 w 17"/>
                  <a:gd name="T7" fmla="*/ 0 h 14"/>
                  <a:gd name="T8" fmla="*/ 0 w 17"/>
                  <a:gd name="T9" fmla="*/ 8 h 14"/>
                  <a:gd name="T10" fmla="*/ 3 w 17"/>
                  <a:gd name="T11" fmla="*/ 14 h 14"/>
                  <a:gd name="T12" fmla="*/ 9 w 17"/>
                  <a:gd name="T1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4">
                    <a:moveTo>
                      <a:pt x="9" y="13"/>
                    </a:moveTo>
                    <a:cubicBezTo>
                      <a:pt x="11" y="13"/>
                      <a:pt x="13" y="14"/>
                      <a:pt x="15" y="14"/>
                    </a:cubicBezTo>
                    <a:cubicBezTo>
                      <a:pt x="16" y="13"/>
                      <a:pt x="17" y="11"/>
                      <a:pt x="17" y="8"/>
                    </a:cubicBezTo>
                    <a:cubicBezTo>
                      <a:pt x="17" y="4"/>
                      <a:pt x="13" y="0"/>
                      <a:pt x="9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1"/>
                      <a:pt x="1" y="13"/>
                      <a:pt x="3" y="14"/>
                    </a:cubicBezTo>
                    <a:cubicBezTo>
                      <a:pt x="5" y="14"/>
                      <a:pt x="7" y="13"/>
                      <a:pt x="9" y="1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156"/>
              <p:cNvSpPr>
                <a:spLocks/>
              </p:cNvSpPr>
              <p:nvPr/>
            </p:nvSpPr>
            <p:spPr bwMode="auto">
              <a:xfrm>
                <a:off x="8308650" y="3168001"/>
                <a:ext cx="300675" cy="332174"/>
              </a:xfrm>
              <a:custGeom>
                <a:avLst/>
                <a:gdLst>
                  <a:gd name="T0" fmla="*/ 237 w 241"/>
                  <a:gd name="T1" fmla="*/ 97 h 268"/>
                  <a:gd name="T2" fmla="*/ 231 w 241"/>
                  <a:gd name="T3" fmla="*/ 77 h 268"/>
                  <a:gd name="T4" fmla="*/ 231 w 241"/>
                  <a:gd name="T5" fmla="*/ 54 h 268"/>
                  <a:gd name="T6" fmla="*/ 206 w 241"/>
                  <a:gd name="T7" fmla="*/ 28 h 268"/>
                  <a:gd name="T8" fmla="*/ 199 w 241"/>
                  <a:gd name="T9" fmla="*/ 28 h 268"/>
                  <a:gd name="T10" fmla="*/ 199 w 241"/>
                  <a:gd name="T11" fmla="*/ 28 h 268"/>
                  <a:gd name="T12" fmla="*/ 174 w 241"/>
                  <a:gd name="T13" fmla="*/ 28 h 268"/>
                  <a:gd name="T14" fmla="*/ 103 w 241"/>
                  <a:gd name="T15" fmla="*/ 0 h 268"/>
                  <a:gd name="T16" fmla="*/ 0 w 241"/>
                  <a:gd name="T17" fmla="*/ 103 h 268"/>
                  <a:gd name="T18" fmla="*/ 29 w 241"/>
                  <a:gd name="T19" fmla="*/ 175 h 268"/>
                  <a:gd name="T20" fmla="*/ 29 w 241"/>
                  <a:gd name="T21" fmla="*/ 206 h 268"/>
                  <a:gd name="T22" fmla="*/ 36 w 241"/>
                  <a:gd name="T23" fmla="*/ 224 h 268"/>
                  <a:gd name="T24" fmla="*/ 36 w 241"/>
                  <a:gd name="T25" fmla="*/ 224 h 268"/>
                  <a:gd name="T26" fmla="*/ 36 w 241"/>
                  <a:gd name="T27" fmla="*/ 224 h 268"/>
                  <a:gd name="T28" fmla="*/ 87 w 241"/>
                  <a:gd name="T29" fmla="*/ 259 h 268"/>
                  <a:gd name="T30" fmla="*/ 102 w 241"/>
                  <a:gd name="T31" fmla="*/ 268 h 268"/>
                  <a:gd name="T32" fmla="*/ 134 w 241"/>
                  <a:gd name="T33" fmla="*/ 268 h 268"/>
                  <a:gd name="T34" fmla="*/ 149 w 241"/>
                  <a:gd name="T35" fmla="*/ 259 h 268"/>
                  <a:gd name="T36" fmla="*/ 200 w 241"/>
                  <a:gd name="T37" fmla="*/ 223 h 268"/>
                  <a:gd name="T38" fmla="*/ 200 w 241"/>
                  <a:gd name="T39" fmla="*/ 223 h 268"/>
                  <a:gd name="T40" fmla="*/ 200 w 241"/>
                  <a:gd name="T41" fmla="*/ 223 h 268"/>
                  <a:gd name="T42" fmla="*/ 207 w 241"/>
                  <a:gd name="T43" fmla="*/ 206 h 268"/>
                  <a:gd name="T44" fmla="*/ 207 w 241"/>
                  <a:gd name="T45" fmla="*/ 192 h 268"/>
                  <a:gd name="T46" fmla="*/ 90 w 241"/>
                  <a:gd name="T47" fmla="*/ 192 h 268"/>
                  <a:gd name="T48" fmla="*/ 47 w 241"/>
                  <a:gd name="T49" fmla="*/ 200 h 268"/>
                  <a:gd name="T50" fmla="*/ 47 w 241"/>
                  <a:gd name="T51" fmla="*/ 95 h 268"/>
                  <a:gd name="T52" fmla="*/ 47 w 241"/>
                  <a:gd name="T53" fmla="*/ 84 h 268"/>
                  <a:gd name="T54" fmla="*/ 52 w 241"/>
                  <a:gd name="T55" fmla="*/ 87 h 268"/>
                  <a:gd name="T56" fmla="*/ 207 w 241"/>
                  <a:gd name="T57" fmla="*/ 127 h 268"/>
                  <a:gd name="T58" fmla="*/ 207 w 241"/>
                  <a:gd name="T59" fmla="*/ 127 h 268"/>
                  <a:gd name="T60" fmla="*/ 237 w 241"/>
                  <a:gd name="T61" fmla="*/ 97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41" h="268">
                    <a:moveTo>
                      <a:pt x="237" y="97"/>
                    </a:moveTo>
                    <a:cubicBezTo>
                      <a:pt x="232" y="91"/>
                      <a:pt x="231" y="77"/>
                      <a:pt x="231" y="77"/>
                    </a:cubicBezTo>
                    <a:cubicBezTo>
                      <a:pt x="231" y="77"/>
                      <a:pt x="231" y="70"/>
                      <a:pt x="231" y="54"/>
                    </a:cubicBezTo>
                    <a:cubicBezTo>
                      <a:pt x="231" y="37"/>
                      <a:pt x="216" y="28"/>
                      <a:pt x="206" y="28"/>
                    </a:cubicBezTo>
                    <a:cubicBezTo>
                      <a:pt x="202" y="28"/>
                      <a:pt x="200" y="28"/>
                      <a:pt x="199" y="28"/>
                    </a:cubicBezTo>
                    <a:cubicBezTo>
                      <a:pt x="199" y="28"/>
                      <a:pt x="199" y="28"/>
                      <a:pt x="199" y="28"/>
                    </a:cubicBezTo>
                    <a:cubicBezTo>
                      <a:pt x="197" y="28"/>
                      <a:pt x="188" y="28"/>
                      <a:pt x="174" y="28"/>
                    </a:cubicBezTo>
                    <a:cubicBezTo>
                      <a:pt x="156" y="11"/>
                      <a:pt x="131" y="0"/>
                      <a:pt x="103" y="0"/>
                    </a:cubicBezTo>
                    <a:cubicBezTo>
                      <a:pt x="46" y="0"/>
                      <a:pt x="0" y="46"/>
                      <a:pt x="0" y="103"/>
                    </a:cubicBezTo>
                    <a:cubicBezTo>
                      <a:pt x="0" y="131"/>
                      <a:pt x="11" y="156"/>
                      <a:pt x="29" y="175"/>
                    </a:cubicBezTo>
                    <a:cubicBezTo>
                      <a:pt x="29" y="193"/>
                      <a:pt x="29" y="206"/>
                      <a:pt x="29" y="206"/>
                    </a:cubicBezTo>
                    <a:cubicBezTo>
                      <a:pt x="29" y="213"/>
                      <a:pt x="32" y="219"/>
                      <a:pt x="36" y="224"/>
                    </a:cubicBezTo>
                    <a:cubicBezTo>
                      <a:pt x="36" y="224"/>
                      <a:pt x="36" y="224"/>
                      <a:pt x="36" y="224"/>
                    </a:cubicBezTo>
                    <a:cubicBezTo>
                      <a:pt x="36" y="224"/>
                      <a:pt x="36" y="224"/>
                      <a:pt x="36" y="224"/>
                    </a:cubicBezTo>
                    <a:cubicBezTo>
                      <a:pt x="38" y="225"/>
                      <a:pt x="87" y="259"/>
                      <a:pt x="87" y="259"/>
                    </a:cubicBezTo>
                    <a:cubicBezTo>
                      <a:pt x="90" y="264"/>
                      <a:pt x="97" y="268"/>
                      <a:pt x="102" y="268"/>
                    </a:cubicBezTo>
                    <a:cubicBezTo>
                      <a:pt x="134" y="268"/>
                      <a:pt x="134" y="268"/>
                      <a:pt x="134" y="268"/>
                    </a:cubicBezTo>
                    <a:cubicBezTo>
                      <a:pt x="139" y="268"/>
                      <a:pt x="146" y="264"/>
                      <a:pt x="149" y="259"/>
                    </a:cubicBezTo>
                    <a:cubicBezTo>
                      <a:pt x="149" y="259"/>
                      <a:pt x="198" y="225"/>
                      <a:pt x="200" y="223"/>
                    </a:cubicBezTo>
                    <a:cubicBezTo>
                      <a:pt x="200" y="223"/>
                      <a:pt x="200" y="223"/>
                      <a:pt x="200" y="223"/>
                    </a:cubicBezTo>
                    <a:cubicBezTo>
                      <a:pt x="200" y="223"/>
                      <a:pt x="200" y="223"/>
                      <a:pt x="200" y="223"/>
                    </a:cubicBezTo>
                    <a:cubicBezTo>
                      <a:pt x="205" y="219"/>
                      <a:pt x="207" y="213"/>
                      <a:pt x="207" y="206"/>
                    </a:cubicBezTo>
                    <a:cubicBezTo>
                      <a:pt x="207" y="206"/>
                      <a:pt x="207" y="200"/>
                      <a:pt x="207" y="192"/>
                    </a:cubicBezTo>
                    <a:cubicBezTo>
                      <a:pt x="90" y="192"/>
                      <a:pt x="90" y="192"/>
                      <a:pt x="90" y="192"/>
                    </a:cubicBezTo>
                    <a:cubicBezTo>
                      <a:pt x="47" y="200"/>
                      <a:pt x="47" y="200"/>
                      <a:pt x="47" y="200"/>
                    </a:cubicBezTo>
                    <a:cubicBezTo>
                      <a:pt x="47" y="200"/>
                      <a:pt x="47" y="196"/>
                      <a:pt x="47" y="95"/>
                    </a:cubicBezTo>
                    <a:cubicBezTo>
                      <a:pt x="47" y="92"/>
                      <a:pt x="47" y="89"/>
                      <a:pt x="47" y="84"/>
                    </a:cubicBezTo>
                    <a:cubicBezTo>
                      <a:pt x="49" y="85"/>
                      <a:pt x="50" y="86"/>
                      <a:pt x="52" y="87"/>
                    </a:cubicBezTo>
                    <a:cubicBezTo>
                      <a:pt x="122" y="136"/>
                      <a:pt x="179" y="127"/>
                      <a:pt x="207" y="127"/>
                    </a:cubicBezTo>
                    <a:cubicBezTo>
                      <a:pt x="207" y="127"/>
                      <a:pt x="207" y="127"/>
                      <a:pt x="207" y="127"/>
                    </a:cubicBezTo>
                    <a:cubicBezTo>
                      <a:pt x="236" y="127"/>
                      <a:pt x="241" y="103"/>
                      <a:pt x="237" y="97"/>
                    </a:cubicBezTo>
                    <a:close/>
                  </a:path>
                </a:pathLst>
              </a:custGeom>
              <a:solidFill>
                <a:srgbClr val="002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157"/>
              <p:cNvSpPr>
                <a:spLocks/>
              </p:cNvSpPr>
              <p:nvPr/>
            </p:nvSpPr>
            <p:spPr bwMode="auto">
              <a:xfrm>
                <a:off x="8430352" y="3168001"/>
                <a:ext cx="95929" cy="34363"/>
              </a:xfrm>
              <a:custGeom>
                <a:avLst/>
                <a:gdLst>
                  <a:gd name="T0" fmla="*/ 65 w 77"/>
                  <a:gd name="T1" fmla="*/ 28 h 28"/>
                  <a:gd name="T2" fmla="*/ 77 w 77"/>
                  <a:gd name="T3" fmla="*/ 28 h 28"/>
                  <a:gd name="T4" fmla="*/ 6 w 77"/>
                  <a:gd name="T5" fmla="*/ 0 h 28"/>
                  <a:gd name="T6" fmla="*/ 0 w 77"/>
                  <a:gd name="T7" fmla="*/ 0 h 28"/>
                  <a:gd name="T8" fmla="*/ 65 w 77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28">
                    <a:moveTo>
                      <a:pt x="65" y="28"/>
                    </a:moveTo>
                    <a:cubicBezTo>
                      <a:pt x="70" y="28"/>
                      <a:pt x="74" y="28"/>
                      <a:pt x="77" y="28"/>
                    </a:cubicBezTo>
                    <a:cubicBezTo>
                      <a:pt x="59" y="11"/>
                      <a:pt x="34" y="0"/>
                      <a:pt x="6" y="0"/>
                    </a:cubicBezTo>
                    <a:cubicBezTo>
                      <a:pt x="4" y="0"/>
                      <a:pt x="2" y="0"/>
                      <a:pt x="0" y="0"/>
                    </a:cubicBezTo>
                    <a:cubicBezTo>
                      <a:pt x="25" y="2"/>
                      <a:pt x="48" y="12"/>
                      <a:pt x="65" y="28"/>
                    </a:cubicBezTo>
                    <a:close/>
                  </a:path>
                </a:pathLst>
              </a:custGeom>
              <a:solidFill>
                <a:srgbClr val="0013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Freeform 158"/>
              <p:cNvSpPr>
                <a:spLocks/>
              </p:cNvSpPr>
              <p:nvPr/>
            </p:nvSpPr>
            <p:spPr bwMode="auto">
              <a:xfrm>
                <a:off x="8524850" y="3202363"/>
                <a:ext cx="84475" cy="124565"/>
              </a:xfrm>
              <a:custGeom>
                <a:avLst/>
                <a:gdLst>
                  <a:gd name="T0" fmla="*/ 64 w 68"/>
                  <a:gd name="T1" fmla="*/ 69 h 100"/>
                  <a:gd name="T2" fmla="*/ 58 w 68"/>
                  <a:gd name="T3" fmla="*/ 49 h 100"/>
                  <a:gd name="T4" fmla="*/ 58 w 68"/>
                  <a:gd name="T5" fmla="*/ 26 h 100"/>
                  <a:gd name="T6" fmla="*/ 33 w 68"/>
                  <a:gd name="T7" fmla="*/ 0 h 100"/>
                  <a:gd name="T8" fmla="*/ 26 w 68"/>
                  <a:gd name="T9" fmla="*/ 0 h 100"/>
                  <a:gd name="T10" fmla="*/ 26 w 68"/>
                  <a:gd name="T11" fmla="*/ 0 h 100"/>
                  <a:gd name="T12" fmla="*/ 21 w 68"/>
                  <a:gd name="T13" fmla="*/ 0 h 100"/>
                  <a:gd name="T14" fmla="*/ 47 w 68"/>
                  <a:gd name="T15" fmla="*/ 26 h 100"/>
                  <a:gd name="T16" fmla="*/ 47 w 68"/>
                  <a:gd name="T17" fmla="*/ 49 h 100"/>
                  <a:gd name="T18" fmla="*/ 52 w 68"/>
                  <a:gd name="T19" fmla="*/ 69 h 100"/>
                  <a:gd name="T20" fmla="*/ 23 w 68"/>
                  <a:gd name="T21" fmla="*/ 99 h 100"/>
                  <a:gd name="T22" fmla="*/ 22 w 68"/>
                  <a:gd name="T23" fmla="*/ 99 h 100"/>
                  <a:gd name="T24" fmla="*/ 0 w 68"/>
                  <a:gd name="T25" fmla="*/ 100 h 100"/>
                  <a:gd name="T26" fmla="*/ 34 w 68"/>
                  <a:gd name="T27" fmla="*/ 99 h 100"/>
                  <a:gd name="T28" fmla="*/ 34 w 68"/>
                  <a:gd name="T29" fmla="*/ 99 h 100"/>
                  <a:gd name="T30" fmla="*/ 64 w 68"/>
                  <a:gd name="T31" fmla="*/ 69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" h="100">
                    <a:moveTo>
                      <a:pt x="64" y="69"/>
                    </a:moveTo>
                    <a:cubicBezTo>
                      <a:pt x="59" y="63"/>
                      <a:pt x="58" y="49"/>
                      <a:pt x="58" y="49"/>
                    </a:cubicBezTo>
                    <a:cubicBezTo>
                      <a:pt x="58" y="49"/>
                      <a:pt x="58" y="42"/>
                      <a:pt x="58" y="26"/>
                    </a:cubicBezTo>
                    <a:cubicBezTo>
                      <a:pt x="58" y="9"/>
                      <a:pt x="43" y="0"/>
                      <a:pt x="33" y="0"/>
                    </a:cubicBezTo>
                    <a:cubicBezTo>
                      <a:pt x="29" y="0"/>
                      <a:pt x="27" y="0"/>
                      <a:pt x="26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5" y="0"/>
                      <a:pt x="24" y="0"/>
                      <a:pt x="21" y="0"/>
                    </a:cubicBezTo>
                    <a:cubicBezTo>
                      <a:pt x="31" y="0"/>
                      <a:pt x="47" y="9"/>
                      <a:pt x="47" y="26"/>
                    </a:cubicBezTo>
                    <a:cubicBezTo>
                      <a:pt x="47" y="42"/>
                      <a:pt x="47" y="49"/>
                      <a:pt x="47" y="49"/>
                    </a:cubicBezTo>
                    <a:cubicBezTo>
                      <a:pt x="47" y="49"/>
                      <a:pt x="48" y="63"/>
                      <a:pt x="52" y="69"/>
                    </a:cubicBezTo>
                    <a:cubicBezTo>
                      <a:pt x="56" y="75"/>
                      <a:pt x="51" y="99"/>
                      <a:pt x="23" y="99"/>
                    </a:cubicBezTo>
                    <a:cubicBezTo>
                      <a:pt x="22" y="99"/>
                      <a:pt x="22" y="99"/>
                      <a:pt x="22" y="99"/>
                    </a:cubicBezTo>
                    <a:cubicBezTo>
                      <a:pt x="16" y="99"/>
                      <a:pt x="9" y="100"/>
                      <a:pt x="0" y="100"/>
                    </a:cubicBezTo>
                    <a:cubicBezTo>
                      <a:pt x="14" y="100"/>
                      <a:pt x="25" y="99"/>
                      <a:pt x="34" y="99"/>
                    </a:cubicBezTo>
                    <a:cubicBezTo>
                      <a:pt x="34" y="99"/>
                      <a:pt x="34" y="99"/>
                      <a:pt x="34" y="99"/>
                    </a:cubicBezTo>
                    <a:cubicBezTo>
                      <a:pt x="63" y="99"/>
                      <a:pt x="68" y="75"/>
                      <a:pt x="64" y="69"/>
                    </a:cubicBezTo>
                    <a:close/>
                  </a:path>
                </a:pathLst>
              </a:custGeom>
              <a:solidFill>
                <a:srgbClr val="0013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159"/>
              <p:cNvSpPr>
                <a:spLocks/>
              </p:cNvSpPr>
              <p:nvPr/>
            </p:nvSpPr>
            <p:spPr bwMode="auto">
              <a:xfrm>
                <a:off x="8436079" y="3405676"/>
                <a:ext cx="131724" cy="94497"/>
              </a:xfrm>
              <a:custGeom>
                <a:avLst/>
                <a:gdLst>
                  <a:gd name="T0" fmla="*/ 96 w 105"/>
                  <a:gd name="T1" fmla="*/ 0 h 76"/>
                  <a:gd name="T2" fmla="*/ 96 w 105"/>
                  <a:gd name="T3" fmla="*/ 14 h 76"/>
                  <a:gd name="T4" fmla="*/ 86 w 105"/>
                  <a:gd name="T5" fmla="*/ 31 h 76"/>
                  <a:gd name="T6" fmla="*/ 86 w 105"/>
                  <a:gd name="T7" fmla="*/ 31 h 76"/>
                  <a:gd name="T8" fmla="*/ 86 w 105"/>
                  <a:gd name="T9" fmla="*/ 31 h 76"/>
                  <a:gd name="T10" fmla="*/ 36 w 105"/>
                  <a:gd name="T11" fmla="*/ 67 h 76"/>
                  <a:gd name="T12" fmla="*/ 21 w 105"/>
                  <a:gd name="T13" fmla="*/ 76 h 76"/>
                  <a:gd name="T14" fmla="*/ 0 w 105"/>
                  <a:gd name="T15" fmla="*/ 76 h 76"/>
                  <a:gd name="T16" fmla="*/ 0 w 105"/>
                  <a:gd name="T17" fmla="*/ 76 h 76"/>
                  <a:gd name="T18" fmla="*/ 32 w 105"/>
                  <a:gd name="T19" fmla="*/ 76 h 76"/>
                  <a:gd name="T20" fmla="*/ 47 w 105"/>
                  <a:gd name="T21" fmla="*/ 67 h 76"/>
                  <a:gd name="T22" fmla="*/ 98 w 105"/>
                  <a:gd name="T23" fmla="*/ 31 h 76"/>
                  <a:gd name="T24" fmla="*/ 98 w 105"/>
                  <a:gd name="T25" fmla="*/ 31 h 76"/>
                  <a:gd name="T26" fmla="*/ 98 w 105"/>
                  <a:gd name="T27" fmla="*/ 31 h 76"/>
                  <a:gd name="T28" fmla="*/ 105 w 105"/>
                  <a:gd name="T29" fmla="*/ 14 h 76"/>
                  <a:gd name="T30" fmla="*/ 105 w 105"/>
                  <a:gd name="T31" fmla="*/ 0 h 76"/>
                  <a:gd name="T32" fmla="*/ 96 w 105"/>
                  <a:gd name="T33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5" h="76">
                    <a:moveTo>
                      <a:pt x="96" y="0"/>
                    </a:moveTo>
                    <a:cubicBezTo>
                      <a:pt x="96" y="8"/>
                      <a:pt x="96" y="14"/>
                      <a:pt x="96" y="14"/>
                    </a:cubicBezTo>
                    <a:cubicBezTo>
                      <a:pt x="96" y="21"/>
                      <a:pt x="91" y="27"/>
                      <a:pt x="86" y="31"/>
                    </a:cubicBezTo>
                    <a:cubicBezTo>
                      <a:pt x="86" y="31"/>
                      <a:pt x="86" y="31"/>
                      <a:pt x="86" y="31"/>
                    </a:cubicBezTo>
                    <a:cubicBezTo>
                      <a:pt x="86" y="31"/>
                      <a:pt x="86" y="31"/>
                      <a:pt x="86" y="31"/>
                    </a:cubicBezTo>
                    <a:cubicBezTo>
                      <a:pt x="84" y="33"/>
                      <a:pt x="36" y="67"/>
                      <a:pt x="36" y="67"/>
                    </a:cubicBezTo>
                    <a:cubicBezTo>
                      <a:pt x="32" y="72"/>
                      <a:pt x="25" y="76"/>
                      <a:pt x="21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32" y="76"/>
                      <a:pt x="32" y="76"/>
                      <a:pt x="32" y="76"/>
                    </a:cubicBezTo>
                    <a:cubicBezTo>
                      <a:pt x="37" y="76"/>
                      <a:pt x="44" y="72"/>
                      <a:pt x="47" y="67"/>
                    </a:cubicBezTo>
                    <a:cubicBezTo>
                      <a:pt x="47" y="67"/>
                      <a:pt x="96" y="33"/>
                      <a:pt x="98" y="31"/>
                    </a:cubicBezTo>
                    <a:cubicBezTo>
                      <a:pt x="98" y="31"/>
                      <a:pt x="98" y="31"/>
                      <a:pt x="98" y="31"/>
                    </a:cubicBezTo>
                    <a:cubicBezTo>
                      <a:pt x="98" y="31"/>
                      <a:pt x="98" y="31"/>
                      <a:pt x="98" y="31"/>
                    </a:cubicBezTo>
                    <a:cubicBezTo>
                      <a:pt x="103" y="27"/>
                      <a:pt x="105" y="21"/>
                      <a:pt x="105" y="14"/>
                    </a:cubicBezTo>
                    <a:cubicBezTo>
                      <a:pt x="105" y="14"/>
                      <a:pt x="105" y="8"/>
                      <a:pt x="105" y="0"/>
                    </a:cubicBezTo>
                    <a:lnTo>
                      <a:pt x="96" y="0"/>
                    </a:lnTo>
                    <a:close/>
                  </a:path>
                </a:pathLst>
              </a:custGeom>
              <a:solidFill>
                <a:srgbClr val="0013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160"/>
              <p:cNvSpPr>
                <a:spLocks/>
              </p:cNvSpPr>
              <p:nvPr/>
            </p:nvSpPr>
            <p:spPr bwMode="auto">
              <a:xfrm>
                <a:off x="8367353" y="3271089"/>
                <a:ext cx="12886" cy="144610"/>
              </a:xfrm>
              <a:custGeom>
                <a:avLst/>
                <a:gdLst>
                  <a:gd name="T0" fmla="*/ 9 w 9"/>
                  <a:gd name="T1" fmla="*/ 6 h 101"/>
                  <a:gd name="T2" fmla="*/ 0 w 9"/>
                  <a:gd name="T3" fmla="*/ 0 h 101"/>
                  <a:gd name="T4" fmla="*/ 0 w 9"/>
                  <a:gd name="T5" fmla="*/ 101 h 101"/>
                  <a:gd name="T6" fmla="*/ 9 w 9"/>
                  <a:gd name="T7" fmla="*/ 99 h 101"/>
                  <a:gd name="T8" fmla="*/ 9 w 9"/>
                  <a:gd name="T9" fmla="*/ 6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01">
                    <a:moveTo>
                      <a:pt x="9" y="6"/>
                    </a:moveTo>
                    <a:lnTo>
                      <a:pt x="0" y="0"/>
                    </a:lnTo>
                    <a:lnTo>
                      <a:pt x="0" y="101"/>
                    </a:lnTo>
                    <a:lnTo>
                      <a:pt x="9" y="99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C2A0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Rectangle 161"/>
              <p:cNvSpPr>
                <a:spLocks noChangeArrowheads="1"/>
              </p:cNvSpPr>
              <p:nvPr/>
            </p:nvSpPr>
            <p:spPr bwMode="auto">
              <a:xfrm>
                <a:off x="8556349" y="3325496"/>
                <a:ext cx="11455" cy="80180"/>
              </a:xfrm>
              <a:prstGeom prst="rect">
                <a:avLst/>
              </a:prstGeom>
              <a:solidFill>
                <a:srgbClr val="D9C1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162"/>
              <p:cNvSpPr>
                <a:spLocks/>
              </p:cNvSpPr>
              <p:nvPr/>
            </p:nvSpPr>
            <p:spPr bwMode="auto">
              <a:xfrm>
                <a:off x="8470442" y="3428584"/>
                <a:ext cx="57272" cy="17182"/>
              </a:xfrm>
              <a:custGeom>
                <a:avLst/>
                <a:gdLst>
                  <a:gd name="T0" fmla="*/ 1 w 46"/>
                  <a:gd name="T1" fmla="*/ 0 h 13"/>
                  <a:gd name="T2" fmla="*/ 1 w 46"/>
                  <a:gd name="T3" fmla="*/ 2 h 13"/>
                  <a:gd name="T4" fmla="*/ 23 w 46"/>
                  <a:gd name="T5" fmla="*/ 13 h 13"/>
                  <a:gd name="T6" fmla="*/ 45 w 46"/>
                  <a:gd name="T7" fmla="*/ 2 h 13"/>
                  <a:gd name="T8" fmla="*/ 44 w 46"/>
                  <a:gd name="T9" fmla="*/ 0 h 13"/>
                  <a:gd name="T10" fmla="*/ 1 w 46"/>
                  <a:gd name="T1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" h="13">
                    <a:moveTo>
                      <a:pt x="1" y="0"/>
                    </a:moveTo>
                    <a:cubicBezTo>
                      <a:pt x="0" y="0"/>
                      <a:pt x="0" y="1"/>
                      <a:pt x="1" y="2"/>
                    </a:cubicBezTo>
                    <a:cubicBezTo>
                      <a:pt x="1" y="2"/>
                      <a:pt x="6" y="13"/>
                      <a:pt x="23" y="13"/>
                    </a:cubicBezTo>
                    <a:cubicBezTo>
                      <a:pt x="40" y="13"/>
                      <a:pt x="45" y="2"/>
                      <a:pt x="45" y="2"/>
                    </a:cubicBezTo>
                    <a:cubicBezTo>
                      <a:pt x="46" y="1"/>
                      <a:pt x="46" y="0"/>
                      <a:pt x="44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163"/>
              <p:cNvSpPr>
                <a:spLocks/>
              </p:cNvSpPr>
              <p:nvPr/>
            </p:nvSpPr>
            <p:spPr bwMode="auto">
              <a:xfrm>
                <a:off x="8510532" y="3354132"/>
                <a:ext cx="15749" cy="51544"/>
              </a:xfrm>
              <a:custGeom>
                <a:avLst/>
                <a:gdLst>
                  <a:gd name="T0" fmla="*/ 0 w 13"/>
                  <a:gd name="T1" fmla="*/ 42 h 42"/>
                  <a:gd name="T2" fmla="*/ 0 w 13"/>
                  <a:gd name="T3" fmla="*/ 0 h 42"/>
                  <a:gd name="T4" fmla="*/ 9 w 13"/>
                  <a:gd name="T5" fmla="*/ 8 h 42"/>
                  <a:gd name="T6" fmla="*/ 13 w 13"/>
                  <a:gd name="T7" fmla="*/ 42 h 42"/>
                  <a:gd name="T8" fmla="*/ 0 w 13"/>
                  <a:gd name="T9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42">
                    <a:moveTo>
                      <a:pt x="0" y="4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8" y="3"/>
                      <a:pt x="9" y="8"/>
                    </a:cubicBezTo>
                    <a:cubicBezTo>
                      <a:pt x="13" y="42"/>
                      <a:pt x="13" y="42"/>
                      <a:pt x="13" y="42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D9C1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164"/>
              <p:cNvSpPr>
                <a:spLocks/>
              </p:cNvSpPr>
              <p:nvPr/>
            </p:nvSpPr>
            <p:spPr bwMode="auto">
              <a:xfrm>
                <a:off x="8477600" y="4213202"/>
                <a:ext cx="94498" cy="18613"/>
              </a:xfrm>
              <a:custGeom>
                <a:avLst/>
                <a:gdLst>
                  <a:gd name="T0" fmla="*/ 76 w 76"/>
                  <a:gd name="T1" fmla="*/ 0 h 15"/>
                  <a:gd name="T2" fmla="*/ 76 w 76"/>
                  <a:gd name="T3" fmla="*/ 9 h 15"/>
                  <a:gd name="T4" fmla="*/ 70 w 76"/>
                  <a:gd name="T5" fmla="*/ 15 h 15"/>
                  <a:gd name="T6" fmla="*/ 0 w 76"/>
                  <a:gd name="T7" fmla="*/ 15 h 15"/>
                  <a:gd name="T8" fmla="*/ 0 w 76"/>
                  <a:gd name="T9" fmla="*/ 6 h 15"/>
                  <a:gd name="T10" fmla="*/ 70 w 76"/>
                  <a:gd name="T11" fmla="*/ 7 h 15"/>
                  <a:gd name="T12" fmla="*/ 76 w 76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15">
                    <a:moveTo>
                      <a:pt x="76" y="0"/>
                    </a:moveTo>
                    <a:cubicBezTo>
                      <a:pt x="76" y="2"/>
                      <a:pt x="76" y="6"/>
                      <a:pt x="76" y="9"/>
                    </a:cubicBezTo>
                    <a:cubicBezTo>
                      <a:pt x="75" y="15"/>
                      <a:pt x="70" y="15"/>
                      <a:pt x="7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70" y="7"/>
                      <a:pt x="70" y="7"/>
                      <a:pt x="70" y="7"/>
                    </a:cubicBezTo>
                    <a:cubicBezTo>
                      <a:pt x="70" y="7"/>
                      <a:pt x="76" y="6"/>
                      <a:pt x="76" y="0"/>
                    </a:cubicBezTo>
                    <a:close/>
                  </a:path>
                </a:pathLst>
              </a:custGeom>
              <a:solidFill>
                <a:srgbClr val="FFB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165"/>
              <p:cNvSpPr>
                <a:spLocks/>
              </p:cNvSpPr>
              <p:nvPr/>
            </p:nvSpPr>
            <p:spPr bwMode="auto">
              <a:xfrm>
                <a:off x="8477600" y="4128725"/>
                <a:ext cx="95929" cy="93065"/>
              </a:xfrm>
              <a:custGeom>
                <a:avLst/>
                <a:gdLst>
                  <a:gd name="T0" fmla="*/ 48 w 77"/>
                  <a:gd name="T1" fmla="*/ 0 h 75"/>
                  <a:gd name="T2" fmla="*/ 48 w 77"/>
                  <a:gd name="T3" fmla="*/ 18 h 75"/>
                  <a:gd name="T4" fmla="*/ 69 w 77"/>
                  <a:gd name="T5" fmla="*/ 44 h 75"/>
                  <a:gd name="T6" fmla="*/ 76 w 77"/>
                  <a:gd name="T7" fmla="*/ 54 h 75"/>
                  <a:gd name="T8" fmla="*/ 76 w 77"/>
                  <a:gd name="T9" fmla="*/ 68 h 75"/>
                  <a:gd name="T10" fmla="*/ 70 w 77"/>
                  <a:gd name="T11" fmla="*/ 75 h 75"/>
                  <a:gd name="T12" fmla="*/ 0 w 77"/>
                  <a:gd name="T13" fmla="*/ 74 h 75"/>
                  <a:gd name="T14" fmla="*/ 1 w 77"/>
                  <a:gd name="T15" fmla="*/ 0 h 75"/>
                  <a:gd name="T16" fmla="*/ 48 w 77"/>
                  <a:gd name="T17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7" h="75">
                    <a:moveTo>
                      <a:pt x="48" y="0"/>
                    </a:moveTo>
                    <a:cubicBezTo>
                      <a:pt x="48" y="18"/>
                      <a:pt x="48" y="18"/>
                      <a:pt x="48" y="18"/>
                    </a:cubicBezTo>
                    <a:cubicBezTo>
                      <a:pt x="49" y="25"/>
                      <a:pt x="62" y="40"/>
                      <a:pt x="69" y="44"/>
                    </a:cubicBezTo>
                    <a:cubicBezTo>
                      <a:pt x="77" y="49"/>
                      <a:pt x="76" y="54"/>
                      <a:pt x="76" y="54"/>
                    </a:cubicBezTo>
                    <a:cubicBezTo>
                      <a:pt x="76" y="54"/>
                      <a:pt x="76" y="61"/>
                      <a:pt x="76" y="68"/>
                    </a:cubicBezTo>
                    <a:cubicBezTo>
                      <a:pt x="76" y="74"/>
                      <a:pt x="70" y="75"/>
                      <a:pt x="70" y="75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166"/>
              <p:cNvSpPr>
                <a:spLocks/>
              </p:cNvSpPr>
              <p:nvPr/>
            </p:nvSpPr>
            <p:spPr bwMode="auto">
              <a:xfrm>
                <a:off x="8477600" y="4128725"/>
                <a:ext cx="38658" cy="91634"/>
              </a:xfrm>
              <a:custGeom>
                <a:avLst/>
                <a:gdLst>
                  <a:gd name="T0" fmla="*/ 2 w 31"/>
                  <a:gd name="T1" fmla="*/ 0 h 74"/>
                  <a:gd name="T2" fmla="*/ 6 w 31"/>
                  <a:gd name="T3" fmla="*/ 18 h 74"/>
                  <a:gd name="T4" fmla="*/ 23 w 31"/>
                  <a:gd name="T5" fmla="*/ 43 h 74"/>
                  <a:gd name="T6" fmla="*/ 30 w 31"/>
                  <a:gd name="T7" fmla="*/ 54 h 74"/>
                  <a:gd name="T8" fmla="*/ 30 w 31"/>
                  <a:gd name="T9" fmla="*/ 68 h 74"/>
                  <a:gd name="T10" fmla="*/ 24 w 31"/>
                  <a:gd name="T11" fmla="*/ 74 h 74"/>
                  <a:gd name="T12" fmla="*/ 0 w 31"/>
                  <a:gd name="T13" fmla="*/ 74 h 74"/>
                  <a:gd name="T14" fmla="*/ 1 w 31"/>
                  <a:gd name="T15" fmla="*/ 0 h 74"/>
                  <a:gd name="T16" fmla="*/ 2 w 31"/>
                  <a:gd name="T17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74">
                    <a:moveTo>
                      <a:pt x="2" y="0"/>
                    </a:moveTo>
                    <a:cubicBezTo>
                      <a:pt x="6" y="18"/>
                      <a:pt x="6" y="18"/>
                      <a:pt x="6" y="18"/>
                    </a:cubicBezTo>
                    <a:cubicBezTo>
                      <a:pt x="7" y="24"/>
                      <a:pt x="16" y="39"/>
                      <a:pt x="23" y="43"/>
                    </a:cubicBezTo>
                    <a:cubicBezTo>
                      <a:pt x="31" y="49"/>
                      <a:pt x="30" y="54"/>
                      <a:pt x="30" y="54"/>
                    </a:cubicBezTo>
                    <a:cubicBezTo>
                      <a:pt x="30" y="54"/>
                      <a:pt x="30" y="61"/>
                      <a:pt x="30" y="68"/>
                    </a:cubicBezTo>
                    <a:cubicBezTo>
                      <a:pt x="30" y="74"/>
                      <a:pt x="24" y="74"/>
                      <a:pt x="24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C6C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167"/>
              <p:cNvSpPr>
                <a:spLocks/>
              </p:cNvSpPr>
              <p:nvPr/>
            </p:nvSpPr>
            <p:spPr bwMode="auto">
              <a:xfrm>
                <a:off x="8467578" y="3876731"/>
                <a:ext cx="87338" cy="289220"/>
              </a:xfrm>
              <a:custGeom>
                <a:avLst/>
                <a:gdLst>
                  <a:gd name="T0" fmla="*/ 56 w 61"/>
                  <a:gd name="T1" fmla="*/ 202 h 202"/>
                  <a:gd name="T2" fmla="*/ 61 w 61"/>
                  <a:gd name="T3" fmla="*/ 0 h 202"/>
                  <a:gd name="T4" fmla="*/ 0 w 61"/>
                  <a:gd name="T5" fmla="*/ 0 h 202"/>
                  <a:gd name="T6" fmla="*/ 5 w 61"/>
                  <a:gd name="T7" fmla="*/ 202 h 202"/>
                  <a:gd name="T8" fmla="*/ 56 w 61"/>
                  <a:gd name="T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202">
                    <a:moveTo>
                      <a:pt x="56" y="202"/>
                    </a:moveTo>
                    <a:lnTo>
                      <a:pt x="61" y="0"/>
                    </a:lnTo>
                    <a:lnTo>
                      <a:pt x="0" y="0"/>
                    </a:lnTo>
                    <a:lnTo>
                      <a:pt x="5" y="202"/>
                    </a:lnTo>
                    <a:lnTo>
                      <a:pt x="56" y="202"/>
                    </a:lnTo>
                    <a:close/>
                  </a:path>
                </a:pathLst>
              </a:custGeom>
              <a:solidFill>
                <a:srgbClr val="A8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168"/>
              <p:cNvSpPr>
                <a:spLocks/>
              </p:cNvSpPr>
              <p:nvPr/>
            </p:nvSpPr>
            <p:spPr bwMode="auto">
              <a:xfrm>
                <a:off x="8527713" y="3876731"/>
                <a:ext cx="27203" cy="289220"/>
              </a:xfrm>
              <a:custGeom>
                <a:avLst/>
                <a:gdLst>
                  <a:gd name="T0" fmla="*/ 14 w 19"/>
                  <a:gd name="T1" fmla="*/ 202 h 202"/>
                  <a:gd name="T2" fmla="*/ 19 w 19"/>
                  <a:gd name="T3" fmla="*/ 0 h 202"/>
                  <a:gd name="T4" fmla="*/ 0 w 19"/>
                  <a:gd name="T5" fmla="*/ 0 h 202"/>
                  <a:gd name="T6" fmla="*/ 6 w 19"/>
                  <a:gd name="T7" fmla="*/ 202 h 202"/>
                  <a:gd name="T8" fmla="*/ 14 w 19"/>
                  <a:gd name="T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02">
                    <a:moveTo>
                      <a:pt x="14" y="202"/>
                    </a:moveTo>
                    <a:lnTo>
                      <a:pt x="19" y="0"/>
                    </a:lnTo>
                    <a:lnTo>
                      <a:pt x="0" y="0"/>
                    </a:lnTo>
                    <a:lnTo>
                      <a:pt x="6" y="202"/>
                    </a:lnTo>
                    <a:lnTo>
                      <a:pt x="14" y="202"/>
                    </a:lnTo>
                    <a:close/>
                  </a:path>
                </a:pathLst>
              </a:custGeom>
              <a:solidFill>
                <a:srgbClr val="BE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169"/>
              <p:cNvSpPr>
                <a:spLocks/>
              </p:cNvSpPr>
              <p:nvPr/>
            </p:nvSpPr>
            <p:spPr bwMode="auto">
              <a:xfrm>
                <a:off x="8467578" y="3896776"/>
                <a:ext cx="15749" cy="269175"/>
              </a:xfrm>
              <a:custGeom>
                <a:avLst/>
                <a:gdLst>
                  <a:gd name="T0" fmla="*/ 11 w 11"/>
                  <a:gd name="T1" fmla="*/ 188 h 188"/>
                  <a:gd name="T2" fmla="*/ 11 w 11"/>
                  <a:gd name="T3" fmla="*/ 0 h 188"/>
                  <a:gd name="T4" fmla="*/ 0 w 11"/>
                  <a:gd name="T5" fmla="*/ 0 h 188"/>
                  <a:gd name="T6" fmla="*/ 5 w 11"/>
                  <a:gd name="T7" fmla="*/ 188 h 188"/>
                  <a:gd name="T8" fmla="*/ 11 w 11"/>
                  <a:gd name="T9" fmla="*/ 188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88">
                    <a:moveTo>
                      <a:pt x="11" y="188"/>
                    </a:moveTo>
                    <a:lnTo>
                      <a:pt x="11" y="0"/>
                    </a:lnTo>
                    <a:lnTo>
                      <a:pt x="0" y="0"/>
                    </a:lnTo>
                    <a:lnTo>
                      <a:pt x="5" y="188"/>
                    </a:lnTo>
                    <a:lnTo>
                      <a:pt x="11" y="188"/>
                    </a:lnTo>
                    <a:close/>
                  </a:path>
                </a:pathLst>
              </a:custGeom>
              <a:solidFill>
                <a:srgbClr val="8A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170"/>
              <p:cNvSpPr>
                <a:spLocks/>
              </p:cNvSpPr>
              <p:nvPr/>
            </p:nvSpPr>
            <p:spPr bwMode="auto">
              <a:xfrm>
                <a:off x="8617915" y="3883891"/>
                <a:ext cx="35794" cy="90202"/>
              </a:xfrm>
              <a:custGeom>
                <a:avLst/>
                <a:gdLst>
                  <a:gd name="T0" fmla="*/ 0 w 29"/>
                  <a:gd name="T1" fmla="*/ 70 h 73"/>
                  <a:gd name="T2" fmla="*/ 8 w 29"/>
                  <a:gd name="T3" fmla="*/ 72 h 73"/>
                  <a:gd name="T4" fmla="*/ 16 w 29"/>
                  <a:gd name="T5" fmla="*/ 67 h 73"/>
                  <a:gd name="T6" fmla="*/ 29 w 29"/>
                  <a:gd name="T7" fmla="*/ 2 h 73"/>
                  <a:gd name="T8" fmla="*/ 21 w 29"/>
                  <a:gd name="T9" fmla="*/ 0 h 73"/>
                  <a:gd name="T10" fmla="*/ 7 w 29"/>
                  <a:gd name="T11" fmla="*/ 66 h 73"/>
                  <a:gd name="T12" fmla="*/ 0 w 29"/>
                  <a:gd name="T13" fmla="*/ 7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73">
                    <a:moveTo>
                      <a:pt x="0" y="70"/>
                    </a:moveTo>
                    <a:cubicBezTo>
                      <a:pt x="2" y="71"/>
                      <a:pt x="5" y="71"/>
                      <a:pt x="8" y="72"/>
                    </a:cubicBezTo>
                    <a:cubicBezTo>
                      <a:pt x="15" y="73"/>
                      <a:pt x="16" y="67"/>
                      <a:pt x="16" y="67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7" y="66"/>
                      <a:pt x="7" y="66"/>
                      <a:pt x="7" y="66"/>
                    </a:cubicBezTo>
                    <a:cubicBezTo>
                      <a:pt x="7" y="66"/>
                      <a:pt x="6" y="71"/>
                      <a:pt x="0" y="70"/>
                    </a:cubicBezTo>
                    <a:close/>
                  </a:path>
                </a:pathLst>
              </a:custGeom>
              <a:solidFill>
                <a:srgbClr val="FFB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71"/>
              <p:cNvSpPr>
                <a:spLocks/>
              </p:cNvSpPr>
              <p:nvPr/>
            </p:nvSpPr>
            <p:spPr bwMode="auto">
              <a:xfrm>
                <a:off x="8540598" y="3865278"/>
                <a:ext cx="103088" cy="105952"/>
              </a:xfrm>
              <a:custGeom>
                <a:avLst/>
                <a:gdLst>
                  <a:gd name="T0" fmla="*/ 0 w 83"/>
                  <a:gd name="T1" fmla="*/ 47 h 86"/>
                  <a:gd name="T2" fmla="*/ 19 w 83"/>
                  <a:gd name="T3" fmla="*/ 50 h 86"/>
                  <a:gd name="T4" fmla="*/ 39 w 83"/>
                  <a:gd name="T5" fmla="*/ 73 h 86"/>
                  <a:gd name="T6" fmla="*/ 48 w 83"/>
                  <a:gd name="T7" fmla="*/ 82 h 86"/>
                  <a:gd name="T8" fmla="*/ 62 w 83"/>
                  <a:gd name="T9" fmla="*/ 85 h 86"/>
                  <a:gd name="T10" fmla="*/ 69 w 83"/>
                  <a:gd name="T11" fmla="*/ 81 h 86"/>
                  <a:gd name="T12" fmla="*/ 83 w 83"/>
                  <a:gd name="T13" fmla="*/ 15 h 86"/>
                  <a:gd name="T14" fmla="*/ 10 w 83"/>
                  <a:gd name="T15" fmla="*/ 0 h 86"/>
                  <a:gd name="T16" fmla="*/ 0 w 83"/>
                  <a:gd name="T17" fmla="*/ 4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86">
                    <a:moveTo>
                      <a:pt x="0" y="47"/>
                    </a:moveTo>
                    <a:cubicBezTo>
                      <a:pt x="19" y="50"/>
                      <a:pt x="19" y="50"/>
                      <a:pt x="19" y="50"/>
                    </a:cubicBezTo>
                    <a:cubicBezTo>
                      <a:pt x="24" y="53"/>
                      <a:pt x="37" y="66"/>
                      <a:pt x="39" y="73"/>
                    </a:cubicBezTo>
                    <a:cubicBezTo>
                      <a:pt x="43" y="83"/>
                      <a:pt x="48" y="82"/>
                      <a:pt x="48" y="82"/>
                    </a:cubicBezTo>
                    <a:cubicBezTo>
                      <a:pt x="48" y="82"/>
                      <a:pt x="55" y="84"/>
                      <a:pt x="62" y="85"/>
                    </a:cubicBezTo>
                    <a:cubicBezTo>
                      <a:pt x="68" y="86"/>
                      <a:pt x="69" y="81"/>
                      <a:pt x="69" y="81"/>
                    </a:cubicBezTo>
                    <a:cubicBezTo>
                      <a:pt x="83" y="15"/>
                      <a:pt x="83" y="15"/>
                      <a:pt x="83" y="15"/>
                    </a:cubicBezTo>
                    <a:cubicBezTo>
                      <a:pt x="10" y="0"/>
                      <a:pt x="10" y="0"/>
                      <a:pt x="10" y="0"/>
                    </a:cubicBez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172"/>
              <p:cNvSpPr>
                <a:spLocks/>
              </p:cNvSpPr>
              <p:nvPr/>
            </p:nvSpPr>
            <p:spPr bwMode="auto">
              <a:xfrm>
                <a:off x="8552053" y="3865278"/>
                <a:ext cx="91634" cy="50112"/>
              </a:xfrm>
              <a:custGeom>
                <a:avLst/>
                <a:gdLst>
                  <a:gd name="T0" fmla="*/ 0 w 73"/>
                  <a:gd name="T1" fmla="*/ 2 h 41"/>
                  <a:gd name="T2" fmla="*/ 17 w 73"/>
                  <a:gd name="T3" fmla="*/ 9 h 41"/>
                  <a:gd name="T4" fmla="*/ 39 w 73"/>
                  <a:gd name="T5" fmla="*/ 28 h 41"/>
                  <a:gd name="T6" fmla="*/ 47 w 73"/>
                  <a:gd name="T7" fmla="*/ 37 h 41"/>
                  <a:gd name="T8" fmla="*/ 61 w 73"/>
                  <a:gd name="T9" fmla="*/ 40 h 41"/>
                  <a:gd name="T10" fmla="*/ 69 w 73"/>
                  <a:gd name="T11" fmla="*/ 36 h 41"/>
                  <a:gd name="T12" fmla="*/ 73 w 73"/>
                  <a:gd name="T13" fmla="*/ 15 h 41"/>
                  <a:gd name="T14" fmla="*/ 0 w 73"/>
                  <a:gd name="T15" fmla="*/ 0 h 41"/>
                  <a:gd name="T16" fmla="*/ 0 w 73"/>
                  <a:gd name="T17" fmla="*/ 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3" h="41">
                    <a:moveTo>
                      <a:pt x="0" y="2"/>
                    </a:moveTo>
                    <a:cubicBezTo>
                      <a:pt x="17" y="9"/>
                      <a:pt x="17" y="9"/>
                      <a:pt x="17" y="9"/>
                    </a:cubicBezTo>
                    <a:cubicBezTo>
                      <a:pt x="23" y="12"/>
                      <a:pt x="36" y="21"/>
                      <a:pt x="39" y="28"/>
                    </a:cubicBezTo>
                    <a:cubicBezTo>
                      <a:pt x="42" y="38"/>
                      <a:pt x="47" y="37"/>
                      <a:pt x="47" y="37"/>
                    </a:cubicBezTo>
                    <a:cubicBezTo>
                      <a:pt x="47" y="37"/>
                      <a:pt x="54" y="39"/>
                      <a:pt x="61" y="40"/>
                    </a:cubicBezTo>
                    <a:cubicBezTo>
                      <a:pt x="67" y="41"/>
                      <a:pt x="69" y="36"/>
                      <a:pt x="69" y="3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C6C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173"/>
              <p:cNvSpPr>
                <a:spLocks/>
              </p:cNvSpPr>
              <p:nvPr/>
            </p:nvSpPr>
            <p:spPr bwMode="auto">
              <a:xfrm>
                <a:off x="8281447" y="3808006"/>
                <a:ext cx="307833" cy="136018"/>
              </a:xfrm>
              <a:custGeom>
                <a:avLst/>
                <a:gdLst>
                  <a:gd name="T0" fmla="*/ 246 w 246"/>
                  <a:gd name="T1" fmla="*/ 46 h 110"/>
                  <a:gd name="T2" fmla="*/ 45 w 246"/>
                  <a:gd name="T3" fmla="*/ 3 h 110"/>
                  <a:gd name="T4" fmla="*/ 4 w 246"/>
                  <a:gd name="T5" fmla="*/ 31 h 110"/>
                  <a:gd name="T6" fmla="*/ 31 w 246"/>
                  <a:gd name="T7" fmla="*/ 73 h 110"/>
                  <a:gd name="T8" fmla="*/ 235 w 246"/>
                  <a:gd name="T9" fmla="*/ 110 h 110"/>
                  <a:gd name="T10" fmla="*/ 246 w 246"/>
                  <a:gd name="T11" fmla="*/ 46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6" h="110">
                    <a:moveTo>
                      <a:pt x="246" y="46"/>
                    </a:moveTo>
                    <a:cubicBezTo>
                      <a:pt x="45" y="3"/>
                      <a:pt x="45" y="3"/>
                      <a:pt x="45" y="3"/>
                    </a:cubicBezTo>
                    <a:cubicBezTo>
                      <a:pt x="26" y="0"/>
                      <a:pt x="7" y="12"/>
                      <a:pt x="4" y="31"/>
                    </a:cubicBezTo>
                    <a:cubicBezTo>
                      <a:pt x="0" y="50"/>
                      <a:pt x="12" y="69"/>
                      <a:pt x="31" y="73"/>
                    </a:cubicBezTo>
                    <a:cubicBezTo>
                      <a:pt x="235" y="110"/>
                      <a:pt x="235" y="110"/>
                      <a:pt x="235" y="110"/>
                    </a:cubicBezTo>
                    <a:lnTo>
                      <a:pt x="246" y="46"/>
                    </a:lnTo>
                    <a:close/>
                  </a:path>
                </a:pathLst>
              </a:custGeom>
              <a:solidFill>
                <a:srgbClr val="A8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174"/>
              <p:cNvSpPr>
                <a:spLocks/>
              </p:cNvSpPr>
              <p:nvPr/>
            </p:nvSpPr>
            <p:spPr bwMode="auto">
              <a:xfrm>
                <a:off x="8291468" y="3876731"/>
                <a:ext cx="284925" cy="67293"/>
              </a:xfrm>
              <a:custGeom>
                <a:avLst/>
                <a:gdLst>
                  <a:gd name="T0" fmla="*/ 228 w 228"/>
                  <a:gd name="T1" fmla="*/ 48 h 54"/>
                  <a:gd name="T2" fmla="*/ 9 w 228"/>
                  <a:gd name="T3" fmla="*/ 0 h 54"/>
                  <a:gd name="T4" fmla="*/ 0 w 228"/>
                  <a:gd name="T5" fmla="*/ 0 h 54"/>
                  <a:gd name="T6" fmla="*/ 23 w 228"/>
                  <a:gd name="T7" fmla="*/ 17 h 54"/>
                  <a:gd name="T8" fmla="*/ 227 w 228"/>
                  <a:gd name="T9" fmla="*/ 54 h 54"/>
                  <a:gd name="T10" fmla="*/ 228 w 228"/>
                  <a:gd name="T11" fmla="*/ 4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8" h="54">
                    <a:moveTo>
                      <a:pt x="228" y="48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6" y="0"/>
                      <a:pt x="3" y="0"/>
                      <a:pt x="0" y="0"/>
                    </a:cubicBezTo>
                    <a:cubicBezTo>
                      <a:pt x="5" y="8"/>
                      <a:pt x="13" y="14"/>
                      <a:pt x="23" y="17"/>
                    </a:cubicBezTo>
                    <a:cubicBezTo>
                      <a:pt x="227" y="54"/>
                      <a:pt x="227" y="54"/>
                      <a:pt x="227" y="54"/>
                    </a:cubicBezTo>
                    <a:lnTo>
                      <a:pt x="228" y="48"/>
                    </a:lnTo>
                    <a:close/>
                  </a:path>
                </a:pathLst>
              </a:custGeom>
              <a:solidFill>
                <a:srgbClr val="8A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Freeform 175"/>
              <p:cNvSpPr>
                <a:spLocks/>
              </p:cNvSpPr>
              <p:nvPr/>
            </p:nvSpPr>
            <p:spPr bwMode="auto">
              <a:xfrm>
                <a:off x="8314377" y="3810870"/>
                <a:ext cx="274902" cy="62998"/>
              </a:xfrm>
              <a:custGeom>
                <a:avLst/>
                <a:gdLst>
                  <a:gd name="T0" fmla="*/ 220 w 220"/>
                  <a:gd name="T1" fmla="*/ 44 h 51"/>
                  <a:gd name="T2" fmla="*/ 19 w 220"/>
                  <a:gd name="T3" fmla="*/ 1 h 51"/>
                  <a:gd name="T4" fmla="*/ 0 w 220"/>
                  <a:gd name="T5" fmla="*/ 3 h 51"/>
                  <a:gd name="T6" fmla="*/ 18 w 220"/>
                  <a:gd name="T7" fmla="*/ 13 h 51"/>
                  <a:gd name="T8" fmla="*/ 218 w 220"/>
                  <a:gd name="T9" fmla="*/ 51 h 51"/>
                  <a:gd name="T10" fmla="*/ 220 w 220"/>
                  <a:gd name="T11" fmla="*/ 4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51">
                    <a:moveTo>
                      <a:pt x="220" y="44"/>
                    </a:moveTo>
                    <a:cubicBezTo>
                      <a:pt x="19" y="1"/>
                      <a:pt x="19" y="1"/>
                      <a:pt x="19" y="1"/>
                    </a:cubicBezTo>
                    <a:cubicBezTo>
                      <a:pt x="12" y="0"/>
                      <a:pt x="6" y="1"/>
                      <a:pt x="0" y="3"/>
                    </a:cubicBezTo>
                    <a:cubicBezTo>
                      <a:pt x="5" y="8"/>
                      <a:pt x="11" y="11"/>
                      <a:pt x="18" y="13"/>
                    </a:cubicBezTo>
                    <a:cubicBezTo>
                      <a:pt x="218" y="51"/>
                      <a:pt x="218" y="51"/>
                      <a:pt x="218" y="51"/>
                    </a:cubicBezTo>
                    <a:lnTo>
                      <a:pt x="220" y="44"/>
                    </a:lnTo>
                    <a:close/>
                  </a:path>
                </a:pathLst>
              </a:custGeom>
              <a:solidFill>
                <a:srgbClr val="BE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176"/>
              <p:cNvSpPr>
                <a:spLocks/>
              </p:cNvSpPr>
              <p:nvPr/>
            </p:nvSpPr>
            <p:spPr bwMode="auto">
              <a:xfrm>
                <a:off x="8758230" y="2778555"/>
                <a:ext cx="383718" cy="380854"/>
              </a:xfrm>
              <a:custGeom>
                <a:avLst/>
                <a:gdLst>
                  <a:gd name="T0" fmla="*/ 209 w 307"/>
                  <a:gd name="T1" fmla="*/ 156 h 307"/>
                  <a:gd name="T2" fmla="*/ 307 w 307"/>
                  <a:gd name="T3" fmla="*/ 156 h 307"/>
                  <a:gd name="T4" fmla="*/ 307 w 307"/>
                  <a:gd name="T5" fmla="*/ 151 h 307"/>
                  <a:gd name="T6" fmla="*/ 209 w 307"/>
                  <a:gd name="T7" fmla="*/ 151 h 307"/>
                  <a:gd name="T8" fmla="*/ 203 w 307"/>
                  <a:gd name="T9" fmla="*/ 128 h 307"/>
                  <a:gd name="T10" fmla="*/ 288 w 307"/>
                  <a:gd name="T11" fmla="*/ 78 h 307"/>
                  <a:gd name="T12" fmla="*/ 285 w 307"/>
                  <a:gd name="T13" fmla="*/ 74 h 307"/>
                  <a:gd name="T14" fmla="*/ 200 w 307"/>
                  <a:gd name="T15" fmla="*/ 123 h 307"/>
                  <a:gd name="T16" fmla="*/ 184 w 307"/>
                  <a:gd name="T17" fmla="*/ 107 h 307"/>
                  <a:gd name="T18" fmla="*/ 235 w 307"/>
                  <a:gd name="T19" fmla="*/ 23 h 307"/>
                  <a:gd name="T20" fmla="*/ 231 w 307"/>
                  <a:gd name="T21" fmla="*/ 20 h 307"/>
                  <a:gd name="T22" fmla="*/ 180 w 307"/>
                  <a:gd name="T23" fmla="*/ 105 h 307"/>
                  <a:gd name="T24" fmla="*/ 165 w 307"/>
                  <a:gd name="T25" fmla="*/ 99 h 307"/>
                  <a:gd name="T26" fmla="*/ 156 w 307"/>
                  <a:gd name="T27" fmla="*/ 98 h 307"/>
                  <a:gd name="T28" fmla="*/ 156 w 307"/>
                  <a:gd name="T29" fmla="*/ 0 h 307"/>
                  <a:gd name="T30" fmla="*/ 151 w 307"/>
                  <a:gd name="T31" fmla="*/ 0 h 307"/>
                  <a:gd name="T32" fmla="*/ 151 w 307"/>
                  <a:gd name="T33" fmla="*/ 98 h 307"/>
                  <a:gd name="T34" fmla="*/ 128 w 307"/>
                  <a:gd name="T35" fmla="*/ 104 h 307"/>
                  <a:gd name="T36" fmla="*/ 78 w 307"/>
                  <a:gd name="T37" fmla="*/ 19 h 307"/>
                  <a:gd name="T38" fmla="*/ 74 w 307"/>
                  <a:gd name="T39" fmla="*/ 21 h 307"/>
                  <a:gd name="T40" fmla="*/ 124 w 307"/>
                  <a:gd name="T41" fmla="*/ 107 h 307"/>
                  <a:gd name="T42" fmla="*/ 107 w 307"/>
                  <a:gd name="T43" fmla="*/ 123 h 307"/>
                  <a:gd name="T44" fmla="*/ 23 w 307"/>
                  <a:gd name="T45" fmla="*/ 72 h 307"/>
                  <a:gd name="T46" fmla="*/ 21 w 307"/>
                  <a:gd name="T47" fmla="*/ 76 h 307"/>
                  <a:gd name="T48" fmla="*/ 105 w 307"/>
                  <a:gd name="T49" fmla="*/ 127 h 307"/>
                  <a:gd name="T50" fmla="*/ 99 w 307"/>
                  <a:gd name="T51" fmla="*/ 142 h 307"/>
                  <a:gd name="T52" fmla="*/ 98 w 307"/>
                  <a:gd name="T53" fmla="*/ 151 h 307"/>
                  <a:gd name="T54" fmla="*/ 0 w 307"/>
                  <a:gd name="T55" fmla="*/ 151 h 307"/>
                  <a:gd name="T56" fmla="*/ 0 w 307"/>
                  <a:gd name="T57" fmla="*/ 156 h 307"/>
                  <a:gd name="T58" fmla="*/ 98 w 307"/>
                  <a:gd name="T59" fmla="*/ 156 h 307"/>
                  <a:gd name="T60" fmla="*/ 104 w 307"/>
                  <a:gd name="T61" fmla="*/ 179 h 307"/>
                  <a:gd name="T62" fmla="*/ 19 w 307"/>
                  <a:gd name="T63" fmla="*/ 228 h 307"/>
                  <a:gd name="T64" fmla="*/ 22 w 307"/>
                  <a:gd name="T65" fmla="*/ 233 h 307"/>
                  <a:gd name="T66" fmla="*/ 107 w 307"/>
                  <a:gd name="T67" fmla="*/ 183 h 307"/>
                  <a:gd name="T68" fmla="*/ 123 w 307"/>
                  <a:gd name="T69" fmla="*/ 200 h 307"/>
                  <a:gd name="T70" fmla="*/ 72 w 307"/>
                  <a:gd name="T71" fmla="*/ 284 h 307"/>
                  <a:gd name="T72" fmla="*/ 76 w 307"/>
                  <a:gd name="T73" fmla="*/ 286 h 307"/>
                  <a:gd name="T74" fmla="*/ 127 w 307"/>
                  <a:gd name="T75" fmla="*/ 202 h 307"/>
                  <a:gd name="T76" fmla="*/ 142 w 307"/>
                  <a:gd name="T77" fmla="*/ 208 h 307"/>
                  <a:gd name="T78" fmla="*/ 151 w 307"/>
                  <a:gd name="T79" fmla="*/ 209 h 307"/>
                  <a:gd name="T80" fmla="*/ 151 w 307"/>
                  <a:gd name="T81" fmla="*/ 307 h 307"/>
                  <a:gd name="T82" fmla="*/ 156 w 307"/>
                  <a:gd name="T83" fmla="*/ 307 h 307"/>
                  <a:gd name="T84" fmla="*/ 156 w 307"/>
                  <a:gd name="T85" fmla="*/ 209 h 307"/>
                  <a:gd name="T86" fmla="*/ 180 w 307"/>
                  <a:gd name="T87" fmla="*/ 203 h 307"/>
                  <a:gd name="T88" fmla="*/ 229 w 307"/>
                  <a:gd name="T89" fmla="*/ 287 h 307"/>
                  <a:gd name="T90" fmla="*/ 233 w 307"/>
                  <a:gd name="T91" fmla="*/ 285 h 307"/>
                  <a:gd name="T92" fmla="*/ 184 w 307"/>
                  <a:gd name="T93" fmla="*/ 200 h 307"/>
                  <a:gd name="T94" fmla="*/ 200 w 307"/>
                  <a:gd name="T95" fmla="*/ 184 h 307"/>
                  <a:gd name="T96" fmla="*/ 284 w 307"/>
                  <a:gd name="T97" fmla="*/ 235 h 307"/>
                  <a:gd name="T98" fmla="*/ 286 w 307"/>
                  <a:gd name="T99" fmla="*/ 231 h 307"/>
                  <a:gd name="T100" fmla="*/ 202 w 307"/>
                  <a:gd name="T101" fmla="*/ 180 h 307"/>
                  <a:gd name="T102" fmla="*/ 208 w 307"/>
                  <a:gd name="T103" fmla="*/ 165 h 307"/>
                  <a:gd name="T104" fmla="*/ 209 w 307"/>
                  <a:gd name="T105" fmla="*/ 156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07" h="307">
                    <a:moveTo>
                      <a:pt x="209" y="156"/>
                    </a:moveTo>
                    <a:cubicBezTo>
                      <a:pt x="307" y="156"/>
                      <a:pt x="307" y="156"/>
                      <a:pt x="307" y="156"/>
                    </a:cubicBezTo>
                    <a:cubicBezTo>
                      <a:pt x="307" y="151"/>
                      <a:pt x="307" y="151"/>
                      <a:pt x="307" y="151"/>
                    </a:cubicBezTo>
                    <a:cubicBezTo>
                      <a:pt x="209" y="151"/>
                      <a:pt x="209" y="151"/>
                      <a:pt x="209" y="151"/>
                    </a:cubicBezTo>
                    <a:cubicBezTo>
                      <a:pt x="209" y="143"/>
                      <a:pt x="206" y="135"/>
                      <a:pt x="203" y="128"/>
                    </a:cubicBezTo>
                    <a:cubicBezTo>
                      <a:pt x="288" y="78"/>
                      <a:pt x="288" y="78"/>
                      <a:pt x="288" y="78"/>
                    </a:cubicBezTo>
                    <a:cubicBezTo>
                      <a:pt x="285" y="74"/>
                      <a:pt x="285" y="74"/>
                      <a:pt x="285" y="74"/>
                    </a:cubicBezTo>
                    <a:cubicBezTo>
                      <a:pt x="200" y="123"/>
                      <a:pt x="200" y="123"/>
                      <a:pt x="200" y="123"/>
                    </a:cubicBezTo>
                    <a:cubicBezTo>
                      <a:pt x="196" y="117"/>
                      <a:pt x="191" y="112"/>
                      <a:pt x="184" y="107"/>
                    </a:cubicBezTo>
                    <a:cubicBezTo>
                      <a:pt x="235" y="23"/>
                      <a:pt x="235" y="23"/>
                      <a:pt x="235" y="23"/>
                    </a:cubicBezTo>
                    <a:cubicBezTo>
                      <a:pt x="231" y="20"/>
                      <a:pt x="231" y="20"/>
                      <a:pt x="231" y="20"/>
                    </a:cubicBezTo>
                    <a:cubicBezTo>
                      <a:pt x="180" y="105"/>
                      <a:pt x="180" y="105"/>
                      <a:pt x="180" y="105"/>
                    </a:cubicBezTo>
                    <a:cubicBezTo>
                      <a:pt x="175" y="102"/>
                      <a:pt x="170" y="100"/>
                      <a:pt x="165" y="99"/>
                    </a:cubicBezTo>
                    <a:cubicBezTo>
                      <a:pt x="162" y="99"/>
                      <a:pt x="159" y="98"/>
                      <a:pt x="156" y="98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1" y="0"/>
                      <a:pt x="151" y="0"/>
                      <a:pt x="151" y="0"/>
                    </a:cubicBezTo>
                    <a:cubicBezTo>
                      <a:pt x="151" y="98"/>
                      <a:pt x="151" y="98"/>
                      <a:pt x="151" y="98"/>
                    </a:cubicBezTo>
                    <a:cubicBezTo>
                      <a:pt x="143" y="99"/>
                      <a:pt x="135" y="101"/>
                      <a:pt x="128" y="10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21"/>
                      <a:pt x="74" y="21"/>
                      <a:pt x="74" y="21"/>
                    </a:cubicBezTo>
                    <a:cubicBezTo>
                      <a:pt x="124" y="107"/>
                      <a:pt x="124" y="107"/>
                      <a:pt x="124" y="107"/>
                    </a:cubicBezTo>
                    <a:cubicBezTo>
                      <a:pt x="117" y="111"/>
                      <a:pt x="112" y="116"/>
                      <a:pt x="107" y="123"/>
                    </a:cubicBezTo>
                    <a:cubicBezTo>
                      <a:pt x="23" y="72"/>
                      <a:pt x="23" y="72"/>
                      <a:pt x="23" y="72"/>
                    </a:cubicBezTo>
                    <a:cubicBezTo>
                      <a:pt x="21" y="76"/>
                      <a:pt x="21" y="76"/>
                      <a:pt x="21" y="76"/>
                    </a:cubicBezTo>
                    <a:cubicBezTo>
                      <a:pt x="105" y="127"/>
                      <a:pt x="105" y="127"/>
                      <a:pt x="105" y="127"/>
                    </a:cubicBezTo>
                    <a:cubicBezTo>
                      <a:pt x="102" y="132"/>
                      <a:pt x="100" y="137"/>
                      <a:pt x="99" y="142"/>
                    </a:cubicBezTo>
                    <a:cubicBezTo>
                      <a:pt x="99" y="145"/>
                      <a:pt x="98" y="148"/>
                      <a:pt x="98" y="151"/>
                    </a:cubicBezTo>
                    <a:cubicBezTo>
                      <a:pt x="0" y="151"/>
                      <a:pt x="0" y="151"/>
                      <a:pt x="0" y="151"/>
                    </a:cubicBezTo>
                    <a:cubicBezTo>
                      <a:pt x="0" y="156"/>
                      <a:pt x="0" y="156"/>
                      <a:pt x="0" y="156"/>
                    </a:cubicBezTo>
                    <a:cubicBezTo>
                      <a:pt x="98" y="156"/>
                      <a:pt x="98" y="156"/>
                      <a:pt x="98" y="156"/>
                    </a:cubicBezTo>
                    <a:cubicBezTo>
                      <a:pt x="98" y="164"/>
                      <a:pt x="100" y="172"/>
                      <a:pt x="104" y="179"/>
                    </a:cubicBezTo>
                    <a:cubicBezTo>
                      <a:pt x="19" y="228"/>
                      <a:pt x="19" y="228"/>
                      <a:pt x="19" y="228"/>
                    </a:cubicBezTo>
                    <a:cubicBezTo>
                      <a:pt x="22" y="233"/>
                      <a:pt x="22" y="233"/>
                      <a:pt x="22" y="233"/>
                    </a:cubicBezTo>
                    <a:cubicBezTo>
                      <a:pt x="107" y="183"/>
                      <a:pt x="107" y="183"/>
                      <a:pt x="107" y="183"/>
                    </a:cubicBezTo>
                    <a:cubicBezTo>
                      <a:pt x="111" y="190"/>
                      <a:pt x="116" y="196"/>
                      <a:pt x="123" y="200"/>
                    </a:cubicBezTo>
                    <a:cubicBezTo>
                      <a:pt x="72" y="284"/>
                      <a:pt x="72" y="284"/>
                      <a:pt x="72" y="284"/>
                    </a:cubicBezTo>
                    <a:cubicBezTo>
                      <a:pt x="76" y="286"/>
                      <a:pt x="76" y="286"/>
                      <a:pt x="76" y="286"/>
                    </a:cubicBezTo>
                    <a:cubicBezTo>
                      <a:pt x="127" y="202"/>
                      <a:pt x="127" y="202"/>
                      <a:pt x="127" y="202"/>
                    </a:cubicBezTo>
                    <a:cubicBezTo>
                      <a:pt x="131" y="205"/>
                      <a:pt x="137" y="207"/>
                      <a:pt x="142" y="208"/>
                    </a:cubicBezTo>
                    <a:cubicBezTo>
                      <a:pt x="145" y="209"/>
                      <a:pt x="148" y="209"/>
                      <a:pt x="151" y="209"/>
                    </a:cubicBezTo>
                    <a:cubicBezTo>
                      <a:pt x="151" y="307"/>
                      <a:pt x="151" y="307"/>
                      <a:pt x="151" y="307"/>
                    </a:cubicBezTo>
                    <a:cubicBezTo>
                      <a:pt x="156" y="307"/>
                      <a:pt x="156" y="307"/>
                      <a:pt x="156" y="307"/>
                    </a:cubicBezTo>
                    <a:cubicBezTo>
                      <a:pt x="156" y="209"/>
                      <a:pt x="156" y="209"/>
                      <a:pt x="156" y="209"/>
                    </a:cubicBezTo>
                    <a:cubicBezTo>
                      <a:pt x="164" y="209"/>
                      <a:pt x="172" y="207"/>
                      <a:pt x="180" y="203"/>
                    </a:cubicBezTo>
                    <a:cubicBezTo>
                      <a:pt x="229" y="287"/>
                      <a:pt x="229" y="287"/>
                      <a:pt x="229" y="287"/>
                    </a:cubicBezTo>
                    <a:cubicBezTo>
                      <a:pt x="233" y="285"/>
                      <a:pt x="233" y="285"/>
                      <a:pt x="233" y="285"/>
                    </a:cubicBezTo>
                    <a:cubicBezTo>
                      <a:pt x="184" y="200"/>
                      <a:pt x="184" y="200"/>
                      <a:pt x="184" y="200"/>
                    </a:cubicBezTo>
                    <a:cubicBezTo>
                      <a:pt x="190" y="196"/>
                      <a:pt x="196" y="191"/>
                      <a:pt x="200" y="184"/>
                    </a:cubicBezTo>
                    <a:cubicBezTo>
                      <a:pt x="284" y="235"/>
                      <a:pt x="284" y="235"/>
                      <a:pt x="284" y="235"/>
                    </a:cubicBezTo>
                    <a:cubicBezTo>
                      <a:pt x="286" y="231"/>
                      <a:pt x="286" y="231"/>
                      <a:pt x="286" y="231"/>
                    </a:cubicBezTo>
                    <a:cubicBezTo>
                      <a:pt x="202" y="180"/>
                      <a:pt x="202" y="180"/>
                      <a:pt x="202" y="180"/>
                    </a:cubicBezTo>
                    <a:cubicBezTo>
                      <a:pt x="205" y="175"/>
                      <a:pt x="207" y="170"/>
                      <a:pt x="208" y="165"/>
                    </a:cubicBezTo>
                    <a:cubicBezTo>
                      <a:pt x="209" y="162"/>
                      <a:pt x="209" y="159"/>
                      <a:pt x="209" y="156"/>
                    </a:cubicBezTo>
                    <a:close/>
                  </a:path>
                </a:pathLst>
              </a:custGeom>
              <a:solidFill>
                <a:srgbClr val="40A1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Oval 177"/>
              <p:cNvSpPr>
                <a:spLocks noChangeArrowheads="1"/>
              </p:cNvSpPr>
              <p:nvPr/>
            </p:nvSpPr>
            <p:spPr bwMode="auto">
              <a:xfrm>
                <a:off x="8930044" y="2759942"/>
                <a:ext cx="40090" cy="41521"/>
              </a:xfrm>
              <a:prstGeom prst="ellipse">
                <a:avLst/>
              </a:prstGeom>
              <a:solidFill>
                <a:srgbClr val="00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Oval 178"/>
              <p:cNvSpPr>
                <a:spLocks noChangeArrowheads="1"/>
              </p:cNvSpPr>
              <p:nvPr/>
            </p:nvSpPr>
            <p:spPr bwMode="auto">
              <a:xfrm>
                <a:off x="8930044" y="3137932"/>
                <a:ext cx="40090" cy="40090"/>
              </a:xfrm>
              <a:prstGeom prst="ellipse">
                <a:avLst/>
              </a:prstGeom>
              <a:solidFill>
                <a:srgbClr val="00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Oval 179"/>
              <p:cNvSpPr>
                <a:spLocks noChangeArrowheads="1"/>
              </p:cNvSpPr>
              <p:nvPr/>
            </p:nvSpPr>
            <p:spPr bwMode="auto">
              <a:xfrm>
                <a:off x="9119040" y="2948937"/>
                <a:ext cx="41521" cy="41521"/>
              </a:xfrm>
              <a:prstGeom prst="ellipse">
                <a:avLst/>
              </a:prstGeom>
              <a:solidFill>
                <a:srgbClr val="00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Oval 180"/>
              <p:cNvSpPr>
                <a:spLocks noChangeArrowheads="1"/>
              </p:cNvSpPr>
              <p:nvPr/>
            </p:nvSpPr>
            <p:spPr bwMode="auto">
              <a:xfrm>
                <a:off x="8739617" y="2948937"/>
                <a:ext cx="41521" cy="41521"/>
              </a:xfrm>
              <a:prstGeom prst="ellipse">
                <a:avLst/>
              </a:prstGeom>
              <a:solidFill>
                <a:srgbClr val="00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181"/>
              <p:cNvSpPr>
                <a:spLocks/>
              </p:cNvSpPr>
              <p:nvPr/>
            </p:nvSpPr>
            <p:spPr bwMode="auto">
              <a:xfrm>
                <a:off x="9088972" y="3043435"/>
                <a:ext cx="47248" cy="47248"/>
              </a:xfrm>
              <a:custGeom>
                <a:avLst/>
                <a:gdLst>
                  <a:gd name="T0" fmla="*/ 10 w 38"/>
                  <a:gd name="T1" fmla="*/ 33 h 38"/>
                  <a:gd name="T2" fmla="*/ 5 w 38"/>
                  <a:gd name="T3" fmla="*/ 10 h 38"/>
                  <a:gd name="T4" fmla="*/ 27 w 38"/>
                  <a:gd name="T5" fmla="*/ 5 h 38"/>
                  <a:gd name="T6" fmla="*/ 33 w 38"/>
                  <a:gd name="T7" fmla="*/ 27 h 38"/>
                  <a:gd name="T8" fmla="*/ 10 w 38"/>
                  <a:gd name="T9" fmla="*/ 3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10" y="33"/>
                    </a:moveTo>
                    <a:cubicBezTo>
                      <a:pt x="3" y="28"/>
                      <a:pt x="0" y="18"/>
                      <a:pt x="5" y="10"/>
                    </a:cubicBezTo>
                    <a:cubicBezTo>
                      <a:pt x="9" y="3"/>
                      <a:pt x="20" y="0"/>
                      <a:pt x="27" y="5"/>
                    </a:cubicBezTo>
                    <a:cubicBezTo>
                      <a:pt x="35" y="10"/>
                      <a:pt x="38" y="20"/>
                      <a:pt x="33" y="27"/>
                    </a:cubicBezTo>
                    <a:cubicBezTo>
                      <a:pt x="28" y="35"/>
                      <a:pt x="18" y="38"/>
                      <a:pt x="10" y="33"/>
                    </a:cubicBezTo>
                    <a:close/>
                  </a:path>
                </a:pathLst>
              </a:custGeom>
              <a:solidFill>
                <a:srgbClr val="00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182"/>
              <p:cNvSpPr>
                <a:spLocks/>
              </p:cNvSpPr>
              <p:nvPr/>
            </p:nvSpPr>
            <p:spPr bwMode="auto">
              <a:xfrm>
                <a:off x="8763957" y="2848712"/>
                <a:ext cx="47248" cy="45817"/>
              </a:xfrm>
              <a:custGeom>
                <a:avLst/>
                <a:gdLst>
                  <a:gd name="T0" fmla="*/ 11 w 38"/>
                  <a:gd name="T1" fmla="*/ 33 h 37"/>
                  <a:gd name="T2" fmla="*/ 5 w 38"/>
                  <a:gd name="T3" fmla="*/ 10 h 37"/>
                  <a:gd name="T4" fmla="*/ 28 w 38"/>
                  <a:gd name="T5" fmla="*/ 5 h 37"/>
                  <a:gd name="T6" fmla="*/ 33 w 38"/>
                  <a:gd name="T7" fmla="*/ 27 h 37"/>
                  <a:gd name="T8" fmla="*/ 11 w 38"/>
                  <a:gd name="T9" fmla="*/ 3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7">
                    <a:moveTo>
                      <a:pt x="11" y="33"/>
                    </a:moveTo>
                    <a:cubicBezTo>
                      <a:pt x="3" y="28"/>
                      <a:pt x="0" y="18"/>
                      <a:pt x="5" y="10"/>
                    </a:cubicBezTo>
                    <a:cubicBezTo>
                      <a:pt x="10" y="2"/>
                      <a:pt x="20" y="0"/>
                      <a:pt x="28" y="5"/>
                    </a:cubicBezTo>
                    <a:cubicBezTo>
                      <a:pt x="36" y="9"/>
                      <a:pt x="38" y="19"/>
                      <a:pt x="33" y="27"/>
                    </a:cubicBezTo>
                    <a:cubicBezTo>
                      <a:pt x="29" y="35"/>
                      <a:pt x="19" y="37"/>
                      <a:pt x="11" y="33"/>
                    </a:cubicBezTo>
                    <a:close/>
                  </a:path>
                </a:pathLst>
              </a:custGeom>
              <a:solidFill>
                <a:srgbClr val="00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183"/>
              <p:cNvSpPr>
                <a:spLocks/>
              </p:cNvSpPr>
              <p:nvPr/>
            </p:nvSpPr>
            <p:spPr bwMode="auto">
              <a:xfrm>
                <a:off x="8828388" y="3107866"/>
                <a:ext cx="47248" cy="45817"/>
              </a:xfrm>
              <a:custGeom>
                <a:avLst/>
                <a:gdLst>
                  <a:gd name="T0" fmla="*/ 5 w 38"/>
                  <a:gd name="T1" fmla="*/ 10 h 37"/>
                  <a:gd name="T2" fmla="*/ 27 w 38"/>
                  <a:gd name="T3" fmla="*/ 4 h 37"/>
                  <a:gd name="T4" fmla="*/ 33 w 38"/>
                  <a:gd name="T5" fmla="*/ 27 h 37"/>
                  <a:gd name="T6" fmla="*/ 10 w 38"/>
                  <a:gd name="T7" fmla="*/ 33 h 37"/>
                  <a:gd name="T8" fmla="*/ 5 w 38"/>
                  <a:gd name="T9" fmla="*/ 1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7">
                    <a:moveTo>
                      <a:pt x="5" y="10"/>
                    </a:moveTo>
                    <a:cubicBezTo>
                      <a:pt x="9" y="2"/>
                      <a:pt x="20" y="0"/>
                      <a:pt x="27" y="4"/>
                    </a:cubicBezTo>
                    <a:cubicBezTo>
                      <a:pt x="35" y="9"/>
                      <a:pt x="38" y="19"/>
                      <a:pt x="33" y="27"/>
                    </a:cubicBezTo>
                    <a:cubicBezTo>
                      <a:pt x="28" y="35"/>
                      <a:pt x="18" y="37"/>
                      <a:pt x="10" y="33"/>
                    </a:cubicBezTo>
                    <a:cubicBezTo>
                      <a:pt x="3" y="28"/>
                      <a:pt x="0" y="18"/>
                      <a:pt x="5" y="10"/>
                    </a:cubicBezTo>
                    <a:close/>
                  </a:path>
                </a:pathLst>
              </a:custGeom>
              <a:solidFill>
                <a:srgbClr val="00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184"/>
              <p:cNvSpPr>
                <a:spLocks/>
              </p:cNvSpPr>
              <p:nvPr/>
            </p:nvSpPr>
            <p:spPr bwMode="auto">
              <a:xfrm>
                <a:off x="9024541" y="2784282"/>
                <a:ext cx="47248" cy="47248"/>
              </a:xfrm>
              <a:custGeom>
                <a:avLst/>
                <a:gdLst>
                  <a:gd name="T0" fmla="*/ 5 w 38"/>
                  <a:gd name="T1" fmla="*/ 11 h 38"/>
                  <a:gd name="T2" fmla="*/ 28 w 38"/>
                  <a:gd name="T3" fmla="*/ 5 h 38"/>
                  <a:gd name="T4" fmla="*/ 33 w 38"/>
                  <a:gd name="T5" fmla="*/ 28 h 38"/>
                  <a:gd name="T6" fmla="*/ 11 w 38"/>
                  <a:gd name="T7" fmla="*/ 33 h 38"/>
                  <a:gd name="T8" fmla="*/ 5 w 38"/>
                  <a:gd name="T9" fmla="*/ 1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5" y="11"/>
                    </a:moveTo>
                    <a:cubicBezTo>
                      <a:pt x="10" y="3"/>
                      <a:pt x="20" y="0"/>
                      <a:pt x="28" y="5"/>
                    </a:cubicBezTo>
                    <a:cubicBezTo>
                      <a:pt x="36" y="10"/>
                      <a:pt x="38" y="20"/>
                      <a:pt x="33" y="28"/>
                    </a:cubicBezTo>
                    <a:cubicBezTo>
                      <a:pt x="29" y="35"/>
                      <a:pt x="19" y="38"/>
                      <a:pt x="11" y="33"/>
                    </a:cubicBezTo>
                    <a:cubicBezTo>
                      <a:pt x="3" y="28"/>
                      <a:pt x="0" y="18"/>
                      <a:pt x="5" y="11"/>
                    </a:cubicBezTo>
                    <a:close/>
                  </a:path>
                </a:pathLst>
              </a:custGeom>
              <a:solidFill>
                <a:srgbClr val="00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185"/>
              <p:cNvSpPr>
                <a:spLocks/>
              </p:cNvSpPr>
              <p:nvPr/>
            </p:nvSpPr>
            <p:spPr bwMode="auto">
              <a:xfrm>
                <a:off x="8951522" y="3069207"/>
                <a:ext cx="50112" cy="27203"/>
              </a:xfrm>
              <a:custGeom>
                <a:avLst/>
                <a:gdLst>
                  <a:gd name="T0" fmla="*/ 39 w 40"/>
                  <a:gd name="T1" fmla="*/ 7 h 22"/>
                  <a:gd name="T2" fmla="*/ 22 w 40"/>
                  <a:gd name="T3" fmla="*/ 20 h 22"/>
                  <a:gd name="T4" fmla="*/ 1 w 40"/>
                  <a:gd name="T5" fmla="*/ 15 h 22"/>
                  <a:gd name="T6" fmla="*/ 18 w 40"/>
                  <a:gd name="T7" fmla="*/ 3 h 22"/>
                  <a:gd name="T8" fmla="*/ 39 w 40"/>
                  <a:gd name="T9" fmla="*/ 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2">
                    <a:moveTo>
                      <a:pt x="39" y="7"/>
                    </a:moveTo>
                    <a:cubicBezTo>
                      <a:pt x="40" y="12"/>
                      <a:pt x="32" y="18"/>
                      <a:pt x="22" y="20"/>
                    </a:cubicBezTo>
                    <a:cubicBezTo>
                      <a:pt x="12" y="22"/>
                      <a:pt x="2" y="20"/>
                      <a:pt x="1" y="15"/>
                    </a:cubicBezTo>
                    <a:cubicBezTo>
                      <a:pt x="0" y="11"/>
                      <a:pt x="8" y="5"/>
                      <a:pt x="18" y="3"/>
                    </a:cubicBezTo>
                    <a:cubicBezTo>
                      <a:pt x="29" y="0"/>
                      <a:pt x="38" y="2"/>
                      <a:pt x="39" y="7"/>
                    </a:cubicBezTo>
                    <a:close/>
                  </a:path>
                </a:pathLst>
              </a:custGeom>
              <a:solidFill>
                <a:srgbClr val="00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186"/>
              <p:cNvSpPr>
                <a:spLocks/>
              </p:cNvSpPr>
              <p:nvPr/>
            </p:nvSpPr>
            <p:spPr bwMode="auto">
              <a:xfrm>
                <a:off x="8819797" y="2914575"/>
                <a:ext cx="140315" cy="70157"/>
              </a:xfrm>
              <a:custGeom>
                <a:avLst/>
                <a:gdLst>
                  <a:gd name="T0" fmla="*/ 0 w 98"/>
                  <a:gd name="T1" fmla="*/ 7 h 49"/>
                  <a:gd name="T2" fmla="*/ 3 w 98"/>
                  <a:gd name="T3" fmla="*/ 0 h 49"/>
                  <a:gd name="T4" fmla="*/ 98 w 98"/>
                  <a:gd name="T5" fmla="*/ 33 h 49"/>
                  <a:gd name="T6" fmla="*/ 91 w 98"/>
                  <a:gd name="T7" fmla="*/ 49 h 49"/>
                  <a:gd name="T8" fmla="*/ 0 w 98"/>
                  <a:gd name="T9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49">
                    <a:moveTo>
                      <a:pt x="0" y="7"/>
                    </a:moveTo>
                    <a:lnTo>
                      <a:pt x="3" y="0"/>
                    </a:lnTo>
                    <a:lnTo>
                      <a:pt x="98" y="33"/>
                    </a:lnTo>
                    <a:lnTo>
                      <a:pt x="9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187"/>
              <p:cNvSpPr>
                <a:spLocks/>
              </p:cNvSpPr>
              <p:nvPr/>
            </p:nvSpPr>
            <p:spPr bwMode="auto">
              <a:xfrm>
                <a:off x="8935771" y="2930324"/>
                <a:ext cx="45817" cy="161791"/>
              </a:xfrm>
              <a:custGeom>
                <a:avLst/>
                <a:gdLst>
                  <a:gd name="T0" fmla="*/ 26 w 32"/>
                  <a:gd name="T1" fmla="*/ 113 h 113"/>
                  <a:gd name="T2" fmla="*/ 0 w 32"/>
                  <a:gd name="T3" fmla="*/ 1 h 113"/>
                  <a:gd name="T4" fmla="*/ 6 w 32"/>
                  <a:gd name="T5" fmla="*/ 0 h 113"/>
                  <a:gd name="T6" fmla="*/ 32 w 32"/>
                  <a:gd name="T7" fmla="*/ 111 h 113"/>
                  <a:gd name="T8" fmla="*/ 26 w 32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13">
                    <a:moveTo>
                      <a:pt x="26" y="113"/>
                    </a:moveTo>
                    <a:lnTo>
                      <a:pt x="0" y="1"/>
                    </a:lnTo>
                    <a:lnTo>
                      <a:pt x="6" y="0"/>
                    </a:lnTo>
                    <a:lnTo>
                      <a:pt x="32" y="111"/>
                    </a:lnTo>
                    <a:lnTo>
                      <a:pt x="26" y="113"/>
                    </a:lnTo>
                    <a:close/>
                  </a:path>
                </a:pathLst>
              </a:custGeom>
              <a:solidFill>
                <a:srgbClr val="00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188"/>
              <p:cNvSpPr>
                <a:spLocks/>
              </p:cNvSpPr>
              <p:nvPr/>
            </p:nvSpPr>
            <p:spPr bwMode="auto">
              <a:xfrm>
                <a:off x="8814070" y="2895962"/>
                <a:ext cx="42953" cy="60135"/>
              </a:xfrm>
              <a:custGeom>
                <a:avLst/>
                <a:gdLst>
                  <a:gd name="T0" fmla="*/ 33 w 35"/>
                  <a:gd name="T1" fmla="*/ 0 h 48"/>
                  <a:gd name="T2" fmla="*/ 31 w 35"/>
                  <a:gd name="T3" fmla="*/ 27 h 48"/>
                  <a:gd name="T4" fmla="*/ 15 w 35"/>
                  <a:gd name="T5" fmla="*/ 48 h 48"/>
                  <a:gd name="T6" fmla="*/ 0 w 35"/>
                  <a:gd name="T7" fmla="*/ 15 h 48"/>
                  <a:gd name="T8" fmla="*/ 33 w 35"/>
                  <a:gd name="T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48">
                    <a:moveTo>
                      <a:pt x="33" y="0"/>
                    </a:moveTo>
                    <a:cubicBezTo>
                      <a:pt x="33" y="0"/>
                      <a:pt x="35" y="17"/>
                      <a:pt x="31" y="27"/>
                    </a:cubicBezTo>
                    <a:cubicBezTo>
                      <a:pt x="28" y="37"/>
                      <a:pt x="15" y="48"/>
                      <a:pt x="15" y="48"/>
                    </a:cubicBezTo>
                    <a:cubicBezTo>
                      <a:pt x="0" y="15"/>
                      <a:pt x="0" y="15"/>
                      <a:pt x="0" y="15"/>
                    </a:cubicBez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189"/>
              <p:cNvSpPr>
                <a:spLocks/>
              </p:cNvSpPr>
              <p:nvPr/>
            </p:nvSpPr>
            <p:spPr bwMode="auto">
              <a:xfrm>
                <a:off x="8831252" y="2782850"/>
                <a:ext cx="47248" cy="47248"/>
              </a:xfrm>
              <a:custGeom>
                <a:avLst/>
                <a:gdLst>
                  <a:gd name="T0" fmla="*/ 33 w 38"/>
                  <a:gd name="T1" fmla="*/ 10 h 38"/>
                  <a:gd name="T2" fmla="*/ 27 w 38"/>
                  <a:gd name="T3" fmla="*/ 33 h 38"/>
                  <a:gd name="T4" fmla="*/ 5 w 38"/>
                  <a:gd name="T5" fmla="*/ 27 h 38"/>
                  <a:gd name="T6" fmla="*/ 11 w 38"/>
                  <a:gd name="T7" fmla="*/ 4 h 38"/>
                  <a:gd name="T8" fmla="*/ 33 w 38"/>
                  <a:gd name="T9" fmla="*/ 1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33" y="10"/>
                    </a:moveTo>
                    <a:cubicBezTo>
                      <a:pt x="38" y="18"/>
                      <a:pt x="35" y="28"/>
                      <a:pt x="27" y="33"/>
                    </a:cubicBezTo>
                    <a:cubicBezTo>
                      <a:pt x="20" y="38"/>
                      <a:pt x="9" y="35"/>
                      <a:pt x="5" y="27"/>
                    </a:cubicBezTo>
                    <a:cubicBezTo>
                      <a:pt x="0" y="19"/>
                      <a:pt x="3" y="9"/>
                      <a:pt x="11" y="4"/>
                    </a:cubicBezTo>
                    <a:cubicBezTo>
                      <a:pt x="19" y="0"/>
                      <a:pt x="29" y="3"/>
                      <a:pt x="33" y="10"/>
                    </a:cubicBezTo>
                    <a:close/>
                  </a:path>
                </a:pathLst>
              </a:custGeom>
              <a:solidFill>
                <a:srgbClr val="00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190"/>
              <p:cNvSpPr>
                <a:spLocks/>
              </p:cNvSpPr>
              <p:nvPr/>
            </p:nvSpPr>
            <p:spPr bwMode="auto">
              <a:xfrm>
                <a:off x="9021678" y="3109297"/>
                <a:ext cx="47248" cy="47248"/>
              </a:xfrm>
              <a:custGeom>
                <a:avLst/>
                <a:gdLst>
                  <a:gd name="T0" fmla="*/ 33 w 38"/>
                  <a:gd name="T1" fmla="*/ 11 h 38"/>
                  <a:gd name="T2" fmla="*/ 27 w 38"/>
                  <a:gd name="T3" fmla="*/ 33 h 38"/>
                  <a:gd name="T4" fmla="*/ 5 w 38"/>
                  <a:gd name="T5" fmla="*/ 27 h 38"/>
                  <a:gd name="T6" fmla="*/ 11 w 38"/>
                  <a:gd name="T7" fmla="*/ 5 h 38"/>
                  <a:gd name="T8" fmla="*/ 33 w 38"/>
                  <a:gd name="T9" fmla="*/ 1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33" y="11"/>
                    </a:moveTo>
                    <a:cubicBezTo>
                      <a:pt x="38" y="18"/>
                      <a:pt x="35" y="29"/>
                      <a:pt x="27" y="33"/>
                    </a:cubicBezTo>
                    <a:cubicBezTo>
                      <a:pt x="19" y="38"/>
                      <a:pt x="9" y="35"/>
                      <a:pt x="5" y="27"/>
                    </a:cubicBezTo>
                    <a:cubicBezTo>
                      <a:pt x="0" y="19"/>
                      <a:pt x="3" y="9"/>
                      <a:pt x="11" y="5"/>
                    </a:cubicBezTo>
                    <a:cubicBezTo>
                      <a:pt x="19" y="0"/>
                      <a:pt x="29" y="3"/>
                      <a:pt x="33" y="11"/>
                    </a:cubicBezTo>
                    <a:close/>
                  </a:path>
                </a:pathLst>
              </a:custGeom>
              <a:solidFill>
                <a:srgbClr val="00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191"/>
              <p:cNvSpPr>
                <a:spLocks/>
              </p:cNvSpPr>
              <p:nvPr/>
            </p:nvSpPr>
            <p:spPr bwMode="auto">
              <a:xfrm>
                <a:off x="9090403" y="2850145"/>
                <a:ext cx="47248" cy="47248"/>
              </a:xfrm>
              <a:custGeom>
                <a:avLst/>
                <a:gdLst>
                  <a:gd name="T0" fmla="*/ 27 w 38"/>
                  <a:gd name="T1" fmla="*/ 33 h 38"/>
                  <a:gd name="T2" fmla="*/ 5 w 38"/>
                  <a:gd name="T3" fmla="*/ 27 h 38"/>
                  <a:gd name="T4" fmla="*/ 11 w 38"/>
                  <a:gd name="T5" fmla="*/ 5 h 38"/>
                  <a:gd name="T6" fmla="*/ 33 w 38"/>
                  <a:gd name="T7" fmla="*/ 11 h 38"/>
                  <a:gd name="T8" fmla="*/ 27 w 38"/>
                  <a:gd name="T9" fmla="*/ 3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27" y="33"/>
                    </a:moveTo>
                    <a:cubicBezTo>
                      <a:pt x="20" y="38"/>
                      <a:pt x="9" y="35"/>
                      <a:pt x="5" y="27"/>
                    </a:cubicBezTo>
                    <a:cubicBezTo>
                      <a:pt x="0" y="19"/>
                      <a:pt x="3" y="9"/>
                      <a:pt x="11" y="5"/>
                    </a:cubicBezTo>
                    <a:cubicBezTo>
                      <a:pt x="19" y="0"/>
                      <a:pt x="29" y="3"/>
                      <a:pt x="33" y="11"/>
                    </a:cubicBezTo>
                    <a:cubicBezTo>
                      <a:pt x="38" y="18"/>
                      <a:pt x="35" y="29"/>
                      <a:pt x="27" y="33"/>
                    </a:cubicBezTo>
                    <a:close/>
                  </a:path>
                </a:pathLst>
              </a:custGeom>
              <a:solidFill>
                <a:srgbClr val="00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192"/>
              <p:cNvSpPr>
                <a:spLocks/>
              </p:cNvSpPr>
              <p:nvPr/>
            </p:nvSpPr>
            <p:spPr bwMode="auto">
              <a:xfrm>
                <a:off x="8762525" y="3040572"/>
                <a:ext cx="47248" cy="47248"/>
              </a:xfrm>
              <a:custGeom>
                <a:avLst/>
                <a:gdLst>
                  <a:gd name="T0" fmla="*/ 27 w 38"/>
                  <a:gd name="T1" fmla="*/ 33 h 38"/>
                  <a:gd name="T2" fmla="*/ 5 w 38"/>
                  <a:gd name="T3" fmla="*/ 27 h 38"/>
                  <a:gd name="T4" fmla="*/ 11 w 38"/>
                  <a:gd name="T5" fmla="*/ 4 h 38"/>
                  <a:gd name="T6" fmla="*/ 33 w 38"/>
                  <a:gd name="T7" fmla="*/ 10 h 38"/>
                  <a:gd name="T8" fmla="*/ 27 w 38"/>
                  <a:gd name="T9" fmla="*/ 3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27" y="33"/>
                    </a:moveTo>
                    <a:cubicBezTo>
                      <a:pt x="19" y="38"/>
                      <a:pt x="9" y="35"/>
                      <a:pt x="5" y="27"/>
                    </a:cubicBezTo>
                    <a:cubicBezTo>
                      <a:pt x="0" y="19"/>
                      <a:pt x="3" y="9"/>
                      <a:pt x="11" y="4"/>
                    </a:cubicBezTo>
                    <a:cubicBezTo>
                      <a:pt x="19" y="0"/>
                      <a:pt x="29" y="3"/>
                      <a:pt x="33" y="10"/>
                    </a:cubicBezTo>
                    <a:cubicBezTo>
                      <a:pt x="38" y="18"/>
                      <a:pt x="35" y="28"/>
                      <a:pt x="27" y="33"/>
                    </a:cubicBezTo>
                    <a:close/>
                  </a:path>
                </a:pathLst>
              </a:custGeom>
              <a:solidFill>
                <a:srgbClr val="00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Rectangle 193"/>
              <p:cNvSpPr>
                <a:spLocks noChangeArrowheads="1"/>
              </p:cNvSpPr>
              <p:nvPr/>
            </p:nvSpPr>
            <p:spPr bwMode="auto">
              <a:xfrm>
                <a:off x="10188582" y="3113592"/>
                <a:ext cx="51545" cy="595621"/>
              </a:xfrm>
              <a:prstGeom prst="rect">
                <a:avLst/>
              </a:prstGeom>
              <a:solidFill>
                <a:srgbClr val="3214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Rectangle 194"/>
              <p:cNvSpPr>
                <a:spLocks noChangeArrowheads="1"/>
              </p:cNvSpPr>
              <p:nvPr/>
            </p:nvSpPr>
            <p:spPr bwMode="auto">
              <a:xfrm>
                <a:off x="9318058" y="3113592"/>
                <a:ext cx="870525" cy="595621"/>
              </a:xfrm>
              <a:prstGeom prst="rect">
                <a:avLst/>
              </a:prstGeom>
              <a:solidFill>
                <a:srgbClr val="002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Rectangle 195"/>
              <p:cNvSpPr>
                <a:spLocks noChangeArrowheads="1"/>
              </p:cNvSpPr>
              <p:nvPr/>
            </p:nvSpPr>
            <p:spPr bwMode="auto">
              <a:xfrm>
                <a:off x="9318058" y="3113592"/>
                <a:ext cx="870525" cy="5956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Rectangle 196"/>
              <p:cNvSpPr>
                <a:spLocks noChangeArrowheads="1"/>
              </p:cNvSpPr>
              <p:nvPr/>
            </p:nvSpPr>
            <p:spPr bwMode="auto">
              <a:xfrm>
                <a:off x="9350988" y="3139364"/>
                <a:ext cx="806093" cy="544077"/>
              </a:xfrm>
              <a:prstGeom prst="rect">
                <a:avLst/>
              </a:prstGeom>
              <a:solidFill>
                <a:srgbClr val="FFB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Rectangle 197"/>
              <p:cNvSpPr>
                <a:spLocks noChangeArrowheads="1"/>
              </p:cNvSpPr>
              <p:nvPr/>
            </p:nvSpPr>
            <p:spPr bwMode="auto">
              <a:xfrm>
                <a:off x="9350988" y="3139364"/>
                <a:ext cx="806093" cy="5440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Rectangle 198"/>
              <p:cNvSpPr>
                <a:spLocks noChangeArrowheads="1"/>
              </p:cNvSpPr>
              <p:nvPr/>
            </p:nvSpPr>
            <p:spPr bwMode="auto">
              <a:xfrm>
                <a:off x="9733275" y="3702054"/>
                <a:ext cx="41521" cy="70157"/>
              </a:xfrm>
              <a:prstGeom prst="rect">
                <a:avLst/>
              </a:prstGeom>
              <a:solidFill>
                <a:srgbClr val="002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199"/>
              <p:cNvSpPr>
                <a:spLocks/>
              </p:cNvSpPr>
              <p:nvPr/>
            </p:nvSpPr>
            <p:spPr bwMode="auto">
              <a:xfrm>
                <a:off x="9564325" y="3755031"/>
                <a:ext cx="379423" cy="38658"/>
              </a:xfrm>
              <a:custGeom>
                <a:avLst/>
                <a:gdLst>
                  <a:gd name="T0" fmla="*/ 271 w 303"/>
                  <a:gd name="T1" fmla="*/ 0 h 32"/>
                  <a:gd name="T2" fmla="*/ 32 w 303"/>
                  <a:gd name="T3" fmla="*/ 0 h 32"/>
                  <a:gd name="T4" fmla="*/ 0 w 303"/>
                  <a:gd name="T5" fmla="*/ 32 h 32"/>
                  <a:gd name="T6" fmla="*/ 303 w 303"/>
                  <a:gd name="T7" fmla="*/ 32 h 32"/>
                  <a:gd name="T8" fmla="*/ 271 w 303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3" h="32">
                    <a:moveTo>
                      <a:pt x="271" y="0"/>
                    </a:moveTo>
                    <a:cubicBezTo>
                      <a:pt x="32" y="0"/>
                      <a:pt x="32" y="0"/>
                      <a:pt x="32" y="0"/>
                    </a:cubicBezTo>
                    <a:cubicBezTo>
                      <a:pt x="14" y="0"/>
                      <a:pt x="0" y="15"/>
                      <a:pt x="0" y="32"/>
                    </a:cubicBezTo>
                    <a:cubicBezTo>
                      <a:pt x="303" y="32"/>
                      <a:pt x="303" y="32"/>
                      <a:pt x="303" y="32"/>
                    </a:cubicBezTo>
                    <a:cubicBezTo>
                      <a:pt x="303" y="15"/>
                      <a:pt x="289" y="0"/>
                      <a:pt x="271" y="0"/>
                    </a:cubicBezTo>
                    <a:close/>
                  </a:path>
                </a:pathLst>
              </a:custGeom>
              <a:solidFill>
                <a:srgbClr val="002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200"/>
              <p:cNvSpPr>
                <a:spLocks/>
              </p:cNvSpPr>
              <p:nvPr/>
            </p:nvSpPr>
            <p:spPr bwMode="auto">
              <a:xfrm>
                <a:off x="9408260" y="3793688"/>
                <a:ext cx="889137" cy="416648"/>
              </a:xfrm>
              <a:custGeom>
                <a:avLst/>
                <a:gdLst>
                  <a:gd name="T0" fmla="*/ 713 w 713"/>
                  <a:gd name="T1" fmla="*/ 284 h 335"/>
                  <a:gd name="T2" fmla="*/ 662 w 713"/>
                  <a:gd name="T3" fmla="*/ 335 h 335"/>
                  <a:gd name="T4" fmla="*/ 51 w 713"/>
                  <a:gd name="T5" fmla="*/ 335 h 335"/>
                  <a:gd name="T6" fmla="*/ 0 w 713"/>
                  <a:gd name="T7" fmla="*/ 284 h 335"/>
                  <a:gd name="T8" fmla="*/ 0 w 713"/>
                  <a:gd name="T9" fmla="*/ 51 h 335"/>
                  <a:gd name="T10" fmla="*/ 51 w 713"/>
                  <a:gd name="T11" fmla="*/ 0 h 335"/>
                  <a:gd name="T12" fmla="*/ 662 w 713"/>
                  <a:gd name="T13" fmla="*/ 0 h 335"/>
                  <a:gd name="T14" fmla="*/ 713 w 713"/>
                  <a:gd name="T15" fmla="*/ 51 h 335"/>
                  <a:gd name="T16" fmla="*/ 713 w 713"/>
                  <a:gd name="T17" fmla="*/ 284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3" h="335">
                    <a:moveTo>
                      <a:pt x="713" y="284"/>
                    </a:moveTo>
                    <a:cubicBezTo>
                      <a:pt x="713" y="312"/>
                      <a:pt x="690" y="335"/>
                      <a:pt x="662" y="335"/>
                    </a:cubicBezTo>
                    <a:cubicBezTo>
                      <a:pt x="51" y="335"/>
                      <a:pt x="51" y="335"/>
                      <a:pt x="51" y="335"/>
                    </a:cubicBezTo>
                    <a:cubicBezTo>
                      <a:pt x="23" y="335"/>
                      <a:pt x="0" y="312"/>
                      <a:pt x="0" y="28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23"/>
                      <a:pt x="23" y="0"/>
                      <a:pt x="51" y="0"/>
                    </a:cubicBezTo>
                    <a:cubicBezTo>
                      <a:pt x="662" y="0"/>
                      <a:pt x="662" y="0"/>
                      <a:pt x="662" y="0"/>
                    </a:cubicBezTo>
                    <a:cubicBezTo>
                      <a:pt x="690" y="0"/>
                      <a:pt x="713" y="23"/>
                      <a:pt x="713" y="51"/>
                    </a:cubicBezTo>
                    <a:lnTo>
                      <a:pt x="713" y="284"/>
                    </a:lnTo>
                    <a:close/>
                  </a:path>
                </a:pathLst>
              </a:custGeom>
              <a:solidFill>
                <a:srgbClr val="3214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201"/>
              <p:cNvSpPr>
                <a:spLocks/>
              </p:cNvSpPr>
              <p:nvPr/>
            </p:nvSpPr>
            <p:spPr bwMode="auto">
              <a:xfrm>
                <a:off x="9252195" y="3793688"/>
                <a:ext cx="890570" cy="416648"/>
              </a:xfrm>
              <a:custGeom>
                <a:avLst/>
                <a:gdLst>
                  <a:gd name="T0" fmla="*/ 713 w 713"/>
                  <a:gd name="T1" fmla="*/ 284 h 335"/>
                  <a:gd name="T2" fmla="*/ 661 w 713"/>
                  <a:gd name="T3" fmla="*/ 335 h 335"/>
                  <a:gd name="T4" fmla="*/ 51 w 713"/>
                  <a:gd name="T5" fmla="*/ 335 h 335"/>
                  <a:gd name="T6" fmla="*/ 0 w 713"/>
                  <a:gd name="T7" fmla="*/ 284 h 335"/>
                  <a:gd name="T8" fmla="*/ 0 w 713"/>
                  <a:gd name="T9" fmla="*/ 51 h 335"/>
                  <a:gd name="T10" fmla="*/ 51 w 713"/>
                  <a:gd name="T11" fmla="*/ 0 h 335"/>
                  <a:gd name="T12" fmla="*/ 661 w 713"/>
                  <a:gd name="T13" fmla="*/ 0 h 335"/>
                  <a:gd name="T14" fmla="*/ 713 w 713"/>
                  <a:gd name="T15" fmla="*/ 51 h 335"/>
                  <a:gd name="T16" fmla="*/ 713 w 713"/>
                  <a:gd name="T17" fmla="*/ 284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3" h="335">
                    <a:moveTo>
                      <a:pt x="713" y="284"/>
                    </a:moveTo>
                    <a:cubicBezTo>
                      <a:pt x="713" y="312"/>
                      <a:pt x="690" y="335"/>
                      <a:pt x="661" y="335"/>
                    </a:cubicBezTo>
                    <a:cubicBezTo>
                      <a:pt x="51" y="335"/>
                      <a:pt x="51" y="335"/>
                      <a:pt x="51" y="335"/>
                    </a:cubicBezTo>
                    <a:cubicBezTo>
                      <a:pt x="23" y="335"/>
                      <a:pt x="0" y="312"/>
                      <a:pt x="0" y="28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23"/>
                      <a:pt x="23" y="0"/>
                      <a:pt x="51" y="0"/>
                    </a:cubicBezTo>
                    <a:cubicBezTo>
                      <a:pt x="661" y="0"/>
                      <a:pt x="661" y="0"/>
                      <a:pt x="661" y="0"/>
                    </a:cubicBezTo>
                    <a:cubicBezTo>
                      <a:pt x="690" y="0"/>
                      <a:pt x="713" y="23"/>
                      <a:pt x="713" y="51"/>
                    </a:cubicBezTo>
                    <a:lnTo>
                      <a:pt x="713" y="284"/>
                    </a:lnTo>
                    <a:close/>
                  </a:path>
                </a:pathLst>
              </a:custGeom>
              <a:solidFill>
                <a:srgbClr val="5C00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Rectangle 202"/>
              <p:cNvSpPr>
                <a:spLocks noChangeArrowheads="1"/>
              </p:cNvSpPr>
              <p:nvPr/>
            </p:nvSpPr>
            <p:spPr bwMode="auto">
              <a:xfrm>
                <a:off x="9620163" y="3876731"/>
                <a:ext cx="154633" cy="32931"/>
              </a:xfrm>
              <a:prstGeom prst="rect">
                <a:avLst/>
              </a:prstGeom>
              <a:solidFill>
                <a:srgbClr val="3214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203"/>
              <p:cNvSpPr>
                <a:spLocks/>
              </p:cNvSpPr>
              <p:nvPr/>
            </p:nvSpPr>
            <p:spPr bwMode="auto">
              <a:xfrm>
                <a:off x="9252195" y="3991274"/>
                <a:ext cx="890570" cy="22908"/>
              </a:xfrm>
              <a:custGeom>
                <a:avLst/>
                <a:gdLst>
                  <a:gd name="T0" fmla="*/ 622 w 622"/>
                  <a:gd name="T1" fmla="*/ 16 h 16"/>
                  <a:gd name="T2" fmla="*/ 0 w 622"/>
                  <a:gd name="T3" fmla="*/ 14 h 16"/>
                  <a:gd name="T4" fmla="*/ 0 w 622"/>
                  <a:gd name="T5" fmla="*/ 0 h 16"/>
                  <a:gd name="T6" fmla="*/ 622 w 622"/>
                  <a:gd name="T7" fmla="*/ 2 h 16"/>
                  <a:gd name="T8" fmla="*/ 622 w 622"/>
                  <a:gd name="T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2" h="16">
                    <a:moveTo>
                      <a:pt x="622" y="16"/>
                    </a:moveTo>
                    <a:lnTo>
                      <a:pt x="0" y="14"/>
                    </a:lnTo>
                    <a:lnTo>
                      <a:pt x="0" y="0"/>
                    </a:lnTo>
                    <a:lnTo>
                      <a:pt x="622" y="2"/>
                    </a:lnTo>
                    <a:lnTo>
                      <a:pt x="622" y="16"/>
                    </a:lnTo>
                    <a:close/>
                  </a:path>
                </a:pathLst>
              </a:custGeom>
              <a:solidFill>
                <a:srgbClr val="3214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Rectangle 204"/>
              <p:cNvSpPr>
                <a:spLocks noChangeArrowheads="1"/>
              </p:cNvSpPr>
              <p:nvPr/>
            </p:nvSpPr>
            <p:spPr bwMode="auto">
              <a:xfrm>
                <a:off x="9620163" y="4095795"/>
                <a:ext cx="154633" cy="34363"/>
              </a:xfrm>
              <a:prstGeom prst="rect">
                <a:avLst/>
              </a:prstGeom>
              <a:solidFill>
                <a:srgbClr val="3214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Rectangle 205"/>
              <p:cNvSpPr>
                <a:spLocks noChangeArrowheads="1"/>
              </p:cNvSpPr>
              <p:nvPr/>
            </p:nvSpPr>
            <p:spPr bwMode="auto">
              <a:xfrm>
                <a:off x="9968087" y="3414266"/>
                <a:ext cx="30067" cy="177540"/>
              </a:xfrm>
              <a:prstGeom prst="rect">
                <a:avLst/>
              </a:prstGeom>
              <a:solidFill>
                <a:srgbClr val="FFCB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Rectangle 206"/>
              <p:cNvSpPr>
                <a:spLocks noChangeArrowheads="1"/>
              </p:cNvSpPr>
              <p:nvPr/>
            </p:nvSpPr>
            <p:spPr bwMode="auto">
              <a:xfrm>
                <a:off x="10012472" y="3480129"/>
                <a:ext cx="37227" cy="111679"/>
              </a:xfrm>
              <a:prstGeom prst="rect">
                <a:avLst/>
              </a:prstGeom>
              <a:solidFill>
                <a:srgbClr val="FFCB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Rectangle 207"/>
              <p:cNvSpPr>
                <a:spLocks noChangeArrowheads="1"/>
              </p:cNvSpPr>
              <p:nvPr/>
            </p:nvSpPr>
            <p:spPr bwMode="auto">
              <a:xfrm>
                <a:off x="10058290" y="3450061"/>
                <a:ext cx="37227" cy="141746"/>
              </a:xfrm>
              <a:prstGeom prst="rect">
                <a:avLst/>
              </a:prstGeom>
              <a:solidFill>
                <a:srgbClr val="FFCB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Rectangle 208"/>
              <p:cNvSpPr>
                <a:spLocks noChangeArrowheads="1"/>
              </p:cNvSpPr>
              <p:nvPr/>
            </p:nvSpPr>
            <p:spPr bwMode="auto">
              <a:xfrm>
                <a:off x="10105539" y="3428584"/>
                <a:ext cx="37227" cy="163223"/>
              </a:xfrm>
              <a:prstGeom prst="rect">
                <a:avLst/>
              </a:prstGeom>
              <a:solidFill>
                <a:srgbClr val="FFCB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Rectangle 209"/>
              <p:cNvSpPr>
                <a:spLocks noChangeArrowheads="1"/>
              </p:cNvSpPr>
              <p:nvPr/>
            </p:nvSpPr>
            <p:spPr bwMode="auto">
              <a:xfrm>
                <a:off x="9968087" y="3183749"/>
                <a:ext cx="30067" cy="177540"/>
              </a:xfrm>
              <a:prstGeom prst="rect">
                <a:avLst/>
              </a:prstGeom>
              <a:solidFill>
                <a:srgbClr val="FFCB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Rectangle 210"/>
              <p:cNvSpPr>
                <a:spLocks noChangeArrowheads="1"/>
              </p:cNvSpPr>
              <p:nvPr/>
            </p:nvSpPr>
            <p:spPr bwMode="auto">
              <a:xfrm>
                <a:off x="10012472" y="3183749"/>
                <a:ext cx="54408" cy="177540"/>
              </a:xfrm>
              <a:prstGeom prst="rect">
                <a:avLst/>
              </a:prstGeom>
              <a:solidFill>
                <a:srgbClr val="FFCB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Freeform 211"/>
              <p:cNvSpPr>
                <a:spLocks/>
              </p:cNvSpPr>
              <p:nvPr/>
            </p:nvSpPr>
            <p:spPr bwMode="auto">
              <a:xfrm>
                <a:off x="10066880" y="3223839"/>
                <a:ext cx="70157" cy="137452"/>
              </a:xfrm>
              <a:custGeom>
                <a:avLst/>
                <a:gdLst>
                  <a:gd name="T0" fmla="*/ 49 w 49"/>
                  <a:gd name="T1" fmla="*/ 89 h 96"/>
                  <a:gd name="T2" fmla="*/ 22 w 49"/>
                  <a:gd name="T3" fmla="*/ 96 h 96"/>
                  <a:gd name="T4" fmla="*/ 0 w 49"/>
                  <a:gd name="T5" fmla="*/ 6 h 96"/>
                  <a:gd name="T6" fmla="*/ 27 w 49"/>
                  <a:gd name="T7" fmla="*/ 0 h 96"/>
                  <a:gd name="T8" fmla="*/ 49 w 49"/>
                  <a:gd name="T9" fmla="*/ 89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96">
                    <a:moveTo>
                      <a:pt x="49" y="89"/>
                    </a:moveTo>
                    <a:lnTo>
                      <a:pt x="22" y="96"/>
                    </a:lnTo>
                    <a:lnTo>
                      <a:pt x="0" y="6"/>
                    </a:lnTo>
                    <a:lnTo>
                      <a:pt x="27" y="0"/>
                    </a:lnTo>
                    <a:lnTo>
                      <a:pt x="49" y="89"/>
                    </a:lnTo>
                    <a:close/>
                  </a:path>
                </a:pathLst>
              </a:custGeom>
              <a:solidFill>
                <a:srgbClr val="FFCB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Freeform 212"/>
              <p:cNvSpPr>
                <a:spLocks/>
              </p:cNvSpPr>
              <p:nvPr/>
            </p:nvSpPr>
            <p:spPr bwMode="auto">
              <a:xfrm>
                <a:off x="9923702" y="3139364"/>
                <a:ext cx="233380" cy="544077"/>
              </a:xfrm>
              <a:custGeom>
                <a:avLst/>
                <a:gdLst>
                  <a:gd name="T0" fmla="*/ 163 w 163"/>
                  <a:gd name="T1" fmla="*/ 176 h 380"/>
                  <a:gd name="T2" fmla="*/ 163 w 163"/>
                  <a:gd name="T3" fmla="*/ 163 h 380"/>
                  <a:gd name="T4" fmla="*/ 18 w 163"/>
                  <a:gd name="T5" fmla="*/ 163 h 380"/>
                  <a:gd name="T6" fmla="*/ 18 w 163"/>
                  <a:gd name="T7" fmla="*/ 0 h 380"/>
                  <a:gd name="T8" fmla="*/ 0 w 163"/>
                  <a:gd name="T9" fmla="*/ 0 h 380"/>
                  <a:gd name="T10" fmla="*/ 0 w 163"/>
                  <a:gd name="T11" fmla="*/ 380 h 380"/>
                  <a:gd name="T12" fmla="*/ 18 w 163"/>
                  <a:gd name="T13" fmla="*/ 380 h 380"/>
                  <a:gd name="T14" fmla="*/ 18 w 163"/>
                  <a:gd name="T15" fmla="*/ 343 h 380"/>
                  <a:gd name="T16" fmla="*/ 163 w 163"/>
                  <a:gd name="T17" fmla="*/ 343 h 380"/>
                  <a:gd name="T18" fmla="*/ 163 w 163"/>
                  <a:gd name="T19" fmla="*/ 329 h 380"/>
                  <a:gd name="T20" fmla="*/ 18 w 163"/>
                  <a:gd name="T21" fmla="*/ 329 h 380"/>
                  <a:gd name="T22" fmla="*/ 18 w 163"/>
                  <a:gd name="T23" fmla="*/ 176 h 380"/>
                  <a:gd name="T24" fmla="*/ 163 w 163"/>
                  <a:gd name="T25" fmla="*/ 176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3" h="380">
                    <a:moveTo>
                      <a:pt x="163" y="176"/>
                    </a:moveTo>
                    <a:lnTo>
                      <a:pt x="163" y="163"/>
                    </a:lnTo>
                    <a:lnTo>
                      <a:pt x="18" y="163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380"/>
                    </a:lnTo>
                    <a:lnTo>
                      <a:pt x="18" y="380"/>
                    </a:lnTo>
                    <a:lnTo>
                      <a:pt x="18" y="343"/>
                    </a:lnTo>
                    <a:lnTo>
                      <a:pt x="163" y="343"/>
                    </a:lnTo>
                    <a:lnTo>
                      <a:pt x="163" y="329"/>
                    </a:lnTo>
                    <a:lnTo>
                      <a:pt x="18" y="329"/>
                    </a:lnTo>
                    <a:lnTo>
                      <a:pt x="18" y="176"/>
                    </a:lnTo>
                    <a:lnTo>
                      <a:pt x="163" y="176"/>
                    </a:lnTo>
                    <a:close/>
                  </a:path>
                </a:pathLst>
              </a:custGeom>
              <a:solidFill>
                <a:srgbClr val="FFCB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Rectangle 213"/>
              <p:cNvSpPr>
                <a:spLocks noChangeArrowheads="1"/>
              </p:cNvSpPr>
              <p:nvPr/>
            </p:nvSpPr>
            <p:spPr bwMode="auto">
              <a:xfrm>
                <a:off x="9968087" y="3660533"/>
                <a:ext cx="90202" cy="22908"/>
              </a:xfrm>
              <a:prstGeom prst="rect">
                <a:avLst/>
              </a:prstGeom>
              <a:solidFill>
                <a:srgbClr val="FFC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Rectangle 214"/>
              <p:cNvSpPr>
                <a:spLocks noChangeArrowheads="1"/>
              </p:cNvSpPr>
              <p:nvPr/>
            </p:nvSpPr>
            <p:spPr bwMode="auto">
              <a:xfrm>
                <a:off x="9968087" y="3660533"/>
                <a:ext cx="90202" cy="229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Rectangle 215"/>
              <p:cNvSpPr>
                <a:spLocks noChangeArrowheads="1"/>
              </p:cNvSpPr>
              <p:nvPr/>
            </p:nvSpPr>
            <p:spPr bwMode="auto">
              <a:xfrm>
                <a:off x="10059722" y="3667691"/>
                <a:ext cx="21476" cy="15749"/>
              </a:xfrm>
              <a:prstGeom prst="rect">
                <a:avLst/>
              </a:prstGeom>
              <a:solidFill>
                <a:srgbClr val="FFC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Rectangle 216"/>
              <p:cNvSpPr>
                <a:spLocks noChangeArrowheads="1"/>
              </p:cNvSpPr>
              <p:nvPr/>
            </p:nvSpPr>
            <p:spPr bwMode="auto">
              <a:xfrm>
                <a:off x="10059722" y="3667691"/>
                <a:ext cx="21476" cy="157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Rectangle 217"/>
              <p:cNvSpPr>
                <a:spLocks noChangeArrowheads="1"/>
              </p:cNvSpPr>
              <p:nvPr/>
            </p:nvSpPr>
            <p:spPr bwMode="auto">
              <a:xfrm>
                <a:off x="10089788" y="3667691"/>
                <a:ext cx="18613" cy="15749"/>
              </a:xfrm>
              <a:prstGeom prst="rect">
                <a:avLst/>
              </a:prstGeom>
              <a:solidFill>
                <a:srgbClr val="FFC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Rectangle 218"/>
              <p:cNvSpPr>
                <a:spLocks noChangeArrowheads="1"/>
              </p:cNvSpPr>
              <p:nvPr/>
            </p:nvSpPr>
            <p:spPr bwMode="auto">
              <a:xfrm>
                <a:off x="10089788" y="3667691"/>
                <a:ext cx="18613" cy="157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Rectangle 219"/>
              <p:cNvSpPr>
                <a:spLocks noChangeArrowheads="1"/>
              </p:cNvSpPr>
              <p:nvPr/>
            </p:nvSpPr>
            <p:spPr bwMode="auto">
              <a:xfrm>
                <a:off x="10118425" y="3667691"/>
                <a:ext cx="20045" cy="15749"/>
              </a:xfrm>
              <a:prstGeom prst="rect">
                <a:avLst/>
              </a:prstGeom>
              <a:solidFill>
                <a:srgbClr val="FFC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Rectangle 220"/>
              <p:cNvSpPr>
                <a:spLocks noChangeArrowheads="1"/>
              </p:cNvSpPr>
              <p:nvPr/>
            </p:nvSpPr>
            <p:spPr bwMode="auto">
              <a:xfrm>
                <a:off x="10118425" y="3667691"/>
                <a:ext cx="20045" cy="157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Rectangle 221"/>
              <p:cNvSpPr>
                <a:spLocks noChangeArrowheads="1"/>
              </p:cNvSpPr>
              <p:nvPr/>
            </p:nvSpPr>
            <p:spPr bwMode="auto">
              <a:xfrm>
                <a:off x="9350988" y="3192340"/>
                <a:ext cx="90202" cy="20045"/>
              </a:xfrm>
              <a:prstGeom prst="rect">
                <a:avLst/>
              </a:prstGeom>
              <a:solidFill>
                <a:srgbClr val="FFCB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Rectangle 222"/>
              <p:cNvSpPr>
                <a:spLocks noChangeArrowheads="1"/>
              </p:cNvSpPr>
              <p:nvPr/>
            </p:nvSpPr>
            <p:spPr bwMode="auto">
              <a:xfrm>
                <a:off x="9350988" y="3219544"/>
                <a:ext cx="90202" cy="18613"/>
              </a:xfrm>
              <a:prstGeom prst="rect">
                <a:avLst/>
              </a:prstGeom>
              <a:solidFill>
                <a:srgbClr val="FFCB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Rectangle 223"/>
              <p:cNvSpPr>
                <a:spLocks noChangeArrowheads="1"/>
              </p:cNvSpPr>
              <p:nvPr/>
            </p:nvSpPr>
            <p:spPr bwMode="auto">
              <a:xfrm>
                <a:off x="9350988" y="3245316"/>
                <a:ext cx="90202" cy="20045"/>
              </a:xfrm>
              <a:prstGeom prst="rect">
                <a:avLst/>
              </a:prstGeom>
              <a:solidFill>
                <a:srgbClr val="FFCB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Rectangle 224"/>
              <p:cNvSpPr>
                <a:spLocks noChangeArrowheads="1"/>
              </p:cNvSpPr>
              <p:nvPr/>
            </p:nvSpPr>
            <p:spPr bwMode="auto">
              <a:xfrm>
                <a:off x="9350988" y="3272520"/>
                <a:ext cx="90202" cy="18613"/>
              </a:xfrm>
              <a:prstGeom prst="rect">
                <a:avLst/>
              </a:prstGeom>
              <a:solidFill>
                <a:srgbClr val="FFCB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Rectangle 225"/>
              <p:cNvSpPr>
                <a:spLocks noChangeArrowheads="1"/>
              </p:cNvSpPr>
              <p:nvPr/>
            </p:nvSpPr>
            <p:spPr bwMode="auto">
              <a:xfrm>
                <a:off x="9350988" y="3298292"/>
                <a:ext cx="90202" cy="20045"/>
              </a:xfrm>
              <a:prstGeom prst="rect">
                <a:avLst/>
              </a:prstGeom>
              <a:solidFill>
                <a:srgbClr val="FFCB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Rectangle 226"/>
              <p:cNvSpPr>
                <a:spLocks noChangeArrowheads="1"/>
              </p:cNvSpPr>
              <p:nvPr/>
            </p:nvSpPr>
            <p:spPr bwMode="auto">
              <a:xfrm>
                <a:off x="9350988" y="3326927"/>
                <a:ext cx="90202" cy="18613"/>
              </a:xfrm>
              <a:prstGeom prst="rect">
                <a:avLst/>
              </a:prstGeom>
              <a:solidFill>
                <a:srgbClr val="FFCB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Rectangle 227"/>
              <p:cNvSpPr>
                <a:spLocks noChangeArrowheads="1"/>
              </p:cNvSpPr>
              <p:nvPr/>
            </p:nvSpPr>
            <p:spPr bwMode="auto">
              <a:xfrm>
                <a:off x="9350988" y="3352699"/>
                <a:ext cx="90202" cy="20045"/>
              </a:xfrm>
              <a:prstGeom prst="rect">
                <a:avLst/>
              </a:prstGeom>
              <a:solidFill>
                <a:srgbClr val="FFCB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Rectangle 228"/>
              <p:cNvSpPr>
                <a:spLocks noChangeArrowheads="1"/>
              </p:cNvSpPr>
              <p:nvPr/>
            </p:nvSpPr>
            <p:spPr bwMode="auto">
              <a:xfrm>
                <a:off x="9350988" y="3379904"/>
                <a:ext cx="90202" cy="18613"/>
              </a:xfrm>
              <a:prstGeom prst="rect">
                <a:avLst/>
              </a:prstGeom>
              <a:solidFill>
                <a:srgbClr val="FFCB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Rectangle 229"/>
              <p:cNvSpPr>
                <a:spLocks noChangeArrowheads="1"/>
              </p:cNvSpPr>
              <p:nvPr/>
            </p:nvSpPr>
            <p:spPr bwMode="auto">
              <a:xfrm>
                <a:off x="9350988" y="3405676"/>
                <a:ext cx="90202" cy="18613"/>
              </a:xfrm>
              <a:prstGeom prst="rect">
                <a:avLst/>
              </a:prstGeom>
              <a:solidFill>
                <a:srgbClr val="FFCB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Rectangle 230"/>
              <p:cNvSpPr>
                <a:spLocks noChangeArrowheads="1"/>
              </p:cNvSpPr>
              <p:nvPr/>
            </p:nvSpPr>
            <p:spPr bwMode="auto">
              <a:xfrm>
                <a:off x="9350988" y="3432879"/>
                <a:ext cx="90202" cy="18613"/>
              </a:xfrm>
              <a:prstGeom prst="rect">
                <a:avLst/>
              </a:prstGeom>
              <a:solidFill>
                <a:srgbClr val="FFCB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231"/>
              <p:cNvSpPr>
                <a:spLocks/>
              </p:cNvSpPr>
              <p:nvPr/>
            </p:nvSpPr>
            <p:spPr bwMode="auto">
              <a:xfrm>
                <a:off x="9525666" y="3344109"/>
                <a:ext cx="156064" cy="209040"/>
              </a:xfrm>
              <a:custGeom>
                <a:avLst/>
                <a:gdLst>
                  <a:gd name="T0" fmla="*/ 29 w 125"/>
                  <a:gd name="T1" fmla="*/ 168 h 169"/>
                  <a:gd name="T2" fmla="*/ 17 w 125"/>
                  <a:gd name="T3" fmla="*/ 164 h 169"/>
                  <a:gd name="T4" fmla="*/ 9 w 125"/>
                  <a:gd name="T5" fmla="*/ 125 h 169"/>
                  <a:gd name="T6" fmla="*/ 70 w 125"/>
                  <a:gd name="T7" fmla="*/ 17 h 169"/>
                  <a:gd name="T8" fmla="*/ 108 w 125"/>
                  <a:gd name="T9" fmla="*/ 8 h 169"/>
                  <a:gd name="T10" fmla="*/ 117 w 125"/>
                  <a:gd name="T11" fmla="*/ 47 h 169"/>
                  <a:gd name="T12" fmla="*/ 56 w 125"/>
                  <a:gd name="T13" fmla="*/ 155 h 169"/>
                  <a:gd name="T14" fmla="*/ 29 w 125"/>
                  <a:gd name="T15" fmla="*/ 168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5" h="169">
                    <a:moveTo>
                      <a:pt x="29" y="168"/>
                    </a:moveTo>
                    <a:cubicBezTo>
                      <a:pt x="25" y="167"/>
                      <a:pt x="21" y="166"/>
                      <a:pt x="17" y="164"/>
                    </a:cubicBezTo>
                    <a:cubicBezTo>
                      <a:pt x="4" y="155"/>
                      <a:pt x="0" y="138"/>
                      <a:pt x="9" y="125"/>
                    </a:cubicBezTo>
                    <a:cubicBezTo>
                      <a:pt x="70" y="17"/>
                      <a:pt x="70" y="17"/>
                      <a:pt x="70" y="17"/>
                    </a:cubicBezTo>
                    <a:cubicBezTo>
                      <a:pt x="78" y="4"/>
                      <a:pt x="95" y="0"/>
                      <a:pt x="108" y="8"/>
                    </a:cubicBezTo>
                    <a:cubicBezTo>
                      <a:pt x="122" y="16"/>
                      <a:pt x="125" y="34"/>
                      <a:pt x="117" y="47"/>
                    </a:cubicBezTo>
                    <a:cubicBezTo>
                      <a:pt x="56" y="155"/>
                      <a:pt x="56" y="155"/>
                      <a:pt x="56" y="155"/>
                    </a:cubicBezTo>
                    <a:cubicBezTo>
                      <a:pt x="50" y="164"/>
                      <a:pt x="39" y="169"/>
                      <a:pt x="29" y="168"/>
                    </a:cubicBezTo>
                    <a:close/>
                  </a:path>
                </a:pathLst>
              </a:custGeom>
              <a:solidFill>
                <a:srgbClr val="D83B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Freeform 232"/>
              <p:cNvSpPr>
                <a:spLocks/>
              </p:cNvSpPr>
              <p:nvPr/>
            </p:nvSpPr>
            <p:spPr bwMode="auto">
              <a:xfrm>
                <a:off x="9570052" y="2943210"/>
                <a:ext cx="326447" cy="326447"/>
              </a:xfrm>
              <a:custGeom>
                <a:avLst/>
                <a:gdLst>
                  <a:gd name="T0" fmla="*/ 259 w 262"/>
                  <a:gd name="T1" fmla="*/ 136 h 262"/>
                  <a:gd name="T2" fmla="*/ 126 w 262"/>
                  <a:gd name="T3" fmla="*/ 259 h 262"/>
                  <a:gd name="T4" fmla="*/ 3 w 262"/>
                  <a:gd name="T5" fmla="*/ 126 h 262"/>
                  <a:gd name="T6" fmla="*/ 136 w 262"/>
                  <a:gd name="T7" fmla="*/ 3 h 262"/>
                  <a:gd name="T8" fmla="*/ 259 w 262"/>
                  <a:gd name="T9" fmla="*/ 136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262">
                    <a:moveTo>
                      <a:pt x="259" y="136"/>
                    </a:moveTo>
                    <a:cubicBezTo>
                      <a:pt x="257" y="207"/>
                      <a:pt x="197" y="262"/>
                      <a:pt x="126" y="259"/>
                    </a:cubicBezTo>
                    <a:cubicBezTo>
                      <a:pt x="56" y="256"/>
                      <a:pt x="0" y="197"/>
                      <a:pt x="3" y="126"/>
                    </a:cubicBezTo>
                    <a:cubicBezTo>
                      <a:pt x="6" y="56"/>
                      <a:pt x="65" y="0"/>
                      <a:pt x="136" y="3"/>
                    </a:cubicBezTo>
                    <a:cubicBezTo>
                      <a:pt x="207" y="6"/>
                      <a:pt x="262" y="65"/>
                      <a:pt x="259" y="13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Freeform 233"/>
              <p:cNvSpPr>
                <a:spLocks/>
              </p:cNvSpPr>
              <p:nvPr/>
            </p:nvSpPr>
            <p:spPr bwMode="auto">
              <a:xfrm>
                <a:off x="9696049" y="2870189"/>
                <a:ext cx="209040" cy="209040"/>
              </a:xfrm>
              <a:custGeom>
                <a:avLst/>
                <a:gdLst>
                  <a:gd name="T0" fmla="*/ 167 w 168"/>
                  <a:gd name="T1" fmla="*/ 87 h 168"/>
                  <a:gd name="T2" fmla="*/ 81 w 168"/>
                  <a:gd name="T3" fmla="*/ 167 h 168"/>
                  <a:gd name="T4" fmla="*/ 1 w 168"/>
                  <a:gd name="T5" fmla="*/ 81 h 168"/>
                  <a:gd name="T6" fmla="*/ 87 w 168"/>
                  <a:gd name="T7" fmla="*/ 2 h 168"/>
                  <a:gd name="T8" fmla="*/ 167 w 168"/>
                  <a:gd name="T9" fmla="*/ 87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8" h="168">
                    <a:moveTo>
                      <a:pt x="167" y="87"/>
                    </a:moveTo>
                    <a:cubicBezTo>
                      <a:pt x="165" y="133"/>
                      <a:pt x="127" y="168"/>
                      <a:pt x="81" y="167"/>
                    </a:cubicBezTo>
                    <a:cubicBezTo>
                      <a:pt x="35" y="165"/>
                      <a:pt x="0" y="127"/>
                      <a:pt x="1" y="81"/>
                    </a:cubicBezTo>
                    <a:cubicBezTo>
                      <a:pt x="3" y="35"/>
                      <a:pt x="42" y="0"/>
                      <a:pt x="87" y="2"/>
                    </a:cubicBezTo>
                    <a:cubicBezTo>
                      <a:pt x="133" y="3"/>
                      <a:pt x="168" y="42"/>
                      <a:pt x="167" y="8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Freeform 234"/>
              <p:cNvSpPr>
                <a:spLocks/>
              </p:cNvSpPr>
              <p:nvPr/>
            </p:nvSpPr>
            <p:spPr bwMode="auto">
              <a:xfrm>
                <a:off x="9571483" y="2870189"/>
                <a:ext cx="267743" cy="383717"/>
              </a:xfrm>
              <a:custGeom>
                <a:avLst/>
                <a:gdLst>
                  <a:gd name="T0" fmla="*/ 13 w 215"/>
                  <a:gd name="T1" fmla="*/ 189 h 309"/>
                  <a:gd name="T2" fmla="*/ 115 w 215"/>
                  <a:gd name="T3" fmla="*/ 68 h 309"/>
                  <a:gd name="T4" fmla="*/ 198 w 215"/>
                  <a:gd name="T5" fmla="*/ 5 h 309"/>
                  <a:gd name="T6" fmla="*/ 215 w 215"/>
                  <a:gd name="T7" fmla="*/ 7 h 309"/>
                  <a:gd name="T8" fmla="*/ 187 w 215"/>
                  <a:gd name="T9" fmla="*/ 2 h 309"/>
                  <a:gd name="T10" fmla="*/ 104 w 215"/>
                  <a:gd name="T11" fmla="*/ 65 h 309"/>
                  <a:gd name="T12" fmla="*/ 2 w 215"/>
                  <a:gd name="T13" fmla="*/ 185 h 309"/>
                  <a:gd name="T14" fmla="*/ 83 w 215"/>
                  <a:gd name="T15" fmla="*/ 309 h 309"/>
                  <a:gd name="T16" fmla="*/ 57 w 215"/>
                  <a:gd name="T17" fmla="*/ 290 h 309"/>
                  <a:gd name="T18" fmla="*/ 13 w 215"/>
                  <a:gd name="T19" fmla="*/ 189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5" h="309">
                    <a:moveTo>
                      <a:pt x="13" y="189"/>
                    </a:moveTo>
                    <a:cubicBezTo>
                      <a:pt x="15" y="129"/>
                      <a:pt x="59" y="80"/>
                      <a:pt x="115" y="68"/>
                    </a:cubicBezTo>
                    <a:cubicBezTo>
                      <a:pt x="124" y="31"/>
                      <a:pt x="158" y="4"/>
                      <a:pt x="198" y="5"/>
                    </a:cubicBezTo>
                    <a:cubicBezTo>
                      <a:pt x="204" y="5"/>
                      <a:pt x="209" y="6"/>
                      <a:pt x="215" y="7"/>
                    </a:cubicBezTo>
                    <a:cubicBezTo>
                      <a:pt x="206" y="4"/>
                      <a:pt x="197" y="2"/>
                      <a:pt x="187" y="2"/>
                    </a:cubicBezTo>
                    <a:cubicBezTo>
                      <a:pt x="147" y="0"/>
                      <a:pt x="113" y="27"/>
                      <a:pt x="104" y="65"/>
                    </a:cubicBezTo>
                    <a:cubicBezTo>
                      <a:pt x="48" y="77"/>
                      <a:pt x="4" y="125"/>
                      <a:pt x="2" y="185"/>
                    </a:cubicBezTo>
                    <a:cubicBezTo>
                      <a:pt x="0" y="241"/>
                      <a:pt x="34" y="290"/>
                      <a:pt x="83" y="309"/>
                    </a:cubicBezTo>
                    <a:cubicBezTo>
                      <a:pt x="73" y="304"/>
                      <a:pt x="65" y="297"/>
                      <a:pt x="57" y="290"/>
                    </a:cubicBezTo>
                    <a:cubicBezTo>
                      <a:pt x="29" y="266"/>
                      <a:pt x="12" y="229"/>
                      <a:pt x="13" y="189"/>
                    </a:cubicBezTo>
                    <a:close/>
                  </a:path>
                </a:pathLst>
              </a:custGeom>
              <a:solidFill>
                <a:srgbClr val="4A4A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Freeform 235"/>
              <p:cNvSpPr>
                <a:spLocks/>
              </p:cNvSpPr>
              <p:nvPr/>
            </p:nvSpPr>
            <p:spPr bwMode="auto">
              <a:xfrm>
                <a:off x="9602982" y="3301155"/>
                <a:ext cx="277766" cy="382285"/>
              </a:xfrm>
              <a:custGeom>
                <a:avLst/>
                <a:gdLst>
                  <a:gd name="T0" fmla="*/ 29 w 223"/>
                  <a:gd name="T1" fmla="*/ 308 h 308"/>
                  <a:gd name="T2" fmla="*/ 202 w 223"/>
                  <a:gd name="T3" fmla="*/ 308 h 308"/>
                  <a:gd name="T4" fmla="*/ 223 w 223"/>
                  <a:gd name="T5" fmla="*/ 83 h 308"/>
                  <a:gd name="T6" fmla="*/ 158 w 223"/>
                  <a:gd name="T7" fmla="*/ 6 h 308"/>
                  <a:gd name="T8" fmla="*/ 63 w 223"/>
                  <a:gd name="T9" fmla="*/ 8 h 308"/>
                  <a:gd name="T10" fmla="*/ 0 w 223"/>
                  <a:gd name="T11" fmla="*/ 89 h 308"/>
                  <a:gd name="T12" fmla="*/ 29 w 223"/>
                  <a:gd name="T13" fmla="*/ 308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3" h="308">
                    <a:moveTo>
                      <a:pt x="29" y="308"/>
                    </a:moveTo>
                    <a:cubicBezTo>
                      <a:pt x="56" y="308"/>
                      <a:pt x="194" y="308"/>
                      <a:pt x="202" y="308"/>
                    </a:cubicBezTo>
                    <a:cubicBezTo>
                      <a:pt x="210" y="308"/>
                      <a:pt x="223" y="83"/>
                      <a:pt x="223" y="83"/>
                    </a:cubicBezTo>
                    <a:cubicBezTo>
                      <a:pt x="206" y="50"/>
                      <a:pt x="219" y="14"/>
                      <a:pt x="158" y="6"/>
                    </a:cubicBezTo>
                    <a:cubicBezTo>
                      <a:pt x="110" y="0"/>
                      <a:pt x="63" y="8"/>
                      <a:pt x="63" y="8"/>
                    </a:cubicBezTo>
                    <a:cubicBezTo>
                      <a:pt x="29" y="9"/>
                      <a:pt x="7" y="55"/>
                      <a:pt x="0" y="89"/>
                    </a:cubicBezTo>
                    <a:cubicBezTo>
                      <a:pt x="0" y="89"/>
                      <a:pt x="2" y="308"/>
                      <a:pt x="29" y="308"/>
                    </a:cubicBezTo>
                    <a:close/>
                  </a:path>
                </a:pathLst>
              </a:custGeom>
              <a:solidFill>
                <a:srgbClr val="A8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Freeform 236"/>
              <p:cNvSpPr>
                <a:spLocks/>
              </p:cNvSpPr>
              <p:nvPr/>
            </p:nvSpPr>
            <p:spPr bwMode="auto">
              <a:xfrm>
                <a:off x="9602982" y="3311179"/>
                <a:ext cx="91634" cy="372264"/>
              </a:xfrm>
              <a:custGeom>
                <a:avLst/>
                <a:gdLst>
                  <a:gd name="T0" fmla="*/ 63 w 74"/>
                  <a:gd name="T1" fmla="*/ 0 h 300"/>
                  <a:gd name="T2" fmla="*/ 0 w 74"/>
                  <a:gd name="T3" fmla="*/ 81 h 300"/>
                  <a:gd name="T4" fmla="*/ 29 w 74"/>
                  <a:gd name="T5" fmla="*/ 300 h 300"/>
                  <a:gd name="T6" fmla="*/ 40 w 74"/>
                  <a:gd name="T7" fmla="*/ 300 h 300"/>
                  <a:gd name="T8" fmla="*/ 12 w 74"/>
                  <a:gd name="T9" fmla="*/ 81 h 300"/>
                  <a:gd name="T10" fmla="*/ 74 w 74"/>
                  <a:gd name="T11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4" h="300">
                    <a:moveTo>
                      <a:pt x="63" y="0"/>
                    </a:moveTo>
                    <a:cubicBezTo>
                      <a:pt x="29" y="1"/>
                      <a:pt x="7" y="47"/>
                      <a:pt x="0" y="81"/>
                    </a:cubicBezTo>
                    <a:cubicBezTo>
                      <a:pt x="0" y="81"/>
                      <a:pt x="2" y="300"/>
                      <a:pt x="29" y="300"/>
                    </a:cubicBezTo>
                    <a:cubicBezTo>
                      <a:pt x="31" y="300"/>
                      <a:pt x="35" y="300"/>
                      <a:pt x="40" y="300"/>
                    </a:cubicBezTo>
                    <a:cubicBezTo>
                      <a:pt x="13" y="300"/>
                      <a:pt x="12" y="81"/>
                      <a:pt x="12" y="81"/>
                    </a:cubicBezTo>
                    <a:cubicBezTo>
                      <a:pt x="18" y="47"/>
                      <a:pt x="40" y="1"/>
                      <a:pt x="74" y="0"/>
                    </a:cubicBezTo>
                  </a:path>
                </a:pathLst>
              </a:custGeom>
              <a:solidFill>
                <a:srgbClr val="BE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237"/>
              <p:cNvSpPr>
                <a:spLocks/>
              </p:cNvSpPr>
              <p:nvPr/>
            </p:nvSpPr>
            <p:spPr bwMode="auto">
              <a:xfrm>
                <a:off x="9668845" y="3230999"/>
                <a:ext cx="94498" cy="156063"/>
              </a:xfrm>
              <a:custGeom>
                <a:avLst/>
                <a:gdLst>
                  <a:gd name="T0" fmla="*/ 73 w 76"/>
                  <a:gd name="T1" fmla="*/ 0 h 126"/>
                  <a:gd name="T2" fmla="*/ 75 w 76"/>
                  <a:gd name="T3" fmla="*/ 88 h 126"/>
                  <a:gd name="T4" fmla="*/ 40 w 76"/>
                  <a:gd name="T5" fmla="*/ 125 h 126"/>
                  <a:gd name="T6" fmla="*/ 2 w 76"/>
                  <a:gd name="T7" fmla="*/ 90 h 126"/>
                  <a:gd name="T8" fmla="*/ 0 w 76"/>
                  <a:gd name="T9" fmla="*/ 2 h 126"/>
                  <a:gd name="T10" fmla="*/ 73 w 76"/>
                  <a:gd name="T11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" h="126">
                    <a:moveTo>
                      <a:pt x="73" y="0"/>
                    </a:moveTo>
                    <a:cubicBezTo>
                      <a:pt x="75" y="88"/>
                      <a:pt x="75" y="88"/>
                      <a:pt x="75" y="88"/>
                    </a:cubicBezTo>
                    <a:cubicBezTo>
                      <a:pt x="76" y="108"/>
                      <a:pt x="60" y="125"/>
                      <a:pt x="40" y="125"/>
                    </a:cubicBezTo>
                    <a:cubicBezTo>
                      <a:pt x="19" y="126"/>
                      <a:pt x="3" y="110"/>
                      <a:pt x="2" y="90"/>
                    </a:cubicBezTo>
                    <a:cubicBezTo>
                      <a:pt x="0" y="2"/>
                      <a:pt x="0" y="2"/>
                      <a:pt x="0" y="2"/>
                    </a:cubicBez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8C5E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Freeform 238"/>
              <p:cNvSpPr>
                <a:spLocks/>
              </p:cNvSpPr>
              <p:nvPr/>
            </p:nvSpPr>
            <p:spPr bwMode="auto">
              <a:xfrm>
                <a:off x="9797705" y="3149387"/>
                <a:ext cx="61566" cy="62998"/>
              </a:xfrm>
              <a:custGeom>
                <a:avLst/>
                <a:gdLst>
                  <a:gd name="T0" fmla="*/ 50 w 50"/>
                  <a:gd name="T1" fmla="*/ 24 h 50"/>
                  <a:gd name="T2" fmla="*/ 25 w 50"/>
                  <a:gd name="T3" fmla="*/ 50 h 50"/>
                  <a:gd name="T4" fmla="*/ 0 w 50"/>
                  <a:gd name="T5" fmla="*/ 25 h 50"/>
                  <a:gd name="T6" fmla="*/ 24 w 50"/>
                  <a:gd name="T7" fmla="*/ 0 h 50"/>
                  <a:gd name="T8" fmla="*/ 50 w 50"/>
                  <a:gd name="T9" fmla="*/ 24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50">
                    <a:moveTo>
                      <a:pt x="50" y="24"/>
                    </a:moveTo>
                    <a:cubicBezTo>
                      <a:pt x="50" y="38"/>
                      <a:pt x="39" y="50"/>
                      <a:pt x="25" y="50"/>
                    </a:cubicBezTo>
                    <a:cubicBezTo>
                      <a:pt x="12" y="50"/>
                      <a:pt x="0" y="39"/>
                      <a:pt x="0" y="25"/>
                    </a:cubicBezTo>
                    <a:cubicBezTo>
                      <a:pt x="0" y="12"/>
                      <a:pt x="10" y="0"/>
                      <a:pt x="24" y="0"/>
                    </a:cubicBezTo>
                    <a:cubicBezTo>
                      <a:pt x="38" y="0"/>
                      <a:pt x="50" y="10"/>
                      <a:pt x="50" y="24"/>
                    </a:cubicBezTo>
                    <a:close/>
                  </a:path>
                </a:pathLst>
              </a:custGeom>
              <a:solidFill>
                <a:srgbClr val="9D69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239"/>
              <p:cNvSpPr>
                <a:spLocks/>
              </p:cNvSpPr>
              <p:nvPr/>
            </p:nvSpPr>
            <p:spPr bwMode="auto">
              <a:xfrm>
                <a:off x="9799137" y="3149387"/>
                <a:ext cx="60135" cy="50112"/>
              </a:xfrm>
              <a:custGeom>
                <a:avLst/>
                <a:gdLst>
                  <a:gd name="T0" fmla="*/ 19 w 48"/>
                  <a:gd name="T1" fmla="*/ 6 h 40"/>
                  <a:gd name="T2" fmla="*/ 45 w 48"/>
                  <a:gd name="T3" fmla="*/ 30 h 40"/>
                  <a:gd name="T4" fmla="*/ 43 w 48"/>
                  <a:gd name="T5" fmla="*/ 40 h 40"/>
                  <a:gd name="T6" fmla="*/ 48 w 48"/>
                  <a:gd name="T7" fmla="*/ 24 h 40"/>
                  <a:gd name="T8" fmla="*/ 22 w 48"/>
                  <a:gd name="T9" fmla="*/ 0 h 40"/>
                  <a:gd name="T10" fmla="*/ 0 w 48"/>
                  <a:gd name="T11" fmla="*/ 16 h 40"/>
                  <a:gd name="T12" fmla="*/ 19 w 48"/>
                  <a:gd name="T13" fmla="*/ 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40">
                    <a:moveTo>
                      <a:pt x="19" y="6"/>
                    </a:moveTo>
                    <a:cubicBezTo>
                      <a:pt x="33" y="5"/>
                      <a:pt x="44" y="16"/>
                      <a:pt x="45" y="30"/>
                    </a:cubicBezTo>
                    <a:cubicBezTo>
                      <a:pt x="45" y="34"/>
                      <a:pt x="44" y="37"/>
                      <a:pt x="43" y="40"/>
                    </a:cubicBezTo>
                    <a:cubicBezTo>
                      <a:pt x="46" y="36"/>
                      <a:pt x="48" y="30"/>
                      <a:pt x="48" y="24"/>
                    </a:cubicBezTo>
                    <a:cubicBezTo>
                      <a:pt x="48" y="10"/>
                      <a:pt x="36" y="0"/>
                      <a:pt x="22" y="0"/>
                    </a:cubicBezTo>
                    <a:cubicBezTo>
                      <a:pt x="12" y="0"/>
                      <a:pt x="3" y="7"/>
                      <a:pt x="0" y="16"/>
                    </a:cubicBezTo>
                    <a:cubicBezTo>
                      <a:pt x="4" y="10"/>
                      <a:pt x="11" y="6"/>
                      <a:pt x="19" y="6"/>
                    </a:cubicBezTo>
                    <a:close/>
                  </a:path>
                </a:pathLst>
              </a:custGeom>
              <a:solidFill>
                <a:srgbClr val="B187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Freeform 240"/>
              <p:cNvSpPr>
                <a:spLocks/>
              </p:cNvSpPr>
              <p:nvPr/>
            </p:nvSpPr>
            <p:spPr bwMode="auto">
              <a:xfrm>
                <a:off x="9601550" y="3056321"/>
                <a:ext cx="226222" cy="233380"/>
              </a:xfrm>
              <a:custGeom>
                <a:avLst/>
                <a:gdLst>
                  <a:gd name="T0" fmla="*/ 179 w 182"/>
                  <a:gd name="T1" fmla="*/ 6 h 188"/>
                  <a:gd name="T2" fmla="*/ 168 w 182"/>
                  <a:gd name="T3" fmla="*/ 2 h 188"/>
                  <a:gd name="T4" fmla="*/ 55 w 182"/>
                  <a:gd name="T5" fmla="*/ 4 h 188"/>
                  <a:gd name="T6" fmla="*/ 0 w 182"/>
                  <a:gd name="T7" fmla="*/ 82 h 188"/>
                  <a:gd name="T8" fmla="*/ 1 w 182"/>
                  <a:gd name="T9" fmla="*/ 127 h 188"/>
                  <a:gd name="T10" fmla="*/ 9 w 182"/>
                  <a:gd name="T11" fmla="*/ 145 h 188"/>
                  <a:gd name="T12" fmla="*/ 9 w 182"/>
                  <a:gd name="T13" fmla="*/ 145 h 188"/>
                  <a:gd name="T14" fmla="*/ 9 w 182"/>
                  <a:gd name="T15" fmla="*/ 145 h 188"/>
                  <a:gd name="T16" fmla="*/ 50 w 182"/>
                  <a:gd name="T17" fmla="*/ 179 h 188"/>
                  <a:gd name="T18" fmla="*/ 66 w 182"/>
                  <a:gd name="T19" fmla="*/ 188 h 188"/>
                  <a:gd name="T20" fmla="*/ 98 w 182"/>
                  <a:gd name="T21" fmla="*/ 187 h 188"/>
                  <a:gd name="T22" fmla="*/ 113 w 182"/>
                  <a:gd name="T23" fmla="*/ 178 h 188"/>
                  <a:gd name="T24" fmla="*/ 175 w 182"/>
                  <a:gd name="T25" fmla="*/ 141 h 188"/>
                  <a:gd name="T26" fmla="*/ 175 w 182"/>
                  <a:gd name="T27" fmla="*/ 141 h 188"/>
                  <a:gd name="T28" fmla="*/ 175 w 182"/>
                  <a:gd name="T29" fmla="*/ 141 h 188"/>
                  <a:gd name="T30" fmla="*/ 182 w 182"/>
                  <a:gd name="T31" fmla="*/ 123 h 188"/>
                  <a:gd name="T32" fmla="*/ 179 w 182"/>
                  <a:gd name="T33" fmla="*/ 6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2" h="188">
                    <a:moveTo>
                      <a:pt x="179" y="6"/>
                    </a:moveTo>
                    <a:cubicBezTo>
                      <a:pt x="179" y="0"/>
                      <a:pt x="174" y="1"/>
                      <a:pt x="168" y="2"/>
                    </a:cubicBezTo>
                    <a:cubicBezTo>
                      <a:pt x="55" y="4"/>
                      <a:pt x="55" y="4"/>
                      <a:pt x="55" y="4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1" y="106"/>
                      <a:pt x="1" y="127"/>
                      <a:pt x="1" y="127"/>
                    </a:cubicBezTo>
                    <a:cubicBezTo>
                      <a:pt x="1" y="134"/>
                      <a:pt x="4" y="140"/>
                      <a:pt x="9" y="145"/>
                    </a:cubicBezTo>
                    <a:cubicBezTo>
                      <a:pt x="9" y="145"/>
                      <a:pt x="9" y="145"/>
                      <a:pt x="9" y="145"/>
                    </a:cubicBezTo>
                    <a:cubicBezTo>
                      <a:pt x="9" y="145"/>
                      <a:pt x="9" y="145"/>
                      <a:pt x="9" y="145"/>
                    </a:cubicBezTo>
                    <a:cubicBezTo>
                      <a:pt x="11" y="146"/>
                      <a:pt x="50" y="179"/>
                      <a:pt x="50" y="179"/>
                    </a:cubicBezTo>
                    <a:cubicBezTo>
                      <a:pt x="54" y="184"/>
                      <a:pt x="60" y="188"/>
                      <a:pt x="66" y="188"/>
                    </a:cubicBezTo>
                    <a:cubicBezTo>
                      <a:pt x="98" y="187"/>
                      <a:pt x="98" y="187"/>
                      <a:pt x="98" y="187"/>
                    </a:cubicBezTo>
                    <a:cubicBezTo>
                      <a:pt x="103" y="187"/>
                      <a:pt x="110" y="183"/>
                      <a:pt x="113" y="178"/>
                    </a:cubicBezTo>
                    <a:cubicBezTo>
                      <a:pt x="113" y="178"/>
                      <a:pt x="173" y="142"/>
                      <a:pt x="175" y="141"/>
                    </a:cubicBezTo>
                    <a:cubicBezTo>
                      <a:pt x="175" y="141"/>
                      <a:pt x="175" y="141"/>
                      <a:pt x="175" y="141"/>
                    </a:cubicBezTo>
                    <a:cubicBezTo>
                      <a:pt x="175" y="141"/>
                      <a:pt x="175" y="141"/>
                      <a:pt x="175" y="141"/>
                    </a:cubicBezTo>
                    <a:cubicBezTo>
                      <a:pt x="180" y="136"/>
                      <a:pt x="182" y="130"/>
                      <a:pt x="182" y="123"/>
                    </a:cubicBezTo>
                    <a:cubicBezTo>
                      <a:pt x="182" y="122"/>
                      <a:pt x="179" y="6"/>
                      <a:pt x="179" y="6"/>
                    </a:cubicBezTo>
                    <a:close/>
                  </a:path>
                </a:pathLst>
              </a:custGeom>
              <a:solidFill>
                <a:srgbClr val="9D69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Freeform 241"/>
              <p:cNvSpPr>
                <a:spLocks/>
              </p:cNvSpPr>
              <p:nvPr/>
            </p:nvSpPr>
            <p:spPr bwMode="auto">
              <a:xfrm>
                <a:off x="9741865" y="3149387"/>
                <a:ext cx="85907" cy="128860"/>
              </a:xfrm>
              <a:custGeom>
                <a:avLst/>
                <a:gdLst>
                  <a:gd name="T0" fmla="*/ 0 w 69"/>
                  <a:gd name="T1" fmla="*/ 103 h 103"/>
                  <a:gd name="T2" fmla="*/ 62 w 69"/>
                  <a:gd name="T3" fmla="*/ 66 h 103"/>
                  <a:gd name="T4" fmla="*/ 62 w 69"/>
                  <a:gd name="T5" fmla="*/ 66 h 103"/>
                  <a:gd name="T6" fmla="*/ 62 w 69"/>
                  <a:gd name="T7" fmla="*/ 66 h 103"/>
                  <a:gd name="T8" fmla="*/ 69 w 69"/>
                  <a:gd name="T9" fmla="*/ 48 h 103"/>
                  <a:gd name="T10" fmla="*/ 69 w 69"/>
                  <a:gd name="T11" fmla="*/ 13 h 103"/>
                  <a:gd name="T12" fmla="*/ 58 w 69"/>
                  <a:gd name="T13" fmla="*/ 0 h 103"/>
                  <a:gd name="T14" fmla="*/ 58 w 69"/>
                  <a:gd name="T15" fmla="*/ 48 h 103"/>
                  <a:gd name="T16" fmla="*/ 51 w 69"/>
                  <a:gd name="T17" fmla="*/ 66 h 103"/>
                  <a:gd name="T18" fmla="*/ 51 w 69"/>
                  <a:gd name="T19" fmla="*/ 66 h 103"/>
                  <a:gd name="T20" fmla="*/ 51 w 69"/>
                  <a:gd name="T21" fmla="*/ 66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9" h="103">
                    <a:moveTo>
                      <a:pt x="0" y="103"/>
                    </a:moveTo>
                    <a:cubicBezTo>
                      <a:pt x="0" y="103"/>
                      <a:pt x="60" y="68"/>
                      <a:pt x="62" y="66"/>
                    </a:cubicBezTo>
                    <a:cubicBezTo>
                      <a:pt x="62" y="66"/>
                      <a:pt x="62" y="66"/>
                      <a:pt x="62" y="66"/>
                    </a:cubicBezTo>
                    <a:cubicBezTo>
                      <a:pt x="62" y="66"/>
                      <a:pt x="62" y="66"/>
                      <a:pt x="62" y="66"/>
                    </a:cubicBezTo>
                    <a:cubicBezTo>
                      <a:pt x="67" y="61"/>
                      <a:pt x="69" y="55"/>
                      <a:pt x="69" y="48"/>
                    </a:cubicBezTo>
                    <a:cubicBezTo>
                      <a:pt x="69" y="47"/>
                      <a:pt x="69" y="13"/>
                      <a:pt x="69" y="13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47"/>
                      <a:pt x="58" y="48"/>
                    </a:cubicBezTo>
                    <a:cubicBezTo>
                      <a:pt x="58" y="55"/>
                      <a:pt x="55" y="61"/>
                      <a:pt x="51" y="66"/>
                    </a:cubicBezTo>
                    <a:cubicBezTo>
                      <a:pt x="51" y="66"/>
                      <a:pt x="51" y="66"/>
                      <a:pt x="51" y="66"/>
                    </a:cubicBezTo>
                    <a:cubicBezTo>
                      <a:pt x="51" y="66"/>
                      <a:pt x="51" y="66"/>
                      <a:pt x="51" y="66"/>
                    </a:cubicBezTo>
                  </a:path>
                </a:pathLst>
              </a:custGeom>
              <a:solidFill>
                <a:srgbClr val="805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Freeform 242"/>
              <p:cNvSpPr>
                <a:spLocks/>
              </p:cNvSpPr>
              <p:nvPr/>
            </p:nvSpPr>
            <p:spPr bwMode="auto">
              <a:xfrm>
                <a:off x="9601550" y="3062049"/>
                <a:ext cx="90202" cy="227653"/>
              </a:xfrm>
              <a:custGeom>
                <a:avLst/>
                <a:gdLst>
                  <a:gd name="T0" fmla="*/ 55 w 73"/>
                  <a:gd name="T1" fmla="*/ 0 h 184"/>
                  <a:gd name="T2" fmla="*/ 0 w 73"/>
                  <a:gd name="T3" fmla="*/ 78 h 184"/>
                  <a:gd name="T4" fmla="*/ 1 w 73"/>
                  <a:gd name="T5" fmla="*/ 123 h 184"/>
                  <a:gd name="T6" fmla="*/ 9 w 73"/>
                  <a:gd name="T7" fmla="*/ 141 h 184"/>
                  <a:gd name="T8" fmla="*/ 9 w 73"/>
                  <a:gd name="T9" fmla="*/ 141 h 184"/>
                  <a:gd name="T10" fmla="*/ 9 w 73"/>
                  <a:gd name="T11" fmla="*/ 141 h 184"/>
                  <a:gd name="T12" fmla="*/ 50 w 73"/>
                  <a:gd name="T13" fmla="*/ 175 h 184"/>
                  <a:gd name="T14" fmla="*/ 66 w 73"/>
                  <a:gd name="T15" fmla="*/ 184 h 184"/>
                  <a:gd name="T16" fmla="*/ 73 w 73"/>
                  <a:gd name="T17" fmla="*/ 184 h 184"/>
                  <a:gd name="T18" fmla="*/ 60 w 73"/>
                  <a:gd name="T19" fmla="*/ 175 h 184"/>
                  <a:gd name="T20" fmla="*/ 19 w 73"/>
                  <a:gd name="T21" fmla="*/ 141 h 184"/>
                  <a:gd name="T22" fmla="*/ 19 w 73"/>
                  <a:gd name="T23" fmla="*/ 141 h 184"/>
                  <a:gd name="T24" fmla="*/ 19 w 73"/>
                  <a:gd name="T25" fmla="*/ 141 h 184"/>
                  <a:gd name="T26" fmla="*/ 11 w 73"/>
                  <a:gd name="T27" fmla="*/ 123 h 184"/>
                  <a:gd name="T28" fmla="*/ 10 w 73"/>
                  <a:gd name="T29" fmla="*/ 78 h 184"/>
                  <a:gd name="T30" fmla="*/ 65 w 73"/>
                  <a:gd name="T31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3" h="184">
                    <a:moveTo>
                      <a:pt x="55" y="0"/>
                    </a:moveTo>
                    <a:cubicBezTo>
                      <a:pt x="0" y="78"/>
                      <a:pt x="0" y="78"/>
                      <a:pt x="0" y="78"/>
                    </a:cubicBezTo>
                    <a:cubicBezTo>
                      <a:pt x="1" y="102"/>
                      <a:pt x="1" y="123"/>
                      <a:pt x="1" y="123"/>
                    </a:cubicBezTo>
                    <a:cubicBezTo>
                      <a:pt x="1" y="130"/>
                      <a:pt x="4" y="136"/>
                      <a:pt x="9" y="141"/>
                    </a:cubicBezTo>
                    <a:cubicBezTo>
                      <a:pt x="9" y="141"/>
                      <a:pt x="9" y="141"/>
                      <a:pt x="9" y="141"/>
                    </a:cubicBezTo>
                    <a:cubicBezTo>
                      <a:pt x="9" y="141"/>
                      <a:pt x="9" y="141"/>
                      <a:pt x="9" y="141"/>
                    </a:cubicBezTo>
                    <a:cubicBezTo>
                      <a:pt x="11" y="142"/>
                      <a:pt x="50" y="175"/>
                      <a:pt x="50" y="175"/>
                    </a:cubicBezTo>
                    <a:cubicBezTo>
                      <a:pt x="54" y="180"/>
                      <a:pt x="61" y="184"/>
                      <a:pt x="66" y="184"/>
                    </a:cubicBezTo>
                    <a:cubicBezTo>
                      <a:pt x="73" y="184"/>
                      <a:pt x="73" y="184"/>
                      <a:pt x="73" y="184"/>
                    </a:cubicBezTo>
                    <a:cubicBezTo>
                      <a:pt x="68" y="183"/>
                      <a:pt x="63" y="180"/>
                      <a:pt x="60" y="175"/>
                    </a:cubicBezTo>
                    <a:cubicBezTo>
                      <a:pt x="60" y="175"/>
                      <a:pt x="21" y="142"/>
                      <a:pt x="19" y="141"/>
                    </a:cubicBezTo>
                    <a:cubicBezTo>
                      <a:pt x="19" y="141"/>
                      <a:pt x="19" y="141"/>
                      <a:pt x="19" y="141"/>
                    </a:cubicBezTo>
                    <a:cubicBezTo>
                      <a:pt x="19" y="141"/>
                      <a:pt x="19" y="141"/>
                      <a:pt x="19" y="141"/>
                    </a:cubicBezTo>
                    <a:cubicBezTo>
                      <a:pt x="14" y="136"/>
                      <a:pt x="11" y="130"/>
                      <a:pt x="11" y="123"/>
                    </a:cubicBezTo>
                    <a:cubicBezTo>
                      <a:pt x="11" y="123"/>
                      <a:pt x="10" y="102"/>
                      <a:pt x="10" y="78"/>
                    </a:cubicBezTo>
                    <a:cubicBezTo>
                      <a:pt x="65" y="0"/>
                      <a:pt x="65" y="0"/>
                      <a:pt x="65" y="0"/>
                    </a:cubicBezTo>
                  </a:path>
                </a:pathLst>
              </a:custGeom>
              <a:solidFill>
                <a:srgbClr val="B187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Freeform 243"/>
              <p:cNvSpPr>
                <a:spLocks/>
              </p:cNvSpPr>
              <p:nvPr/>
            </p:nvSpPr>
            <p:spPr bwMode="auto">
              <a:xfrm>
                <a:off x="9703207" y="3175159"/>
                <a:ext cx="21476" cy="17182"/>
              </a:xfrm>
              <a:custGeom>
                <a:avLst/>
                <a:gdLst>
                  <a:gd name="T0" fmla="*/ 8 w 17"/>
                  <a:gd name="T1" fmla="*/ 13 h 14"/>
                  <a:gd name="T2" fmla="*/ 2 w 17"/>
                  <a:gd name="T3" fmla="*/ 14 h 14"/>
                  <a:gd name="T4" fmla="*/ 0 w 17"/>
                  <a:gd name="T5" fmla="*/ 9 h 14"/>
                  <a:gd name="T6" fmla="*/ 8 w 17"/>
                  <a:gd name="T7" fmla="*/ 0 h 14"/>
                  <a:gd name="T8" fmla="*/ 17 w 17"/>
                  <a:gd name="T9" fmla="*/ 8 h 14"/>
                  <a:gd name="T10" fmla="*/ 14 w 17"/>
                  <a:gd name="T11" fmla="*/ 14 h 14"/>
                  <a:gd name="T12" fmla="*/ 8 w 17"/>
                  <a:gd name="T1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4">
                    <a:moveTo>
                      <a:pt x="8" y="13"/>
                    </a:moveTo>
                    <a:cubicBezTo>
                      <a:pt x="6" y="13"/>
                      <a:pt x="4" y="14"/>
                      <a:pt x="2" y="14"/>
                    </a:cubicBezTo>
                    <a:cubicBezTo>
                      <a:pt x="1" y="13"/>
                      <a:pt x="0" y="11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13" y="0"/>
                      <a:pt x="16" y="3"/>
                      <a:pt x="17" y="8"/>
                    </a:cubicBezTo>
                    <a:cubicBezTo>
                      <a:pt x="17" y="10"/>
                      <a:pt x="16" y="13"/>
                      <a:pt x="14" y="14"/>
                    </a:cubicBezTo>
                    <a:cubicBezTo>
                      <a:pt x="12" y="14"/>
                      <a:pt x="10" y="13"/>
                      <a:pt x="8" y="1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Freeform 244"/>
              <p:cNvSpPr>
                <a:spLocks/>
              </p:cNvSpPr>
              <p:nvPr/>
            </p:nvSpPr>
            <p:spPr bwMode="auto">
              <a:xfrm>
                <a:off x="9634481" y="3176591"/>
                <a:ext cx="21476" cy="18613"/>
              </a:xfrm>
              <a:custGeom>
                <a:avLst/>
                <a:gdLst>
                  <a:gd name="T0" fmla="*/ 9 w 17"/>
                  <a:gd name="T1" fmla="*/ 14 h 15"/>
                  <a:gd name="T2" fmla="*/ 3 w 17"/>
                  <a:gd name="T3" fmla="*/ 15 h 15"/>
                  <a:gd name="T4" fmla="*/ 0 w 17"/>
                  <a:gd name="T5" fmla="*/ 9 h 15"/>
                  <a:gd name="T6" fmla="*/ 8 w 17"/>
                  <a:gd name="T7" fmla="*/ 0 h 15"/>
                  <a:gd name="T8" fmla="*/ 17 w 17"/>
                  <a:gd name="T9" fmla="*/ 8 h 15"/>
                  <a:gd name="T10" fmla="*/ 15 w 17"/>
                  <a:gd name="T11" fmla="*/ 14 h 15"/>
                  <a:gd name="T12" fmla="*/ 9 w 17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5">
                    <a:moveTo>
                      <a:pt x="9" y="14"/>
                    </a:moveTo>
                    <a:cubicBezTo>
                      <a:pt x="6" y="14"/>
                      <a:pt x="4" y="14"/>
                      <a:pt x="3" y="15"/>
                    </a:cubicBezTo>
                    <a:cubicBezTo>
                      <a:pt x="1" y="13"/>
                      <a:pt x="0" y="11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3" y="0"/>
                      <a:pt x="17" y="4"/>
                      <a:pt x="17" y="8"/>
                    </a:cubicBezTo>
                    <a:cubicBezTo>
                      <a:pt x="17" y="11"/>
                      <a:pt x="16" y="13"/>
                      <a:pt x="15" y="14"/>
                    </a:cubicBezTo>
                    <a:cubicBezTo>
                      <a:pt x="13" y="14"/>
                      <a:pt x="11" y="14"/>
                      <a:pt x="9" y="1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Freeform 245"/>
              <p:cNvSpPr>
                <a:spLocks/>
              </p:cNvSpPr>
              <p:nvPr/>
            </p:nvSpPr>
            <p:spPr bwMode="auto">
              <a:xfrm>
                <a:off x="9594391" y="3006208"/>
                <a:ext cx="260585" cy="164655"/>
              </a:xfrm>
              <a:custGeom>
                <a:avLst/>
                <a:gdLst>
                  <a:gd name="T0" fmla="*/ 1 w 208"/>
                  <a:gd name="T1" fmla="*/ 93 h 133"/>
                  <a:gd name="T2" fmla="*/ 1 w 208"/>
                  <a:gd name="T3" fmla="*/ 128 h 133"/>
                  <a:gd name="T4" fmla="*/ 149 w 208"/>
                  <a:gd name="T5" fmla="*/ 65 h 133"/>
                  <a:gd name="T6" fmla="*/ 13 w 208"/>
                  <a:gd name="T7" fmla="*/ 5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8" h="133">
                    <a:moveTo>
                      <a:pt x="1" y="93"/>
                    </a:moveTo>
                    <a:cubicBezTo>
                      <a:pt x="1" y="128"/>
                      <a:pt x="1" y="128"/>
                      <a:pt x="1" y="128"/>
                    </a:cubicBezTo>
                    <a:cubicBezTo>
                      <a:pt x="0" y="128"/>
                      <a:pt x="141" y="133"/>
                      <a:pt x="149" y="65"/>
                    </a:cubicBezTo>
                    <a:cubicBezTo>
                      <a:pt x="208" y="0"/>
                      <a:pt x="13" y="53"/>
                      <a:pt x="13" y="53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Freeform 246"/>
              <p:cNvSpPr>
                <a:spLocks/>
              </p:cNvSpPr>
              <p:nvPr/>
            </p:nvSpPr>
            <p:spPr bwMode="auto">
              <a:xfrm>
                <a:off x="9770502" y="3026253"/>
                <a:ext cx="60135" cy="154632"/>
              </a:xfrm>
              <a:custGeom>
                <a:avLst/>
                <a:gdLst>
                  <a:gd name="T0" fmla="*/ 47 w 48"/>
                  <a:gd name="T1" fmla="*/ 69 h 125"/>
                  <a:gd name="T2" fmla="*/ 46 w 48"/>
                  <a:gd name="T3" fmla="*/ 125 h 125"/>
                  <a:gd name="T4" fmla="*/ 0 w 48"/>
                  <a:gd name="T5" fmla="*/ 33 h 125"/>
                  <a:gd name="T6" fmla="*/ 48 w 48"/>
                  <a:gd name="T7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125">
                    <a:moveTo>
                      <a:pt x="47" y="69"/>
                    </a:moveTo>
                    <a:cubicBezTo>
                      <a:pt x="46" y="125"/>
                      <a:pt x="46" y="125"/>
                      <a:pt x="46" y="125"/>
                    </a:cubicBezTo>
                    <a:cubicBezTo>
                      <a:pt x="46" y="125"/>
                      <a:pt x="6" y="85"/>
                      <a:pt x="0" y="33"/>
                    </a:cubicBezTo>
                    <a:cubicBezTo>
                      <a:pt x="44" y="8"/>
                      <a:pt x="48" y="0"/>
                      <a:pt x="48" y="0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Freeform 247"/>
              <p:cNvSpPr>
                <a:spLocks/>
              </p:cNvSpPr>
              <p:nvPr/>
            </p:nvSpPr>
            <p:spPr bwMode="auto">
              <a:xfrm>
                <a:off x="9574346" y="3444334"/>
                <a:ext cx="204745" cy="153200"/>
              </a:xfrm>
              <a:custGeom>
                <a:avLst/>
                <a:gdLst>
                  <a:gd name="T0" fmla="*/ 2 w 164"/>
                  <a:gd name="T1" fmla="*/ 87 h 124"/>
                  <a:gd name="T2" fmla="*/ 27 w 164"/>
                  <a:gd name="T3" fmla="*/ 13 h 124"/>
                  <a:gd name="T4" fmla="*/ 66 w 164"/>
                  <a:gd name="T5" fmla="*/ 14 h 124"/>
                  <a:gd name="T6" fmla="*/ 87 w 164"/>
                  <a:gd name="T7" fmla="*/ 18 h 124"/>
                  <a:gd name="T8" fmla="*/ 109 w 164"/>
                  <a:gd name="T9" fmla="*/ 18 h 124"/>
                  <a:gd name="T10" fmla="*/ 148 w 164"/>
                  <a:gd name="T11" fmla="*/ 22 h 124"/>
                  <a:gd name="T12" fmla="*/ 161 w 164"/>
                  <a:gd name="T13" fmla="*/ 100 h 124"/>
                  <a:gd name="T14" fmla="*/ 149 w 164"/>
                  <a:gd name="T15" fmla="*/ 124 h 124"/>
                  <a:gd name="T16" fmla="*/ 149 w 164"/>
                  <a:gd name="T17" fmla="*/ 124 h 124"/>
                  <a:gd name="T18" fmla="*/ 132 w 164"/>
                  <a:gd name="T19" fmla="*/ 117 h 124"/>
                  <a:gd name="T20" fmla="*/ 105 w 164"/>
                  <a:gd name="T21" fmla="*/ 94 h 124"/>
                  <a:gd name="T22" fmla="*/ 82 w 164"/>
                  <a:gd name="T23" fmla="*/ 90 h 124"/>
                  <a:gd name="T24" fmla="*/ 58 w 164"/>
                  <a:gd name="T25" fmla="*/ 90 h 124"/>
                  <a:gd name="T26" fmla="*/ 28 w 164"/>
                  <a:gd name="T27" fmla="*/ 109 h 124"/>
                  <a:gd name="T28" fmla="*/ 10 w 164"/>
                  <a:gd name="T29" fmla="*/ 113 h 124"/>
                  <a:gd name="T30" fmla="*/ 10 w 164"/>
                  <a:gd name="T31" fmla="*/ 113 h 124"/>
                  <a:gd name="T32" fmla="*/ 2 w 164"/>
                  <a:gd name="T33" fmla="*/ 87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64" h="124">
                    <a:moveTo>
                      <a:pt x="2" y="87"/>
                    </a:moveTo>
                    <a:cubicBezTo>
                      <a:pt x="6" y="43"/>
                      <a:pt x="17" y="20"/>
                      <a:pt x="27" y="13"/>
                    </a:cubicBezTo>
                    <a:cubicBezTo>
                      <a:pt x="43" y="0"/>
                      <a:pt x="65" y="13"/>
                      <a:pt x="66" y="14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109" y="18"/>
                      <a:pt x="109" y="18"/>
                      <a:pt x="109" y="18"/>
                    </a:cubicBezTo>
                    <a:cubicBezTo>
                      <a:pt x="110" y="17"/>
                      <a:pt x="134" y="7"/>
                      <a:pt x="148" y="22"/>
                    </a:cubicBezTo>
                    <a:cubicBezTo>
                      <a:pt x="157" y="31"/>
                      <a:pt x="164" y="55"/>
                      <a:pt x="161" y="100"/>
                    </a:cubicBezTo>
                    <a:cubicBezTo>
                      <a:pt x="161" y="104"/>
                      <a:pt x="159" y="123"/>
                      <a:pt x="149" y="124"/>
                    </a:cubicBezTo>
                    <a:cubicBezTo>
                      <a:pt x="149" y="124"/>
                      <a:pt x="149" y="124"/>
                      <a:pt x="149" y="124"/>
                    </a:cubicBezTo>
                    <a:cubicBezTo>
                      <a:pt x="149" y="124"/>
                      <a:pt x="140" y="124"/>
                      <a:pt x="132" y="117"/>
                    </a:cubicBezTo>
                    <a:cubicBezTo>
                      <a:pt x="127" y="112"/>
                      <a:pt x="115" y="96"/>
                      <a:pt x="105" y="94"/>
                    </a:cubicBezTo>
                    <a:cubicBezTo>
                      <a:pt x="94" y="91"/>
                      <a:pt x="82" y="90"/>
                      <a:pt x="82" y="90"/>
                    </a:cubicBezTo>
                    <a:cubicBezTo>
                      <a:pt x="82" y="90"/>
                      <a:pt x="69" y="89"/>
                      <a:pt x="58" y="90"/>
                    </a:cubicBezTo>
                    <a:cubicBezTo>
                      <a:pt x="48" y="91"/>
                      <a:pt x="33" y="105"/>
                      <a:pt x="28" y="109"/>
                    </a:cubicBezTo>
                    <a:cubicBezTo>
                      <a:pt x="19" y="114"/>
                      <a:pt x="10" y="113"/>
                      <a:pt x="10" y="113"/>
                    </a:cubicBezTo>
                    <a:cubicBezTo>
                      <a:pt x="10" y="113"/>
                      <a:pt x="10" y="113"/>
                      <a:pt x="10" y="113"/>
                    </a:cubicBezTo>
                    <a:cubicBezTo>
                      <a:pt x="0" y="111"/>
                      <a:pt x="1" y="92"/>
                      <a:pt x="2" y="8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Freeform 248"/>
              <p:cNvSpPr>
                <a:spLocks/>
              </p:cNvSpPr>
              <p:nvPr/>
            </p:nvSpPr>
            <p:spPr bwMode="auto">
              <a:xfrm>
                <a:off x="9519938" y="3485856"/>
                <a:ext cx="85907" cy="80180"/>
              </a:xfrm>
              <a:custGeom>
                <a:avLst/>
                <a:gdLst>
                  <a:gd name="T0" fmla="*/ 69 w 69"/>
                  <a:gd name="T1" fmla="*/ 37 h 64"/>
                  <a:gd name="T2" fmla="*/ 66 w 69"/>
                  <a:gd name="T3" fmla="*/ 48 h 64"/>
                  <a:gd name="T4" fmla="*/ 32 w 69"/>
                  <a:gd name="T5" fmla="*/ 58 h 64"/>
                  <a:gd name="T6" fmla="*/ 17 w 69"/>
                  <a:gd name="T7" fmla="*/ 50 h 64"/>
                  <a:gd name="T8" fmla="*/ 7 w 69"/>
                  <a:gd name="T9" fmla="*/ 16 h 64"/>
                  <a:gd name="T10" fmla="*/ 40 w 69"/>
                  <a:gd name="T11" fmla="*/ 6 h 64"/>
                  <a:gd name="T12" fmla="*/ 56 w 69"/>
                  <a:gd name="T13" fmla="*/ 14 h 64"/>
                  <a:gd name="T14" fmla="*/ 69 w 69"/>
                  <a:gd name="T15" fmla="*/ 37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" h="64">
                    <a:moveTo>
                      <a:pt x="69" y="37"/>
                    </a:moveTo>
                    <a:cubicBezTo>
                      <a:pt x="69" y="41"/>
                      <a:pt x="68" y="44"/>
                      <a:pt x="66" y="48"/>
                    </a:cubicBezTo>
                    <a:cubicBezTo>
                      <a:pt x="59" y="60"/>
                      <a:pt x="44" y="64"/>
                      <a:pt x="32" y="58"/>
                    </a:cubicBezTo>
                    <a:cubicBezTo>
                      <a:pt x="17" y="50"/>
                      <a:pt x="17" y="50"/>
                      <a:pt x="17" y="50"/>
                    </a:cubicBezTo>
                    <a:cubicBezTo>
                      <a:pt x="5" y="44"/>
                      <a:pt x="0" y="28"/>
                      <a:pt x="7" y="16"/>
                    </a:cubicBezTo>
                    <a:cubicBezTo>
                      <a:pt x="13" y="4"/>
                      <a:pt x="28" y="0"/>
                      <a:pt x="40" y="6"/>
                    </a:cubicBezTo>
                    <a:cubicBezTo>
                      <a:pt x="56" y="14"/>
                      <a:pt x="56" y="14"/>
                      <a:pt x="56" y="14"/>
                    </a:cubicBezTo>
                    <a:cubicBezTo>
                      <a:pt x="64" y="19"/>
                      <a:pt x="69" y="28"/>
                      <a:pt x="69" y="37"/>
                    </a:cubicBezTo>
                    <a:close/>
                  </a:path>
                </a:pathLst>
              </a:custGeom>
              <a:solidFill>
                <a:srgbClr val="D83B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Freeform 249"/>
              <p:cNvSpPr>
                <a:spLocks/>
              </p:cNvSpPr>
              <p:nvPr/>
            </p:nvSpPr>
            <p:spPr bwMode="auto">
              <a:xfrm>
                <a:off x="9544280" y="3482993"/>
                <a:ext cx="94498" cy="104520"/>
              </a:xfrm>
              <a:custGeom>
                <a:avLst/>
                <a:gdLst>
                  <a:gd name="T0" fmla="*/ 71 w 75"/>
                  <a:gd name="T1" fmla="*/ 59 h 85"/>
                  <a:gd name="T2" fmla="*/ 70 w 75"/>
                  <a:gd name="T3" fmla="*/ 50 h 85"/>
                  <a:gd name="T4" fmla="*/ 73 w 75"/>
                  <a:gd name="T5" fmla="*/ 46 h 85"/>
                  <a:gd name="T6" fmla="*/ 70 w 75"/>
                  <a:gd name="T7" fmla="*/ 35 h 85"/>
                  <a:gd name="T8" fmla="*/ 60 w 75"/>
                  <a:gd name="T9" fmla="*/ 31 h 85"/>
                  <a:gd name="T10" fmla="*/ 46 w 75"/>
                  <a:gd name="T11" fmla="*/ 22 h 85"/>
                  <a:gd name="T12" fmla="*/ 64 w 75"/>
                  <a:gd name="T13" fmla="*/ 17 h 85"/>
                  <a:gd name="T14" fmla="*/ 70 w 75"/>
                  <a:gd name="T15" fmla="*/ 0 h 85"/>
                  <a:gd name="T16" fmla="*/ 29 w 75"/>
                  <a:gd name="T17" fmla="*/ 8 h 85"/>
                  <a:gd name="T18" fmla="*/ 9 w 75"/>
                  <a:gd name="T19" fmla="*/ 31 h 85"/>
                  <a:gd name="T20" fmla="*/ 9 w 75"/>
                  <a:gd name="T21" fmla="*/ 32 h 85"/>
                  <a:gd name="T22" fmla="*/ 0 w 75"/>
                  <a:gd name="T23" fmla="*/ 55 h 85"/>
                  <a:gd name="T24" fmla="*/ 27 w 75"/>
                  <a:gd name="T25" fmla="*/ 77 h 85"/>
                  <a:gd name="T26" fmla="*/ 41 w 75"/>
                  <a:gd name="T27" fmla="*/ 84 h 85"/>
                  <a:gd name="T28" fmla="*/ 51 w 75"/>
                  <a:gd name="T29" fmla="*/ 79 h 85"/>
                  <a:gd name="T30" fmla="*/ 52 w 75"/>
                  <a:gd name="T31" fmla="*/ 74 h 85"/>
                  <a:gd name="T32" fmla="*/ 60 w 75"/>
                  <a:gd name="T33" fmla="*/ 69 h 85"/>
                  <a:gd name="T34" fmla="*/ 61 w 75"/>
                  <a:gd name="T35" fmla="*/ 64 h 85"/>
                  <a:gd name="T36" fmla="*/ 61 w 75"/>
                  <a:gd name="T37" fmla="*/ 64 h 85"/>
                  <a:gd name="T38" fmla="*/ 71 w 75"/>
                  <a:gd name="T39" fmla="*/ 59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5" h="85">
                    <a:moveTo>
                      <a:pt x="71" y="59"/>
                    </a:moveTo>
                    <a:cubicBezTo>
                      <a:pt x="72" y="56"/>
                      <a:pt x="71" y="52"/>
                      <a:pt x="70" y="50"/>
                    </a:cubicBezTo>
                    <a:cubicBezTo>
                      <a:pt x="71" y="49"/>
                      <a:pt x="72" y="48"/>
                      <a:pt x="73" y="46"/>
                    </a:cubicBezTo>
                    <a:cubicBezTo>
                      <a:pt x="75" y="41"/>
                      <a:pt x="73" y="37"/>
                      <a:pt x="70" y="35"/>
                    </a:cubicBezTo>
                    <a:cubicBezTo>
                      <a:pt x="60" y="31"/>
                      <a:pt x="60" y="31"/>
                      <a:pt x="60" y="31"/>
                    </a:cubicBezTo>
                    <a:cubicBezTo>
                      <a:pt x="46" y="22"/>
                      <a:pt x="46" y="22"/>
                      <a:pt x="46" y="22"/>
                    </a:cubicBezTo>
                    <a:cubicBezTo>
                      <a:pt x="64" y="17"/>
                      <a:pt x="64" y="17"/>
                      <a:pt x="64" y="17"/>
                    </a:cubicBezTo>
                    <a:cubicBezTo>
                      <a:pt x="64" y="17"/>
                      <a:pt x="75" y="9"/>
                      <a:pt x="70" y="0"/>
                    </a:cubicBezTo>
                    <a:cubicBezTo>
                      <a:pt x="38" y="9"/>
                      <a:pt x="40" y="3"/>
                      <a:pt x="29" y="8"/>
                    </a:cubicBezTo>
                    <a:cubicBezTo>
                      <a:pt x="19" y="12"/>
                      <a:pt x="11" y="25"/>
                      <a:pt x="9" y="31"/>
                    </a:cubicBezTo>
                    <a:cubicBezTo>
                      <a:pt x="9" y="32"/>
                      <a:pt x="9" y="32"/>
                      <a:pt x="9" y="32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27" y="77"/>
                      <a:pt x="27" y="77"/>
                      <a:pt x="27" y="77"/>
                    </a:cubicBezTo>
                    <a:cubicBezTo>
                      <a:pt x="41" y="84"/>
                      <a:pt x="41" y="84"/>
                      <a:pt x="41" y="84"/>
                    </a:cubicBezTo>
                    <a:cubicBezTo>
                      <a:pt x="45" y="85"/>
                      <a:pt x="49" y="83"/>
                      <a:pt x="51" y="79"/>
                    </a:cubicBezTo>
                    <a:cubicBezTo>
                      <a:pt x="51" y="77"/>
                      <a:pt x="52" y="76"/>
                      <a:pt x="52" y="74"/>
                    </a:cubicBezTo>
                    <a:cubicBezTo>
                      <a:pt x="55" y="75"/>
                      <a:pt x="59" y="73"/>
                      <a:pt x="60" y="69"/>
                    </a:cubicBezTo>
                    <a:cubicBezTo>
                      <a:pt x="61" y="67"/>
                      <a:pt x="61" y="65"/>
                      <a:pt x="61" y="64"/>
                    </a:cubicBezTo>
                    <a:cubicBezTo>
                      <a:pt x="61" y="64"/>
                      <a:pt x="61" y="64"/>
                      <a:pt x="61" y="64"/>
                    </a:cubicBezTo>
                    <a:cubicBezTo>
                      <a:pt x="65" y="65"/>
                      <a:pt x="69" y="63"/>
                      <a:pt x="71" y="59"/>
                    </a:cubicBezTo>
                    <a:close/>
                  </a:path>
                </a:pathLst>
              </a:custGeom>
              <a:solidFill>
                <a:srgbClr val="9D69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Freeform 250"/>
              <p:cNvSpPr>
                <a:spLocks/>
              </p:cNvSpPr>
              <p:nvPr/>
            </p:nvSpPr>
            <p:spPr bwMode="auto">
              <a:xfrm>
                <a:off x="9585801" y="3472969"/>
                <a:ext cx="65862" cy="41521"/>
              </a:xfrm>
              <a:custGeom>
                <a:avLst/>
                <a:gdLst>
                  <a:gd name="T0" fmla="*/ 9 w 52"/>
                  <a:gd name="T1" fmla="*/ 5 h 34"/>
                  <a:gd name="T2" fmla="*/ 1 w 52"/>
                  <a:gd name="T3" fmla="*/ 27 h 34"/>
                  <a:gd name="T4" fmla="*/ 13 w 52"/>
                  <a:gd name="T5" fmla="*/ 34 h 34"/>
                  <a:gd name="T6" fmla="*/ 52 w 52"/>
                  <a:gd name="T7" fmla="*/ 30 h 34"/>
                  <a:gd name="T8" fmla="*/ 40 w 52"/>
                  <a:gd name="T9" fmla="*/ 3 h 34"/>
                  <a:gd name="T10" fmla="*/ 32 w 52"/>
                  <a:gd name="T11" fmla="*/ 0 h 34"/>
                  <a:gd name="T12" fmla="*/ 9 w 52"/>
                  <a:gd name="T13" fmla="*/ 5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34">
                    <a:moveTo>
                      <a:pt x="9" y="5"/>
                    </a:moveTo>
                    <a:cubicBezTo>
                      <a:pt x="9" y="5"/>
                      <a:pt x="0" y="21"/>
                      <a:pt x="1" y="27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52" y="30"/>
                      <a:pt x="52" y="30"/>
                      <a:pt x="52" y="30"/>
                    </a:cubicBezTo>
                    <a:cubicBezTo>
                      <a:pt x="40" y="3"/>
                      <a:pt x="40" y="3"/>
                      <a:pt x="40" y="3"/>
                    </a:cubicBezTo>
                    <a:cubicBezTo>
                      <a:pt x="32" y="0"/>
                      <a:pt x="32" y="0"/>
                      <a:pt x="32" y="0"/>
                    </a:cubicBezTo>
                    <a:lnTo>
                      <a:pt x="9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" name="Freeform 251"/>
              <p:cNvSpPr>
                <a:spLocks/>
              </p:cNvSpPr>
              <p:nvPr/>
            </p:nvSpPr>
            <p:spPr bwMode="auto">
              <a:xfrm>
                <a:off x="9657390" y="3233862"/>
                <a:ext cx="38658" cy="17182"/>
              </a:xfrm>
              <a:custGeom>
                <a:avLst/>
                <a:gdLst>
                  <a:gd name="T0" fmla="*/ 0 w 31"/>
                  <a:gd name="T1" fmla="*/ 0 h 13"/>
                  <a:gd name="T2" fmla="*/ 15 w 31"/>
                  <a:gd name="T3" fmla="*/ 13 h 13"/>
                  <a:gd name="T4" fmla="*/ 31 w 31"/>
                  <a:gd name="T5" fmla="*/ 0 h 13"/>
                  <a:gd name="T6" fmla="*/ 0 w 31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13">
                    <a:moveTo>
                      <a:pt x="0" y="0"/>
                    </a:moveTo>
                    <a:cubicBezTo>
                      <a:pt x="1" y="7"/>
                      <a:pt x="8" y="13"/>
                      <a:pt x="15" y="13"/>
                    </a:cubicBezTo>
                    <a:cubicBezTo>
                      <a:pt x="23" y="13"/>
                      <a:pt x="29" y="7"/>
                      <a:pt x="3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" name="Freeform 252"/>
              <p:cNvSpPr>
                <a:spLocks/>
              </p:cNvSpPr>
              <p:nvPr/>
            </p:nvSpPr>
            <p:spPr bwMode="auto">
              <a:xfrm>
                <a:off x="9787682" y="3306882"/>
                <a:ext cx="93066" cy="376558"/>
              </a:xfrm>
              <a:custGeom>
                <a:avLst/>
                <a:gdLst>
                  <a:gd name="T0" fmla="*/ 10 w 75"/>
                  <a:gd name="T1" fmla="*/ 1 h 303"/>
                  <a:gd name="T2" fmla="*/ 0 w 75"/>
                  <a:gd name="T3" fmla="*/ 0 h 303"/>
                  <a:gd name="T4" fmla="*/ 0 w 75"/>
                  <a:gd name="T5" fmla="*/ 1 h 303"/>
                  <a:gd name="T6" fmla="*/ 39 w 75"/>
                  <a:gd name="T7" fmla="*/ 78 h 303"/>
                  <a:gd name="T8" fmla="*/ 43 w 75"/>
                  <a:gd name="T9" fmla="*/ 303 h 303"/>
                  <a:gd name="T10" fmla="*/ 54 w 75"/>
                  <a:gd name="T11" fmla="*/ 303 h 303"/>
                  <a:gd name="T12" fmla="*/ 75 w 75"/>
                  <a:gd name="T13" fmla="*/ 78 h 303"/>
                  <a:gd name="T14" fmla="*/ 10 w 75"/>
                  <a:gd name="T15" fmla="*/ 1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5" h="303">
                    <a:moveTo>
                      <a:pt x="10" y="1"/>
                    </a:moveTo>
                    <a:cubicBezTo>
                      <a:pt x="6" y="1"/>
                      <a:pt x="3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8" y="18"/>
                      <a:pt x="31" y="45"/>
                      <a:pt x="39" y="78"/>
                    </a:cubicBezTo>
                    <a:cubicBezTo>
                      <a:pt x="39" y="78"/>
                      <a:pt x="51" y="303"/>
                      <a:pt x="43" y="303"/>
                    </a:cubicBezTo>
                    <a:cubicBezTo>
                      <a:pt x="49" y="303"/>
                      <a:pt x="53" y="303"/>
                      <a:pt x="54" y="303"/>
                    </a:cubicBezTo>
                    <a:cubicBezTo>
                      <a:pt x="62" y="303"/>
                      <a:pt x="75" y="78"/>
                      <a:pt x="75" y="78"/>
                    </a:cubicBezTo>
                    <a:cubicBezTo>
                      <a:pt x="61" y="46"/>
                      <a:pt x="72" y="9"/>
                      <a:pt x="10" y="1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Freeform 253"/>
              <p:cNvSpPr>
                <a:spLocks/>
              </p:cNvSpPr>
              <p:nvPr/>
            </p:nvSpPr>
            <p:spPr bwMode="auto">
              <a:xfrm>
                <a:off x="9786250" y="3311179"/>
                <a:ext cx="164655" cy="282060"/>
              </a:xfrm>
              <a:custGeom>
                <a:avLst/>
                <a:gdLst>
                  <a:gd name="T0" fmla="*/ 17 w 132"/>
                  <a:gd name="T1" fmla="*/ 190 h 227"/>
                  <a:gd name="T2" fmla="*/ 42 w 132"/>
                  <a:gd name="T3" fmla="*/ 172 h 227"/>
                  <a:gd name="T4" fmla="*/ 65 w 132"/>
                  <a:gd name="T5" fmla="*/ 165 h 227"/>
                  <a:gd name="T6" fmla="*/ 4 w 132"/>
                  <a:gd name="T7" fmla="*/ 39 h 227"/>
                  <a:gd name="T8" fmla="*/ 24 w 132"/>
                  <a:gd name="T9" fmla="*/ 4 h 227"/>
                  <a:gd name="T10" fmla="*/ 63 w 132"/>
                  <a:gd name="T11" fmla="*/ 28 h 227"/>
                  <a:gd name="T12" fmla="*/ 128 w 132"/>
                  <a:gd name="T13" fmla="*/ 178 h 227"/>
                  <a:gd name="T14" fmla="*/ 131 w 132"/>
                  <a:gd name="T15" fmla="*/ 191 h 227"/>
                  <a:gd name="T16" fmla="*/ 105 w 132"/>
                  <a:gd name="T17" fmla="*/ 221 h 227"/>
                  <a:gd name="T18" fmla="*/ 47 w 132"/>
                  <a:gd name="T19" fmla="*/ 225 h 227"/>
                  <a:gd name="T20" fmla="*/ 16 w 132"/>
                  <a:gd name="T21" fmla="*/ 199 h 227"/>
                  <a:gd name="T22" fmla="*/ 17 w 132"/>
                  <a:gd name="T23" fmla="*/ 19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2" h="227">
                    <a:moveTo>
                      <a:pt x="17" y="190"/>
                    </a:moveTo>
                    <a:cubicBezTo>
                      <a:pt x="21" y="180"/>
                      <a:pt x="30" y="173"/>
                      <a:pt x="42" y="172"/>
                    </a:cubicBezTo>
                    <a:cubicBezTo>
                      <a:pt x="65" y="165"/>
                      <a:pt x="65" y="165"/>
                      <a:pt x="65" y="165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0" y="24"/>
                      <a:pt x="9" y="9"/>
                      <a:pt x="24" y="4"/>
                    </a:cubicBezTo>
                    <a:cubicBezTo>
                      <a:pt x="39" y="0"/>
                      <a:pt x="58" y="13"/>
                      <a:pt x="63" y="28"/>
                    </a:cubicBezTo>
                    <a:cubicBezTo>
                      <a:pt x="128" y="178"/>
                      <a:pt x="128" y="178"/>
                      <a:pt x="128" y="178"/>
                    </a:cubicBezTo>
                    <a:cubicBezTo>
                      <a:pt x="129" y="183"/>
                      <a:pt x="131" y="187"/>
                      <a:pt x="131" y="191"/>
                    </a:cubicBezTo>
                    <a:cubicBezTo>
                      <a:pt x="132" y="207"/>
                      <a:pt x="120" y="220"/>
                      <a:pt x="105" y="221"/>
                    </a:cubicBezTo>
                    <a:cubicBezTo>
                      <a:pt x="47" y="225"/>
                      <a:pt x="47" y="225"/>
                      <a:pt x="47" y="225"/>
                    </a:cubicBezTo>
                    <a:cubicBezTo>
                      <a:pt x="31" y="227"/>
                      <a:pt x="17" y="215"/>
                      <a:pt x="16" y="199"/>
                    </a:cubicBezTo>
                    <a:cubicBezTo>
                      <a:pt x="16" y="195"/>
                      <a:pt x="16" y="194"/>
                      <a:pt x="17" y="190"/>
                    </a:cubicBezTo>
                    <a:close/>
                  </a:path>
                </a:pathLst>
              </a:custGeom>
              <a:solidFill>
                <a:srgbClr val="D83B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" name="Freeform 254"/>
              <p:cNvSpPr>
                <a:spLocks/>
              </p:cNvSpPr>
              <p:nvPr/>
            </p:nvSpPr>
            <p:spPr bwMode="auto">
              <a:xfrm>
                <a:off x="9723252" y="3485856"/>
                <a:ext cx="105952" cy="111679"/>
              </a:xfrm>
              <a:custGeom>
                <a:avLst/>
                <a:gdLst>
                  <a:gd name="T0" fmla="*/ 1 w 85"/>
                  <a:gd name="T1" fmla="*/ 51 h 89"/>
                  <a:gd name="T2" fmla="*/ 6 w 85"/>
                  <a:gd name="T3" fmla="*/ 43 h 89"/>
                  <a:gd name="T4" fmla="*/ 5 w 85"/>
                  <a:gd name="T5" fmla="*/ 38 h 89"/>
                  <a:gd name="T6" fmla="*/ 14 w 85"/>
                  <a:gd name="T7" fmla="*/ 30 h 89"/>
                  <a:gd name="T8" fmla="*/ 27 w 85"/>
                  <a:gd name="T9" fmla="*/ 32 h 89"/>
                  <a:gd name="T10" fmla="*/ 48 w 85"/>
                  <a:gd name="T11" fmla="*/ 31 h 89"/>
                  <a:gd name="T12" fmla="*/ 30 w 85"/>
                  <a:gd name="T13" fmla="*/ 18 h 89"/>
                  <a:gd name="T14" fmla="*/ 33 w 85"/>
                  <a:gd name="T15" fmla="*/ 0 h 89"/>
                  <a:gd name="T16" fmla="*/ 74 w 85"/>
                  <a:gd name="T17" fmla="*/ 27 h 89"/>
                  <a:gd name="T18" fmla="*/ 83 w 85"/>
                  <a:gd name="T19" fmla="*/ 57 h 89"/>
                  <a:gd name="T20" fmla="*/ 83 w 85"/>
                  <a:gd name="T21" fmla="*/ 57 h 89"/>
                  <a:gd name="T22" fmla="*/ 81 w 85"/>
                  <a:gd name="T23" fmla="*/ 83 h 89"/>
                  <a:gd name="T24" fmla="*/ 39 w 85"/>
                  <a:gd name="T25" fmla="*/ 89 h 89"/>
                  <a:gd name="T26" fmla="*/ 20 w 85"/>
                  <a:gd name="T27" fmla="*/ 87 h 89"/>
                  <a:gd name="T28" fmla="*/ 12 w 85"/>
                  <a:gd name="T29" fmla="*/ 78 h 89"/>
                  <a:gd name="T30" fmla="*/ 13 w 85"/>
                  <a:gd name="T31" fmla="*/ 74 h 89"/>
                  <a:gd name="T32" fmla="*/ 7 w 85"/>
                  <a:gd name="T33" fmla="*/ 65 h 89"/>
                  <a:gd name="T34" fmla="*/ 9 w 85"/>
                  <a:gd name="T35" fmla="*/ 60 h 89"/>
                  <a:gd name="T36" fmla="*/ 8 w 85"/>
                  <a:gd name="T37" fmla="*/ 60 h 89"/>
                  <a:gd name="T38" fmla="*/ 1 w 85"/>
                  <a:gd name="T39" fmla="*/ 51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5" h="89">
                    <a:moveTo>
                      <a:pt x="1" y="51"/>
                    </a:moveTo>
                    <a:cubicBezTo>
                      <a:pt x="1" y="47"/>
                      <a:pt x="3" y="45"/>
                      <a:pt x="6" y="43"/>
                    </a:cubicBezTo>
                    <a:cubicBezTo>
                      <a:pt x="5" y="42"/>
                      <a:pt x="4" y="40"/>
                      <a:pt x="5" y="38"/>
                    </a:cubicBezTo>
                    <a:cubicBezTo>
                      <a:pt x="5" y="34"/>
                      <a:pt x="9" y="30"/>
                      <a:pt x="14" y="30"/>
                    </a:cubicBezTo>
                    <a:cubicBezTo>
                      <a:pt x="27" y="32"/>
                      <a:pt x="27" y="32"/>
                      <a:pt x="27" y="32"/>
                    </a:cubicBezTo>
                    <a:cubicBezTo>
                      <a:pt x="48" y="31"/>
                      <a:pt x="48" y="31"/>
                      <a:pt x="48" y="31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0" y="18"/>
                      <a:pt x="22" y="5"/>
                      <a:pt x="33" y="0"/>
                    </a:cubicBezTo>
                    <a:cubicBezTo>
                      <a:pt x="63" y="23"/>
                      <a:pt x="64" y="18"/>
                      <a:pt x="74" y="27"/>
                    </a:cubicBezTo>
                    <a:cubicBezTo>
                      <a:pt x="83" y="36"/>
                      <a:pt x="85" y="50"/>
                      <a:pt x="83" y="57"/>
                    </a:cubicBezTo>
                    <a:cubicBezTo>
                      <a:pt x="83" y="57"/>
                      <a:pt x="83" y="57"/>
                      <a:pt x="83" y="57"/>
                    </a:cubicBezTo>
                    <a:cubicBezTo>
                      <a:pt x="81" y="83"/>
                      <a:pt x="81" y="83"/>
                      <a:pt x="81" y="83"/>
                    </a:cubicBezTo>
                    <a:cubicBezTo>
                      <a:pt x="39" y="89"/>
                      <a:pt x="39" y="89"/>
                      <a:pt x="39" y="89"/>
                    </a:cubicBezTo>
                    <a:cubicBezTo>
                      <a:pt x="20" y="87"/>
                      <a:pt x="20" y="87"/>
                      <a:pt x="20" y="87"/>
                    </a:cubicBezTo>
                    <a:cubicBezTo>
                      <a:pt x="15" y="87"/>
                      <a:pt x="11" y="83"/>
                      <a:pt x="12" y="78"/>
                    </a:cubicBezTo>
                    <a:cubicBezTo>
                      <a:pt x="12" y="76"/>
                      <a:pt x="13" y="75"/>
                      <a:pt x="13" y="74"/>
                    </a:cubicBezTo>
                    <a:cubicBezTo>
                      <a:pt x="9" y="73"/>
                      <a:pt x="6" y="69"/>
                      <a:pt x="7" y="65"/>
                    </a:cubicBezTo>
                    <a:cubicBezTo>
                      <a:pt x="7" y="63"/>
                      <a:pt x="7" y="61"/>
                      <a:pt x="9" y="60"/>
                    </a:cubicBezTo>
                    <a:cubicBezTo>
                      <a:pt x="8" y="60"/>
                      <a:pt x="8" y="60"/>
                      <a:pt x="8" y="60"/>
                    </a:cubicBezTo>
                    <a:cubicBezTo>
                      <a:pt x="4" y="59"/>
                      <a:pt x="0" y="55"/>
                      <a:pt x="1" y="51"/>
                    </a:cubicBezTo>
                    <a:close/>
                  </a:path>
                </a:pathLst>
              </a:custGeom>
              <a:solidFill>
                <a:srgbClr val="9D69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" name="Freeform 255"/>
              <p:cNvSpPr>
                <a:spLocks/>
              </p:cNvSpPr>
              <p:nvPr/>
            </p:nvSpPr>
            <p:spPr bwMode="auto">
              <a:xfrm>
                <a:off x="9728980" y="3475833"/>
                <a:ext cx="48680" cy="45817"/>
              </a:xfrm>
              <a:custGeom>
                <a:avLst/>
                <a:gdLst>
                  <a:gd name="T0" fmla="*/ 36 w 40"/>
                  <a:gd name="T1" fmla="*/ 10 h 36"/>
                  <a:gd name="T2" fmla="*/ 38 w 40"/>
                  <a:gd name="T3" fmla="*/ 36 h 36"/>
                  <a:gd name="T4" fmla="*/ 21 w 40"/>
                  <a:gd name="T5" fmla="*/ 35 h 36"/>
                  <a:gd name="T6" fmla="*/ 0 w 40"/>
                  <a:gd name="T7" fmla="*/ 25 h 36"/>
                  <a:gd name="T8" fmla="*/ 9 w 40"/>
                  <a:gd name="T9" fmla="*/ 0 h 36"/>
                  <a:gd name="T10" fmla="*/ 17 w 40"/>
                  <a:gd name="T11" fmla="*/ 0 h 36"/>
                  <a:gd name="T12" fmla="*/ 36 w 40"/>
                  <a:gd name="T13" fmla="*/ 1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36">
                    <a:moveTo>
                      <a:pt x="36" y="10"/>
                    </a:moveTo>
                    <a:cubicBezTo>
                      <a:pt x="36" y="10"/>
                      <a:pt x="40" y="31"/>
                      <a:pt x="38" y="36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7" y="0"/>
                      <a:pt x="17" y="0"/>
                      <a:pt x="17" y="0"/>
                    </a:cubicBezTo>
                    <a:lnTo>
                      <a:pt x="36" y="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" name="Freeform 256"/>
              <p:cNvSpPr>
                <a:spLocks/>
              </p:cNvSpPr>
              <p:nvPr/>
            </p:nvSpPr>
            <p:spPr bwMode="auto">
              <a:xfrm>
                <a:off x="9658822" y="3175159"/>
                <a:ext cx="11455" cy="40090"/>
              </a:xfrm>
              <a:custGeom>
                <a:avLst/>
                <a:gdLst>
                  <a:gd name="T0" fmla="*/ 10 w 10"/>
                  <a:gd name="T1" fmla="*/ 33 h 33"/>
                  <a:gd name="T2" fmla="*/ 10 w 10"/>
                  <a:gd name="T3" fmla="*/ 0 h 33"/>
                  <a:gd name="T4" fmla="*/ 3 w 10"/>
                  <a:gd name="T5" fmla="*/ 7 h 33"/>
                  <a:gd name="T6" fmla="*/ 0 w 10"/>
                  <a:gd name="T7" fmla="*/ 33 h 33"/>
                  <a:gd name="T8" fmla="*/ 10 w 10"/>
                  <a:gd name="T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3">
                    <a:moveTo>
                      <a:pt x="10" y="33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6" y="0"/>
                      <a:pt x="3" y="3"/>
                      <a:pt x="3" y="7"/>
                    </a:cubicBezTo>
                    <a:cubicBezTo>
                      <a:pt x="0" y="33"/>
                      <a:pt x="0" y="33"/>
                      <a:pt x="0" y="33"/>
                    </a:cubicBezTo>
                    <a:lnTo>
                      <a:pt x="10" y="33"/>
                    </a:lnTo>
                    <a:close/>
                  </a:path>
                </a:pathLst>
              </a:custGeom>
              <a:solidFill>
                <a:srgbClr val="B89E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Freeform 257"/>
              <p:cNvSpPr>
                <a:spLocks/>
              </p:cNvSpPr>
              <p:nvPr/>
            </p:nvSpPr>
            <p:spPr bwMode="auto">
              <a:xfrm>
                <a:off x="9658822" y="3215249"/>
                <a:ext cx="27203" cy="8590"/>
              </a:xfrm>
              <a:custGeom>
                <a:avLst/>
                <a:gdLst>
                  <a:gd name="T0" fmla="*/ 0 w 22"/>
                  <a:gd name="T1" fmla="*/ 0 h 7"/>
                  <a:gd name="T2" fmla="*/ 11 w 22"/>
                  <a:gd name="T3" fmla="*/ 7 h 7"/>
                  <a:gd name="T4" fmla="*/ 22 w 22"/>
                  <a:gd name="T5" fmla="*/ 0 h 7"/>
                  <a:gd name="T6" fmla="*/ 0 w 22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7">
                    <a:moveTo>
                      <a:pt x="0" y="0"/>
                    </a:moveTo>
                    <a:cubicBezTo>
                      <a:pt x="2" y="4"/>
                      <a:pt x="6" y="7"/>
                      <a:pt x="11" y="7"/>
                    </a:cubicBezTo>
                    <a:cubicBezTo>
                      <a:pt x="15" y="7"/>
                      <a:pt x="19" y="5"/>
                      <a:pt x="2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C5E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" name="Rectangle 258"/>
              <p:cNvSpPr>
                <a:spLocks noChangeArrowheads="1"/>
              </p:cNvSpPr>
              <p:nvPr/>
            </p:nvSpPr>
            <p:spPr bwMode="auto">
              <a:xfrm>
                <a:off x="7647166" y="3868141"/>
                <a:ext cx="445284" cy="38658"/>
              </a:xfrm>
              <a:prstGeom prst="rect">
                <a:avLst/>
              </a:prstGeom>
              <a:solidFill>
                <a:srgbClr val="654F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325" name="Rectangle 324"/>
          <p:cNvSpPr/>
          <p:nvPr/>
        </p:nvSpPr>
        <p:spPr bwMode="auto">
          <a:xfrm>
            <a:off x="6217920" y="3511296"/>
            <a:ext cx="6217920" cy="3501009"/>
          </a:xfrm>
          <a:prstGeom prst="rect">
            <a:avLst/>
          </a:prstGeom>
          <a:solidFill>
            <a:schemeClr val="bg1">
              <a:alpha val="83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Bluetooth/WIFI</a:t>
            </a:r>
          </a:p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Integration with other devices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44348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2457">
        <p:fade/>
      </p:transition>
    </mc:Choice>
    <mc:Fallback xmlns="">
      <p:transition spd="med" advTm="10245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3" grpId="0" animBg="1"/>
      <p:bldP spid="324" grpId="0" animBg="1"/>
      <p:bldP spid="32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3" name="Picture 322"/>
          <p:cNvPicPr>
            <a:picLocks noChangeAspect="1"/>
          </p:cNvPicPr>
          <p:nvPr/>
        </p:nvPicPr>
        <p:blipFill rotWithShape="1">
          <a:blip r:embed="rId4"/>
          <a:srcRect b="3271"/>
          <a:stretch/>
        </p:blipFill>
        <p:spPr>
          <a:xfrm>
            <a:off x="0" y="0"/>
            <a:ext cx="12454040" cy="699452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98437" y="6350256"/>
            <a:ext cx="4653197" cy="461665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20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www.thinkwithgoogle.com</a:t>
            </a:r>
            <a:r>
              <a:rPr lang="en-US" sz="12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/articles/device-use-marketer-</a:t>
            </a:r>
            <a:r>
              <a:rPr lang="en-US" sz="1200" dirty="0" err="1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tips.html</a:t>
            </a:r>
            <a:endParaRPr lang="en-US" sz="1200" dirty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13837" y="982662"/>
            <a:ext cx="3142527" cy="1037207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57% multiple devices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21% concurrently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60354" y="4945062"/>
            <a:ext cx="1914883" cy="627864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Mobile First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27237" y="2430462"/>
            <a:ext cx="2558008" cy="627864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Video Streaming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142941" y="4631130"/>
            <a:ext cx="1406475" cy="627864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Gaming</a:t>
            </a:r>
            <a:endParaRPr lang="en-US" sz="2400" dirty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36648" y="5365315"/>
            <a:ext cx="1642116" cy="627864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Shopping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70056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7423">
        <p:fade/>
      </p:transition>
    </mc:Choice>
    <mc:Fallback xmlns="">
      <p:transition spd="med" advTm="7742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/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02" baseline="0" dirty="0" smtClean="0">
                <a:ln w="3175">
                  <a:noFill/>
                </a:ln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Affordance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274702" y="1211287"/>
            <a:ext cx="11888787" cy="1523975"/>
          </a:xfrm>
          <a:prstGeom prst="rect">
            <a:avLst/>
          </a:prstGeom>
        </p:spPr>
        <p:txBody>
          <a:bodyPr/>
          <a:lstStyle>
            <a:lvl1pPr marL="2286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36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572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858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9144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1430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5040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412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783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4155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“A perceived signal or clue that an object may be used to perform a particular action.”</a:t>
            </a:r>
          </a:p>
          <a:p>
            <a:pPr marL="0" indent="0">
              <a:buNone/>
            </a:pPr>
            <a:r>
              <a:rPr lang="en-US" sz="1200" dirty="0" err="1">
                <a:solidFill>
                  <a:schemeClr val="tx1"/>
                </a:solidFill>
                <a:latin typeface="Segoe UI Light" pitchFamily="34" charset="0"/>
              </a:rPr>
              <a:t>www.smashingmagazine.com</a:t>
            </a:r>
            <a:r>
              <a:rPr lang="en-US" sz="1200" dirty="0">
                <a:solidFill>
                  <a:schemeClr val="tx1"/>
                </a:solidFill>
                <a:latin typeface="Segoe UI Light" pitchFamily="34" charset="0"/>
              </a:rPr>
              <a:t>/2014/06/affordance-most-underrated-word-in-web-design/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374754" y="3717294"/>
            <a:ext cx="2447041" cy="676069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Push Me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6599" y="2870950"/>
            <a:ext cx="2252251" cy="627864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b="1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Segoe UI Semibold" charset="0"/>
                <a:ea typeface="Segoe UI Semibold" charset="0"/>
                <a:cs typeface="Segoe UI Semibold" charset="0"/>
              </a:rPr>
              <a:t>Explicit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374753" y="4611843"/>
            <a:ext cx="2447041" cy="676069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Push Me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374753" y="3498814"/>
            <a:ext cx="2447041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170237" y="2870950"/>
            <a:ext cx="2252251" cy="627864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b="1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Segoe UI Semibold" charset="0"/>
                <a:ea typeface="Segoe UI Semibold" charset="0"/>
                <a:cs typeface="Segoe UI Semibold" charset="0"/>
              </a:rPr>
              <a:t>Pattern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3278391" y="3498814"/>
            <a:ext cx="2447041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170236" y="3765499"/>
            <a:ext cx="3505201" cy="517065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b="1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Segoe UI Semibold" charset="0"/>
                <a:ea typeface="Segoe UI Semibold" charset="0"/>
                <a:cs typeface="Segoe UI Semibold" charset="0"/>
              </a:rPr>
              <a:t>Today   |   Schedule   |   Settings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669855" y="2887593"/>
            <a:ext cx="2252251" cy="627864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b="1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Segoe UI Semibold" charset="0"/>
                <a:ea typeface="Segoe UI Semibold" charset="0"/>
                <a:cs typeface="Segoe UI Semibold" charset="0"/>
              </a:rPr>
              <a:t>Metaphor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6778009" y="3515457"/>
            <a:ext cx="2447041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6781768" y="3743411"/>
            <a:ext cx="2418350" cy="502920"/>
            <a:chOff x="6781768" y="3743411"/>
            <a:chExt cx="2418350" cy="502920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81768" y="3743411"/>
              <a:ext cx="502920" cy="50292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1019" y="3743411"/>
              <a:ext cx="502920" cy="502920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33412" y="3743411"/>
              <a:ext cx="502920" cy="50292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42918" y="3766271"/>
              <a:ext cx="457200" cy="457200"/>
            </a:xfrm>
            <a:prstGeom prst="rect">
              <a:avLst/>
            </a:prstGeom>
          </p:spPr>
        </p:pic>
      </p:grpSp>
      <p:sp>
        <p:nvSpPr>
          <p:cNvPr id="20" name="TextBox 19"/>
          <p:cNvSpPr txBox="1"/>
          <p:nvPr/>
        </p:nvSpPr>
        <p:spPr>
          <a:xfrm>
            <a:off x="9573493" y="2903705"/>
            <a:ext cx="2252251" cy="627864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b="1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Segoe UI Semibold" charset="0"/>
                <a:ea typeface="Segoe UI Semibold" charset="0"/>
                <a:cs typeface="Segoe UI Semibold" charset="0"/>
              </a:rPr>
              <a:t>Negative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9681647" y="3531569"/>
            <a:ext cx="2447041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 bwMode="auto">
          <a:xfrm>
            <a:off x="9681646" y="3717294"/>
            <a:ext cx="2447041" cy="676069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chemeClr val="tx1">
                    <a:lumMod val="75000"/>
                  </a:schemeClr>
                </a:solidFill>
                <a:ea typeface="Segoe UI" pitchFamily="34" charset="0"/>
                <a:cs typeface="Segoe UI" pitchFamily="34" charset="0"/>
              </a:rPr>
              <a:t>Login</a:t>
            </a:r>
            <a:endParaRPr lang="en-US" sz="2400" dirty="0">
              <a:solidFill>
                <a:schemeClr val="tx1">
                  <a:lumMod val="75000"/>
                </a:schemeClr>
              </a:solidFill>
              <a:ea typeface="Segoe UI" pitchFamily="34" charset="0"/>
              <a:cs typeface="Segoe UI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18943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7922">
        <p:fade/>
      </p:transition>
    </mc:Choice>
    <mc:Fallback xmlns="">
      <p:transition spd="med" advTm="8792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13" grpId="0"/>
      <p:bldP spid="2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/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02" baseline="0" dirty="0" smtClean="0">
                <a:ln w="3175">
                  <a:noFill/>
                </a:ln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Call to Action: Know Platform Culture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274702" y="1211287"/>
            <a:ext cx="11888787" cy="5410175"/>
          </a:xfrm>
          <a:prstGeom prst="rect">
            <a:avLst/>
          </a:prstGeom>
        </p:spPr>
        <p:txBody>
          <a:bodyPr/>
          <a:lstStyle>
            <a:lvl1pPr marL="2286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36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572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858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9144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1430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5040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412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783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4155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Each platform publishes design guides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>
                <a:solidFill>
                  <a:schemeClr val="accent6"/>
                </a:solidFill>
              </a:rPr>
              <a:t>Android</a:t>
            </a:r>
          </a:p>
          <a:p>
            <a:pPr lvl="1"/>
            <a:r>
              <a:rPr lang="en-US" dirty="0" err="1">
                <a:solidFill>
                  <a:schemeClr val="accent6"/>
                </a:solidFill>
              </a:rPr>
              <a:t>developer.android.com</a:t>
            </a:r>
            <a:r>
              <a:rPr lang="en-US" dirty="0">
                <a:solidFill>
                  <a:schemeClr val="accent6"/>
                </a:solidFill>
              </a:rPr>
              <a:t>/design/</a:t>
            </a:r>
          </a:p>
          <a:p>
            <a:r>
              <a:rPr lang="en-US" dirty="0">
                <a:solidFill>
                  <a:schemeClr val="accent6"/>
                </a:solidFill>
              </a:rPr>
              <a:t>iOS</a:t>
            </a:r>
          </a:p>
          <a:p>
            <a:pPr lvl="1"/>
            <a:r>
              <a:rPr lang="en-US" dirty="0" err="1">
                <a:solidFill>
                  <a:schemeClr val="accent6"/>
                </a:solidFill>
              </a:rPr>
              <a:t>developer.apple.com</a:t>
            </a:r>
            <a:r>
              <a:rPr lang="en-US" dirty="0">
                <a:solidFill>
                  <a:schemeClr val="accent6"/>
                </a:solidFill>
              </a:rPr>
              <a:t>/</a:t>
            </a:r>
            <a:r>
              <a:rPr lang="en-US" dirty="0" err="1">
                <a:solidFill>
                  <a:schemeClr val="accent6"/>
                </a:solidFill>
              </a:rPr>
              <a:t>ios</a:t>
            </a:r>
            <a:r>
              <a:rPr lang="en-US" dirty="0">
                <a:solidFill>
                  <a:schemeClr val="accent6"/>
                </a:solidFill>
              </a:rPr>
              <a:t>/human-interface-guidelines/overview/design-principles/</a:t>
            </a:r>
          </a:p>
          <a:p>
            <a:r>
              <a:rPr lang="en-US" dirty="0">
                <a:solidFill>
                  <a:schemeClr val="accent6"/>
                </a:solidFill>
              </a:rPr>
              <a:t>UWP</a:t>
            </a:r>
          </a:p>
          <a:p>
            <a:pPr lvl="1"/>
            <a:r>
              <a:rPr lang="en-US" dirty="0" err="1">
                <a:solidFill>
                  <a:schemeClr val="accent6"/>
                </a:solidFill>
              </a:rPr>
              <a:t>developer.microsoft.com</a:t>
            </a:r>
            <a:r>
              <a:rPr lang="en-US" dirty="0">
                <a:solidFill>
                  <a:schemeClr val="accent6"/>
                </a:solidFill>
              </a:rPr>
              <a:t>/</a:t>
            </a:r>
            <a:r>
              <a:rPr lang="en-US" dirty="0" err="1">
                <a:solidFill>
                  <a:schemeClr val="accent6"/>
                </a:solidFill>
              </a:rPr>
              <a:t>en</a:t>
            </a:r>
            <a:r>
              <a:rPr lang="en-US" dirty="0">
                <a:solidFill>
                  <a:schemeClr val="accent6"/>
                </a:solidFill>
              </a:rPr>
              <a:t>-us/windows/apps/design</a:t>
            </a:r>
          </a:p>
          <a:p>
            <a:endParaRPr lang="en-US" dirty="0">
              <a:solidFill>
                <a:schemeClr val="accent6"/>
              </a:solidFill>
            </a:endParaRPr>
          </a:p>
          <a:p>
            <a:pPr lvl="1"/>
            <a:endParaRPr lang="en-US" dirty="0">
              <a:solidFill>
                <a:schemeClr val="accent6"/>
              </a:solidFill>
            </a:endParaRP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87390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7922">
        <p:fade/>
      </p:transition>
    </mc:Choice>
    <mc:Fallback xmlns="">
      <p:transition spd="med" advTm="87922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Designing Mobile Applications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274701" y="3955786"/>
            <a:ext cx="11506136" cy="2056076"/>
          </a:xfrm>
        </p:spPr>
        <p:txBody>
          <a:bodyPr/>
          <a:lstStyle/>
          <a:p>
            <a:pPr>
              <a:lnSpc>
                <a:spcPts val="3840"/>
              </a:lnSpc>
            </a:pPr>
            <a:r>
              <a:rPr lang="en-US" dirty="0"/>
              <a:t>David Ortinau</a:t>
            </a:r>
          </a:p>
          <a:p>
            <a:pPr>
              <a:lnSpc>
                <a:spcPts val="3840"/>
              </a:lnSpc>
            </a:pPr>
            <a:r>
              <a:rPr lang="en-US" dirty="0"/>
              <a:t>Senior Program Manager, Mobile Developer Tools</a:t>
            </a:r>
          </a:p>
          <a:p>
            <a:pPr>
              <a:lnSpc>
                <a:spcPts val="3840"/>
              </a:lnSpc>
            </a:pPr>
            <a:r>
              <a:rPr lang="en-US" dirty="0"/>
              <a:t>@</a:t>
            </a:r>
            <a:r>
              <a:rPr lang="en-US" dirty="0" err="1"/>
              <a:t>davidortinau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P4048</a:t>
            </a:r>
          </a:p>
        </p:txBody>
      </p:sp>
    </p:spTree>
    <p:extLst>
      <p:ext uri="{BB962C8B-B14F-4D97-AF65-F5344CB8AC3E}">
        <p14:creationId xmlns:p14="http://schemas.microsoft.com/office/powerpoint/2010/main" val="3788647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8294">
        <p:fade/>
      </p:transition>
    </mc:Choice>
    <mc:Fallback xmlns="">
      <p:transition spd="med" advTm="18294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784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5">
        <p:fade/>
      </p:transition>
    </mc:Choice>
    <mc:Fallback xmlns="">
      <p:transition spd="med" advTm="85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549" b="10282"/>
          <a:stretch/>
        </p:blipFill>
        <p:spPr>
          <a:xfrm>
            <a:off x="0" y="0"/>
            <a:ext cx="12436475" cy="806248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74117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4679">
        <p:fade/>
      </p:transition>
    </mc:Choice>
    <mc:Fallback xmlns="">
      <p:transition spd="med" advTm="44679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/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02" baseline="0" dirty="0" smtClean="0">
                <a:ln w="3175">
                  <a:noFill/>
                </a:ln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Conduct User Testing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10004" r="10004"/>
          <a:stretch/>
        </p:blipFill>
        <p:spPr>
          <a:xfrm>
            <a:off x="9338037" y="3016137"/>
            <a:ext cx="2571167" cy="238837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237" y="3863194"/>
            <a:ext cx="735546" cy="234086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46233" y="1904596"/>
            <a:ext cx="823044" cy="234086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14597" y="3344862"/>
            <a:ext cx="928461" cy="242525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75643" y="2688014"/>
            <a:ext cx="736938" cy="234086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56431" y="3016137"/>
            <a:ext cx="758152" cy="234086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68545" y="3791328"/>
            <a:ext cx="781610" cy="2475100"/>
          </a:xfrm>
          <a:prstGeom prst="rect">
            <a:avLst/>
          </a:prstGeom>
        </p:spPr>
      </p:pic>
      <p:sp>
        <p:nvSpPr>
          <p:cNvPr id="18" name="Text Placeholder 2"/>
          <p:cNvSpPr txBox="1">
            <a:spLocks/>
          </p:cNvSpPr>
          <p:nvPr/>
        </p:nvSpPr>
        <p:spPr>
          <a:xfrm>
            <a:off x="274702" y="1211287"/>
            <a:ext cx="11888787" cy="5410175"/>
          </a:xfrm>
          <a:prstGeom prst="rect">
            <a:avLst/>
          </a:prstGeom>
        </p:spPr>
        <p:txBody>
          <a:bodyPr/>
          <a:lstStyle>
            <a:lvl1pPr marL="2286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36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572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858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9144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1430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5040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412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783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4155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Provide as little context and direction as needed</a:t>
            </a:r>
          </a:p>
          <a:p>
            <a:r>
              <a:rPr lang="en-US" dirty="0">
                <a:solidFill>
                  <a:schemeClr val="bg1"/>
                </a:solidFill>
              </a:rPr>
              <a:t>Encourage them to verbalize their thoughts</a:t>
            </a:r>
          </a:p>
          <a:p>
            <a:r>
              <a:rPr lang="en-US" dirty="0">
                <a:solidFill>
                  <a:schemeClr val="bg1"/>
                </a:solidFill>
              </a:rPr>
              <a:t>Listen. Watch. Observe.</a:t>
            </a:r>
          </a:p>
        </p:txBody>
      </p:sp>
    </p:spTree>
    <p:extLst>
      <p:ext uri="{BB962C8B-B14F-4D97-AF65-F5344CB8AC3E}">
        <p14:creationId xmlns:p14="http://schemas.microsoft.com/office/powerpoint/2010/main" val="118044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37728">
        <p:fade/>
      </p:transition>
    </mc:Choice>
    <mc:Fallback xmlns="">
      <p:transition spd="med" advTm="13772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4754E-6 1.49342E-6 L -0.00804 0.101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" y="499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0513E-6 7.08125E-7 L -0.0083 0.12097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" y="599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5471E-6 1.17567E-6 L -0.006 0.26623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" y="1300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19 -2.04267E-6 L 0.00357 0.19564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978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1887E-7 4.81162E-7 L 0.00115 0.08534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2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03237" y="2837083"/>
            <a:ext cx="8823326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54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Mobile Design Principles</a:t>
            </a:r>
          </a:p>
        </p:txBody>
      </p:sp>
    </p:spTree>
    <p:extLst>
      <p:ext uri="{BB962C8B-B14F-4D97-AF65-F5344CB8AC3E}">
        <p14:creationId xmlns:p14="http://schemas.microsoft.com/office/powerpoint/2010/main" val="219395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999">
        <p:fade/>
      </p:transition>
    </mc:Choice>
    <mc:Fallback xmlns="">
      <p:transition spd="med" advTm="5999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281" y="1234875"/>
            <a:ext cx="2895600" cy="51396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7759" y="1253170"/>
            <a:ext cx="2895600" cy="51396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85237" y="1253170"/>
            <a:ext cx="2895600" cy="5139692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/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02" baseline="0" dirty="0" smtClean="0">
                <a:ln w="3175">
                  <a:noFill/>
                </a:ln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One thing per screen</a:t>
            </a:r>
          </a:p>
        </p:txBody>
      </p:sp>
      <p:sp>
        <p:nvSpPr>
          <p:cNvPr id="3" name="Rectangle 2"/>
          <p:cNvSpPr/>
          <p:nvPr/>
        </p:nvSpPr>
        <p:spPr bwMode="auto">
          <a:xfrm>
            <a:off x="503237" y="4411662"/>
            <a:ext cx="3282365" cy="836613"/>
          </a:xfrm>
          <a:prstGeom prst="rect">
            <a:avLst/>
          </a:prstGeom>
          <a:noFill/>
          <a:ln w="50800">
            <a:solidFill>
              <a:schemeClr val="accent5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627486" y="1557336"/>
            <a:ext cx="3200400" cy="836613"/>
          </a:xfrm>
          <a:prstGeom prst="rect">
            <a:avLst/>
          </a:prstGeom>
          <a:noFill/>
          <a:ln w="50800">
            <a:solidFill>
              <a:schemeClr val="accent5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7132637" y="3649662"/>
            <a:ext cx="695250" cy="550070"/>
          </a:xfrm>
          <a:prstGeom prst="rect">
            <a:avLst/>
          </a:prstGeom>
          <a:noFill/>
          <a:ln w="50800">
            <a:solidFill>
              <a:schemeClr val="accent5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8705516" y="4640262"/>
            <a:ext cx="3200400" cy="836613"/>
          </a:xfrm>
          <a:prstGeom prst="rect">
            <a:avLst/>
          </a:prstGeom>
          <a:noFill/>
          <a:ln w="50800">
            <a:solidFill>
              <a:schemeClr val="accent5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10609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5032">
        <p:fade/>
      </p:transition>
    </mc:Choice>
    <mc:Fallback xmlns="">
      <p:transition spd="med" advTm="750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/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02" baseline="0" dirty="0" smtClean="0">
                <a:ln w="3175">
                  <a:noFill/>
                </a:ln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Navigation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4324" y="1958811"/>
            <a:ext cx="2743200" cy="48691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1604" y="1973263"/>
            <a:ext cx="2743200" cy="48767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999" y="1918470"/>
            <a:ext cx="2743200" cy="487955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84237" y="1192998"/>
            <a:ext cx="2252251" cy="627864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b="1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Segoe UI Semibold" charset="0"/>
                <a:ea typeface="Segoe UI Semibold" charset="0"/>
                <a:cs typeface="Segoe UI Semibold" charset="0"/>
              </a:rPr>
              <a:t>UWP</a:t>
            </a:r>
            <a:endParaRPr lang="en-US" sz="2400" b="1" dirty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  <a:latin typeface="Segoe UI Semibold" charset="0"/>
              <a:ea typeface="Segoe UI Semibold" charset="0"/>
              <a:cs typeface="Segoe UI Semibold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992391" y="1726398"/>
            <a:ext cx="2743200" cy="10719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846170" y="1182279"/>
            <a:ext cx="2252251" cy="627864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b="1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Segoe UI Semibold" charset="0"/>
                <a:ea typeface="Segoe UI Semibold" charset="0"/>
                <a:cs typeface="Segoe UI Semibold" charset="0"/>
              </a:rPr>
              <a:t>iOS</a:t>
            </a: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4954324" y="1715679"/>
            <a:ext cx="2743200" cy="10719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808103" y="1179576"/>
            <a:ext cx="2252251" cy="627864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b="1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Segoe UI Semibold" charset="0"/>
                <a:ea typeface="Segoe UI Semibold" charset="0"/>
                <a:cs typeface="Segoe UI Semibold" charset="0"/>
              </a:rPr>
              <a:t>Android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8916257" y="1715679"/>
            <a:ext cx="2447041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 bwMode="auto">
          <a:xfrm>
            <a:off x="4578238" y="6145971"/>
            <a:ext cx="3282365" cy="836613"/>
          </a:xfrm>
          <a:prstGeom prst="rect">
            <a:avLst/>
          </a:prstGeom>
          <a:noFill/>
          <a:ln w="50800">
            <a:solidFill>
              <a:schemeClr val="accent5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8602021" y="1973263"/>
            <a:ext cx="3282365" cy="836613"/>
          </a:xfrm>
          <a:prstGeom prst="rect">
            <a:avLst/>
          </a:prstGeom>
          <a:noFill/>
          <a:ln w="50800">
            <a:solidFill>
              <a:schemeClr val="accent5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709416" y="1958811"/>
            <a:ext cx="3282365" cy="836613"/>
          </a:xfrm>
          <a:prstGeom prst="rect">
            <a:avLst/>
          </a:prstGeom>
          <a:noFill/>
          <a:ln w="50800">
            <a:solidFill>
              <a:schemeClr val="accent5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3447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7551">
        <p:fade/>
      </p:transition>
    </mc:Choice>
    <mc:Fallback xmlns="">
      <p:transition spd="med" advTm="1755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0" y="3268662"/>
            <a:ext cx="12436475" cy="3962400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/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02" baseline="0" dirty="0" smtClean="0">
                <a:ln w="3175">
                  <a:noFill/>
                </a:ln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Accessibility</a:t>
            </a:r>
          </a:p>
        </p:txBody>
      </p:sp>
      <p:sp>
        <p:nvSpPr>
          <p:cNvPr id="18" name="Text Placeholder 2"/>
          <p:cNvSpPr txBox="1">
            <a:spLocks/>
          </p:cNvSpPr>
          <p:nvPr/>
        </p:nvSpPr>
        <p:spPr>
          <a:xfrm>
            <a:off x="274702" y="1211287"/>
            <a:ext cx="11888787" cy="5155374"/>
          </a:xfrm>
          <a:prstGeom prst="rect">
            <a:avLst/>
          </a:prstGeom>
        </p:spPr>
        <p:txBody>
          <a:bodyPr/>
          <a:lstStyle>
            <a:lvl1pPr marL="2286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36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572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858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9144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1430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5040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412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783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4155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Set accessible name and description</a:t>
            </a:r>
          </a:p>
          <a:p>
            <a:r>
              <a:rPr lang="en-US" dirty="0"/>
              <a:t>Use resizable text units of measure</a:t>
            </a:r>
          </a:p>
          <a:p>
            <a:r>
              <a:rPr lang="en-US" dirty="0"/>
              <a:t>Color contrast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595" y="3344862"/>
            <a:ext cx="9525000" cy="5715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595" y="3344862"/>
            <a:ext cx="9525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038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7551">
        <p:fade/>
      </p:transition>
    </mc:Choice>
    <mc:Fallback xmlns="">
      <p:transition spd="med" advTm="1755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031" y="3800840"/>
            <a:ext cx="5079500" cy="20586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06011" y="3725862"/>
            <a:ext cx="1459480" cy="255408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06103" y="423719"/>
            <a:ext cx="3268806" cy="2745957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/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02" baseline="0" dirty="0" smtClean="0">
                <a:ln w="3175">
                  <a:noFill/>
                </a:ln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Design for Touch</a:t>
            </a:r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274702" y="1161288"/>
            <a:ext cx="11888787" cy="5155374"/>
          </a:xfrm>
          <a:prstGeom prst="rect">
            <a:avLst/>
          </a:prstGeom>
        </p:spPr>
        <p:txBody>
          <a:bodyPr/>
          <a:lstStyle>
            <a:lvl1pPr marL="2286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36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572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858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9144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1430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5040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412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783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4155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One handed—49%</a:t>
            </a:r>
          </a:p>
          <a:p>
            <a:r>
              <a:rPr lang="en-US" dirty="0"/>
              <a:t>Cradled—36%</a:t>
            </a:r>
          </a:p>
          <a:p>
            <a:r>
              <a:rPr lang="en-US" dirty="0"/>
              <a:t>Two handed—15%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546" y="6240462"/>
            <a:ext cx="6187848" cy="947952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200" dirty="0"/>
              <a:t>Steven </a:t>
            </a:r>
            <a:r>
              <a:rPr lang="en-US" sz="1200" dirty="0" err="1"/>
              <a:t>Hoober</a:t>
            </a:r>
            <a:r>
              <a:rPr lang="en-US" sz="1200" dirty="0"/>
              <a:t> 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200" dirty="0" err="1"/>
              <a:t>www.uxmatters.com</a:t>
            </a:r>
            <a:r>
              <a:rPr lang="en-US" sz="1200" dirty="0"/>
              <a:t>/</a:t>
            </a:r>
            <a:r>
              <a:rPr lang="en-US" sz="1200" dirty="0" err="1"/>
              <a:t>mt</a:t>
            </a:r>
            <a:r>
              <a:rPr lang="en-US" sz="1200" dirty="0"/>
              <a:t>/archives/2013/02/how-do-users-really-hold-mobile-</a:t>
            </a:r>
            <a:r>
              <a:rPr lang="en-US" sz="1200" dirty="0" err="1"/>
              <a:t>devices.php</a:t>
            </a:r>
            <a:endParaRPr lang="en-US" sz="1200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1200" dirty="0" err="1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409237" y="6565102"/>
            <a:ext cx="621665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Images: Stephanie Walter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925" y="3602683"/>
            <a:ext cx="2167696" cy="2454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573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7458">
        <p:fade/>
      </p:transition>
    </mc:Choice>
    <mc:Fallback xmlns="">
      <p:transition spd="med" advTm="2745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3.7|21.4|4.1|17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5.8|1.3|7.9|9.6|18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6|31.7|29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6|7.4|22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|6.5|9.8|22.3|16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|6.5|9.8|22.3|16.3"/>
</p:tagLst>
</file>

<file path=ppt/theme/theme1.xml><?xml version="1.0" encoding="utf-8"?>
<a:theme xmlns:a="http://schemas.openxmlformats.org/drawingml/2006/main" name="5-50111_Build 2017_LIGHT GRAY TEMPLATE">
  <a:themeElements>
    <a:clrScheme name="Build 2017 Colors">
      <a:dk1>
        <a:srgbClr val="505050"/>
      </a:dk1>
      <a:lt1>
        <a:srgbClr val="FFFFFF"/>
      </a:lt1>
      <a:dk2>
        <a:srgbClr val="0078D7"/>
      </a:dk2>
      <a:lt2>
        <a:srgbClr val="EAEAEA"/>
      </a:lt2>
      <a:accent1>
        <a:srgbClr val="0078D7"/>
      </a:accent1>
      <a:accent2>
        <a:srgbClr val="00BCF2"/>
      </a:accent2>
      <a:accent3>
        <a:srgbClr val="505050"/>
      </a:accent3>
      <a:accent4>
        <a:srgbClr val="002050"/>
      </a:accent4>
      <a:accent5>
        <a:srgbClr val="FFB900"/>
      </a:accent5>
      <a:accent6>
        <a:srgbClr val="D2D2D2"/>
      </a:accent6>
      <a:hlink>
        <a:srgbClr val="00BCF2"/>
      </a:hlink>
      <a:folHlink>
        <a:srgbClr val="00BCF2"/>
      </a:folHlink>
    </a:clrScheme>
    <a:fontScheme name="Segoe UI Light - Segoe UI Semilight">
      <a:majorFont>
        <a:latin typeface="Segoe UI Light"/>
        <a:ea typeface=""/>
        <a:cs typeface=""/>
      </a:majorFont>
      <a:minorFont>
        <a:latin typeface="Segoe UI Semilight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Build2017_Template [Read-Only]" id="{6F4885E9-16BF-45DA-8043-52AF389A1A37}" vid="{06FBAB65-A9D9-4EC4-8519-C553F3EA738E}"/>
    </a:ext>
  </a:extLst>
</a:theme>
</file>

<file path=ppt/theme/theme2.xml><?xml version="1.0" encoding="utf-8"?>
<a:theme xmlns:a="http://schemas.openxmlformats.org/drawingml/2006/main" name="5-50111_Build 2017_DARK GRAY TEMPLATE">
  <a:themeElements>
    <a:clrScheme name="Build 2017 Colors (Dark Gray)">
      <a:dk1>
        <a:srgbClr val="505050"/>
      </a:dk1>
      <a:lt1>
        <a:srgbClr val="FFFFFF"/>
      </a:lt1>
      <a:dk2>
        <a:srgbClr val="0078D7"/>
      </a:dk2>
      <a:lt2>
        <a:srgbClr val="EAEAEA"/>
      </a:lt2>
      <a:accent1>
        <a:srgbClr val="0078D7"/>
      </a:accent1>
      <a:accent2>
        <a:srgbClr val="00BCF2"/>
      </a:accent2>
      <a:accent3>
        <a:srgbClr val="EAEAEA"/>
      </a:accent3>
      <a:accent4>
        <a:srgbClr val="002050"/>
      </a:accent4>
      <a:accent5>
        <a:srgbClr val="FFB900"/>
      </a:accent5>
      <a:accent6>
        <a:srgbClr val="737373"/>
      </a:accent6>
      <a:hlink>
        <a:srgbClr val="00BCF2"/>
      </a:hlink>
      <a:folHlink>
        <a:srgbClr val="00BCF2"/>
      </a:folHlink>
    </a:clrScheme>
    <a:fontScheme name="Segoe UI Light - Segoe UI Semilight">
      <a:majorFont>
        <a:latin typeface="Segoe UI Light"/>
        <a:ea typeface=""/>
        <a:cs typeface=""/>
      </a:majorFont>
      <a:minorFont>
        <a:latin typeface="Segoe UI Semilight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Build2017_Template [Read-Only]" id="{6F4885E9-16BF-45DA-8043-52AF389A1A37}" vid="{7C70E2A4-8980-409D-AC1F-E29167836A6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esentationsDoc" ma:contentTypeID="0x01010031DCF4CA090F824DB1E4CCBB6B9D64EA00101E8AAD132F8F4D96340D6376C8BB3E" ma:contentTypeVersion="26" ma:contentTypeDescription="" ma:contentTypeScope="" ma:versionID="d383a91d1b86d4650368c84defa1a2c1">
  <xsd:schema xmlns:xsd="http://www.w3.org/2001/XMLSchema" xmlns:xs="http://www.w3.org/2001/XMLSchema" xmlns:p="http://schemas.microsoft.com/office/2006/metadata/properties" xmlns:ns1="http://schemas.microsoft.com/sharepoint/v3" xmlns:ns2="01c77077-aee4-4b5f-bd4e-9cd40a6fff29" xmlns:ns3="230e9df3-be65-4c73-a93b-d1236ebd677e" xmlns:ns5="8ff673fc-3231-4e3a-893b-6d7f7cd32766" targetNamespace="http://schemas.microsoft.com/office/2006/metadata/properties" ma:root="true" ma:fieldsID="2cfdfd5a193d92c0d7e2d70576dfb5fb" ns1:_="" ns2:_="" ns3:_="" ns5:_="">
    <xsd:import namespace="http://schemas.microsoft.com/sharepoint/v3"/>
    <xsd:import namespace="01c77077-aee4-4b5f-bd4e-9cd40a6fff29"/>
    <xsd:import namespace="230e9df3-be65-4c73-a93b-d1236ebd677e"/>
    <xsd:import namespace="8ff673fc-3231-4e3a-893b-6d7f7cd32766"/>
    <xsd:element name="properties">
      <xsd:complexType>
        <xsd:sequence>
          <xsd:element name="documentManagement">
            <xsd:complexType>
              <xsd:all>
                <xsd:element ref="ns2:mb2e01f7e2d8413988e28e59aa226eec" minOccurs="0"/>
                <xsd:element ref="ns3:TaxCatchAll" minOccurs="0"/>
                <xsd:element ref="ns3:TaxCatchAllLabel" minOccurs="0"/>
                <xsd:element ref="ns2:iaa5f83406f94009a0f6a3e890699ff7" minOccurs="0"/>
                <xsd:element ref="ns2:d12e2661e9634d9aa98bbb375f31aced" minOccurs="0"/>
                <xsd:element ref="ns2:Event_x0020_Start_x0020_Date" minOccurs="0"/>
                <xsd:element ref="ns2:Event_x0020_End_x0020_Date" minOccurs="0"/>
                <xsd:element ref="ns2:Presentation_x0020_Date" minOccurs="0"/>
                <xsd:element ref="ns2:MS_x0020_Speaker" minOccurs="0"/>
                <xsd:element ref="ns2:External_x0020_Speaker" minOccurs="0"/>
                <xsd:element ref="ns2:o1010385baed4da9b5076a6aa651d1e5" minOccurs="0"/>
                <xsd:element ref="ns2:kc6d1bd9a46e4e5fbbbf99ca3de7a092" minOccurs="0"/>
                <xsd:element ref="ns2:Session_x0020_Code" minOccurs="0"/>
                <xsd:element ref="ns2:MS_x0020_Content_x0020_Owner" minOccurs="0"/>
                <xsd:element ref="ns2:m6878b9dd7994da4ba144f95347d99c6" minOccurs="0"/>
                <xsd:element ref="ns2:fc15c16204564de583b4c942b10d19ec" minOccurs="0"/>
                <xsd:element ref="ns1:AverageRating" minOccurs="0"/>
                <xsd:element ref="ns1:RatingCount" minOccurs="0"/>
                <xsd:element ref="ns1:LikesCount" minOccurs="0"/>
                <xsd:element ref="ns3:TaxKeywordTaxHTField" minOccurs="0"/>
                <xsd:element ref="ns5:Target_x0020_Audiences" minOccurs="0"/>
                <xsd:element ref="ns2:SharedWithUsers" minOccurs="0"/>
                <xsd:element ref="ns2:SharedWithDetails" minOccurs="0"/>
                <xsd:element ref="ns3:NumberofDownloads" minOccurs="0"/>
                <xsd:element ref="ns1:_ip_UnifiedCompliancePolicyProperties" minOccurs="0"/>
                <xsd:element ref="ns1:_ip_UnifiedCompliancePolicyUIAction" minOccurs="0"/>
                <xsd:element ref="ns2:LastSharedByUser" minOccurs="0"/>
                <xsd:element ref="ns2:LastSharedBy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AverageRating" ma:index="31" nillable="true" ma:displayName="Rating (0-5)" ma:decimals="2" ma:description="Average value of all the ratings that have been submitted" ma:internalName="AverageRating" ma:readOnly="true">
      <xsd:simpleType>
        <xsd:restriction base="dms:Number"/>
      </xsd:simpleType>
    </xsd:element>
    <xsd:element name="RatingCount" ma:index="32" nillable="true" ma:displayName="Number of Ratings" ma:decimals="0" ma:description="Number of ratings submitted" ma:internalName="RatingCount" ma:readOnly="true">
      <xsd:simpleType>
        <xsd:restriction base="dms:Number"/>
      </xsd:simpleType>
    </xsd:element>
    <xsd:element name="LikesCount" ma:index="33" nillable="true" ma:displayName="Number of Likes" ma:internalName="LikesCount">
      <xsd:simpleType>
        <xsd:restriction base="dms:Unknown"/>
      </xsd:simpleType>
    </xsd:element>
    <xsd:element name="_ip_UnifiedCompliancePolicyProperties" ma:index="4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4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c77077-aee4-4b5f-bd4e-9cd40a6fff29" elementFormDefault="qualified">
    <xsd:import namespace="http://schemas.microsoft.com/office/2006/documentManagement/types"/>
    <xsd:import namespace="http://schemas.microsoft.com/office/infopath/2007/PartnerControls"/>
    <xsd:element name="mb2e01f7e2d8413988e28e59aa226eec" ma:index="8" nillable="true" ma:taxonomy="true" ma:internalName="mb2e01f7e2d8413988e28e59aa226eec" ma:taxonomyFieldName="Event_x0020_Name" ma:displayName="Event Name" ma:default="" ma:fieldId="{6b2e01f7-e2d8-4139-88e2-8e59aa226eec}" ma:sspId="e385fb40-52d4-4fae-9c5b-3e8ff8a5878e" ma:termSetId="32cfb7b5-aebe-4989-95ed-0d5619f5d6c0" ma:anchorId="eaa4d92a-3824-4a49-92be-7ef169e4e325" ma:open="false" ma:isKeyword="false">
      <xsd:complexType>
        <xsd:sequence>
          <xsd:element ref="pc:Terms" minOccurs="0" maxOccurs="1"/>
        </xsd:sequence>
      </xsd:complexType>
    </xsd:element>
    <xsd:element name="iaa5f83406f94009a0f6a3e890699ff7" ma:index="12" nillable="true" ma:taxonomy="true" ma:internalName="iaa5f83406f94009a0f6a3e890699ff7" ma:taxonomyFieldName="Event_x0020_Location" ma:displayName="Event Location" ma:default="" ma:fieldId="{2aa5f834-06f9-4009-a0f6-a3e890699ff7}" ma:sspId="e385fb40-52d4-4fae-9c5b-3e8ff8a5878e" ma:termSetId="ff02addd-433e-4baa-a831-22be402789d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12e2661e9634d9aa98bbb375f31aced" ma:index="14" nillable="true" ma:taxonomy="true" ma:internalName="d12e2661e9634d9aa98bbb375f31aced" ma:taxonomyFieldName="Event_x0020_Venue" ma:displayName="Event Venue" ma:default="" ma:fieldId="{d12e2661-e963-4d9a-a98b-bb375f31aced}" ma:sspId="e385fb40-52d4-4fae-9c5b-3e8ff8a5878e" ma:termSetId="ff02addd-433e-4baa-a831-22be402789db" ma:anchorId="d989be80-0593-11e1-be50-0800200c9a66" ma:open="false" ma:isKeyword="false">
      <xsd:complexType>
        <xsd:sequence>
          <xsd:element ref="pc:Terms" minOccurs="0" maxOccurs="1"/>
        </xsd:sequence>
      </xsd:complexType>
    </xsd:element>
    <xsd:element name="Event_x0020_Start_x0020_Date" ma:index="16" nillable="true" ma:displayName="Event Start Date" ma:format="DateOnly" ma:internalName="Event_x0020_Start_x0020_Date">
      <xsd:simpleType>
        <xsd:restriction base="dms:DateTime"/>
      </xsd:simpleType>
    </xsd:element>
    <xsd:element name="Event_x0020_End_x0020_Date" ma:index="17" nillable="true" ma:displayName="Event End Date" ma:format="DateOnly" ma:internalName="Event_x0020_End_x0020_Date">
      <xsd:simpleType>
        <xsd:restriction base="dms:DateTime"/>
      </xsd:simpleType>
    </xsd:element>
    <xsd:element name="Presentation_x0020_Date" ma:index="18" nillable="true" ma:displayName="Presentation Date" ma:format="DateOnly" ma:internalName="Presentation_x0020_Date">
      <xsd:simpleType>
        <xsd:restriction base="dms:DateTime"/>
      </xsd:simpleType>
    </xsd:element>
    <xsd:element name="MS_x0020_Speaker" ma:index="19" nillable="true" ma:displayName="MS Speaker" ma:list="UserInfo" ma:SharePointGroup="0" ma:internalName="MS_x0020_Speaker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xternal_x0020_Speaker" ma:index="20" nillable="true" ma:displayName="External Speaker" ma:internalName="External_x0020_Speaker">
      <xsd:simpleType>
        <xsd:restriction base="dms:Text">
          <xsd:maxLength value="255"/>
        </xsd:restriction>
      </xsd:simpleType>
    </xsd:element>
    <xsd:element name="o1010385baed4da9b5076a6aa651d1e5" ma:index="21" nillable="true" ma:taxonomy="true" ma:internalName="o1010385baed4da9b5076a6aa651d1e5" ma:taxonomyFieldName="Product" ma:displayName="Product" ma:default="" ma:fieldId="{81010385-baed-4da9-b507-6a6aa651d1e5}" ma:taxonomyMulti="true" ma:sspId="e385fb40-52d4-4fae-9c5b-3e8ff8a5878e" ma:termSetId="e8298524-23d5-441d-8e61-21bed1c2c47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kc6d1bd9a46e4e5fbbbf99ca3de7a092" ma:index="23" nillable="true" ma:taxonomy="true" ma:internalName="kc6d1bd9a46e4e5fbbbf99ca3de7a092" ma:taxonomyFieldName="Campaign" ma:displayName="Campaign" ma:default="" ma:fieldId="{4c6d1bd9-a46e-4e5f-bbbf-99ca3de7a092}" ma:taxonomyMulti="true" ma:sspId="e385fb40-52d4-4fae-9c5b-3e8ff8a5878e" ma:termSetId="eb6054b1-3a98-4c79-97b4-d20150dd266e" ma:anchorId="a7bf803d-fc4f-4bb4-903c-88e76437cc17" ma:open="false" ma:isKeyword="false">
      <xsd:complexType>
        <xsd:sequence>
          <xsd:element ref="pc:Terms" minOccurs="0" maxOccurs="1"/>
        </xsd:sequence>
      </xsd:complexType>
    </xsd:element>
    <xsd:element name="Session_x0020_Code" ma:index="25" nillable="true" ma:displayName="Session Code" ma:internalName="Session_x0020_Code">
      <xsd:simpleType>
        <xsd:restriction base="dms:Text">
          <xsd:maxLength value="255"/>
        </xsd:restriction>
      </xsd:simpleType>
    </xsd:element>
    <xsd:element name="MS_x0020_Content_x0020_Owner" ma:index="26" nillable="true" ma:displayName="MS Content Owner" ma:list="UserInfo" ma:SharePointGroup="0" ma:internalName="MS_x0020_Content_x0020_Own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6878b9dd7994da4ba144f95347d99c6" ma:index="27" nillable="true" ma:taxonomy="true" ma:internalName="m6878b9dd7994da4ba144f95347d99c6" ma:taxonomyFieldName="Track" ma:displayName="Track" ma:default="" ma:fieldId="{66878b9d-d799-4da4-ba14-4f95347d99c6}" ma:sspId="e385fb40-52d4-4fae-9c5b-3e8ff8a5878e" ma:termSetId="8113a965-58e2-4a85-99b9-55376be5482e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fc15c16204564de583b4c942b10d19ec" ma:index="29" nillable="true" ma:taxonomy="true" ma:internalName="fc15c16204564de583b4c942b10d19ec" ma:taxonomyFieldName="Audience1" ma:displayName="Audience" ma:default="" ma:fieldId="{fc15c162-0456-4de5-83b4-c942b10d19ec}" ma:taxonomyMulti="true" ma:sspId="e385fb40-52d4-4fae-9c5b-3e8ff8a5878e" ma:termSetId="02c0b350-7782-44ed-b079-a5ef0c1b9fe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3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43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44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description="" ma:hidden="true" ma:list="{0d8ba32e-6f24-4e39-985b-e3fd5ec6bdb7}" ma:internalName="TaxCatchAll" ma:showField="CatchAllData" ma:web="01c77077-aee4-4b5f-bd4e-9cd40a6fff2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description="" ma:hidden="true" ma:list="{0d8ba32e-6f24-4e39-985b-e3fd5ec6bdb7}" ma:internalName="TaxCatchAllLabel" ma:readOnly="true" ma:showField="CatchAllDataLabel" ma:web="01c77077-aee4-4b5f-bd4e-9cd40a6fff2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35" nillable="true" ma:taxonomy="true" ma:internalName="TaxKeywordTaxHTField" ma:taxonomyFieldName="TaxKeyword" ma:displayName="Enterprise Keywords" ma:fieldId="{23f27201-bee3-471e-b2e7-b64fd8b7ca38}" ma:taxonomyMulti="true" ma:sspId="e385fb40-52d4-4fae-9c5b-3e8ff8a5878e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NumberofDownloads" ma:index="40" nillable="true" ma:displayName="NumberofDownloads" ma:internalName="NumberofDownload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f673fc-3231-4e3a-893b-6d7f7cd32766" elementFormDefault="qualified">
    <xsd:import namespace="http://schemas.microsoft.com/office/2006/documentManagement/types"/>
    <xsd:import namespace="http://schemas.microsoft.com/office/infopath/2007/PartnerControls"/>
    <xsd:element name="Target_x0020_Audiences" ma:index="37" nillable="true" ma:displayName="Target Audiences" ma:internalName="Target_x0020_Audiences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3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kesCount xmlns="http://schemas.microsoft.com/sharepoint/v3" xsi:nil="true"/>
    <_ip_UnifiedCompliancePolicyUIAction xmlns="http://schemas.microsoft.com/sharepoint/v3" xsi:nil="true"/>
    <d12e2661e9634d9aa98bbb375f31aced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Washington State Convention and Trade Center</TermName>
          <TermId xmlns="http://schemas.microsoft.com/office/infopath/2007/PartnerControls">2ebf141d-f871-4cc9-bf08-f87f112ab464</TermId>
        </TermInfo>
      </Terms>
    </d12e2661e9634d9aa98bbb375f31aced>
    <Event_x0020_Start_x0020_Date xmlns="01c77077-aee4-4b5f-bd4e-9cd40a6fff29">2017-05-10T07:00:00+00:00</Event_x0020_Start_x0020_Date>
    <Target_x0020_Audiences xmlns="8ff673fc-3231-4e3a-893b-6d7f7cd32766" xsi:nil="true"/>
    <iaa5f83406f94009a0f6a3e890699ff7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Seattle</TermName>
          <TermId xmlns="http://schemas.microsoft.com/office/infopath/2007/PartnerControls">54f46ed2-c77e-4a59-b182-a4171fdb0d11</TermId>
        </TermInfo>
      </Terms>
    </iaa5f83406f94009a0f6a3e890699ff7>
    <External_x0020_Speaker xmlns="01c77077-aee4-4b5f-bd4e-9cd40a6fff29" xsi:nil="true"/>
    <m6878b9dd7994da4ba144f95347d99c6 xmlns="01c77077-aee4-4b5f-bd4e-9cd40a6fff29">
      <Terms xmlns="http://schemas.microsoft.com/office/infopath/2007/PartnerControls"/>
    </m6878b9dd7994da4ba144f95347d99c6>
    <Presentation_x0020_Date xmlns="01c77077-aee4-4b5f-bd4e-9cd40a6fff29" xsi:nil="true"/>
    <fc15c16204564de583b4c942b10d19ec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developers</TermName>
          <TermId xmlns="http://schemas.microsoft.com/office/infopath/2007/PartnerControls">8e4a08dc-5d95-4156-ab65-f22579a1592a</TermId>
        </TermInfo>
      </Terms>
    </fc15c16204564de583b4c942b10d19ec>
    <mb2e01f7e2d8413988e28e59aa226eec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Build</TermName>
          <TermId xmlns="http://schemas.microsoft.com/office/infopath/2007/PartnerControls">58542b36-5bf5-46a6-a53f-a41fb7a73785</TermId>
        </TermInfo>
      </Terms>
    </mb2e01f7e2d8413988e28e59aa226eec>
    <MS_x0020_Content_x0020_Owner xmlns="01c77077-aee4-4b5f-bd4e-9cd40a6fff29">
      <UserInfo>
        <DisplayName/>
        <AccountId xsi:nil="true"/>
        <AccountType/>
      </UserInfo>
    </MS_x0020_Content_x0020_Owner>
    <_ip_UnifiedCompliancePolicyProperties xmlns="http://schemas.microsoft.com/sharepoint/v3" xsi:nil="true"/>
    <Session_x0020_Code xmlns="01c77077-aee4-4b5f-bd4e-9cd40a6fff29" xsi:nil="true"/>
    <Event_x0020_End_x0020_Date xmlns="01c77077-aee4-4b5f-bd4e-9cd40a6fff29">2017-05-12T07:00:00+00:00</Event_x0020_End_x0020_Date>
    <o1010385baed4da9b5076a6aa651d1e5 xmlns="01c77077-aee4-4b5f-bd4e-9cd40a6fff29">
      <Terms xmlns="http://schemas.microsoft.com/office/infopath/2007/PartnerControls"/>
    </o1010385baed4da9b5076a6aa651d1e5>
    <kc6d1bd9a46e4e5fbbbf99ca3de7a092 xmlns="01c77077-aee4-4b5f-bd4e-9cd40a6fff29">
      <Terms xmlns="http://schemas.microsoft.com/office/infopath/2007/PartnerControls"/>
    </kc6d1bd9a46e4e5fbbbf99ca3de7a092>
    <NumberofDownloads xmlns="230e9df3-be65-4c73-a93b-d1236ebd677e" xsi:nil="true"/>
    <MS_x0020_Speaker xmlns="01c77077-aee4-4b5f-bd4e-9cd40a6fff29">
      <UserInfo>
        <DisplayName/>
        <AccountId xsi:nil="true"/>
        <AccountType/>
      </UserInfo>
    </MS_x0020_Speaker>
    <TaxKeywordTaxHTField xmlns="230e9df3-be65-4c73-a93b-d1236ebd677e">
      <Terms xmlns="http://schemas.microsoft.com/office/infopath/2007/PartnerControls">
        <TermInfo xmlns="http://schemas.microsoft.com/office/infopath/2007/PartnerControls">
          <TermName xmlns="http://schemas.microsoft.com/office/infopath/2007/PartnerControls">Microsoft Build 2017</TermName>
          <TermId xmlns="http://schemas.microsoft.com/office/infopath/2007/PartnerControls">0407fc0d-d203-4d0a-848e-0398e286e7e2</TermId>
        </TermInfo>
      </Terms>
    </TaxKeywordTaxHTField>
    <TaxCatchAll xmlns="230e9df3-be65-4c73-a93b-d1236ebd677e">
      <Value>47</Value>
      <Value>53</Value>
      <Value>52</Value>
      <Value>316</Value>
      <Value>315</Value>
    </TaxCatchAl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408956B-D258-40C7-8C24-091EC53E300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01c77077-aee4-4b5f-bd4e-9cd40a6fff29"/>
    <ds:schemaRef ds:uri="230e9df3-be65-4c73-a93b-d1236ebd677e"/>
    <ds:schemaRef ds:uri="8ff673fc-3231-4e3a-893b-6d7f7cd3276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990F116-B58F-4255-B05B-DA3808E0E5C6}">
  <ds:schemaRefs>
    <ds:schemaRef ds:uri="http://schemas.microsoft.com/office/infopath/2007/PartnerControls"/>
    <ds:schemaRef ds:uri="http://purl.org/dc/dcmitype/"/>
    <ds:schemaRef ds:uri="http://schemas.microsoft.com/sharepoint/v3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purl.org/dc/elements/1.1/"/>
    <ds:schemaRef ds:uri="8ff673fc-3231-4e3a-893b-6d7f7cd32766"/>
    <ds:schemaRef ds:uri="http://purl.org/dc/terms/"/>
    <ds:schemaRef ds:uri="01c77077-aee4-4b5f-bd4e-9cd40a6fff29"/>
    <ds:schemaRef ds:uri="http://schemas.openxmlformats.org/package/2006/metadata/core-properties"/>
    <ds:schemaRef ds:uri="230e9df3-be65-4c73-a93b-d1236ebd677e"/>
  </ds:schemaRefs>
</ds:datastoreItem>
</file>

<file path=customXml/itemProps3.xml><?xml version="1.0" encoding="utf-8"?>
<ds:datastoreItem xmlns:ds="http://schemas.openxmlformats.org/officeDocument/2006/customXml" ds:itemID="{758FDAC0-319D-4A54-8D8E-1D42CB1F800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Microsoft_Build2017_Template</Template>
  <TotalTime>5737</TotalTime>
  <Words>1639</Words>
  <Application>Microsoft Office PowerPoint</Application>
  <PresentationFormat>Custom</PresentationFormat>
  <Paragraphs>299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30" baseType="lpstr">
      <vt:lpstr>Arial</vt:lpstr>
      <vt:lpstr>Consolas</vt:lpstr>
      <vt:lpstr>Mangal</vt:lpstr>
      <vt:lpstr>Segoe UI</vt:lpstr>
      <vt:lpstr>Segoe UI Light</vt:lpstr>
      <vt:lpstr>Segoe UI Semibold</vt:lpstr>
      <vt:lpstr>Segoe UI Semilight</vt:lpstr>
      <vt:lpstr>Wingdings</vt:lpstr>
      <vt:lpstr>5-50111_Build 2017_LIGHT GRAY TEMPLATE</vt:lpstr>
      <vt:lpstr>5-50111_Build 2017_DARK GRAY TEMPLATE</vt:lpstr>
      <vt:lpstr>PowerPoint Presentation</vt:lpstr>
      <vt:lpstr>Designing Mobile Applications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Microsoft Build 2017</dc:subject>
  <dc:creator>David Ortinau</dc:creator>
  <cp:keywords>Microsoft Build 2017</cp:keywords>
  <dc:description>Template: Mitchell Derrey, Silver Fox Productions_x000d_
Formatting: _x000d_
Audience Type:</dc:description>
  <cp:lastModifiedBy>Kaitlin McKinnon</cp:lastModifiedBy>
  <cp:revision>80</cp:revision>
  <dcterms:created xsi:type="dcterms:W3CDTF">2017-04-28T20:01:58Z</dcterms:created>
  <dcterms:modified xsi:type="dcterms:W3CDTF">2017-05-03T21:10:27Z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0x01010031DCF4CA090F824DB1E4CCBB6B9D64EA00101E8AAD132F8F4D96340D6376C8BB3E</vt:lpwstr>
  </property>
  <property fmtid="{D5CDD505-2E9C-101B-9397-08002B2CF9AE}" pid="3" name="Product">
    <vt:lpwstr/>
  </property>
  <property fmtid="{D5CDD505-2E9C-101B-9397-08002B2CF9AE}" pid="4" name="Event1">
    <vt:lpwstr>622;#Unassigned|2c8af875-f38a-40b8-a0a9-056aed3fc8c0</vt:lpwstr>
  </property>
  <property fmtid="{D5CDD505-2E9C-101B-9397-08002B2CF9AE}" pid="5" name="Audience">
    <vt:lpwstr/>
  </property>
  <property fmtid="{D5CDD505-2E9C-101B-9397-08002B2CF9AE}" pid="6" name="Event Venue">
    <vt:lpwstr>53;#Washington State Convention and Trade Center|2ebf141d-f871-4cc9-bf08-f87f112ab464</vt:lpwstr>
  </property>
  <property fmtid="{D5CDD505-2E9C-101B-9397-08002B2CF9AE}" pid="7" name="Track">
    <vt:lpwstr/>
  </property>
  <property fmtid="{D5CDD505-2E9C-101B-9397-08002B2CF9AE}" pid="8" name="Event Location">
    <vt:lpwstr>52;#Seattle|54f46ed2-c77e-4a59-b182-a4171fdb0d11</vt:lpwstr>
  </property>
  <property fmtid="{D5CDD505-2E9C-101B-9397-08002B2CF9AE}" pid="9" name="Campaign">
    <vt:lpwstr/>
  </property>
  <property fmtid="{D5CDD505-2E9C-101B-9397-08002B2CF9AE}" pid="10" name="IsMyDocuments">
    <vt:bool>true</vt:bool>
  </property>
  <property fmtid="{D5CDD505-2E9C-101B-9397-08002B2CF9AE}" pid="11" name="TaxKeyword">
    <vt:lpwstr>315;#Microsoft Build 2017|0407fc0d-d203-4d0a-848e-0398e286e7e2</vt:lpwstr>
  </property>
  <property fmtid="{D5CDD505-2E9C-101B-9397-08002B2CF9AE}" pid="12" name="Audience1">
    <vt:lpwstr>316;#developers|8e4a08dc-5d95-4156-ab65-f22579a1592a</vt:lpwstr>
  </property>
  <property fmtid="{D5CDD505-2E9C-101B-9397-08002B2CF9AE}" pid="13" name="Event Name">
    <vt:lpwstr>47;#Build|58542b36-5bf5-46a6-a53f-a41fb7a73785</vt:lpwstr>
  </property>
  <property fmtid="{D5CDD505-2E9C-101B-9397-08002B2CF9AE}" pid="14" name="MSIP_Label_f42aa342-8706-4288-bd11-ebb85995028c_Enabled">
    <vt:lpwstr>True</vt:lpwstr>
  </property>
  <property fmtid="{D5CDD505-2E9C-101B-9397-08002B2CF9AE}" pid="15" name="MSIP_Label_f42aa342-8706-4288-bd11-ebb85995028c_SiteId">
    <vt:lpwstr>72f988bf-86f1-41af-91ab-2d7cd011db47</vt:lpwstr>
  </property>
  <property fmtid="{D5CDD505-2E9C-101B-9397-08002B2CF9AE}" pid="16" name="MSIP_Label_f42aa342-8706-4288-bd11-ebb85995028c_Ref">
    <vt:lpwstr>https://api.informationprotection.azure.com/api/72f988bf-86f1-41af-91ab-2d7cd011db47</vt:lpwstr>
  </property>
  <property fmtid="{D5CDD505-2E9C-101B-9397-08002B2CF9AE}" pid="17" name="MSIP_Label_f42aa342-8706-4288-bd11-ebb85995028c_SetBy">
    <vt:lpwstr>daortin@microsoft.com</vt:lpwstr>
  </property>
  <property fmtid="{D5CDD505-2E9C-101B-9397-08002B2CF9AE}" pid="18" name="MSIP_Label_f42aa342-8706-4288-bd11-ebb85995028c_SetDate">
    <vt:lpwstr>2017-04-30T21:00:06.0548967-05:00</vt:lpwstr>
  </property>
  <property fmtid="{D5CDD505-2E9C-101B-9397-08002B2CF9AE}" pid="19" name="MSIP_Label_f42aa342-8706-4288-bd11-ebb85995028c_Name">
    <vt:lpwstr>General</vt:lpwstr>
  </property>
  <property fmtid="{D5CDD505-2E9C-101B-9397-08002B2CF9AE}" pid="20" name="MSIP_Label_f42aa342-8706-4288-bd11-ebb85995028c_Application">
    <vt:lpwstr>Microsoft Azure Information Protection</vt:lpwstr>
  </property>
  <property fmtid="{D5CDD505-2E9C-101B-9397-08002B2CF9AE}" pid="21" name="MSIP_Label_f42aa342-8706-4288-bd11-ebb85995028c_Extended_MSFT_Method">
    <vt:lpwstr>Automatic</vt:lpwstr>
  </property>
  <property fmtid="{D5CDD505-2E9C-101B-9397-08002B2CF9AE}" pid="22" name="Sensitivity">
    <vt:lpwstr>General</vt:lpwstr>
  </property>
</Properties>
</file>