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75" r:id="rId4"/>
    <p:sldMasterId id="2147484495" r:id="rId5"/>
  </p:sldMasterIdLst>
  <p:notesMasterIdLst>
    <p:notesMasterId r:id="rId13"/>
  </p:notesMasterIdLst>
  <p:handoutMasterIdLst>
    <p:handoutMasterId r:id="rId14"/>
  </p:handoutMasterIdLst>
  <p:sldIdLst>
    <p:sldId id="1486" r:id="rId6"/>
    <p:sldId id="1502" r:id="rId7"/>
    <p:sldId id="1570" r:id="rId8"/>
    <p:sldId id="1571" r:id="rId9"/>
    <p:sldId id="1572" r:id="rId10"/>
    <p:sldId id="1575" r:id="rId11"/>
    <p:sldId id="1574" r:id="rId12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  <p:cmAuthor id="4" name="Mitchell Derrey" initials="MD" lastIdx="8" clrIdx="4">
    <p:extLst>
      <p:ext uri="{19B8F6BF-5375-455C-9EA6-DF929625EA0E}">
        <p15:presenceInfo xmlns:p15="http://schemas.microsoft.com/office/powerpoint/2012/main" userId="S-1-5-21-383413107-1061881802-891584314-48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2D91"/>
    <a:srgbClr val="FFFFFF"/>
    <a:srgbClr val="737373"/>
    <a:srgbClr val="323232"/>
    <a:srgbClr val="000000"/>
    <a:srgbClr val="E6E6E6"/>
    <a:srgbClr val="D2D2D2"/>
    <a:srgbClr val="505050"/>
    <a:srgbClr val="525252"/>
    <a:srgbClr val="007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2136" autoAdjust="0"/>
  </p:normalViewPr>
  <p:slideViewPr>
    <p:cSldViewPr>
      <p:cViewPr varScale="1">
        <p:scale>
          <a:sx n="59" d="100"/>
          <a:sy n="59" d="100"/>
        </p:scale>
        <p:origin x="84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-2102"/>
    </p:cViewPr>
  </p:sorterViewPr>
  <p:notesViewPr>
    <p:cSldViewPr showGuides="1">
      <p:cViewPr varScale="1">
        <p:scale>
          <a:sx n="81" d="100"/>
          <a:sy n="81" d="100"/>
        </p:scale>
        <p:origin x="3042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Build 2017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CB2F-F0BF-435A-A27A-2EC15087F634}" type="datetime8">
              <a:rPr lang="en-US" smtClean="0">
                <a:latin typeface="Segoe UI" pitchFamily="34" charset="0"/>
              </a:rPr>
              <a:t>4/30/2017 5:56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Build 2017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D18B56EA-E28F-4F92-9F16-7A6F2501B303}" type="datetime8">
              <a:rPr lang="en-US" smtClean="0"/>
              <a:t>4/30/2017 5:55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C1C3D530-3419-45A5-AB8A-2242E8FDFF4E}" type="datetime8">
              <a:rPr lang="en-US" smtClean="0"/>
              <a:t>4/30/2017 5:55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969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313C66B-7AF5-40BA-8933-D16874FF94CC}" type="datetime8">
              <a:rPr lang="en-US" smtClean="0"/>
              <a:t>4/30/2017 5:55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241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28EAAE8-B538-48EB-83B5-2B364220CC89}" type="datetime8">
              <a:rPr lang="en-US" smtClean="0"/>
              <a:t>4/30/2017 5:55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708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28EAAE8-B538-48EB-83B5-2B364220CC89}" type="datetime8">
              <a:rPr lang="en-US" smtClean="0"/>
              <a:t>4/30/2017 5:55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256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4FAA446-E61B-4D43-A3B1-7749AA6DC131}" type="datetime8">
              <a:rPr lang="en-US" smtClean="0"/>
              <a:t>4/30/2017 5:55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900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28EAAE8-B538-48EB-83B5-2B364220CC89}" type="datetime8">
              <a:rPr lang="en-US" smtClean="0"/>
              <a:t>4/30/2017 5:55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1932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fld id="{5A70A388-5CB4-42F2-85B9-1AE1F63398FA}" type="datetime8">
              <a:rPr lang="en-US" smtClean="0"/>
              <a:t>4/30/2017 5:55 PM</a:t>
            </a:fld>
            <a:endParaRPr lang="en-US" dirty="0"/>
          </a:p>
        </p:txBody>
      </p:sp>
      <p:sp>
        <p:nvSpPr>
          <p:cNvPr id="12" name="Header Placeholder 11"/>
          <p:cNvSpPr>
            <a:spLocks noGrp="1"/>
          </p:cNvSpPr>
          <p:nvPr>
            <p:ph type="hd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831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010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18636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13832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8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01096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038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77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1102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1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Build 20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436475" cy="557163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1681" y="4960286"/>
            <a:ext cx="12434794" cy="203423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60689" y="5357956"/>
            <a:ext cx="2648621" cy="1169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88" y="479424"/>
            <a:ext cx="1451843" cy="309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23"/>
          <a:stretch/>
        </p:blipFill>
        <p:spPr>
          <a:xfrm>
            <a:off x="7752216" y="4960286"/>
            <a:ext cx="4684259" cy="20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9315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986479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2" y="2125678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701" y="3955786"/>
            <a:ext cx="7315137" cy="1828007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002"/>
          <a:stretch/>
        </p:blipFill>
        <p:spPr>
          <a:xfrm>
            <a:off x="7752216" y="5084764"/>
            <a:ext cx="4684259" cy="1909762"/>
          </a:xfrm>
          <a:prstGeom prst="rect">
            <a:avLst/>
          </a:prstGeom>
        </p:spPr>
      </p:pic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9418638" y="296863"/>
            <a:ext cx="2743200" cy="461665"/>
          </a:xfrm>
        </p:spPr>
        <p:txBody>
          <a:bodyPr/>
          <a:lstStyle>
            <a:lvl1pPr marL="0" marR="0" indent="0" algn="r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20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2738" y="6041341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r>
              <a:rPr lang="en-US" sz="2400" dirty="0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2597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2597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67813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757024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232157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 dirty="0"/>
              <a:t>Click to edit Master text styles</a:t>
            </a:r>
          </a:p>
          <a:p>
            <a:pPr marL="712788" marR="0" lvl="1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Second level</a:t>
            </a:r>
          </a:p>
          <a:p>
            <a:pPr marL="908050" marR="0" lvl="2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Third level</a:t>
            </a:r>
          </a:p>
          <a:p>
            <a:pPr marL="1109662" marR="0" lvl="3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Fourth level</a:t>
            </a:r>
          </a:p>
          <a:p>
            <a:pPr marL="1311275" marR="0" lvl="4" indent="-4572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453060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Click to edit Master text styles</a:t>
            </a:r>
          </a:p>
          <a:p>
            <a:pPr marL="427038" marR="0" lvl="1" indent="-17145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Second level</a:t>
            </a:r>
          </a:p>
          <a:p>
            <a:pPr marL="639763" marR="0" lvl="2" indent="-1889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Third level</a:t>
            </a:r>
          </a:p>
          <a:p>
            <a:pPr marL="828675" marR="0" lvl="3" indent="-17621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Fourth level</a:t>
            </a:r>
          </a:p>
          <a:p>
            <a:pPr marL="1023938" marR="0" lvl="4" indent="-169863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965013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102778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796245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405076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7440629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07454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740132"/>
            <a:ext cx="4892040" cy="1514261"/>
          </a:xfrm>
        </p:spPr>
        <p:txBody>
          <a:bodyPr wrap="square" anchor="ctr">
            <a:spAutoFit/>
          </a:bodyPr>
          <a:lstStyle>
            <a:lvl1pPr>
              <a:defRPr sz="48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441315" y="0"/>
            <a:ext cx="6995160" cy="69925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6715563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2308324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1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42001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2058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8718">
                      <a:srgbClr val="353535"/>
                    </a:gs>
                    <a:gs pos="34000">
                      <a:srgbClr val="353535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173767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20609"/>
            <a:ext cx="4572000" cy="4770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82880" rIns="182880" bIns="182880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60688" y="479425"/>
            <a:ext cx="1451843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12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724681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54848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8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3000" b="0">
                <a:latin typeface="+mn-lt"/>
              </a:defRPr>
            </a:lvl1pPr>
            <a:lvl2pPr marL="255588" indent="0">
              <a:buFont typeface="Wingdings" panose="05000000000000000000" pitchFamily="2" charset="2"/>
              <a:buNone/>
              <a:defRPr sz="2400" b="0"/>
            </a:lvl2pPr>
            <a:lvl3pPr marL="450850" indent="0">
              <a:buFont typeface="Wingdings" panose="05000000000000000000" pitchFamily="2" charset="2"/>
              <a:buNone/>
              <a:tabLst/>
              <a:defRPr sz="2200" b="0"/>
            </a:lvl3pPr>
            <a:lvl4pPr marL="652462" indent="0">
              <a:buFont typeface="Wingdings" panose="05000000000000000000" pitchFamily="2" charset="2"/>
              <a:buNone/>
              <a:defRPr sz="2200" b="0"/>
            </a:lvl4pPr>
            <a:lvl5pPr marL="854075" indent="0">
              <a:buFont typeface="Wingdings" panose="05000000000000000000" pitchFamily="2" charset="2"/>
              <a:buNone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5588" indent="0">
              <a:buFont typeface="Arial" panose="020B0604020202020204" pitchFamily="34" charset="0"/>
              <a:buNone/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0850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52462" indent="0">
              <a:buFont typeface="Arial" panose="020B0604020202020204" pitchFamily="34" charset="0"/>
              <a:buNone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54075" indent="0">
              <a:buFont typeface="Arial" panose="020B0604020202020204" pitchFamily="34" charset="0"/>
              <a:buNone/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14350" marR="0" lvl="0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14350" marR="0" lvl="1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14350" marR="0" lvl="2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14350" marR="0" lvl="3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14350" marR="0" lvl="4" indent="-514350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6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1287"/>
            <a:ext cx="5486399" cy="2157514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3000" b="0">
                <a:latin typeface="+mn-lt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4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2200" b="0"/>
            </a:lvl3pPr>
            <a:lvl4pPr marL="828675" indent="-176213">
              <a:buFont typeface="Wingdings" panose="05000000000000000000" pitchFamily="2" charset="2"/>
              <a:buChar char=""/>
              <a:defRPr sz="22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22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1287"/>
            <a:ext cx="5486399" cy="2123658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lang="en-US" sz="30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98488" indent="-342900">
              <a:defRPr lang="en-US" sz="24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93750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95362" indent="-342900"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96975" indent="-342900">
              <a:tabLst/>
              <a:defRPr lang="en-US" sz="2200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31775" marR="0" lvl="0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31775" marR="0" lvl="1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31775" marR="0" lvl="2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31775" marR="0" lvl="3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31775" marR="0" lvl="4" indent="-231775" algn="l" defTabSz="932742" rtl="0" eaLnBrk="1" fontAlgn="auto" latinLnBrk="0" hangingPunct="1">
              <a:lnSpc>
                <a:spcPct val="90000"/>
              </a:lnSpc>
              <a:spcBef>
                <a:spcPts val="1224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93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10058401" cy="738664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59199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2125677"/>
            <a:ext cx="10056812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280903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8" r:id="rId2"/>
    <p:sldLayoutId id="2147484480" r:id="rId3"/>
    <p:sldLayoutId id="2147484481" r:id="rId4"/>
    <p:sldLayoutId id="2147484482" r:id="rId5"/>
    <p:sldLayoutId id="2147484483" r:id="rId6"/>
    <p:sldLayoutId id="2147484484" r:id="rId7"/>
    <p:sldLayoutId id="2147484485" r:id="rId8"/>
    <p:sldLayoutId id="2147484486" r:id="rId9"/>
    <p:sldLayoutId id="2147484487" r:id="rId10"/>
    <p:sldLayoutId id="2147484488" r:id="rId11"/>
    <p:sldLayoutId id="2147484489" r:id="rId12"/>
    <p:sldLayoutId id="2147484490" r:id="rId13"/>
    <p:sldLayoutId id="2147484491" r:id="rId14"/>
    <p:sldLayoutId id="2147484492" r:id="rId15"/>
    <p:sldLayoutId id="2147484493" r:id="rId16"/>
    <p:sldLayoutId id="214748449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30832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71795" y="3072299"/>
            <a:ext cx="6995160" cy="84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44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96" r:id="rId1"/>
    <p:sldLayoutId id="2147484498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  <p:sldLayoutId id="2147484509" r:id="rId12"/>
    <p:sldLayoutId id="2147484510" r:id="rId13"/>
    <p:sldLayoutId id="2147484511" r:id="rId14"/>
    <p:sldLayoutId id="2147484512" r:id="rId15"/>
    <p:sldLayoutId id="2147484513" r:id="rId16"/>
    <p:sldLayoutId id="2147484514" r:id="rId17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572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858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9144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430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2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ka.ms/openfolde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aka.ms/extendopenfold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02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Unleashing Visual Studio Power for Projectless Code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Viktor Veis</a:t>
            </a:r>
          </a:p>
          <a:p>
            <a:r>
              <a:rPr lang="en-US" dirty="0"/>
              <a:t>Principal Software Engineering Manager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9418638" y="296863"/>
            <a:ext cx="2743200" cy="461665"/>
          </a:xfrm>
        </p:spPr>
        <p:txBody>
          <a:bodyPr/>
          <a:lstStyle/>
          <a:p>
            <a:r>
              <a:rPr lang="en-US" dirty="0"/>
              <a:t>P4053</a:t>
            </a:r>
          </a:p>
        </p:txBody>
      </p:sp>
    </p:spTree>
    <p:extLst>
      <p:ext uri="{BB962C8B-B14F-4D97-AF65-F5344CB8AC3E}">
        <p14:creationId xmlns:p14="http://schemas.microsoft.com/office/powerpoint/2010/main" val="378864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7894637" y="414835"/>
            <a:ext cx="2895600" cy="91757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5C2D91"/>
                </a:solidFill>
              </a:rPr>
              <a:t> &lt; 2017</a:t>
            </a:r>
          </a:p>
        </p:txBody>
      </p:sp>
      <p:sp>
        <p:nvSpPr>
          <p:cNvPr id="7" name="Title 16"/>
          <p:cNvSpPr txBox="1">
            <a:spLocks/>
          </p:cNvSpPr>
          <p:nvPr/>
        </p:nvSpPr>
        <p:spPr>
          <a:xfrm>
            <a:off x="8504237" y="1703081"/>
            <a:ext cx="1839151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/>
            <a:r>
              <a:rPr lang="en-US" dirty="0"/>
              <a:t>Files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1517017" y="2651641"/>
            <a:ext cx="4114800" cy="4114800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103437" y="5550654"/>
            <a:ext cx="1295400" cy="68326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Build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3402202" y="5548729"/>
            <a:ext cx="1709611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Debug</a:t>
            </a: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1968435" y="3787017"/>
            <a:ext cx="1116617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Edit</a:t>
            </a:r>
          </a:p>
        </p:txBody>
      </p:sp>
      <p:sp>
        <p:nvSpPr>
          <p:cNvPr id="12" name="Text Placeholder 5"/>
          <p:cNvSpPr txBox="1">
            <a:spLocks/>
          </p:cNvSpPr>
          <p:nvPr/>
        </p:nvSpPr>
        <p:spPr>
          <a:xfrm>
            <a:off x="2573918" y="2905199"/>
            <a:ext cx="2200946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Navigate</a:t>
            </a:r>
          </a:p>
        </p:txBody>
      </p:sp>
      <p:sp>
        <p:nvSpPr>
          <p:cNvPr id="13" name="Text Placeholder 5"/>
          <p:cNvSpPr txBox="1">
            <a:spLocks/>
          </p:cNvSpPr>
          <p:nvPr/>
        </p:nvSpPr>
        <p:spPr>
          <a:xfrm>
            <a:off x="2027237" y="4668835"/>
            <a:ext cx="3294308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Source Control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514588" y="3498851"/>
            <a:ext cx="1828800" cy="1828800"/>
            <a:chOff x="7981188" y="3573462"/>
            <a:chExt cx="1828800" cy="1828800"/>
          </a:xfrm>
        </p:grpSpPr>
        <p:sp>
          <p:nvSpPr>
            <p:cNvPr id="14" name="Oval 13"/>
            <p:cNvSpPr/>
            <p:nvPr/>
          </p:nvSpPr>
          <p:spPr bwMode="auto">
            <a:xfrm>
              <a:off x="7981188" y="3573462"/>
              <a:ext cx="1828800" cy="1828800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8332103" y="3827081"/>
              <a:ext cx="1116617" cy="683264"/>
            </a:xfrm>
            <a:prstGeom prst="rect">
              <a:avLst/>
            </a:prstGeom>
          </p:spPr>
          <p:txBody>
            <a:bodyPr vert="horz" wrap="square" lIns="146304" tIns="91440" rIns="146304" bIns="91440" rtlCol="0">
              <a:spAutoFit/>
            </a:bodyPr>
            <a:lstStyle>
              <a:lvl1pPr marL="0" marR="0" indent="0" algn="l" defTabSz="932742" rtl="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90000"/>
                <a:buFont typeface="Wingdings" panose="05000000000000000000" pitchFamily="2" charset="2"/>
                <a:buNone/>
                <a:tabLst/>
                <a:defRPr sz="3600" kern="1200" spc="0" baseline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+mj-lt"/>
                  <a:ea typeface="+mn-ea"/>
                  <a:cs typeface="+mn-cs"/>
                </a:defRPr>
              </a:lvl1pPr>
              <a:lvl2pPr marL="228600" marR="0" indent="0" algn="l" defTabSz="932742" rtl="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90000"/>
                <a:buFont typeface="Wingdings" panose="05000000000000000000" pitchFamily="2" charset="2"/>
                <a:buNone/>
                <a:tabLst/>
                <a:defRPr sz="2800" kern="1200" spc="0" baseline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defRPr>
              </a:lvl2pPr>
              <a:lvl3pPr marL="457200" marR="0" indent="0" algn="l" defTabSz="932742" rtl="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90000"/>
                <a:buFont typeface="Wingdings" panose="05000000000000000000" pitchFamily="2" charset="2"/>
                <a:buNone/>
                <a:tabLst/>
                <a:defRPr sz="2400" kern="1200" spc="0" baseline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defRPr>
              </a:lvl3pPr>
              <a:lvl4pPr marL="685800" marR="0" indent="0" algn="l" defTabSz="932742" rtl="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90000"/>
                <a:buFont typeface="Wingdings" panose="05000000000000000000" pitchFamily="2" charset="2"/>
                <a:buNone/>
                <a:tabLst/>
                <a:defRPr sz="2200" kern="1200" spc="0" baseline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defRPr>
              </a:lvl4pPr>
              <a:lvl5pPr marL="914400" marR="0" indent="0" algn="l" defTabSz="932742" rtl="0" eaLnBrk="1" fontAlgn="auto" latinLnBrk="0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90000"/>
                <a:buFont typeface="Wingdings" panose="05000000000000000000" pitchFamily="2" charset="2"/>
                <a:buNone/>
                <a:tabLst/>
                <a:defRPr sz="2200" kern="1200" spc="0" baseline="0"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defRPr>
              </a:lvl5pPr>
              <a:lvl6pPr marL="2565040" indent="-233186" algn="l" defTabSz="932742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31412" indent="-233186" algn="l" defTabSz="932742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97783" indent="-233186" algn="l" defTabSz="932742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64155" indent="-233186" algn="l" defTabSz="932742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Edit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417" y="59194"/>
            <a:ext cx="5291086" cy="1478242"/>
          </a:xfrm>
          <a:prstGeom prst="rect">
            <a:avLst/>
          </a:prstGeom>
        </p:spPr>
      </p:pic>
      <p:sp>
        <p:nvSpPr>
          <p:cNvPr id="18" name="Title 16"/>
          <p:cNvSpPr txBox="1">
            <a:spLocks/>
          </p:cNvSpPr>
          <p:nvPr/>
        </p:nvSpPr>
        <p:spPr>
          <a:xfrm>
            <a:off x="2226591" y="1703081"/>
            <a:ext cx="2895600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/>
            <a:r>
              <a:rPr lang="en-US" dirty="0"/>
              <a:t>Solutions</a:t>
            </a:r>
          </a:p>
        </p:txBody>
      </p:sp>
      <p:sp>
        <p:nvSpPr>
          <p:cNvPr id="19" name="Text Placeholder 5"/>
          <p:cNvSpPr txBox="1">
            <a:spLocks/>
          </p:cNvSpPr>
          <p:nvPr/>
        </p:nvSpPr>
        <p:spPr>
          <a:xfrm>
            <a:off x="8654533" y="4367409"/>
            <a:ext cx="1619935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Debug</a:t>
            </a:r>
          </a:p>
        </p:txBody>
      </p:sp>
      <p:sp>
        <p:nvSpPr>
          <p:cNvPr id="20" name="Text Placeholder 5"/>
          <p:cNvSpPr txBox="1">
            <a:spLocks/>
          </p:cNvSpPr>
          <p:nvPr/>
        </p:nvSpPr>
        <p:spPr>
          <a:xfrm>
            <a:off x="2949152" y="3752470"/>
            <a:ext cx="2615709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IntelliSense</a:t>
            </a:r>
          </a:p>
        </p:txBody>
      </p:sp>
    </p:spTree>
    <p:extLst>
      <p:ext uri="{BB962C8B-B14F-4D97-AF65-F5344CB8AC3E}">
        <p14:creationId xmlns:p14="http://schemas.microsoft.com/office/powerpoint/2010/main" val="158113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360737" y="1658405"/>
            <a:ext cx="5715000" cy="917575"/>
          </a:xfrm>
        </p:spPr>
        <p:txBody>
          <a:bodyPr/>
          <a:lstStyle/>
          <a:p>
            <a:pPr algn="ctr"/>
            <a:r>
              <a:rPr lang="en-US" dirty="0"/>
              <a:t>Solutions and Folders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2694" y="69361"/>
            <a:ext cx="5291086" cy="147824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4008437" y="2573352"/>
            <a:ext cx="4114800" cy="4114800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618037" y="5472365"/>
            <a:ext cx="1295400" cy="68326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Build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5916802" y="5470440"/>
            <a:ext cx="1709611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Debug</a:t>
            </a: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4483035" y="3708728"/>
            <a:ext cx="1116617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Edit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5463752" y="3706803"/>
            <a:ext cx="2615709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IntelliSense</a:t>
            </a:r>
          </a:p>
        </p:txBody>
      </p:sp>
      <p:sp>
        <p:nvSpPr>
          <p:cNvPr id="12" name="Text Placeholder 5"/>
          <p:cNvSpPr txBox="1">
            <a:spLocks/>
          </p:cNvSpPr>
          <p:nvPr/>
        </p:nvSpPr>
        <p:spPr>
          <a:xfrm>
            <a:off x="5088518" y="2826910"/>
            <a:ext cx="2200946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Navigate</a:t>
            </a:r>
          </a:p>
        </p:txBody>
      </p:sp>
      <p:sp>
        <p:nvSpPr>
          <p:cNvPr id="13" name="Text Placeholder 5"/>
          <p:cNvSpPr txBox="1">
            <a:spLocks/>
          </p:cNvSpPr>
          <p:nvPr/>
        </p:nvSpPr>
        <p:spPr>
          <a:xfrm>
            <a:off x="4541837" y="4590546"/>
            <a:ext cx="3294308" cy="683264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3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2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Source Control</a:t>
            </a:r>
          </a:p>
        </p:txBody>
      </p:sp>
      <p:sp>
        <p:nvSpPr>
          <p:cNvPr id="19" name="Title 16"/>
          <p:cNvSpPr txBox="1">
            <a:spLocks/>
          </p:cNvSpPr>
          <p:nvPr/>
        </p:nvSpPr>
        <p:spPr>
          <a:xfrm>
            <a:off x="7818437" y="414835"/>
            <a:ext cx="2895600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algn="ctr"/>
            <a:r>
              <a:rPr lang="en-US" b="1" dirty="0">
                <a:solidFill>
                  <a:srgbClr val="5C2D91"/>
                </a:solidFill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73711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84740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Folder Summary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8787" cy="433965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Edit with IntelliSense and debug C# code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Save and refresh HTML, CSS, and JavaScript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Edit and debug Python and other scripts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Search for files and symbols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Source control integration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Customize build and debug with json files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Works great for C, C++, and CMake</a:t>
            </a:r>
          </a:p>
        </p:txBody>
      </p:sp>
    </p:spTree>
    <p:extLst>
      <p:ext uri="{BB962C8B-B14F-4D97-AF65-F5344CB8AC3E}">
        <p14:creationId xmlns:p14="http://schemas.microsoft.com/office/powerpoint/2010/main" val="147469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Call to action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702" y="1211287"/>
            <a:ext cx="11888787" cy="467820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Learn more:</a:t>
            </a:r>
          </a:p>
          <a:p>
            <a:pPr lvl="1"/>
            <a:r>
              <a:rPr lang="en-US" dirty="0"/>
              <a:t>Developers: </a:t>
            </a:r>
            <a:r>
              <a:rPr lang="en-US" dirty="0">
                <a:hlinkClick r:id="rId3"/>
              </a:rPr>
              <a:t>http://aka.ms/openfolder</a:t>
            </a:r>
            <a:endParaRPr lang="en-US" dirty="0"/>
          </a:p>
          <a:p>
            <a:pPr lvl="1"/>
            <a:r>
              <a:rPr lang="en-US" dirty="0"/>
              <a:t>Extenders: </a:t>
            </a:r>
            <a:r>
              <a:rPr lang="en-US" dirty="0">
                <a:hlinkClick r:id="rId4"/>
              </a:rPr>
              <a:t>http://aka.ms/extendopenfolder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No Solution? No Problem! Open Folder instead.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529777" y="6031402"/>
            <a:ext cx="1634102" cy="664797"/>
          </a:xfrm>
          <a:prstGeom prst="rect">
            <a:avLst/>
          </a:prstGeom>
        </p:spPr>
        <p:txBody>
          <a:bodyPr wrap="none" lIns="182880" tIns="146304" rIns="182880" bIns="146304">
            <a:spAutoFit/>
          </a:bodyPr>
          <a:lstStyle/>
          <a:p>
            <a:pPr algn="r"/>
            <a:r>
              <a:rPr lang="en-US" sz="2400" dirty="0">
                <a:gradFill>
                  <a:gsLst>
                    <a:gs pos="6494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#</a:t>
            </a:r>
            <a:r>
              <a:rPr lang="en-US" sz="2400" dirty="0" err="1">
                <a:gradFill>
                  <a:gsLst>
                    <a:gs pos="6494">
                      <a:schemeClr val="tx1"/>
                    </a:gs>
                    <a:gs pos="18182">
                      <a:schemeClr val="tx1"/>
                    </a:gs>
                  </a:gsLst>
                  <a:lin ang="5400000" scaled="1"/>
                </a:gradFill>
              </a:rPr>
              <a:t>MSBuild</a:t>
            </a:r>
            <a:endParaRPr lang="en-US" sz="2400" dirty="0">
              <a:gradFill>
                <a:gsLst>
                  <a:gs pos="6494">
                    <a:schemeClr val="tx1"/>
                  </a:gs>
                  <a:gs pos="18182">
                    <a:schemeClr val="tx1"/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8507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5-50111_Build 2017_LIGHT GRAY TEMPLATE">
  <a:themeElements>
    <a:clrScheme name="Build 2017 Colors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505050"/>
      </a:accent3>
      <a:accent4>
        <a:srgbClr val="00205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 [Read-Only]" id="{6F4885E9-16BF-45DA-8043-52AF389A1A37}" vid="{06FBAB65-A9D9-4EC4-8519-C553F3EA738E}"/>
    </a:ext>
  </a:extLst>
</a:theme>
</file>

<file path=ppt/theme/theme2.xml><?xml version="1.0" encoding="utf-8"?>
<a:theme xmlns:a="http://schemas.openxmlformats.org/drawingml/2006/main" name="5-50111_Build 2017_DARK GRAY TEMPLATE">
  <a:themeElements>
    <a:clrScheme name="Build 2017 Colors (Dark Gray)">
      <a:dk1>
        <a:srgbClr val="505050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BCF2"/>
      </a:accent2>
      <a:accent3>
        <a:srgbClr val="EAEAEA"/>
      </a:accent3>
      <a:accent4>
        <a:srgbClr val="002050"/>
      </a:accent4>
      <a:accent5>
        <a:srgbClr val="FFB900"/>
      </a:accent5>
      <a:accent6>
        <a:srgbClr val="737373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2017_Template [Read-Only]" id="{6F4885E9-16BF-45DA-8043-52AF389A1A37}" vid="{7C70E2A4-8980-409D-AC1F-E29167836A6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_ip_UnifiedCompliancePolicyUIAction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Washington State Convention and Trade Center</TermName>
          <TermId xmlns="http://schemas.microsoft.com/office/infopath/2007/PartnerControls">2ebf141d-f871-4cc9-bf08-f87f112ab464</TermId>
        </TermInfo>
      </Terms>
    </d12e2661e9634d9aa98bbb375f31aced>
    <Event_x0020_Start_x0020_Date xmlns="01c77077-aee4-4b5f-bd4e-9cd40a6fff29">2017-05-10T07:00:00+00:00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Seattle</TermName>
          <TermId xmlns="http://schemas.microsoft.com/office/infopath/2007/PartnerControls">54f46ed2-c77e-4a59-b182-a4171fdb0d11</TermId>
        </TermInfo>
      </Terms>
    </iaa5f83406f94009a0f6a3e890699ff7>
    <External_x0020_Speaker xmlns="01c77077-aee4-4b5f-bd4e-9cd40a6fff29" xsi:nil="true"/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 xsi:nil="true"/>
    <fc15c16204564de583b4c942b10d19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developers</TermName>
          <TermId xmlns="http://schemas.microsoft.com/office/infopath/2007/PartnerControls">8e4a08dc-5d95-4156-ab65-f22579a1592a</TermId>
        </TermInfo>
      </Terms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Build</TermName>
          <TermId xmlns="http://schemas.microsoft.com/office/infopath/2007/PartnerControls">58542b36-5bf5-46a6-a53f-a41fb7a73785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_ip_UnifiedCompliancePolicyProperties xmlns="http://schemas.microsoft.com/sharepoint/v3" xsi:nil="true"/>
    <Session_x0020_Code xmlns="01c77077-aee4-4b5f-bd4e-9cd40a6fff29" xsi:nil="true"/>
    <Event_x0020_End_x0020_Date xmlns="01c77077-aee4-4b5f-bd4e-9cd40a6fff29">2017-05-12T07:00:00+00:00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NumberofDownloads xmlns="230e9df3-be65-4c73-a93b-d1236ebd677e" xsi:nil="true"/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Build 2017</TermName>
          <TermId xmlns="http://schemas.microsoft.com/office/infopath/2007/PartnerControls">0407fc0d-d203-4d0a-848e-0398e286e7e2</TermId>
        </TermInfo>
      </Terms>
    </TaxKeywordTaxHTField>
    <TaxCatchAll xmlns="230e9df3-be65-4c73-a93b-d1236ebd677e">
      <Value>47</Value>
      <Value>53</Value>
      <Value>52</Value>
      <Value>316</Value>
      <Value>315</Value>
    </TaxCatchAl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6" ma:contentTypeDescription="" ma:contentTypeScope="" ma:versionID="d383a91d1b86d4650368c84defa1a2c1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2cfdfd5a193d92c0d7e2d70576dfb5fb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  <xsd:element ref="ns1:_ip_UnifiedCompliancePolicyProperties" minOccurs="0"/>
                <xsd:element ref="ns1:_ip_UnifiedCompliancePolicyUIAction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  <xsd:element name="_ip_UnifiedCompliancePolicyProperties" ma:index="4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4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43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44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90F116-B58F-4255-B05B-DA3808E0E5C6}">
  <ds:schemaRefs>
    <ds:schemaRef ds:uri="http://purl.org/dc/terms/"/>
    <ds:schemaRef ds:uri="http://schemas.openxmlformats.org/package/2006/metadata/core-properties"/>
    <ds:schemaRef ds:uri="http://purl.org/dc/dcmitype/"/>
    <ds:schemaRef ds:uri="230e9df3-be65-4c73-a93b-d1236ebd677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3"/>
    <ds:schemaRef ds:uri="8ff673fc-3231-4e3a-893b-6d7f7cd32766"/>
    <ds:schemaRef ds:uri="01c77077-aee4-4b5f-bd4e-9cd40a6fff2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408956B-D258-40C7-8C24-091EC53E30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Microsoft_Build2017_Unleashing_Visual_Studio_power_for_projectless_code</Template>
  <TotalTime>637</TotalTime>
  <Words>330</Words>
  <Application>Microsoft Office PowerPoint</Application>
  <PresentationFormat>Custom</PresentationFormat>
  <Paragraphs>62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Consolas</vt:lpstr>
      <vt:lpstr>Segoe UI</vt:lpstr>
      <vt:lpstr>Segoe UI Light</vt:lpstr>
      <vt:lpstr>Segoe UI Semilight</vt:lpstr>
      <vt:lpstr>Wingdings</vt:lpstr>
      <vt:lpstr>5-50111_Build 2017_LIGHT GRAY TEMPLATE</vt:lpstr>
      <vt:lpstr>5-50111_Build 2017_DARK GRAY TEMPLATE</vt:lpstr>
      <vt:lpstr>PowerPoint Presentation</vt:lpstr>
      <vt:lpstr>Unleashing Visual Studio Power for Projectless Code</vt:lpstr>
      <vt:lpstr> &lt; 2017</vt:lpstr>
      <vt:lpstr>Solutions and Folders </vt:lpstr>
      <vt:lpstr>Demo</vt:lpstr>
      <vt:lpstr>Open Folder Summary</vt:lpstr>
      <vt:lpstr>Call to action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Microsoft Build 2017</dc:subject>
  <dc:creator>Viktor Veis</dc:creator>
  <cp:keywords>Microsoft Build 2017</cp:keywords>
  <dc:description>Template: Mitchell Derrey, Silver Fox Productions_x000d_
Formatting: _x000d_
Audience Type:</dc:description>
  <cp:lastModifiedBy>Viktor Veis</cp:lastModifiedBy>
  <cp:revision>32</cp:revision>
  <dcterms:created xsi:type="dcterms:W3CDTF">2017-04-27T18:01:39Z</dcterms:created>
  <dcterms:modified xsi:type="dcterms:W3CDTF">2017-05-01T01:00:48Z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53;#Washington State Convention and Trade Center|2ebf141d-f871-4cc9-bf08-f87f112ab464</vt:lpwstr>
  </property>
  <property fmtid="{D5CDD505-2E9C-101B-9397-08002B2CF9AE}" pid="7" name="Track">
    <vt:lpwstr/>
  </property>
  <property fmtid="{D5CDD505-2E9C-101B-9397-08002B2CF9AE}" pid="8" name="Event Location">
    <vt:lpwstr>52;#Seattle|54f46ed2-c77e-4a59-b182-a4171fdb0d11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315;#Microsoft Build 2017|0407fc0d-d203-4d0a-848e-0398e286e7e2</vt:lpwstr>
  </property>
  <property fmtid="{D5CDD505-2E9C-101B-9397-08002B2CF9AE}" pid="12" name="Audience1">
    <vt:lpwstr>316;#developers|8e4a08dc-5d95-4156-ab65-f22579a1592a</vt:lpwstr>
  </property>
  <property fmtid="{D5CDD505-2E9C-101B-9397-08002B2CF9AE}" pid="13" name="Event Name">
    <vt:lpwstr>47;#Build|58542b36-5bf5-46a6-a53f-a41fb7a73785</vt:lpwstr>
  </property>
  <property fmtid="{D5CDD505-2E9C-101B-9397-08002B2CF9AE}" pid="14" name="MSIP_Label_f42aa342-8706-4288-bd11-ebb85995028c_Enabled">
    <vt:lpwstr>True</vt:lpwstr>
  </property>
  <property fmtid="{D5CDD505-2E9C-101B-9397-08002B2CF9AE}" pid="15" name="MSIP_Label_f42aa342-8706-4288-bd11-ebb85995028c_SiteId">
    <vt:lpwstr>72f988bf-86f1-41af-91ab-2d7cd011db47</vt:lpwstr>
  </property>
  <property fmtid="{D5CDD505-2E9C-101B-9397-08002B2CF9AE}" pid="16" name="MSIP_Label_f42aa342-8706-4288-bd11-ebb85995028c_Ref">
    <vt:lpwstr>https://api.informationprotection.azure.com/api/72f988bf-86f1-41af-91ab-2d7cd011db47</vt:lpwstr>
  </property>
  <property fmtid="{D5CDD505-2E9C-101B-9397-08002B2CF9AE}" pid="17" name="MSIP_Label_f42aa342-8706-4288-bd11-ebb85995028c_SetBy">
    <vt:lpwstr>viveis@microsoft.com</vt:lpwstr>
  </property>
  <property fmtid="{D5CDD505-2E9C-101B-9397-08002B2CF9AE}" pid="18" name="MSIP_Label_f42aa342-8706-4288-bd11-ebb85995028c_SetDate">
    <vt:lpwstr>2017-04-29T17:08:49.6385025-07:00</vt:lpwstr>
  </property>
  <property fmtid="{D5CDD505-2E9C-101B-9397-08002B2CF9AE}" pid="19" name="MSIP_Label_f42aa342-8706-4288-bd11-ebb85995028c_Name">
    <vt:lpwstr>General</vt:lpwstr>
  </property>
  <property fmtid="{D5CDD505-2E9C-101B-9397-08002B2CF9AE}" pid="20" name="MSIP_Label_f42aa342-8706-4288-bd11-ebb85995028c_Application">
    <vt:lpwstr>Microsoft Azure Information Protection</vt:lpwstr>
  </property>
  <property fmtid="{D5CDD505-2E9C-101B-9397-08002B2CF9AE}" pid="21" name="MSIP_Label_f42aa342-8706-4288-bd11-ebb85995028c_Extended_MSFT_Method">
    <vt:lpwstr>Automatic</vt:lpwstr>
  </property>
  <property fmtid="{D5CDD505-2E9C-101B-9397-08002B2CF9AE}" pid="22" name="Sensitivity">
    <vt:lpwstr>General</vt:lpwstr>
  </property>
</Properties>
</file>