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4"/>
    <p:sldMasterId id="2147484495" r:id="rId5"/>
  </p:sldMasterIdLst>
  <p:notesMasterIdLst>
    <p:notesMasterId r:id="rId28"/>
  </p:notesMasterIdLst>
  <p:handoutMasterIdLst>
    <p:handoutMasterId r:id="rId29"/>
  </p:handoutMasterIdLst>
  <p:sldIdLst>
    <p:sldId id="1488" r:id="rId6"/>
    <p:sldId id="1534" r:id="rId7"/>
    <p:sldId id="1570" r:id="rId8"/>
    <p:sldId id="1571" r:id="rId9"/>
    <p:sldId id="1572" r:id="rId10"/>
    <p:sldId id="1574" r:id="rId11"/>
    <p:sldId id="1576" r:id="rId12"/>
    <p:sldId id="1577" r:id="rId13"/>
    <p:sldId id="1578" r:id="rId14"/>
    <p:sldId id="1587" r:id="rId15"/>
    <p:sldId id="1575" r:id="rId16"/>
    <p:sldId id="1568" r:id="rId17"/>
    <p:sldId id="1586" r:id="rId18"/>
    <p:sldId id="1569" r:id="rId19"/>
    <p:sldId id="1585" r:id="rId20"/>
    <p:sldId id="1566" r:id="rId21"/>
    <p:sldId id="1581" r:id="rId22"/>
    <p:sldId id="1549" r:id="rId23"/>
    <p:sldId id="1588" r:id="rId24"/>
    <p:sldId id="1582" r:id="rId25"/>
    <p:sldId id="1565" r:id="rId26"/>
    <p:sldId id="1547"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7 Dark Gray Template" id="{BB00CB64-77A4-4BA9-B0A0-EF2154DA3071}">
          <p14:sldIdLst>
            <p14:sldId id="1488"/>
            <p14:sldId id="1534"/>
            <p14:sldId id="1570"/>
            <p14:sldId id="1571"/>
            <p14:sldId id="1572"/>
            <p14:sldId id="1574"/>
            <p14:sldId id="1576"/>
            <p14:sldId id="1577"/>
            <p14:sldId id="1578"/>
            <p14:sldId id="1587"/>
            <p14:sldId id="1575"/>
            <p14:sldId id="1568"/>
            <p14:sldId id="1586"/>
            <p14:sldId id="1569"/>
            <p14:sldId id="1585"/>
            <p14:sldId id="1566"/>
            <p14:sldId id="1581"/>
            <p14:sldId id="1549"/>
            <p14:sldId id="1588"/>
            <p14:sldId id="1582"/>
            <p14:sldId id="1565"/>
            <p14:sldId id="154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itchell Derrey" initials="MD" lastIdx="8" clrIdx="4">
    <p:extLst>
      <p:ext uri="{19B8F6BF-5375-455C-9EA6-DF929625EA0E}">
        <p15:presenceInfo xmlns:p15="http://schemas.microsoft.com/office/powerpoint/2012/main" userId="S-1-5-21-383413107-1061881802-891584314-4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7373"/>
    <a:srgbClr val="323232"/>
    <a:srgbClr val="000000"/>
    <a:srgbClr val="E6E6E6"/>
    <a:srgbClr val="D2D2D2"/>
    <a:srgbClr val="505050"/>
    <a:srgbClr val="525252"/>
    <a:srgbClr val="0078D7"/>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45" d="100"/>
          <a:sy n="45" d="100"/>
        </p:scale>
        <p:origin x="20" y="824"/>
      </p:cViewPr>
      <p:guideLst/>
    </p:cSldViewPr>
  </p:slideViewPr>
  <p:outlineViewPr>
    <p:cViewPr>
      <p:scale>
        <a:sx n="33" d="100"/>
        <a:sy n="33" d="100"/>
      </p:scale>
      <p:origin x="0" y="-940"/>
    </p:cViewPr>
  </p:outlineViewPr>
  <p:notesTextViewPr>
    <p:cViewPr>
      <p:scale>
        <a:sx n="3" d="2"/>
        <a:sy n="3" d="2"/>
      </p:scale>
      <p:origin x="0" y="0"/>
    </p:cViewPr>
  </p:notesTextViewPr>
  <p:sorterViewPr>
    <p:cViewPr>
      <p:scale>
        <a:sx n="50" d="100"/>
        <a:sy n="50" d="100"/>
      </p:scale>
      <p:origin x="0" y="0"/>
    </p:cViewPr>
  </p:sorterViewPr>
  <p:notesViewPr>
    <p:cSldViewPr showGuides="1">
      <p:cViewPr varScale="1">
        <p:scale>
          <a:sx n="81" d="100"/>
          <a:sy n="81" d="100"/>
        </p:scale>
        <p:origin x="30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AFC83-D7B8-48FD-A585-A7E8936C2382}" type="doc">
      <dgm:prSet loTypeId="urn:microsoft.com/office/officeart/2011/layout/CircleProcess" loCatId="process" qsTypeId="urn:microsoft.com/office/officeart/2005/8/quickstyle/simple2" qsCatId="simple" csTypeId="urn:microsoft.com/office/officeart/2005/8/colors/accent0_1" csCatId="mainScheme" phldr="1"/>
      <dgm:spPr/>
      <dgm:t>
        <a:bodyPr/>
        <a:lstStyle/>
        <a:p>
          <a:endParaRPr lang="en-US"/>
        </a:p>
      </dgm:t>
    </dgm:pt>
    <dgm:pt modelId="{20D2242C-9269-4E65-A0B7-2359E519A2B9}">
      <dgm:prSet phldrT="[Text]"/>
      <dgm:spPr/>
      <dgm:t>
        <a:bodyPr/>
        <a:lstStyle/>
        <a:p>
          <a:r>
            <a:rPr lang="en-US" dirty="0">
              <a:solidFill>
                <a:schemeClr val="bg1"/>
              </a:solidFill>
            </a:rPr>
            <a:t>Needed</a:t>
          </a:r>
        </a:p>
      </dgm:t>
    </dgm:pt>
    <dgm:pt modelId="{2F486EBB-BCDA-46E6-A3BA-C0F15BE101C6}" type="parTrans" cxnId="{E77FDA06-67A0-41A9-9F94-5CBA378CD153}">
      <dgm:prSet/>
      <dgm:spPr/>
      <dgm:t>
        <a:bodyPr/>
        <a:lstStyle/>
        <a:p>
          <a:endParaRPr lang="en-US"/>
        </a:p>
      </dgm:t>
    </dgm:pt>
    <dgm:pt modelId="{4D096034-2FEE-49BC-BFDD-612ED6B64235}" type="sibTrans" cxnId="{E77FDA06-67A0-41A9-9F94-5CBA378CD153}">
      <dgm:prSet/>
      <dgm:spPr/>
      <dgm:t>
        <a:bodyPr/>
        <a:lstStyle/>
        <a:p>
          <a:endParaRPr lang="en-US"/>
        </a:p>
      </dgm:t>
    </dgm:pt>
    <dgm:pt modelId="{7D9ABC19-C9FF-47C6-A401-F3D9F766F53B}">
      <dgm:prSet phldrT="[Text]"/>
      <dgm:spPr/>
      <dgm:t>
        <a:bodyPr/>
        <a:lstStyle/>
        <a:p>
          <a:r>
            <a:rPr lang="en-US" dirty="0">
              <a:solidFill>
                <a:schemeClr val="bg1"/>
              </a:solidFill>
            </a:rPr>
            <a:t>Wanted</a:t>
          </a:r>
        </a:p>
      </dgm:t>
    </dgm:pt>
    <dgm:pt modelId="{32AF3519-8A46-402A-948F-E540223F0B8D}" type="parTrans" cxnId="{DC7D57BC-DD0B-49A3-ADFA-142DDF57D781}">
      <dgm:prSet/>
      <dgm:spPr/>
      <dgm:t>
        <a:bodyPr/>
        <a:lstStyle/>
        <a:p>
          <a:endParaRPr lang="en-US"/>
        </a:p>
      </dgm:t>
    </dgm:pt>
    <dgm:pt modelId="{3059409A-5D43-40F4-80A9-7BBDCCDAE88B}" type="sibTrans" cxnId="{DC7D57BC-DD0B-49A3-ADFA-142DDF57D781}">
      <dgm:prSet/>
      <dgm:spPr/>
      <dgm:t>
        <a:bodyPr/>
        <a:lstStyle/>
        <a:p>
          <a:endParaRPr lang="en-US"/>
        </a:p>
      </dgm:t>
    </dgm:pt>
    <dgm:pt modelId="{B1101312-3AA9-42FF-B176-8FFB11107F5C}">
      <dgm:prSet phldrT="[Text]"/>
      <dgm:spPr/>
      <dgm:t>
        <a:bodyPr/>
        <a:lstStyle/>
        <a:p>
          <a:r>
            <a:rPr lang="en-US" dirty="0">
              <a:solidFill>
                <a:schemeClr val="bg1"/>
              </a:solidFill>
            </a:rPr>
            <a:t>Loved</a:t>
          </a:r>
        </a:p>
      </dgm:t>
    </dgm:pt>
    <dgm:pt modelId="{D1209509-E5D9-4345-BE25-865A38532873}" type="parTrans" cxnId="{BC37D6BA-4520-4333-B77E-2B660D2F529F}">
      <dgm:prSet/>
      <dgm:spPr/>
      <dgm:t>
        <a:bodyPr/>
        <a:lstStyle/>
        <a:p>
          <a:endParaRPr lang="en-US"/>
        </a:p>
      </dgm:t>
    </dgm:pt>
    <dgm:pt modelId="{32B120FB-34BF-47EB-A8B9-4C4748521336}" type="sibTrans" cxnId="{BC37D6BA-4520-4333-B77E-2B660D2F529F}">
      <dgm:prSet/>
      <dgm:spPr/>
      <dgm:t>
        <a:bodyPr/>
        <a:lstStyle/>
        <a:p>
          <a:endParaRPr lang="en-US"/>
        </a:p>
      </dgm:t>
    </dgm:pt>
    <dgm:pt modelId="{EFCB0756-414F-4DBB-96F9-2D7FFFA5BA5C}" type="pres">
      <dgm:prSet presAssocID="{B31AFC83-D7B8-48FD-A585-A7E8936C2382}" presName="Name0" presStyleCnt="0">
        <dgm:presLayoutVars>
          <dgm:chMax val="11"/>
          <dgm:chPref val="11"/>
          <dgm:dir/>
          <dgm:resizeHandles/>
        </dgm:presLayoutVars>
      </dgm:prSet>
      <dgm:spPr/>
    </dgm:pt>
    <dgm:pt modelId="{949C9632-AB69-4320-ACFB-D3577B5CA737}" type="pres">
      <dgm:prSet presAssocID="{B1101312-3AA9-42FF-B176-8FFB11107F5C}" presName="Accent3" presStyleCnt="0"/>
      <dgm:spPr/>
    </dgm:pt>
    <dgm:pt modelId="{079F84E9-27F3-4999-927F-A3BCAAF035E3}" type="pres">
      <dgm:prSet presAssocID="{B1101312-3AA9-42FF-B176-8FFB11107F5C}" presName="Accent" presStyleLbl="node1" presStyleIdx="0" presStyleCnt="3"/>
      <dgm:spPr/>
    </dgm:pt>
    <dgm:pt modelId="{CF5CAA95-9EBD-48CD-B34A-DD495187E296}" type="pres">
      <dgm:prSet presAssocID="{B1101312-3AA9-42FF-B176-8FFB11107F5C}" presName="ParentBackground3" presStyleCnt="0"/>
      <dgm:spPr/>
    </dgm:pt>
    <dgm:pt modelId="{B886BE9D-A959-453C-85EB-3FECE740D8BB}" type="pres">
      <dgm:prSet presAssocID="{B1101312-3AA9-42FF-B176-8FFB11107F5C}" presName="ParentBackground" presStyleLbl="fgAcc1" presStyleIdx="0" presStyleCnt="3"/>
      <dgm:spPr/>
    </dgm:pt>
    <dgm:pt modelId="{B05DFFF1-CC13-4D48-926D-E6D519ADBFA7}" type="pres">
      <dgm:prSet presAssocID="{B1101312-3AA9-42FF-B176-8FFB11107F5C}" presName="Parent3" presStyleLbl="revTx" presStyleIdx="0" presStyleCnt="0">
        <dgm:presLayoutVars>
          <dgm:chMax val="1"/>
          <dgm:chPref val="1"/>
          <dgm:bulletEnabled val="1"/>
        </dgm:presLayoutVars>
      </dgm:prSet>
      <dgm:spPr/>
    </dgm:pt>
    <dgm:pt modelId="{4D7BB8E5-9C3F-4E55-99A6-71FE2AD0687C}" type="pres">
      <dgm:prSet presAssocID="{7D9ABC19-C9FF-47C6-A401-F3D9F766F53B}" presName="Accent2" presStyleCnt="0"/>
      <dgm:spPr/>
    </dgm:pt>
    <dgm:pt modelId="{C69C81F2-E45C-4E91-9EAB-CDCBDA52980F}" type="pres">
      <dgm:prSet presAssocID="{7D9ABC19-C9FF-47C6-A401-F3D9F766F53B}" presName="Accent" presStyleLbl="node1" presStyleIdx="1" presStyleCnt="3"/>
      <dgm:spPr/>
    </dgm:pt>
    <dgm:pt modelId="{368EF035-73DA-4158-B9BD-3A8B7766F891}" type="pres">
      <dgm:prSet presAssocID="{7D9ABC19-C9FF-47C6-A401-F3D9F766F53B}" presName="ParentBackground2" presStyleCnt="0"/>
      <dgm:spPr/>
    </dgm:pt>
    <dgm:pt modelId="{0D07765F-420A-4DD8-A578-80697113EEFF}" type="pres">
      <dgm:prSet presAssocID="{7D9ABC19-C9FF-47C6-A401-F3D9F766F53B}" presName="ParentBackground" presStyleLbl="fgAcc1" presStyleIdx="1" presStyleCnt="3"/>
      <dgm:spPr/>
    </dgm:pt>
    <dgm:pt modelId="{9720C24A-C517-4369-961A-97FA32B24397}" type="pres">
      <dgm:prSet presAssocID="{7D9ABC19-C9FF-47C6-A401-F3D9F766F53B}" presName="Parent2" presStyleLbl="revTx" presStyleIdx="0" presStyleCnt="0">
        <dgm:presLayoutVars>
          <dgm:chMax val="1"/>
          <dgm:chPref val="1"/>
          <dgm:bulletEnabled val="1"/>
        </dgm:presLayoutVars>
      </dgm:prSet>
      <dgm:spPr/>
    </dgm:pt>
    <dgm:pt modelId="{FDBF8DC8-E0F5-430A-847E-0164678CC3A2}" type="pres">
      <dgm:prSet presAssocID="{20D2242C-9269-4E65-A0B7-2359E519A2B9}" presName="Accent1" presStyleCnt="0"/>
      <dgm:spPr/>
    </dgm:pt>
    <dgm:pt modelId="{0CB02EB0-A8E2-4FC3-AA90-7A2295AD2F63}" type="pres">
      <dgm:prSet presAssocID="{20D2242C-9269-4E65-A0B7-2359E519A2B9}" presName="Accent" presStyleLbl="node1" presStyleIdx="2" presStyleCnt="3"/>
      <dgm:spPr/>
    </dgm:pt>
    <dgm:pt modelId="{C9ED76E1-51A4-4B71-A3F1-2A420C4B9D86}" type="pres">
      <dgm:prSet presAssocID="{20D2242C-9269-4E65-A0B7-2359E519A2B9}" presName="ParentBackground1" presStyleCnt="0"/>
      <dgm:spPr/>
    </dgm:pt>
    <dgm:pt modelId="{F3206C70-2D52-4BD5-9DFF-986E58D4DC64}" type="pres">
      <dgm:prSet presAssocID="{20D2242C-9269-4E65-A0B7-2359E519A2B9}" presName="ParentBackground" presStyleLbl="fgAcc1" presStyleIdx="2" presStyleCnt="3"/>
      <dgm:spPr/>
    </dgm:pt>
    <dgm:pt modelId="{313D240B-4527-4C6C-A9C4-3D6909C7DD49}" type="pres">
      <dgm:prSet presAssocID="{20D2242C-9269-4E65-A0B7-2359E519A2B9}" presName="Parent1" presStyleLbl="revTx" presStyleIdx="0" presStyleCnt="0">
        <dgm:presLayoutVars>
          <dgm:chMax val="1"/>
          <dgm:chPref val="1"/>
          <dgm:bulletEnabled val="1"/>
        </dgm:presLayoutVars>
      </dgm:prSet>
      <dgm:spPr/>
    </dgm:pt>
  </dgm:ptLst>
  <dgm:cxnLst>
    <dgm:cxn modelId="{E77FDA06-67A0-41A9-9F94-5CBA378CD153}" srcId="{B31AFC83-D7B8-48FD-A585-A7E8936C2382}" destId="{20D2242C-9269-4E65-A0B7-2359E519A2B9}" srcOrd="0" destOrd="0" parTransId="{2F486EBB-BCDA-46E6-A3BA-C0F15BE101C6}" sibTransId="{4D096034-2FEE-49BC-BFDD-612ED6B64235}"/>
    <dgm:cxn modelId="{3023F614-1F58-40B7-851D-F7A1B3384D5C}" type="presOf" srcId="{7D9ABC19-C9FF-47C6-A401-F3D9F766F53B}" destId="{9720C24A-C517-4369-961A-97FA32B24397}" srcOrd="1" destOrd="0" presId="urn:microsoft.com/office/officeart/2011/layout/CircleProcess"/>
    <dgm:cxn modelId="{9B130441-23FB-4231-A165-A67B402F49F0}" type="presOf" srcId="{20D2242C-9269-4E65-A0B7-2359E519A2B9}" destId="{313D240B-4527-4C6C-A9C4-3D6909C7DD49}" srcOrd="1" destOrd="0" presId="urn:microsoft.com/office/officeart/2011/layout/CircleProcess"/>
    <dgm:cxn modelId="{86274362-35CD-4A63-9F04-F465C2B2A6DB}" type="presOf" srcId="{7D9ABC19-C9FF-47C6-A401-F3D9F766F53B}" destId="{0D07765F-420A-4DD8-A578-80697113EEFF}" srcOrd="0" destOrd="0" presId="urn:microsoft.com/office/officeart/2011/layout/CircleProcess"/>
    <dgm:cxn modelId="{BC37D6BA-4520-4333-B77E-2B660D2F529F}" srcId="{B31AFC83-D7B8-48FD-A585-A7E8936C2382}" destId="{B1101312-3AA9-42FF-B176-8FFB11107F5C}" srcOrd="2" destOrd="0" parTransId="{D1209509-E5D9-4345-BE25-865A38532873}" sibTransId="{32B120FB-34BF-47EB-A8B9-4C4748521336}"/>
    <dgm:cxn modelId="{784E0ABC-E928-4718-9361-9A6423735AC1}" type="presOf" srcId="{B1101312-3AA9-42FF-B176-8FFB11107F5C}" destId="{B05DFFF1-CC13-4D48-926D-E6D519ADBFA7}" srcOrd="1" destOrd="0" presId="urn:microsoft.com/office/officeart/2011/layout/CircleProcess"/>
    <dgm:cxn modelId="{DC7D57BC-DD0B-49A3-ADFA-142DDF57D781}" srcId="{B31AFC83-D7B8-48FD-A585-A7E8936C2382}" destId="{7D9ABC19-C9FF-47C6-A401-F3D9F766F53B}" srcOrd="1" destOrd="0" parTransId="{32AF3519-8A46-402A-948F-E540223F0B8D}" sibTransId="{3059409A-5D43-40F4-80A9-7BBDCCDAE88B}"/>
    <dgm:cxn modelId="{E5A74BC0-E012-452A-A4D9-51581854A63E}" type="presOf" srcId="{B1101312-3AA9-42FF-B176-8FFB11107F5C}" destId="{B886BE9D-A959-453C-85EB-3FECE740D8BB}" srcOrd="0" destOrd="0" presId="urn:microsoft.com/office/officeart/2011/layout/CircleProcess"/>
    <dgm:cxn modelId="{7B17AADF-54FC-4CFD-B089-100E0C67BC81}" type="presOf" srcId="{20D2242C-9269-4E65-A0B7-2359E519A2B9}" destId="{F3206C70-2D52-4BD5-9DFF-986E58D4DC64}" srcOrd="0" destOrd="0" presId="urn:microsoft.com/office/officeart/2011/layout/CircleProcess"/>
    <dgm:cxn modelId="{DA415FE1-9208-4381-866B-FF2780656914}" type="presOf" srcId="{B31AFC83-D7B8-48FD-A585-A7E8936C2382}" destId="{EFCB0756-414F-4DBB-96F9-2D7FFFA5BA5C}" srcOrd="0" destOrd="0" presId="urn:microsoft.com/office/officeart/2011/layout/CircleProcess"/>
    <dgm:cxn modelId="{180B9245-F093-4B06-BE74-1341E542BB55}" type="presParOf" srcId="{EFCB0756-414F-4DBB-96F9-2D7FFFA5BA5C}" destId="{949C9632-AB69-4320-ACFB-D3577B5CA737}" srcOrd="0" destOrd="0" presId="urn:microsoft.com/office/officeart/2011/layout/CircleProcess"/>
    <dgm:cxn modelId="{99565F7B-E667-4937-927D-E583B4F122EA}" type="presParOf" srcId="{949C9632-AB69-4320-ACFB-D3577B5CA737}" destId="{079F84E9-27F3-4999-927F-A3BCAAF035E3}" srcOrd="0" destOrd="0" presId="urn:microsoft.com/office/officeart/2011/layout/CircleProcess"/>
    <dgm:cxn modelId="{8C4C2EEF-C6DD-4302-BCA5-33BC9682FF69}" type="presParOf" srcId="{EFCB0756-414F-4DBB-96F9-2D7FFFA5BA5C}" destId="{CF5CAA95-9EBD-48CD-B34A-DD495187E296}" srcOrd="1" destOrd="0" presId="urn:microsoft.com/office/officeart/2011/layout/CircleProcess"/>
    <dgm:cxn modelId="{1E1342EE-5278-4A90-B935-99B6D033AC80}" type="presParOf" srcId="{CF5CAA95-9EBD-48CD-B34A-DD495187E296}" destId="{B886BE9D-A959-453C-85EB-3FECE740D8BB}" srcOrd="0" destOrd="0" presId="urn:microsoft.com/office/officeart/2011/layout/CircleProcess"/>
    <dgm:cxn modelId="{6CFF3187-22CD-4C73-9591-A5D96E0B413C}" type="presParOf" srcId="{EFCB0756-414F-4DBB-96F9-2D7FFFA5BA5C}" destId="{B05DFFF1-CC13-4D48-926D-E6D519ADBFA7}" srcOrd="2" destOrd="0" presId="urn:microsoft.com/office/officeart/2011/layout/CircleProcess"/>
    <dgm:cxn modelId="{17296B5B-C08D-486E-80BE-8AD9A1759E7C}" type="presParOf" srcId="{EFCB0756-414F-4DBB-96F9-2D7FFFA5BA5C}" destId="{4D7BB8E5-9C3F-4E55-99A6-71FE2AD0687C}" srcOrd="3" destOrd="0" presId="urn:microsoft.com/office/officeart/2011/layout/CircleProcess"/>
    <dgm:cxn modelId="{8B72B56A-8D0D-4DC5-8F30-EF90BA396A2A}" type="presParOf" srcId="{4D7BB8E5-9C3F-4E55-99A6-71FE2AD0687C}" destId="{C69C81F2-E45C-4E91-9EAB-CDCBDA52980F}" srcOrd="0" destOrd="0" presId="urn:microsoft.com/office/officeart/2011/layout/CircleProcess"/>
    <dgm:cxn modelId="{B4D999F8-AD7F-45D5-A46B-4E339A6C1EA1}" type="presParOf" srcId="{EFCB0756-414F-4DBB-96F9-2D7FFFA5BA5C}" destId="{368EF035-73DA-4158-B9BD-3A8B7766F891}" srcOrd="4" destOrd="0" presId="urn:microsoft.com/office/officeart/2011/layout/CircleProcess"/>
    <dgm:cxn modelId="{6D53F6B9-B3FB-43F6-BD11-86DA02166890}" type="presParOf" srcId="{368EF035-73DA-4158-B9BD-3A8B7766F891}" destId="{0D07765F-420A-4DD8-A578-80697113EEFF}" srcOrd="0" destOrd="0" presId="urn:microsoft.com/office/officeart/2011/layout/CircleProcess"/>
    <dgm:cxn modelId="{32E7AEFE-78E5-46E2-9766-4EED0939CA60}" type="presParOf" srcId="{EFCB0756-414F-4DBB-96F9-2D7FFFA5BA5C}" destId="{9720C24A-C517-4369-961A-97FA32B24397}" srcOrd="5" destOrd="0" presId="urn:microsoft.com/office/officeart/2011/layout/CircleProcess"/>
    <dgm:cxn modelId="{89BBAB86-AF4F-46B9-8F10-55F7997DFE4B}" type="presParOf" srcId="{EFCB0756-414F-4DBB-96F9-2D7FFFA5BA5C}" destId="{FDBF8DC8-E0F5-430A-847E-0164678CC3A2}" srcOrd="6" destOrd="0" presId="urn:microsoft.com/office/officeart/2011/layout/CircleProcess"/>
    <dgm:cxn modelId="{C96EC380-CECF-45B2-B102-064F683DB8BD}" type="presParOf" srcId="{FDBF8DC8-E0F5-430A-847E-0164678CC3A2}" destId="{0CB02EB0-A8E2-4FC3-AA90-7A2295AD2F63}" srcOrd="0" destOrd="0" presId="urn:microsoft.com/office/officeart/2011/layout/CircleProcess"/>
    <dgm:cxn modelId="{C39564ED-EFAB-44C6-9400-2204C66DB2D3}" type="presParOf" srcId="{EFCB0756-414F-4DBB-96F9-2D7FFFA5BA5C}" destId="{C9ED76E1-51A4-4B71-A3F1-2A420C4B9D86}" srcOrd="7" destOrd="0" presId="urn:microsoft.com/office/officeart/2011/layout/CircleProcess"/>
    <dgm:cxn modelId="{BC69A9B6-E744-4C33-B9F3-A0DF5F58CBF0}" type="presParOf" srcId="{C9ED76E1-51A4-4B71-A3F1-2A420C4B9D86}" destId="{F3206C70-2D52-4BD5-9DFF-986E58D4DC64}" srcOrd="0" destOrd="0" presId="urn:microsoft.com/office/officeart/2011/layout/CircleProcess"/>
    <dgm:cxn modelId="{A25FA1E4-D3D7-43B4-9900-D679DD895146}" type="presParOf" srcId="{EFCB0756-414F-4DBB-96F9-2D7FFFA5BA5C}" destId="{313D240B-4527-4C6C-A9C4-3D6909C7DD49}"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F84E9-27F3-4999-927F-A3BCAAF035E3}">
      <dsp:nvSpPr>
        <dsp:cNvPr id="0" name=""/>
        <dsp:cNvSpPr/>
      </dsp:nvSpPr>
      <dsp:spPr>
        <a:xfrm>
          <a:off x="8185213" y="1160200"/>
          <a:ext cx="3073341" cy="3073910"/>
        </a:xfrm>
        <a:prstGeom prst="ellipse">
          <a:avLst/>
        </a:prstGeom>
        <a:solidFill>
          <a:schemeClr val="lt1">
            <a:hueOff val="0"/>
            <a:satOff val="0"/>
            <a:lumOff val="0"/>
            <a:alphaOff val="0"/>
          </a:schemeClr>
        </a:solidFill>
        <a:ln w="17145"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886BE9D-A959-453C-85EB-3FECE740D8BB}">
      <dsp:nvSpPr>
        <dsp:cNvPr id="0" name=""/>
        <dsp:cNvSpPr/>
      </dsp:nvSpPr>
      <dsp:spPr>
        <a:xfrm>
          <a:off x="8287258" y="1262682"/>
          <a:ext cx="2869252" cy="2868947"/>
        </a:xfrm>
        <a:prstGeom prst="ellipse">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bg1"/>
              </a:solidFill>
            </a:rPr>
            <a:t>Loved</a:t>
          </a:r>
        </a:p>
      </dsp:txBody>
      <dsp:txXfrm>
        <a:off x="8697437" y="1672608"/>
        <a:ext cx="2048894" cy="2049093"/>
      </dsp:txXfrm>
    </dsp:sp>
    <dsp:sp modelId="{C69C81F2-E45C-4E91-9EAB-CDCBDA52980F}">
      <dsp:nvSpPr>
        <dsp:cNvPr id="0" name=""/>
        <dsp:cNvSpPr/>
      </dsp:nvSpPr>
      <dsp:spPr>
        <a:xfrm rot="2700000">
          <a:off x="5012528" y="1163916"/>
          <a:ext cx="3065939" cy="3065939"/>
        </a:xfrm>
        <a:prstGeom prst="teardrop">
          <a:avLst>
            <a:gd name="adj" fmla="val 100000"/>
          </a:avLst>
        </a:prstGeom>
        <a:solidFill>
          <a:schemeClr val="lt1">
            <a:hueOff val="0"/>
            <a:satOff val="0"/>
            <a:lumOff val="0"/>
            <a:alphaOff val="0"/>
          </a:schemeClr>
        </a:solidFill>
        <a:ln w="17145"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D07765F-420A-4DD8-A578-80697113EEFF}">
      <dsp:nvSpPr>
        <dsp:cNvPr id="0" name=""/>
        <dsp:cNvSpPr/>
      </dsp:nvSpPr>
      <dsp:spPr>
        <a:xfrm>
          <a:off x="5110871" y="1262682"/>
          <a:ext cx="2869252" cy="2868947"/>
        </a:xfrm>
        <a:prstGeom prst="ellipse">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bg1"/>
              </a:solidFill>
            </a:rPr>
            <a:t>Wanted</a:t>
          </a:r>
        </a:p>
      </dsp:txBody>
      <dsp:txXfrm>
        <a:off x="5521050" y="1672608"/>
        <a:ext cx="2048894" cy="2049093"/>
      </dsp:txXfrm>
    </dsp:sp>
    <dsp:sp modelId="{0CB02EB0-A8E2-4FC3-AA90-7A2295AD2F63}">
      <dsp:nvSpPr>
        <dsp:cNvPr id="0" name=""/>
        <dsp:cNvSpPr/>
      </dsp:nvSpPr>
      <dsp:spPr>
        <a:xfrm rot="2700000">
          <a:off x="1836141" y="1163916"/>
          <a:ext cx="3065939" cy="3065939"/>
        </a:xfrm>
        <a:prstGeom prst="teardrop">
          <a:avLst>
            <a:gd name="adj" fmla="val 100000"/>
          </a:avLst>
        </a:prstGeom>
        <a:solidFill>
          <a:schemeClr val="lt1">
            <a:hueOff val="0"/>
            <a:satOff val="0"/>
            <a:lumOff val="0"/>
            <a:alphaOff val="0"/>
          </a:schemeClr>
        </a:solidFill>
        <a:ln w="17145"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3206C70-2D52-4BD5-9DFF-986E58D4DC64}">
      <dsp:nvSpPr>
        <dsp:cNvPr id="0" name=""/>
        <dsp:cNvSpPr/>
      </dsp:nvSpPr>
      <dsp:spPr>
        <a:xfrm>
          <a:off x="1934484" y="1262682"/>
          <a:ext cx="2869252" cy="2868947"/>
        </a:xfrm>
        <a:prstGeom prst="ellipse">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bg1"/>
              </a:solidFill>
            </a:rPr>
            <a:t>Needed</a:t>
          </a:r>
        </a:p>
      </dsp:txBody>
      <dsp:txXfrm>
        <a:off x="2344663" y="1672608"/>
        <a:ext cx="2048894" cy="204909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2017</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5/3/2017 11:41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2017</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5/3/2017 11:41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msdn.microsoft.com/accessibi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CA01E1F-D0CB-437B-9AE6-4CEC6B5CA8B6}"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03462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0" dirty="0"/>
              <a:t>I will close the look back with recommending a video that is available online. </a:t>
            </a:r>
          </a:p>
          <a:p>
            <a:endParaRPr lang="en-US" sz="1200" b="0" dirty="0"/>
          </a:p>
          <a:p>
            <a:r>
              <a:rPr lang="en-US" sz="1200" b="0" dirty="0"/>
              <a:t>The video is great. It shows many Windows teams showcasing improved user experiences for people with disabilities.</a:t>
            </a:r>
          </a:p>
          <a:p>
            <a:endParaRPr lang="en-US" sz="1200" b="0" dirty="0"/>
          </a:p>
          <a:p>
            <a:r>
              <a:rPr lang="en-US" sz="1200" b="0" dirty="0"/>
              <a:t>The reason I’m sharing it is not just that. Terry Myerson led the Surface Studio announcement with this video. That breadth of teams represented in the video and the fact that Terry chose to lead with it shows how deeply accessibility is becoming ingrained in our engineering culture at Microsoft.</a:t>
            </a:r>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11</a:t>
            </a:fld>
            <a:endParaRPr lang="en-US" noProof="0" dirty="0"/>
          </a:p>
        </p:txBody>
      </p:sp>
      <p:sp>
        <p:nvSpPr>
          <p:cNvPr id="10" name="Slide Image Placeholder 9"/>
          <p:cNvSpPr>
            <a:spLocks noGrp="1" noRot="1" noChangeAspect="1"/>
          </p:cNvSpPr>
          <p:nvPr>
            <p:ph type="sldImg"/>
          </p:nvPr>
        </p:nvSpPr>
        <p:spPr>
          <a:xfrm>
            <a:off x="717550" y="430213"/>
            <a:ext cx="5575300" cy="3136900"/>
          </a:xfrm>
        </p:spPr>
      </p:sp>
    </p:spTree>
    <p:extLst>
      <p:ext uri="{BB962C8B-B14F-4D97-AF65-F5344CB8AC3E}">
        <p14:creationId xmlns:p14="http://schemas.microsoft.com/office/powerpoint/2010/main" val="257566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5E23CFC-C3E8-49B9-B877-0038CDCB9D88}"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78262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We are going to continue to invest in Narrator. Users will see additional usability improvements and better support from third parties we are working closely with to ensure we have great first and third party experiences with Shell, Apps and Edge.</a:t>
            </a:r>
          </a:p>
          <a:p>
            <a:pPr lvl="0"/>
            <a:endParaRPr lang="en-US" dirty="0"/>
          </a:p>
          <a:p>
            <a:pPr lvl="0"/>
            <a:r>
              <a:rPr lang="en-US" dirty="0"/>
              <a:t>We are also investing in solutions for people with low vision. Magnifier will now follow Narrator focus and we are implementing font smoothing algorithms, which will help reduce eye fatigue for people who rely on Magnifier throughout their day.</a:t>
            </a:r>
          </a:p>
          <a:p>
            <a:pPr lvl="0"/>
            <a:endParaRPr lang="en-US" dirty="0"/>
          </a:p>
          <a:p>
            <a:pPr lvl="0"/>
            <a:r>
              <a:rPr lang="en-US" dirty="0"/>
              <a:t>And we are investing in bringing more Learning Tools features to Edge.</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
        <p:nvSpPr>
          <p:cNvPr id="9" name="Slide Image Placeholder 8"/>
          <p:cNvSpPr>
            <a:spLocks noGrp="1" noRot="1" noChangeAspect="1"/>
          </p:cNvSpPr>
          <p:nvPr>
            <p:ph type="sldImg"/>
          </p:nvPr>
        </p:nvSpPr>
        <p:spPr>
          <a:xfrm>
            <a:off x="717550" y="430213"/>
            <a:ext cx="5575300" cy="3136900"/>
          </a:xfrm>
        </p:spPr>
      </p:sp>
    </p:spTree>
    <p:extLst>
      <p:ext uri="{BB962C8B-B14F-4D97-AF65-F5344CB8AC3E}">
        <p14:creationId xmlns:p14="http://schemas.microsoft.com/office/powerpoint/2010/main" val="87354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5E23CFC-C3E8-49B9-B877-0038CDCB9D88}"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62778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understand the space. </a:t>
            </a:r>
          </a:p>
          <a:p>
            <a:endParaRPr lang="en-US" dirty="0"/>
          </a:p>
          <a:p>
            <a:r>
              <a:rPr lang="en-US" dirty="0"/>
              <a:t>Some people invest to reach the broadest audience. They understand the audience is broader than the number of people with permanent disabilities. Everyone experiences temporary disabilities. A person that is in a noisy bar experiences hearing loss. A person with broken arm experiences limited mobility.</a:t>
            </a:r>
          </a:p>
          <a:p>
            <a:endParaRPr lang="en-US" dirty="0"/>
          </a:p>
          <a:p>
            <a:endParaRPr lang="en-US" dirty="0"/>
          </a:p>
          <a:p>
            <a:r>
              <a:rPr lang="en-US" dirty="0"/>
              <a:t>Some people invest in accessibility because considering the needs of different users leads to more usable experiences for everyone.</a:t>
            </a:r>
          </a:p>
          <a:p>
            <a:endParaRPr lang="en-US" dirty="0"/>
          </a:p>
          <a:p>
            <a:r>
              <a:rPr lang="en-US" dirty="0"/>
              <a:t>Some people invest to sell into governments, which require accessibility</a:t>
            </a:r>
          </a:p>
          <a:p>
            <a:endParaRPr lang="en-US" dirty="0"/>
          </a:p>
          <a:p>
            <a:r>
              <a:rPr lang="en-US" dirty="0"/>
              <a:t>Some people just want to help people. They invest in accessibility because it helps them find meaning in work to enable people to do more.</a:t>
            </a:r>
          </a:p>
          <a:p>
            <a:endParaRPr lang="en-US" dirty="0"/>
          </a:p>
          <a:p>
            <a:r>
              <a:rPr lang="en-US" dirty="0"/>
              <a:t>In our experience, there is no one reason to invest and a successful business case usually includes all of these reasons.</a:t>
            </a:r>
          </a:p>
          <a:p>
            <a:endParaRPr lang="en-US" dirty="0"/>
          </a:p>
          <a:p>
            <a:endParaRPr lang="en-US" dirty="0"/>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673646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committed, these are some good principles to keep in mind.</a:t>
            </a:r>
          </a:p>
          <a:p>
            <a:endParaRPr lang="en-US" dirty="0"/>
          </a:p>
          <a:p>
            <a:r>
              <a:rPr lang="en-US" dirty="0"/>
              <a:t>These, and all of the guidance on the following slides is available at msdn.Microsoft.com/accessibility.</a:t>
            </a:r>
          </a:p>
          <a:p>
            <a:endParaRPr lang="en-US" dirty="0"/>
          </a:p>
          <a:p>
            <a:r>
              <a:rPr lang="en-US" dirty="0"/>
              <a:t>I wont go through all of the guidance, instead I will highlight a few things and share some straight forward demos.</a:t>
            </a:r>
          </a:p>
          <a:p>
            <a:endParaRPr lang="en-US" dirty="0"/>
          </a:p>
          <a:p>
            <a:r>
              <a:rPr lang="en-US" dirty="0"/>
              <a:t>Here I will just say, it is great to start with specific personas. For example, start with specific goals, e.g. to make an experience accessible for a person who is blind. </a:t>
            </a:r>
          </a:p>
          <a:p>
            <a:endParaRPr lang="en-US" dirty="0"/>
          </a:p>
          <a:p>
            <a:r>
              <a:rPr lang="en-US" dirty="0"/>
              <a:t>And, keep it simple. If you are creating a self voicing application, or are creating a separate experience within your application experience, you are likely headed in the wrong direction. This is not only unnecessary work, there are other personas and assistive technology like speech command and control that rely on the same application code that will be broken if you over complicate a user experience for the sake of someone who is blind.</a:t>
            </a:r>
          </a:p>
          <a:p>
            <a:endParaRPr lang="en-US" dirty="0"/>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43784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are good…</a:t>
            </a:r>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82077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using common controls, these are the things we tend to emphasize.</a:t>
            </a:r>
          </a:p>
          <a:p>
            <a:endParaRPr lang="en-US" dirty="0"/>
          </a:p>
          <a:p>
            <a:r>
              <a:rPr lang="en-US" dirty="0"/>
              <a:t>Let’s jump into Visual Studio to look at some simple examples.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B1409BE-C23F-4F40-BAAB-9DF15A939E6F}"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113979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using common controls, these are the things we tend to emphasize.</a:t>
            </a:r>
          </a:p>
          <a:p>
            <a:endParaRPr lang="en-US" dirty="0"/>
          </a:p>
          <a:p>
            <a:r>
              <a:rPr lang="en-US" dirty="0"/>
              <a:t>Let’s jump into Visual Studio to look at some simple examples.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B1409BE-C23F-4F40-BAAB-9DF15A939E6F}"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033095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already walked through tools like UI Analysis and Narrator Developer mode.</a:t>
            </a:r>
          </a:p>
          <a:p>
            <a:endParaRPr lang="en-US" dirty="0"/>
          </a:p>
          <a:p>
            <a:r>
              <a:rPr lang="en-US" dirty="0"/>
              <a:t>There are other, more advanced tools that can be helpful too. You can find instructions on all of these tools, including where to find them and how best to use them at http://msdn.Microsoft.com/accessibility.</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B1409BE-C23F-4F40-BAAB-9DF15A939E6F}"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17218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6CB6AA9-3CC1-4465-AB79-459A497E7799}"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52943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 quick look at where we’ve been, where we’re going and how to get started.</a:t>
            </a:r>
          </a:p>
          <a:p>
            <a:endParaRPr lang="en-US" dirty="0"/>
          </a:p>
          <a:p>
            <a:r>
              <a:rPr lang="en-US" dirty="0"/>
              <a:t>For more information, be sure to visit </a:t>
            </a:r>
            <a:r>
              <a:rPr lang="en-US" dirty="0">
                <a:hlinkClick r:id="rId3"/>
              </a:rPr>
              <a:t>http://msdn.Microsoft.com/accessibility</a:t>
            </a:r>
            <a:endParaRPr lang="en-US" dirty="0"/>
          </a:p>
          <a:p>
            <a:endParaRPr lang="en-US" dirty="0"/>
          </a:p>
          <a:p>
            <a:r>
              <a:rPr lang="en-US" dirty="0"/>
              <a:t>I hope you enjoy //BUILD 2017. Thanks for watching.</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5A70A388-5CB4-42F2-85B9-1AE1F63398FA}" type="datetime8">
              <a:rPr lang="en-US" smtClean="0"/>
              <a:t>5/3/2017 11:41 PM</a:t>
            </a:fld>
            <a:endParaRPr lang="en-US" dirty="0"/>
          </a:p>
        </p:txBody>
      </p:sp>
      <p:sp>
        <p:nvSpPr>
          <p:cNvPr id="12" name="Header Placeholder 11"/>
          <p:cNvSpPr>
            <a:spLocks noGrp="1"/>
          </p:cNvSpPr>
          <p:nvPr>
            <p:ph type="hdr" sz="quarter" idx="15"/>
          </p:nvPr>
        </p:nvSpPr>
        <p:spPr/>
        <p:txBody>
          <a:bodyPr/>
          <a:lstStyle/>
          <a:p>
            <a:endParaRPr lang="en-US" dirty="0"/>
          </a:p>
        </p:txBody>
      </p:sp>
      <p:sp>
        <p:nvSpPr>
          <p:cNvPr id="5" name="Footer Placeholder 4"/>
          <p:cNvSpPr>
            <a:spLocks noGrp="1"/>
          </p:cNvSpPr>
          <p:nvPr>
            <p:ph type="ftr" sz="quarter" idx="16"/>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34442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669DC94B-DB72-488C-A100-9C8F7341285A}" type="datetime8">
              <a:rPr lang="en-US" smtClean="0">
                <a:solidFill>
                  <a:prstClr val="black"/>
                </a:solidFill>
              </a:rPr>
              <a:t>5/3/2017 11:41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9452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take our mission literally, where every person literally means every person on the planet.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C673344-19C1-4F3F-B3FC-900A05EF21EA}"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4838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we are building Windows for each of us.</a:t>
            </a:r>
          </a:p>
          <a:p>
            <a:endParaRPr lang="en-US" dirty="0"/>
          </a:p>
          <a:p>
            <a:r>
              <a:rPr lang="en-US" dirty="0"/>
              <a:t>For people with low vision, color blindness, and for people who are blind… we make your device easier to see or use without a screen.</a:t>
            </a:r>
          </a:p>
          <a:p>
            <a:endParaRPr lang="en-US" dirty="0"/>
          </a:p>
          <a:p>
            <a:r>
              <a:rPr lang="en-US" dirty="0"/>
              <a:t>For people with partial hearing loss or deafness… we make your device easier to hear or use without sound.</a:t>
            </a:r>
          </a:p>
          <a:p>
            <a:endParaRPr lang="en-US" dirty="0"/>
          </a:p>
          <a:p>
            <a:r>
              <a:rPr lang="en-US" dirty="0"/>
              <a:t>For people with limited reach or strength… we make your device easier to interact with.</a:t>
            </a:r>
          </a:p>
          <a:p>
            <a:endParaRPr lang="en-US" dirty="0"/>
          </a:p>
          <a:p>
            <a:r>
              <a:rPr lang="en-US" dirty="0"/>
              <a:t>For people with learning differences like dyslexia or cognitive disabilities… we make it easier to focus and do more.</a:t>
            </a:r>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5/3/2017 11:41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89570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b="0" kern="1200" dirty="0">
                <a:solidFill>
                  <a:schemeClr val="tx1"/>
                </a:solidFill>
                <a:effectLst/>
                <a:latin typeface="Segoe UI" panose="020B0502040204020203" pitchFamily="34" charset="0"/>
                <a:cs typeface="Segoe UI" panose="020B0502040204020203" pitchFamily="34" charset="0"/>
              </a:rPr>
              <a:t>With Windows, we are creating One Experience, on One Platform with One Store.</a:t>
            </a:r>
          </a:p>
          <a:p>
            <a:endParaRPr lang="en-US" sz="1000" b="0" kern="1200" dirty="0">
              <a:solidFill>
                <a:schemeClr val="tx1"/>
              </a:solidFill>
              <a:effectLst/>
              <a:latin typeface="Segoe UI" panose="020B0502040204020203" pitchFamily="34" charset="0"/>
              <a:cs typeface="Segoe UI" panose="020B0502040204020203" pitchFamily="34" charset="0"/>
            </a:endParaRPr>
          </a:p>
          <a:p>
            <a:r>
              <a:rPr lang="en-US" sz="1000" b="0" kern="1200" dirty="0">
                <a:solidFill>
                  <a:schemeClr val="tx1"/>
                </a:solidFill>
                <a:effectLst/>
                <a:latin typeface="Segoe UI" panose="020B0502040204020203" pitchFamily="34" charset="0"/>
                <a:cs typeface="Segoe UI" panose="020B0502040204020203" pitchFamily="34" charset="0"/>
              </a:rPr>
              <a:t>What this means for accessibility is that you will be able to build accessible once and deploy accessible anywhere.</a:t>
            </a:r>
          </a:p>
          <a:p>
            <a:endParaRPr lang="en-US" sz="1000" b="0" kern="1200" dirty="0">
              <a:solidFill>
                <a:schemeClr val="tx1"/>
              </a:solidFill>
              <a:effectLst/>
              <a:latin typeface="Segoe UI" panose="020B0502040204020203" pitchFamily="34" charset="0"/>
              <a:cs typeface="Segoe UI" panose="020B0502040204020203" pitchFamily="34" charset="0"/>
            </a:endParaRPr>
          </a:p>
          <a:p>
            <a:r>
              <a:rPr lang="en-US" sz="1000" b="0" kern="1200" dirty="0">
                <a:solidFill>
                  <a:schemeClr val="tx1"/>
                </a:solidFill>
                <a:effectLst/>
                <a:latin typeface="Segoe UI" panose="020B0502040204020203" pitchFamily="34" charset="0"/>
                <a:cs typeface="Segoe UI" panose="020B0502040204020203" pitchFamily="34" charset="0"/>
              </a:rPr>
              <a:t>That is already true with PCs, Phones and Xbox today.</a:t>
            </a:r>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6</a:t>
            </a:fld>
            <a:endParaRPr lang="en-US" noProof="0" dirty="0"/>
          </a:p>
        </p:txBody>
      </p:sp>
      <p:sp>
        <p:nvSpPr>
          <p:cNvPr id="10" name="Slide Image Placeholder 9"/>
          <p:cNvSpPr>
            <a:spLocks noGrp="1" noRot="1" noChangeAspect="1"/>
          </p:cNvSpPr>
          <p:nvPr>
            <p:ph type="sldImg"/>
          </p:nvPr>
        </p:nvSpPr>
        <p:spPr>
          <a:xfrm>
            <a:off x="717550" y="430213"/>
            <a:ext cx="5575300" cy="3136900"/>
          </a:xfrm>
        </p:spPr>
      </p:sp>
    </p:spTree>
    <p:extLst>
      <p:ext uri="{BB962C8B-B14F-4D97-AF65-F5344CB8AC3E}">
        <p14:creationId xmlns:p14="http://schemas.microsoft.com/office/powerpoint/2010/main" val="214428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t>It is a journey.</a:t>
            </a:r>
          </a:p>
          <a:p>
            <a:endParaRPr lang="en-US" b="0" dirty="0"/>
          </a:p>
          <a:p>
            <a:r>
              <a:rPr lang="en-US" b="0" dirty="0"/>
              <a:t>Our assistive technology journey parallels the Windows journey. Windows was ubiquitous and needed to perform many jobs. We are investing in experiences so that it is wanted and loved.</a:t>
            </a:r>
          </a:p>
          <a:p>
            <a:endParaRPr lang="en-US" b="0" dirty="0"/>
          </a:p>
          <a:p>
            <a:r>
              <a:rPr lang="en-US" b="0" dirty="0"/>
              <a:t>Our 1</a:t>
            </a:r>
            <a:r>
              <a:rPr lang="en-US" b="0" baseline="30000" dirty="0"/>
              <a:t>st</a:t>
            </a:r>
            <a:r>
              <a:rPr lang="en-US" b="0" dirty="0"/>
              <a:t> party assistive technology is on a similar journey. For example, we invested in Narrator to ensure that you could install a 3</a:t>
            </a:r>
            <a:r>
              <a:rPr lang="en-US" b="0" baseline="30000" dirty="0"/>
              <a:t>rd</a:t>
            </a:r>
            <a:r>
              <a:rPr lang="en-US" b="0" dirty="0"/>
              <a:t> party screen reader. We relied on 3</a:t>
            </a:r>
            <a:r>
              <a:rPr lang="en-US" b="0" baseline="30000" dirty="0"/>
              <a:t>rd</a:t>
            </a:r>
            <a:r>
              <a:rPr lang="en-US" b="0" dirty="0"/>
              <a:t> parties to create great accessibility experiences. We have changed. Now we are investing to create delightful experiences. We are investing so that users prefer and even love our assistive technology.</a:t>
            </a:r>
          </a:p>
        </p:txBody>
      </p:sp>
      <p:sp>
        <p:nvSpPr>
          <p:cNvPr id="7" name="Slide Number Placeholder 6"/>
          <p:cNvSpPr>
            <a:spLocks noGrp="1"/>
          </p:cNvSpPr>
          <p:nvPr>
            <p:ph type="sldNum" sz="quarter" idx="13"/>
          </p:nvPr>
        </p:nvSpPr>
        <p:spPr/>
        <p:txBody>
          <a:bodyPr/>
          <a:lstStyle/>
          <a:p>
            <a:pPr lvl="0"/>
            <a:fld id="{B4008EB6-D09E-4580-8CD6-DDB14511944F}" type="slidenum">
              <a:rPr lang="en-US" noProof="0" smtClean="0"/>
              <a:pPr lvl="0"/>
              <a:t>7</a:t>
            </a:fld>
            <a:endParaRPr lang="en-US" noProof="0" dirty="0"/>
          </a:p>
        </p:txBody>
      </p:sp>
      <p:sp>
        <p:nvSpPr>
          <p:cNvPr id="13" name="Slide Image Placeholder 12"/>
          <p:cNvSpPr>
            <a:spLocks noGrp="1" noRot="1" noChangeAspect="1"/>
          </p:cNvSpPr>
          <p:nvPr>
            <p:ph type="sldImg"/>
          </p:nvPr>
        </p:nvSpPr>
        <p:spPr>
          <a:xfrm>
            <a:off x="717550" y="430213"/>
            <a:ext cx="5575300" cy="3136900"/>
          </a:xfrm>
        </p:spPr>
      </p:sp>
    </p:spTree>
    <p:extLst>
      <p:ext uri="{BB962C8B-B14F-4D97-AF65-F5344CB8AC3E}">
        <p14:creationId xmlns:p14="http://schemas.microsoft.com/office/powerpoint/2010/main" val="212377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For example, in the Anniversary Update…</a:t>
            </a:r>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
        <p:nvSpPr>
          <p:cNvPr id="9" name="Slide Image Placeholder 8"/>
          <p:cNvSpPr>
            <a:spLocks noGrp="1" noRot="1" noChangeAspect="1"/>
          </p:cNvSpPr>
          <p:nvPr>
            <p:ph type="sldImg"/>
          </p:nvPr>
        </p:nvSpPr>
        <p:spPr>
          <a:xfrm>
            <a:off x="717550" y="430213"/>
            <a:ext cx="5575300" cy="3136900"/>
          </a:xfrm>
        </p:spPr>
      </p:sp>
    </p:spTree>
    <p:extLst>
      <p:ext uri="{BB962C8B-B14F-4D97-AF65-F5344CB8AC3E}">
        <p14:creationId xmlns:p14="http://schemas.microsoft.com/office/powerpoint/2010/main" val="85973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Fortunately, we are listening closely to our customers and were ready to address the feedback.</a:t>
            </a:r>
          </a:p>
          <a:p>
            <a:pPr lvl="0"/>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
        <p:nvSpPr>
          <p:cNvPr id="9" name="Slide Image Placeholder 8"/>
          <p:cNvSpPr>
            <a:spLocks noGrp="1" noRot="1" noChangeAspect="1"/>
          </p:cNvSpPr>
          <p:nvPr>
            <p:ph type="sldImg"/>
          </p:nvPr>
        </p:nvSpPr>
        <p:spPr>
          <a:xfrm>
            <a:off x="717550" y="430213"/>
            <a:ext cx="5575300" cy="3136900"/>
          </a:xfrm>
        </p:spPr>
      </p:sp>
    </p:spTree>
    <p:extLst>
      <p:ext uri="{BB962C8B-B14F-4D97-AF65-F5344CB8AC3E}">
        <p14:creationId xmlns:p14="http://schemas.microsoft.com/office/powerpoint/2010/main" val="64699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And, we invested in more than just screen reading.</a:t>
            </a:r>
          </a:p>
          <a:p>
            <a:pPr lvl="0"/>
            <a:endParaRPr lang="en-US" dirty="0"/>
          </a:p>
          <a:p>
            <a:pPr lvl="0"/>
            <a:r>
              <a:rPr lang="en-US" dirty="0"/>
              <a:t>Learning Tools in the new Edge eBook Reader include features like Read Aloud or simultaneously highlighting and voicing text. This improves reading for people with dyslexia and English language learners.</a:t>
            </a:r>
          </a:p>
          <a:p>
            <a:pPr lvl="0"/>
            <a:endParaRPr lang="en-US" dirty="0"/>
          </a:p>
          <a:p>
            <a:pPr lvl="0"/>
            <a:r>
              <a:rPr lang="en-US" dirty="0"/>
              <a:t>Mono audio simply combines the sounds from the left and right channel into a single audio signal, so you don’t miss anything if you are listening with one ear or have partial hearing loss in one ear.</a:t>
            </a:r>
          </a:p>
          <a:p>
            <a:pPr lvl="0"/>
            <a:endParaRPr lang="en-US" dirty="0"/>
          </a:p>
          <a:p>
            <a:pPr lvl="0"/>
            <a:r>
              <a:rPr lang="en-US" dirty="0"/>
              <a:t>Finally, Xbox is doing some really interesting work. Xbox implemented a feature called co-pilot, that enables two people to play one character using two different controllers. Not only is it great for great for people with disabilities to sometimes have a co-pilot, its great for kids and parents or friend too. It is a great example of inclusive design.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
        <p:nvSpPr>
          <p:cNvPr id="9" name="Slide Image Placeholder 8"/>
          <p:cNvSpPr>
            <a:spLocks noGrp="1" noRot="1" noChangeAspect="1"/>
          </p:cNvSpPr>
          <p:nvPr>
            <p:ph type="sldImg"/>
          </p:nvPr>
        </p:nvSpPr>
        <p:spPr>
          <a:xfrm>
            <a:off x="717550" y="430213"/>
            <a:ext cx="5575300" cy="3136900"/>
          </a:xfrm>
        </p:spPr>
      </p:sp>
    </p:spTree>
    <p:extLst>
      <p:ext uri="{BB962C8B-B14F-4D97-AF65-F5344CB8AC3E}">
        <p14:creationId xmlns:p14="http://schemas.microsoft.com/office/powerpoint/2010/main" val="2126208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18636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9793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27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38112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6"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209393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7"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10" name="Rectangle 9"/>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4098647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5702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215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19545306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6796501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810277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96245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405076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44062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07454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67155633"/>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3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4200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58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7376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4087612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4772468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57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8863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40919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2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478"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005544715"/>
      </p:ext>
    </p:extLst>
  </p:cSld>
  <p:clrMap bg1="dk1" tx1="lt1" bg2="dk2" tx2="lt2" accent1="accent1" accent2="accent2" accent3="accent3" accent4="accent4" accent5="accent5" accent6="accent6" hlink="hlink" folHlink="folHlink"/>
  <p:sldLayoutIdLst>
    <p:sldLayoutId id="2147484496" r:id="rId1"/>
    <p:sldLayoutId id="2147484498"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i58TvG3PtA"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msdn.microsoft.com/accessibility"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67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decoation">
            <a:extLst>
              <a:ext uri="{FF2B5EF4-FFF2-40B4-BE49-F238E27FC236}">
                <a16:creationId xmlns:a16="http://schemas.microsoft.com/office/drawing/2014/main" id="{0B8491A0-2915-4452-855F-C8F5C0C209E2}"/>
              </a:ext>
            </a:extLst>
          </p:cNvPr>
          <p:cNvSpPr/>
          <p:nvPr/>
        </p:nvSpPr>
        <p:spPr bwMode="auto">
          <a:xfrm>
            <a:off x="6212593" y="7937"/>
            <a:ext cx="621823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idx="4294967295"/>
          </p:nvPr>
        </p:nvSpPr>
        <p:spPr>
          <a:xfrm>
            <a:off x="274639" y="295274"/>
            <a:ext cx="5562598" cy="917575"/>
          </a:xfrm>
        </p:spPr>
        <p:txBody>
          <a:bodyPr/>
          <a:lstStyle/>
          <a:p>
            <a:r>
              <a:rPr lang="en-US" dirty="0">
                <a:solidFill>
                  <a:schemeClr val="bg1"/>
                </a:solidFill>
              </a:rPr>
              <a:t>Other Features in the Creators Update</a:t>
            </a:r>
          </a:p>
        </p:txBody>
      </p:sp>
      <p:sp>
        <p:nvSpPr>
          <p:cNvPr id="8" name="Rectangle 7"/>
          <p:cNvSpPr/>
          <p:nvPr/>
        </p:nvSpPr>
        <p:spPr bwMode="auto">
          <a:xfrm>
            <a:off x="881" y="-1"/>
            <a:ext cx="6217356" cy="69945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91" fontAlgn="base">
              <a:lnSpc>
                <a:spcPct val="90000"/>
              </a:lnSpc>
              <a:spcBef>
                <a:spcPct val="0"/>
              </a:spcBef>
              <a:spcAft>
                <a:spcPct val="0"/>
              </a:spcAft>
            </a:pPr>
            <a:endParaRPr lang="en-US" sz="4488" spc="-150" dirty="0">
              <a:gradFill>
                <a:gsLst>
                  <a:gs pos="0">
                    <a:srgbClr val="FFFFFF"/>
                  </a:gs>
                  <a:gs pos="100000">
                    <a:srgbClr val="FFFFFF"/>
                  </a:gs>
                </a:gsLst>
                <a:lin ang="5400000" scaled="0"/>
              </a:gradFill>
              <a:latin typeface="Segoe UI Light"/>
              <a:ea typeface="Segoe UI" pitchFamily="34" charset="0"/>
              <a:cs typeface="Segoe UI" pitchFamily="34" charset="0"/>
            </a:endParaRPr>
          </a:p>
          <a:p>
            <a:pPr marL="241245" defTabSz="932391" fontAlgn="base">
              <a:lnSpc>
                <a:spcPct val="90000"/>
              </a:lnSpc>
              <a:spcBef>
                <a:spcPct val="0"/>
              </a:spcBef>
              <a:spcAft>
                <a:spcPct val="0"/>
              </a:spcAft>
            </a:pPr>
            <a:r>
              <a:rPr lang="en-US" sz="4896"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rPr>
              <a:t>Other Features in the Windows 10</a:t>
            </a:r>
            <a:br>
              <a:rPr lang="en-US" sz="4896"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rPr>
            </a:br>
            <a:r>
              <a:rPr lang="en-US" sz="4896"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rPr>
              <a:t>Creators Update:</a:t>
            </a:r>
            <a:endParaRPr lang="en-US" sz="3672"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endParaRPr>
          </a:p>
          <a:p>
            <a:pPr marL="241245" defTabSz="932391" fontAlgn="base">
              <a:lnSpc>
                <a:spcPct val="90000"/>
              </a:lnSpc>
              <a:spcBef>
                <a:spcPct val="0"/>
              </a:spcBef>
              <a:spcAft>
                <a:spcPct val="0"/>
              </a:spcAft>
            </a:pPr>
            <a:endParaRPr lang="en-US" sz="2448" spc="-150" dirty="0">
              <a:gradFill>
                <a:gsLst>
                  <a:gs pos="0">
                    <a:srgbClr val="FFFFFF"/>
                  </a:gs>
                  <a:gs pos="100000">
                    <a:srgbClr val="FFFFFF"/>
                  </a:gs>
                </a:gsLst>
                <a:lin ang="5400000" scaled="0"/>
              </a:gradFill>
              <a:latin typeface="+mj-lt"/>
              <a:ea typeface="Segoe UI" pitchFamily="34" charset="0"/>
              <a:cs typeface="Segoe UI" pitchFamily="34" charset="0"/>
            </a:endParaRP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Learning Tools in</a:t>
            </a:r>
            <a:b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b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Edge eBooks</a:t>
            </a: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Mono Audio</a:t>
            </a: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Xbox Co-Pilot &amp;</a:t>
            </a:r>
            <a:b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b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In-Game Chat</a:t>
            </a:r>
          </a:p>
          <a:p>
            <a:pPr marL="241245" defTabSz="932391" fontAlgn="base">
              <a:lnSpc>
                <a:spcPct val="90000"/>
              </a:lnSpc>
              <a:spcBef>
                <a:spcPct val="0"/>
              </a:spcBef>
              <a:spcAft>
                <a:spcPct val="0"/>
              </a:spcAft>
            </a:pPr>
            <a:r>
              <a:rPr lang="en-US" sz="3672" spc="-1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 </a:t>
            </a:r>
          </a:p>
        </p:txBody>
      </p:sp>
      <p:pic>
        <p:nvPicPr>
          <p:cNvPr id="3" name="Picture 2" title="xbox co-pilot is every parents dream">
            <a:extLst>
              <a:ext uri="{FF2B5EF4-FFF2-40B4-BE49-F238E27FC236}">
                <a16:creationId xmlns:a16="http://schemas.microsoft.com/office/drawing/2014/main" id="{AE20A55D-51C7-4F99-BED5-73D3D3D9C640}"/>
              </a:ext>
            </a:extLst>
          </p:cNvPr>
          <p:cNvPicPr>
            <a:picLocks noChangeAspect="1"/>
          </p:cNvPicPr>
          <p:nvPr/>
        </p:nvPicPr>
        <p:blipFill rotWithShape="1">
          <a:blip r:embed="rId3"/>
          <a:srcRect b="49426"/>
          <a:stretch/>
        </p:blipFill>
        <p:spPr>
          <a:xfrm>
            <a:off x="6599239" y="1439862"/>
            <a:ext cx="5639289" cy="2133600"/>
          </a:xfrm>
          <a:prstGeom prst="rect">
            <a:avLst/>
          </a:prstGeom>
          <a:ln>
            <a:noFill/>
          </a:ln>
          <a:effectLst>
            <a:outerShdw blurRad="292100" dist="139700" dir="2700000" algn="tl" rotWithShape="0">
              <a:srgbClr val="333333">
                <a:alpha val="65000"/>
              </a:srgbClr>
            </a:outerShdw>
          </a:effectLst>
        </p:spPr>
      </p:pic>
      <p:pic>
        <p:nvPicPr>
          <p:cNvPr id="7" name="Picture 6" title="xbox one introduces in game chat">
            <a:extLst>
              <a:ext uri="{FF2B5EF4-FFF2-40B4-BE49-F238E27FC236}">
                <a16:creationId xmlns:a16="http://schemas.microsoft.com/office/drawing/2014/main" id="{2962061F-A16A-4057-A46B-F8D6123D3661}"/>
              </a:ext>
            </a:extLst>
          </p:cNvPr>
          <p:cNvPicPr>
            <a:picLocks noChangeAspect="1"/>
          </p:cNvPicPr>
          <p:nvPr/>
        </p:nvPicPr>
        <p:blipFill rotWithShape="1">
          <a:blip r:embed="rId3"/>
          <a:srcRect t="57801" b="656"/>
          <a:stretch/>
        </p:blipFill>
        <p:spPr>
          <a:xfrm>
            <a:off x="6569076" y="3987005"/>
            <a:ext cx="5639289" cy="175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656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a:t>Windows 10 Craftsmanship Video</a:t>
            </a:r>
          </a:p>
        </p:txBody>
      </p:sp>
      <p:pic>
        <p:nvPicPr>
          <p:cNvPr id="3" name="Picture 2" descr="Kelly Ford wearing a red shirt">
            <a:hlinkClick r:id="rId3"/>
          </p:cNvPr>
          <p:cNvPicPr>
            <a:picLocks noChangeAspect="1"/>
          </p:cNvPicPr>
          <p:nvPr/>
        </p:nvPicPr>
        <p:blipFill>
          <a:blip r:embed="rId4"/>
          <a:stretch>
            <a:fillRect/>
          </a:stretch>
        </p:blipFill>
        <p:spPr>
          <a:xfrm>
            <a:off x="882" y="-1"/>
            <a:ext cx="12434711" cy="6994525"/>
          </a:xfrm>
          <a:prstGeom prst="rect">
            <a:avLst/>
          </a:prstGeom>
        </p:spPr>
      </p:pic>
      <p:sp>
        <p:nvSpPr>
          <p:cNvPr id="56" name="Rectangle 55" title="decoration"/>
          <p:cNvSpPr/>
          <p:nvPr/>
        </p:nvSpPr>
        <p:spPr bwMode="auto">
          <a:xfrm>
            <a:off x="882" y="5525478"/>
            <a:ext cx="12434711" cy="1469047"/>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7" name="Title 974"/>
          <p:cNvSpPr txBox="1">
            <a:spLocks/>
          </p:cNvSpPr>
          <p:nvPr/>
        </p:nvSpPr>
        <p:spPr>
          <a:xfrm>
            <a:off x="-24644" y="5987087"/>
            <a:ext cx="12522318" cy="618110"/>
          </a:xfrm>
          <a:prstGeom prst="rect">
            <a:avLst/>
          </a:prstGeom>
        </p:spPr>
        <p:txBody>
          <a:bodyPr vert="horz" wrap="square" lIns="146262" tIns="91414" rIns="146262" bIns="91414" rtlCol="0" anchor="ctr">
            <a:noAutofit/>
          </a:bodyPr>
          <a:lstStyle>
            <a:lvl1pPr algn="l" defTabSz="932742" rtl="0" eaLnBrk="1" latinLnBrk="0" hangingPunct="1">
              <a:lnSpc>
                <a:spcPct val="90000"/>
              </a:lnSpc>
              <a:spcBef>
                <a:spcPct val="0"/>
              </a:spcBef>
              <a:buNone/>
              <a:defRPr lang="en-US" sz="4000" b="0" kern="1200" cap="none" spc="-102" baseline="0" dirty="0" smtClean="0">
                <a:ln w="3175">
                  <a:noFill/>
                </a:ln>
                <a:gradFill>
                  <a:gsLst>
                    <a:gs pos="1250">
                      <a:schemeClr val="accent1"/>
                    </a:gs>
                    <a:gs pos="100000">
                      <a:schemeClr val="accent1"/>
                    </a:gs>
                  </a:gsLst>
                  <a:lin ang="5400000" scaled="0"/>
                </a:gradFill>
                <a:effectLst/>
                <a:latin typeface="Segoe UI Semibold" panose="020B0702040204020203" pitchFamily="34" charset="0"/>
                <a:ea typeface="+mn-ea"/>
                <a:cs typeface="Segoe UI Semibold" panose="020B0702040204020203" pitchFamily="34" charset="0"/>
              </a:defRPr>
            </a:lvl1pPr>
          </a:lstStyle>
          <a:p>
            <a:pPr algn="ctr" defTabSz="951304">
              <a:spcAft>
                <a:spcPts val="612"/>
              </a:spcAft>
              <a:defRPr/>
            </a:pPr>
            <a:r>
              <a:rPr lang="en-US" sz="3060" cap="all" spc="306"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WINDOWS 10 Craftsmanship</a:t>
            </a:r>
          </a:p>
          <a:p>
            <a:pPr algn="ctr" defTabSz="951304">
              <a:spcAft>
                <a:spcPts val="612"/>
              </a:spcAft>
              <a:defRPr/>
            </a:pPr>
            <a:r>
              <a:rPr lang="en-US" sz="3060" spc="306" dirty="0">
                <a:solidFill>
                  <a:schemeClr val="bg1"/>
                </a:solidFill>
                <a:latin typeface="Segoe UI Light"/>
                <a:ea typeface="Segoe UI Black" panose="020B0A02040204020203" pitchFamily="34" charset="0"/>
                <a:cs typeface="Segoe UI Black" panose="020B0A02040204020203" pitchFamily="34" charset="0"/>
              </a:rPr>
              <a:t>http://aka.ms/win10craftsmanship</a:t>
            </a:r>
          </a:p>
        </p:txBody>
      </p:sp>
      <p:sp>
        <p:nvSpPr>
          <p:cNvPr id="58" name="Rectangle 57" title="decoration"/>
          <p:cNvSpPr/>
          <p:nvPr/>
        </p:nvSpPr>
        <p:spPr bwMode="auto">
          <a:xfrm>
            <a:off x="882" y="5525618"/>
            <a:ext cx="12434077" cy="45714"/>
          </a:xfrm>
          <a:prstGeom prst="rect">
            <a:avLst/>
          </a:prstGeom>
          <a:solidFill>
            <a:schemeClr val="bg1">
              <a:lumMod val="50000"/>
            </a:schemeClr>
          </a:solidFill>
          <a:ln>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23844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a:t>Looking Forward</a:t>
            </a:r>
            <a:br>
              <a:rPr lang="en-US" sz="7200" dirty="0"/>
            </a:br>
            <a:r>
              <a:rPr lang="en-US" sz="7200" dirty="0"/>
              <a:t>for Users</a:t>
            </a:r>
          </a:p>
        </p:txBody>
      </p:sp>
    </p:spTree>
    <p:extLst>
      <p:ext uri="{BB962C8B-B14F-4D97-AF65-F5344CB8AC3E}">
        <p14:creationId xmlns:p14="http://schemas.microsoft.com/office/powerpoint/2010/main" val="109647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decoration">
            <a:extLst>
              <a:ext uri="{FF2B5EF4-FFF2-40B4-BE49-F238E27FC236}">
                <a16:creationId xmlns:a16="http://schemas.microsoft.com/office/drawing/2014/main" id="{0B8491A0-2915-4452-855F-C8F5C0C209E2}"/>
              </a:ext>
            </a:extLst>
          </p:cNvPr>
          <p:cNvSpPr/>
          <p:nvPr/>
        </p:nvSpPr>
        <p:spPr bwMode="auto">
          <a:xfrm>
            <a:off x="6238874" y="7937"/>
            <a:ext cx="621823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idx="4294967295"/>
          </p:nvPr>
        </p:nvSpPr>
        <p:spPr>
          <a:xfrm>
            <a:off x="274639" y="295274"/>
            <a:ext cx="5562598" cy="917575"/>
          </a:xfrm>
        </p:spPr>
        <p:txBody>
          <a:bodyPr/>
          <a:lstStyle/>
          <a:p>
            <a:r>
              <a:rPr lang="en-US" dirty="0">
                <a:solidFill>
                  <a:schemeClr val="bg1"/>
                </a:solidFill>
              </a:rPr>
              <a:t>Coming in Windows </a:t>
            </a:r>
            <a:r>
              <a:rPr lang="en-US" dirty="0" err="1">
                <a:solidFill>
                  <a:schemeClr val="bg1"/>
                </a:solidFill>
              </a:rPr>
              <a:t>v.Next</a:t>
            </a:r>
            <a:endParaRPr lang="en-US" dirty="0">
              <a:solidFill>
                <a:schemeClr val="bg1"/>
              </a:solidFill>
            </a:endParaRPr>
          </a:p>
        </p:txBody>
      </p:sp>
      <p:sp>
        <p:nvSpPr>
          <p:cNvPr id="8" name="Rectangle 7"/>
          <p:cNvSpPr/>
          <p:nvPr/>
        </p:nvSpPr>
        <p:spPr bwMode="auto">
          <a:xfrm>
            <a:off x="881" y="-1"/>
            <a:ext cx="6217356" cy="69945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91" fontAlgn="base">
              <a:lnSpc>
                <a:spcPct val="90000"/>
              </a:lnSpc>
              <a:spcBef>
                <a:spcPct val="0"/>
              </a:spcBef>
              <a:spcAft>
                <a:spcPct val="0"/>
              </a:spcAft>
            </a:pPr>
            <a:endParaRPr lang="en-US" sz="4488" spc="-150" dirty="0">
              <a:gradFill>
                <a:gsLst>
                  <a:gs pos="0">
                    <a:srgbClr val="FFFFFF"/>
                  </a:gs>
                  <a:gs pos="100000">
                    <a:srgbClr val="FFFFFF"/>
                  </a:gs>
                </a:gsLst>
                <a:lin ang="5400000" scaled="0"/>
              </a:gradFill>
              <a:latin typeface="Segoe UI Light"/>
              <a:ea typeface="Segoe UI" pitchFamily="34" charset="0"/>
              <a:cs typeface="Segoe UI" pitchFamily="34" charset="0"/>
            </a:endParaRPr>
          </a:p>
          <a:p>
            <a:pPr marL="241245" defTabSz="932391" fontAlgn="base">
              <a:lnSpc>
                <a:spcPct val="90000"/>
              </a:lnSpc>
              <a:spcBef>
                <a:spcPct val="0"/>
              </a:spcBef>
              <a:spcAft>
                <a:spcPct val="0"/>
              </a:spcAft>
            </a:pPr>
            <a:r>
              <a:rPr lang="en-US" sz="4896"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rPr>
              <a:t>Coming in Windows </a:t>
            </a:r>
            <a:r>
              <a:rPr lang="en-US" sz="4896" spc="-150" dirty="0" err="1">
                <a:gradFill>
                  <a:gsLst>
                    <a:gs pos="0">
                      <a:srgbClr val="FFFFFF"/>
                    </a:gs>
                    <a:gs pos="100000">
                      <a:srgbClr val="FFFFFF"/>
                    </a:gs>
                  </a:gsLst>
                  <a:lin ang="5400000" scaled="0"/>
                </a:gradFill>
                <a:latin typeface="+mj-lt"/>
                <a:ea typeface="Segoe UI" pitchFamily="34" charset="0"/>
                <a:cs typeface="Segoe UI Semibold" panose="020B0702040204020203" pitchFamily="34" charset="0"/>
              </a:rPr>
              <a:t>v.Next</a:t>
            </a:r>
            <a:r>
              <a:rPr lang="en-US" sz="4896"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rPr>
              <a:t> (Winter 2017)</a:t>
            </a:r>
            <a:endParaRPr lang="en-US" sz="3672"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endParaRPr>
          </a:p>
          <a:p>
            <a:pPr marL="241245" defTabSz="932391" fontAlgn="base">
              <a:lnSpc>
                <a:spcPct val="90000"/>
              </a:lnSpc>
              <a:spcBef>
                <a:spcPct val="0"/>
              </a:spcBef>
              <a:spcAft>
                <a:spcPct val="0"/>
              </a:spcAft>
            </a:pPr>
            <a:endParaRPr lang="en-US" sz="2448" spc="-150" dirty="0">
              <a:gradFill>
                <a:gsLst>
                  <a:gs pos="0">
                    <a:srgbClr val="FFFFFF"/>
                  </a:gs>
                  <a:gs pos="100000">
                    <a:srgbClr val="FFFFFF"/>
                  </a:gs>
                </a:gsLst>
                <a:lin ang="5400000" scaled="0"/>
              </a:gradFill>
              <a:latin typeface="+mj-lt"/>
              <a:ea typeface="Segoe UI" pitchFamily="34" charset="0"/>
              <a:cs typeface="Segoe UI" pitchFamily="34" charset="0"/>
            </a:endParaRP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All-day every day use of Narrator</a:t>
            </a: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cs typeface="Segoe UI Light" panose="020B0502040204020203" pitchFamily="34" charset="0"/>
              </a:rPr>
              <a:t>All-day every day use of Magnifier</a:t>
            </a: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cs typeface="Segoe UI Light" panose="020B0502040204020203" pitchFamily="34" charset="0"/>
              </a:rPr>
              <a:t>Easier for teachers to improve student learning outcomes</a:t>
            </a:r>
          </a:p>
          <a:p>
            <a:pPr marL="241245" defTabSz="932391" fontAlgn="base">
              <a:lnSpc>
                <a:spcPct val="90000"/>
              </a:lnSpc>
              <a:spcBef>
                <a:spcPct val="0"/>
              </a:spcBef>
              <a:spcAft>
                <a:spcPct val="0"/>
              </a:spcAft>
            </a:pPr>
            <a:endParaRPr lang="en-US" sz="3672" spc="-1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pic>
        <p:nvPicPr>
          <p:cNvPr id="9" name="Picture 8" title="Fuzzy Text When Magnified">
            <a:extLst>
              <a:ext uri="{FF2B5EF4-FFF2-40B4-BE49-F238E27FC236}">
                <a16:creationId xmlns:a16="http://schemas.microsoft.com/office/drawing/2014/main" id="{37BF5820-4409-406A-B088-3941682CA42E}"/>
              </a:ext>
            </a:extLst>
          </p:cNvPr>
          <p:cNvPicPr>
            <a:picLocks noChangeAspect="1"/>
          </p:cNvPicPr>
          <p:nvPr/>
        </p:nvPicPr>
        <p:blipFill rotWithShape="1">
          <a:blip r:embed="rId3"/>
          <a:srcRect l="47860" b="68136"/>
          <a:stretch/>
        </p:blipFill>
        <p:spPr>
          <a:xfrm>
            <a:off x="7048949" y="1744662"/>
            <a:ext cx="4731888" cy="1490307"/>
          </a:xfrm>
          <a:prstGeom prst="rect">
            <a:avLst/>
          </a:prstGeom>
        </p:spPr>
      </p:pic>
      <p:pic>
        <p:nvPicPr>
          <p:cNvPr id="12" name="Picture 11" title="Less Fuzzy Text When Magnified">
            <a:extLst>
              <a:ext uri="{FF2B5EF4-FFF2-40B4-BE49-F238E27FC236}">
                <a16:creationId xmlns:a16="http://schemas.microsoft.com/office/drawing/2014/main" id="{03733337-18B1-4315-82A2-3CCF693515C7}"/>
              </a:ext>
            </a:extLst>
          </p:cNvPr>
          <p:cNvPicPr>
            <a:picLocks noChangeAspect="1"/>
          </p:cNvPicPr>
          <p:nvPr/>
        </p:nvPicPr>
        <p:blipFill rotWithShape="1">
          <a:blip r:embed="rId4"/>
          <a:srcRect r="5157" b="69361"/>
          <a:stretch/>
        </p:blipFill>
        <p:spPr>
          <a:xfrm>
            <a:off x="7087575" y="4292955"/>
            <a:ext cx="4654637" cy="1490307"/>
          </a:xfrm>
          <a:prstGeom prst="rect">
            <a:avLst/>
          </a:prstGeom>
        </p:spPr>
      </p:pic>
      <p:sp>
        <p:nvSpPr>
          <p:cNvPr id="14" name="TextBox 13">
            <a:extLst>
              <a:ext uri="{FF2B5EF4-FFF2-40B4-BE49-F238E27FC236}">
                <a16:creationId xmlns:a16="http://schemas.microsoft.com/office/drawing/2014/main" id="{9B123997-CEA2-4317-9D15-90D7F4867F09}"/>
              </a:ext>
            </a:extLst>
          </p:cNvPr>
          <p:cNvSpPr txBox="1"/>
          <p:nvPr/>
        </p:nvSpPr>
        <p:spPr>
          <a:xfrm>
            <a:off x="8292601" y="1187905"/>
            <a:ext cx="2370053" cy="369332"/>
          </a:xfrm>
          <a:prstGeom prst="rect">
            <a:avLst/>
          </a:prstGeom>
          <a:noFill/>
        </p:spPr>
        <p:txBody>
          <a:bodyPr wrap="square" lIns="0" tIns="0" rIns="0" bIns="0" rtlCol="0">
            <a:spAutoFit/>
          </a:bodyPr>
          <a:lstStyle/>
          <a:p>
            <a:r>
              <a:rPr lang="en-US" sz="2400" spc="-70" dirty="0">
                <a:gradFill>
                  <a:gsLst>
                    <a:gs pos="2917">
                      <a:srgbClr val="797A7D"/>
                    </a:gs>
                    <a:gs pos="95000">
                      <a:srgbClr val="797A7D"/>
                    </a:gs>
                  </a:gsLst>
                  <a:lin ang="5400000" scaled="0"/>
                </a:gradFill>
                <a:latin typeface="Segoe UI"/>
              </a:rPr>
              <a:t>Windows 10 RS2</a:t>
            </a:r>
          </a:p>
        </p:txBody>
      </p:sp>
      <p:sp>
        <p:nvSpPr>
          <p:cNvPr id="15" name="TextBox 14">
            <a:extLst>
              <a:ext uri="{FF2B5EF4-FFF2-40B4-BE49-F238E27FC236}">
                <a16:creationId xmlns:a16="http://schemas.microsoft.com/office/drawing/2014/main" id="{BF40AEBA-A83F-4A06-8899-E590C34879DA}"/>
              </a:ext>
            </a:extLst>
          </p:cNvPr>
          <p:cNvSpPr txBox="1"/>
          <p:nvPr/>
        </p:nvSpPr>
        <p:spPr>
          <a:xfrm>
            <a:off x="8292601" y="3734354"/>
            <a:ext cx="2370053" cy="369332"/>
          </a:xfrm>
          <a:prstGeom prst="rect">
            <a:avLst/>
          </a:prstGeom>
          <a:noFill/>
        </p:spPr>
        <p:txBody>
          <a:bodyPr wrap="square" lIns="0" tIns="0" rIns="0" bIns="0" rtlCol="0">
            <a:spAutoFit/>
          </a:bodyPr>
          <a:lstStyle/>
          <a:p>
            <a:r>
              <a:rPr lang="en-US" sz="2400" spc="-70" dirty="0">
                <a:gradFill>
                  <a:gsLst>
                    <a:gs pos="2917">
                      <a:srgbClr val="797A7D"/>
                    </a:gs>
                    <a:gs pos="95000">
                      <a:srgbClr val="797A7D"/>
                    </a:gs>
                  </a:gsLst>
                  <a:lin ang="5400000" scaled="0"/>
                </a:gradFill>
                <a:latin typeface="Segoe UI"/>
              </a:rPr>
              <a:t>Windows 10 RS3</a:t>
            </a:r>
          </a:p>
        </p:txBody>
      </p:sp>
    </p:spTree>
    <p:extLst>
      <p:ext uri="{BB962C8B-B14F-4D97-AF65-F5344CB8AC3E}">
        <p14:creationId xmlns:p14="http://schemas.microsoft.com/office/powerpoint/2010/main" val="41332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a:t>Get Started</a:t>
            </a:r>
            <a:br>
              <a:rPr lang="en-US" sz="7200" dirty="0"/>
            </a:br>
            <a:r>
              <a:rPr lang="en-US" sz="7200" dirty="0"/>
              <a:t>for Developers</a:t>
            </a:r>
          </a:p>
        </p:txBody>
      </p:sp>
    </p:spTree>
    <p:extLst>
      <p:ext uri="{BB962C8B-B14F-4D97-AF65-F5344CB8AC3E}">
        <p14:creationId xmlns:p14="http://schemas.microsoft.com/office/powerpoint/2010/main" val="222100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5C7F0-9ED4-4C26-BB4E-C59F69EA6495}"/>
              </a:ext>
            </a:extLst>
          </p:cNvPr>
          <p:cNvSpPr>
            <a:spLocks noGrp="1"/>
          </p:cNvSpPr>
          <p:nvPr>
            <p:ph type="title"/>
          </p:nvPr>
        </p:nvSpPr>
        <p:spPr/>
        <p:txBody>
          <a:bodyPr/>
          <a:lstStyle/>
          <a:p>
            <a:r>
              <a:rPr lang="en-US" dirty="0"/>
              <a:t>Why Invest in Accessibility?</a:t>
            </a:r>
          </a:p>
        </p:txBody>
      </p:sp>
      <p:sp>
        <p:nvSpPr>
          <p:cNvPr id="21" name="Text Placeholder 20">
            <a:extLst>
              <a:ext uri="{FF2B5EF4-FFF2-40B4-BE49-F238E27FC236}">
                <a16:creationId xmlns:a16="http://schemas.microsoft.com/office/drawing/2014/main" id="{8E3DF56F-7AA9-4EDE-AE76-3A2354993A50}"/>
              </a:ext>
            </a:extLst>
          </p:cNvPr>
          <p:cNvSpPr>
            <a:spLocks noGrp="1"/>
          </p:cNvSpPr>
          <p:nvPr>
            <p:ph type="body" sz="quarter" idx="10"/>
          </p:nvPr>
        </p:nvSpPr>
        <p:spPr>
          <a:xfrm>
            <a:off x="2101849" y="1738233"/>
            <a:ext cx="9678988" cy="3816429"/>
          </a:xfrm>
        </p:spPr>
        <p:txBody>
          <a:bodyPr/>
          <a:lstStyle/>
          <a:p>
            <a:pPr>
              <a:lnSpc>
                <a:spcPct val="100000"/>
              </a:lnSpc>
              <a:spcBef>
                <a:spcPts val="2400"/>
              </a:spcBef>
            </a:pPr>
            <a:r>
              <a:rPr lang="en-US" sz="4400" dirty="0">
                <a:solidFill>
                  <a:schemeClr val="tx1"/>
                </a:solidFill>
              </a:rPr>
              <a:t>Reach</a:t>
            </a:r>
          </a:p>
          <a:p>
            <a:pPr>
              <a:lnSpc>
                <a:spcPct val="100000"/>
              </a:lnSpc>
              <a:spcBef>
                <a:spcPts val="2400"/>
              </a:spcBef>
            </a:pPr>
            <a:r>
              <a:rPr lang="en-US" sz="4400" dirty="0">
                <a:solidFill>
                  <a:schemeClr val="tx1"/>
                </a:solidFill>
              </a:rPr>
              <a:t>Usability</a:t>
            </a:r>
          </a:p>
          <a:p>
            <a:pPr>
              <a:lnSpc>
                <a:spcPct val="100000"/>
              </a:lnSpc>
              <a:spcBef>
                <a:spcPts val="2400"/>
              </a:spcBef>
            </a:pPr>
            <a:r>
              <a:rPr lang="en-US" sz="4400" dirty="0">
                <a:solidFill>
                  <a:schemeClr val="tx1"/>
                </a:solidFill>
              </a:rPr>
              <a:t>Compliance</a:t>
            </a:r>
            <a:endParaRPr lang="uk-UA" sz="4400" dirty="0">
              <a:solidFill>
                <a:schemeClr val="tx1"/>
              </a:solidFill>
            </a:endParaRPr>
          </a:p>
          <a:p>
            <a:pPr>
              <a:lnSpc>
                <a:spcPct val="100000"/>
              </a:lnSpc>
              <a:spcBef>
                <a:spcPts val="2400"/>
              </a:spcBef>
            </a:pPr>
            <a:r>
              <a:rPr lang="en-US" sz="4400" dirty="0">
                <a:solidFill>
                  <a:schemeClr val="tx1"/>
                </a:solidFill>
              </a:rPr>
              <a:t>Helping people</a:t>
            </a:r>
          </a:p>
        </p:txBody>
      </p:sp>
      <p:grpSp>
        <p:nvGrpSpPr>
          <p:cNvPr id="2" name="Group 1" title="decoration">
            <a:extLst>
              <a:ext uri="{FF2B5EF4-FFF2-40B4-BE49-F238E27FC236}">
                <a16:creationId xmlns:a16="http://schemas.microsoft.com/office/drawing/2014/main" id="{9340BD59-4FF8-4E36-8126-672528C2E5D0}"/>
              </a:ext>
            </a:extLst>
          </p:cNvPr>
          <p:cNvGrpSpPr/>
          <p:nvPr/>
        </p:nvGrpSpPr>
        <p:grpSpPr>
          <a:xfrm>
            <a:off x="1135420" y="1783533"/>
            <a:ext cx="746817" cy="3669015"/>
            <a:chOff x="1135420" y="1783533"/>
            <a:chExt cx="746817" cy="3669015"/>
          </a:xfrm>
        </p:grpSpPr>
        <p:sp>
          <p:nvSpPr>
            <p:cNvPr id="7" name="Freeform 29">
              <a:extLst>
                <a:ext uri="{FF2B5EF4-FFF2-40B4-BE49-F238E27FC236}">
                  <a16:creationId xmlns:a16="http://schemas.microsoft.com/office/drawing/2014/main" id="{B9187DC6-51C4-4AC4-A788-93F27781B19A}"/>
                </a:ext>
              </a:extLst>
            </p:cNvPr>
            <p:cNvSpPr>
              <a:spLocks noEditPoints="1"/>
            </p:cNvSpPr>
            <p:nvPr/>
          </p:nvSpPr>
          <p:spPr bwMode="auto">
            <a:xfrm>
              <a:off x="1135420" y="1783533"/>
              <a:ext cx="736085" cy="736086"/>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12" name="Freeform 29">
              <a:extLst>
                <a:ext uri="{FF2B5EF4-FFF2-40B4-BE49-F238E27FC236}">
                  <a16:creationId xmlns:a16="http://schemas.microsoft.com/office/drawing/2014/main" id="{711839FA-1BF3-470E-A6C0-012DB000759D}"/>
                </a:ext>
              </a:extLst>
            </p:cNvPr>
            <p:cNvSpPr>
              <a:spLocks noEditPoints="1"/>
            </p:cNvSpPr>
            <p:nvPr/>
          </p:nvSpPr>
          <p:spPr bwMode="auto">
            <a:xfrm>
              <a:off x="1138752" y="2761176"/>
              <a:ext cx="736085" cy="736086"/>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17" name="Freeform 29">
              <a:extLst>
                <a:ext uri="{FF2B5EF4-FFF2-40B4-BE49-F238E27FC236}">
                  <a16:creationId xmlns:a16="http://schemas.microsoft.com/office/drawing/2014/main" id="{ECB1BBD4-D42A-4826-9150-F64CA820EAAF}"/>
                </a:ext>
              </a:extLst>
            </p:cNvPr>
            <p:cNvSpPr>
              <a:spLocks noEditPoints="1"/>
            </p:cNvSpPr>
            <p:nvPr/>
          </p:nvSpPr>
          <p:spPr bwMode="auto">
            <a:xfrm>
              <a:off x="1146152" y="3738819"/>
              <a:ext cx="736085" cy="736086"/>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sp>
          <p:nvSpPr>
            <p:cNvPr id="8" name="Freeform 29">
              <a:extLst>
                <a:ext uri="{FF2B5EF4-FFF2-40B4-BE49-F238E27FC236}">
                  <a16:creationId xmlns:a16="http://schemas.microsoft.com/office/drawing/2014/main" id="{96B1FC27-6BBF-45D7-981A-8FA1EC2FBD4D}"/>
                </a:ext>
              </a:extLst>
            </p:cNvPr>
            <p:cNvSpPr>
              <a:spLocks noEditPoints="1"/>
            </p:cNvSpPr>
            <p:nvPr/>
          </p:nvSpPr>
          <p:spPr bwMode="auto">
            <a:xfrm>
              <a:off x="1146152" y="4716462"/>
              <a:ext cx="736085" cy="736086"/>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uk-UA"/>
            </a:p>
          </p:txBody>
        </p:sp>
      </p:grpSp>
      <p:sp>
        <p:nvSpPr>
          <p:cNvPr id="9" name="Rectangle 8">
            <a:extLst>
              <a:ext uri="{FF2B5EF4-FFF2-40B4-BE49-F238E27FC236}">
                <a16:creationId xmlns:a16="http://schemas.microsoft.com/office/drawing/2014/main" id="{C2195636-9646-4866-8CB5-3A879DB21228}"/>
              </a:ext>
            </a:extLst>
          </p:cNvPr>
          <p:cNvSpPr/>
          <p:nvPr/>
        </p:nvSpPr>
        <p:spPr>
          <a:xfrm>
            <a:off x="10529777" y="6031402"/>
            <a:ext cx="1634102" cy="664797"/>
          </a:xfrm>
          <a:prstGeom prst="rect">
            <a:avLst/>
          </a:prstGeom>
        </p:spPr>
        <p:txBody>
          <a:bodyPr wrap="none" lIns="182880" tIns="146304" rIns="182880" bIns="146304">
            <a:spAutoFit/>
          </a:bodyPr>
          <a:lstStyle/>
          <a:p>
            <a:pPr algn="r"/>
            <a:r>
              <a:rPr lang="en-US" sz="2400" dirty="0">
                <a:gradFill>
                  <a:gsLst>
                    <a:gs pos="6494">
                      <a:schemeClr val="tx1"/>
                    </a:gs>
                    <a:gs pos="18182">
                      <a:schemeClr val="tx1"/>
                    </a:gs>
                  </a:gsLst>
                  <a:lin ang="5400000" scaled="1"/>
                </a:gradFill>
              </a:rPr>
              <a:t>#</a:t>
            </a:r>
            <a:r>
              <a:rPr lang="en-US" sz="2400" dirty="0" err="1">
                <a:gradFill>
                  <a:gsLst>
                    <a:gs pos="6494">
                      <a:schemeClr val="tx1"/>
                    </a:gs>
                    <a:gs pos="18182">
                      <a:schemeClr val="tx1"/>
                    </a:gs>
                  </a:gsLst>
                  <a:lin ang="5400000" scaled="1"/>
                </a:gradFill>
              </a:rPr>
              <a:t>MSBuild</a:t>
            </a:r>
            <a:endParaRPr lang="en-US" sz="2400" dirty="0">
              <a:gradFill>
                <a:gsLst>
                  <a:gs pos="6494">
                    <a:schemeClr val="tx1"/>
                  </a:gs>
                  <a:gs pos="18182">
                    <a:schemeClr val="tx1"/>
                  </a:gs>
                </a:gsLst>
                <a:lin ang="5400000" scaled="1"/>
              </a:gradFill>
            </a:endParaRPr>
          </a:p>
        </p:txBody>
      </p:sp>
    </p:spTree>
    <p:extLst>
      <p:ext uri="{BB962C8B-B14F-4D97-AF65-F5344CB8AC3E}">
        <p14:creationId xmlns:p14="http://schemas.microsoft.com/office/powerpoint/2010/main" val="3288316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125" decel="100000" fill="hold"/>
                                        <p:tgtEl>
                                          <p:spTgt spid="2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250"/>
                                        <p:tgtEl>
                                          <p:spTgt spid="2"/>
                                        </p:tgtEl>
                                      </p:cBhvr>
                                    </p:animEffect>
                                    <p:anim calcmode="lin" valueType="num">
                                      <p:cBhvr>
                                        <p:cTn id="14" dur="1250" fill="hold"/>
                                        <p:tgtEl>
                                          <p:spTgt spid="2"/>
                                        </p:tgtEl>
                                        <p:attrNameLst>
                                          <p:attrName>ppt_x</p:attrName>
                                        </p:attrNameLst>
                                      </p:cBhvr>
                                      <p:tavLst>
                                        <p:tav tm="0">
                                          <p:val>
                                            <p:strVal val="#ppt_x"/>
                                          </p:val>
                                        </p:tav>
                                        <p:tav tm="100000">
                                          <p:val>
                                            <p:strVal val="#ppt_x"/>
                                          </p:val>
                                        </p:tav>
                                      </p:tavLst>
                                    </p:anim>
                                    <p:anim calcmode="lin" valueType="num">
                                      <p:cBhvr>
                                        <p:cTn id="15" dur="1125" decel="100000" fill="hold"/>
                                        <p:tgtEl>
                                          <p:spTgt spid="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&gt; Principles</a:t>
            </a:r>
          </a:p>
        </p:txBody>
      </p:sp>
      <p:sp>
        <p:nvSpPr>
          <p:cNvPr id="3" name="Text Placeholder 2"/>
          <p:cNvSpPr>
            <a:spLocks noGrp="1"/>
          </p:cNvSpPr>
          <p:nvPr>
            <p:ph type="body" sz="quarter" idx="10"/>
          </p:nvPr>
        </p:nvSpPr>
        <p:spPr>
          <a:xfrm>
            <a:off x="274638" y="1212850"/>
            <a:ext cx="11888787" cy="2511457"/>
          </a:xfrm>
        </p:spPr>
        <p:txBody>
          <a:bodyPr/>
          <a:lstStyle/>
          <a:p>
            <a:r>
              <a:rPr lang="en-US" dirty="0"/>
              <a:t>Think universal</a:t>
            </a:r>
          </a:p>
          <a:p>
            <a:r>
              <a:rPr lang="en-US" b="1" dirty="0">
                <a:latin typeface="Segoe UI Semibold" panose="020B0702040204020203" pitchFamily="34" charset="0"/>
                <a:cs typeface="Segoe UI Semibold" panose="020B0702040204020203" pitchFamily="34" charset="0"/>
              </a:rPr>
              <a:t>Make it personal</a:t>
            </a:r>
          </a:p>
          <a:p>
            <a:r>
              <a:rPr lang="en-US" b="1" dirty="0">
                <a:latin typeface="Segoe UI Semibold" panose="020B0702040204020203" pitchFamily="34" charset="0"/>
                <a:cs typeface="Segoe UI Semibold" panose="020B0702040204020203" pitchFamily="34" charset="0"/>
              </a:rPr>
              <a:t>Keep it simple</a:t>
            </a:r>
          </a:p>
          <a:p>
            <a:r>
              <a:rPr lang="en-US" dirty="0"/>
              <a:t>Create delight</a:t>
            </a:r>
          </a:p>
        </p:txBody>
      </p:sp>
      <p:sp>
        <p:nvSpPr>
          <p:cNvPr id="4" name="Rectangle 3"/>
          <p:cNvSpPr/>
          <p:nvPr/>
        </p:nvSpPr>
        <p:spPr>
          <a:xfrm>
            <a:off x="10529777" y="6031402"/>
            <a:ext cx="1634102" cy="664797"/>
          </a:xfrm>
          <a:prstGeom prst="rect">
            <a:avLst/>
          </a:prstGeom>
        </p:spPr>
        <p:txBody>
          <a:bodyPr wrap="none" lIns="182880" tIns="146304" rIns="182880" bIns="146304">
            <a:spAutoFit/>
          </a:bodyPr>
          <a:lstStyle/>
          <a:p>
            <a:pPr algn="r"/>
            <a:r>
              <a:rPr lang="en-US" sz="2400" dirty="0">
                <a:gradFill>
                  <a:gsLst>
                    <a:gs pos="6494">
                      <a:schemeClr val="tx1"/>
                    </a:gs>
                    <a:gs pos="18182">
                      <a:schemeClr val="tx1"/>
                    </a:gs>
                  </a:gsLst>
                  <a:lin ang="5400000" scaled="1"/>
                </a:gradFill>
              </a:rPr>
              <a:t>#</a:t>
            </a:r>
            <a:r>
              <a:rPr lang="en-US" sz="2400" dirty="0" err="1">
                <a:gradFill>
                  <a:gsLst>
                    <a:gs pos="6494">
                      <a:schemeClr val="tx1"/>
                    </a:gs>
                    <a:gs pos="18182">
                      <a:schemeClr val="tx1"/>
                    </a:gs>
                  </a:gsLst>
                  <a:lin ang="5400000" scaled="1"/>
                </a:gradFill>
              </a:rPr>
              <a:t>MSBuild</a:t>
            </a:r>
            <a:endParaRPr lang="en-US" sz="2400" dirty="0">
              <a:gradFill>
                <a:gsLst>
                  <a:gs pos="6494">
                    <a:schemeClr val="tx1"/>
                  </a:gs>
                  <a:gs pos="18182">
                    <a:schemeClr val="tx1"/>
                  </a:gs>
                </a:gsLst>
                <a:lin ang="5400000" scaled="1"/>
              </a:gradFill>
            </a:endParaRPr>
          </a:p>
        </p:txBody>
      </p:sp>
      <p:sp>
        <p:nvSpPr>
          <p:cNvPr id="5" name="Rectangle 4">
            <a:extLst>
              <a:ext uri="{FF2B5EF4-FFF2-40B4-BE49-F238E27FC236}">
                <a16:creationId xmlns:a16="http://schemas.microsoft.com/office/drawing/2014/main" id="{6A665988-4EB4-425A-8A74-21436EB862C3}"/>
              </a:ext>
            </a:extLst>
          </p:cNvPr>
          <p:cNvSpPr/>
          <p:nvPr/>
        </p:nvSpPr>
        <p:spPr>
          <a:xfrm>
            <a:off x="305609" y="6031402"/>
            <a:ext cx="7081810" cy="584775"/>
          </a:xfrm>
          <a:prstGeom prst="rect">
            <a:avLst/>
          </a:prstGeom>
        </p:spPr>
        <p:txBody>
          <a:bodyPr wrap="none">
            <a:spAutoFit/>
          </a:bodyPr>
          <a:lstStyle/>
          <a:p>
            <a:r>
              <a:rPr lang="en-US" sz="3200" dirty="0"/>
              <a:t>http://msdn.Microsoft.com/accessibility</a:t>
            </a:r>
          </a:p>
        </p:txBody>
      </p:sp>
    </p:spTree>
    <p:extLst>
      <p:ext uri="{BB962C8B-B14F-4D97-AF65-F5344CB8AC3E}">
        <p14:creationId xmlns:p14="http://schemas.microsoft.com/office/powerpoint/2010/main" val="15487475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&gt; Practical steps</a:t>
            </a:r>
          </a:p>
        </p:txBody>
      </p:sp>
      <p:sp>
        <p:nvSpPr>
          <p:cNvPr id="3" name="Text Placeholder 2"/>
          <p:cNvSpPr>
            <a:spLocks noGrp="1"/>
          </p:cNvSpPr>
          <p:nvPr>
            <p:ph type="body" sz="quarter" idx="10"/>
          </p:nvPr>
        </p:nvSpPr>
        <p:spPr>
          <a:xfrm>
            <a:off x="274638" y="1212850"/>
            <a:ext cx="11888787" cy="3730252"/>
          </a:xfrm>
        </p:spPr>
        <p:txBody>
          <a:bodyPr/>
          <a:lstStyle/>
          <a:p>
            <a:r>
              <a:rPr lang="en-US" b="1" dirty="0">
                <a:latin typeface="Segoe UI Semibold" panose="020B0702040204020203" pitchFamily="34" charset="0"/>
                <a:cs typeface="Segoe UI Semibold" panose="020B0702040204020203" pitchFamily="34" charset="0"/>
              </a:rPr>
              <a:t>Describe the target audience</a:t>
            </a:r>
          </a:p>
          <a:p>
            <a:r>
              <a:rPr lang="en-US" b="1" dirty="0">
                <a:latin typeface="Segoe UI Semibold" panose="020B0702040204020203" pitchFamily="34" charset="0"/>
                <a:cs typeface="Segoe UI Semibold" panose="020B0702040204020203" pitchFamily="34" charset="0"/>
              </a:rPr>
              <a:t>Talk to actual humans with specific needs</a:t>
            </a:r>
          </a:p>
          <a:p>
            <a:r>
              <a:rPr lang="en-US" dirty="0"/>
              <a:t>Choose a development framework wisely</a:t>
            </a:r>
          </a:p>
          <a:p>
            <a:r>
              <a:rPr lang="en-US" b="1" dirty="0">
                <a:latin typeface="Segoe UI Semibold" panose="020B0702040204020203" pitchFamily="34" charset="0"/>
                <a:cs typeface="Segoe UI Semibold" panose="020B0702040204020203" pitchFamily="34" charset="0"/>
              </a:rPr>
              <a:t>Use standard Windows controls whenever possible</a:t>
            </a:r>
          </a:p>
          <a:p>
            <a:r>
              <a:rPr lang="en-US" dirty="0"/>
              <a:t>Design a logical hierarchy for your controls</a:t>
            </a:r>
          </a:p>
          <a:p>
            <a:r>
              <a:rPr lang="en-US" dirty="0"/>
              <a:t>Design appropriate visual UI settings</a:t>
            </a:r>
          </a:p>
        </p:txBody>
      </p:sp>
      <p:sp>
        <p:nvSpPr>
          <p:cNvPr id="4" name="Rectangle 3"/>
          <p:cNvSpPr/>
          <p:nvPr/>
        </p:nvSpPr>
        <p:spPr>
          <a:xfrm>
            <a:off x="10529777" y="6031402"/>
            <a:ext cx="1634102" cy="664797"/>
          </a:xfrm>
          <a:prstGeom prst="rect">
            <a:avLst/>
          </a:prstGeom>
        </p:spPr>
        <p:txBody>
          <a:bodyPr wrap="none" lIns="182880" tIns="146304" rIns="182880" bIns="146304">
            <a:spAutoFit/>
          </a:bodyPr>
          <a:lstStyle/>
          <a:p>
            <a:pPr algn="r"/>
            <a:r>
              <a:rPr lang="en-US" sz="2400" dirty="0">
                <a:gradFill>
                  <a:gsLst>
                    <a:gs pos="6494">
                      <a:schemeClr val="tx1"/>
                    </a:gs>
                    <a:gs pos="18182">
                      <a:schemeClr val="tx1"/>
                    </a:gs>
                  </a:gsLst>
                  <a:lin ang="5400000" scaled="1"/>
                </a:gradFill>
              </a:rPr>
              <a:t>#</a:t>
            </a:r>
            <a:r>
              <a:rPr lang="en-US" sz="2400" dirty="0" err="1">
                <a:gradFill>
                  <a:gsLst>
                    <a:gs pos="6494">
                      <a:schemeClr val="tx1"/>
                    </a:gs>
                    <a:gs pos="18182">
                      <a:schemeClr val="tx1"/>
                    </a:gs>
                  </a:gsLst>
                  <a:lin ang="5400000" scaled="1"/>
                </a:gradFill>
              </a:rPr>
              <a:t>MSBuild</a:t>
            </a:r>
            <a:endParaRPr lang="en-US" sz="2400" dirty="0">
              <a:gradFill>
                <a:gsLst>
                  <a:gs pos="6494">
                    <a:schemeClr val="tx1"/>
                  </a:gs>
                  <a:gs pos="18182">
                    <a:schemeClr val="tx1"/>
                  </a:gs>
                </a:gsLst>
                <a:lin ang="5400000" scaled="1"/>
              </a:gradFill>
            </a:endParaRPr>
          </a:p>
        </p:txBody>
      </p:sp>
      <p:sp>
        <p:nvSpPr>
          <p:cNvPr id="5" name="Rectangle 4">
            <a:extLst>
              <a:ext uri="{FF2B5EF4-FFF2-40B4-BE49-F238E27FC236}">
                <a16:creationId xmlns:a16="http://schemas.microsoft.com/office/drawing/2014/main" id="{9A9010F2-D9BA-4AAC-A22C-BA1787618BE9}"/>
              </a:ext>
            </a:extLst>
          </p:cNvPr>
          <p:cNvSpPr/>
          <p:nvPr/>
        </p:nvSpPr>
        <p:spPr>
          <a:xfrm>
            <a:off x="305609" y="6031402"/>
            <a:ext cx="7081810" cy="584775"/>
          </a:xfrm>
          <a:prstGeom prst="rect">
            <a:avLst/>
          </a:prstGeom>
        </p:spPr>
        <p:txBody>
          <a:bodyPr wrap="none">
            <a:spAutoFit/>
          </a:bodyPr>
          <a:lstStyle/>
          <a:p>
            <a:r>
              <a:rPr lang="en-US" sz="3200" dirty="0"/>
              <a:t>http://msdn.Microsoft.com/accessibility</a:t>
            </a:r>
          </a:p>
        </p:txBody>
      </p:sp>
    </p:spTree>
    <p:extLst>
      <p:ext uri="{BB962C8B-B14F-4D97-AF65-F5344CB8AC3E}">
        <p14:creationId xmlns:p14="http://schemas.microsoft.com/office/powerpoint/2010/main" val="16542203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Build</a:t>
            </a:r>
          </a:p>
        </p:txBody>
      </p:sp>
      <p:sp>
        <p:nvSpPr>
          <p:cNvPr id="6" name="Text Placeholder 5"/>
          <p:cNvSpPr>
            <a:spLocks noGrp="1"/>
          </p:cNvSpPr>
          <p:nvPr>
            <p:ph type="body" sz="quarter" idx="10"/>
          </p:nvPr>
        </p:nvSpPr>
        <p:spPr>
          <a:xfrm>
            <a:off x="274638" y="1212850"/>
            <a:ext cx="11888787" cy="4745915"/>
          </a:xfrm>
        </p:spPr>
        <p:txBody>
          <a:bodyPr/>
          <a:lstStyle/>
          <a:p>
            <a:r>
              <a:rPr lang="en-US" dirty="0">
                <a:latin typeface="Segoe UI Semibold" panose="020B0702040204020203" pitchFamily="34" charset="0"/>
                <a:cs typeface="Segoe UI Semibold" panose="020B0702040204020203" pitchFamily="34" charset="0"/>
              </a:rPr>
              <a:t>Programmatic access</a:t>
            </a:r>
          </a:p>
          <a:p>
            <a:r>
              <a:rPr lang="en-US" dirty="0">
                <a:latin typeface="Segoe UI Semibold" panose="020B0702040204020203" pitchFamily="34" charset="0"/>
                <a:cs typeface="Segoe UI Semibold" panose="020B0702040204020203" pitchFamily="34" charset="0"/>
              </a:rPr>
              <a:t>Keyboard navigation</a:t>
            </a:r>
          </a:p>
          <a:p>
            <a:r>
              <a:rPr lang="en-US" dirty="0"/>
              <a:t>Color and contrast</a:t>
            </a:r>
          </a:p>
          <a:p>
            <a:r>
              <a:rPr lang="en-US" dirty="0"/>
              <a:t>Respect user settings</a:t>
            </a:r>
          </a:p>
          <a:p>
            <a:endParaRPr lang="en-US" dirty="0"/>
          </a:p>
          <a:p>
            <a:r>
              <a:rPr lang="en-US" dirty="0"/>
              <a:t>Use a checklist</a:t>
            </a:r>
          </a:p>
          <a:p>
            <a:endParaRPr lang="en-US" dirty="0"/>
          </a:p>
          <a:p>
            <a:pPr lvl="2"/>
            <a:endParaRPr lang="en-US" dirty="0"/>
          </a:p>
        </p:txBody>
      </p:sp>
      <p:sp>
        <p:nvSpPr>
          <p:cNvPr id="4" name="Rectangle 3">
            <a:extLst>
              <a:ext uri="{FF2B5EF4-FFF2-40B4-BE49-F238E27FC236}">
                <a16:creationId xmlns:a16="http://schemas.microsoft.com/office/drawing/2014/main" id="{AA1A56A0-1A06-4F76-BEAD-5E9D7CA92AF2}"/>
              </a:ext>
            </a:extLst>
          </p:cNvPr>
          <p:cNvSpPr/>
          <p:nvPr/>
        </p:nvSpPr>
        <p:spPr>
          <a:xfrm>
            <a:off x="305609" y="6031402"/>
            <a:ext cx="7081810" cy="584775"/>
          </a:xfrm>
          <a:prstGeom prst="rect">
            <a:avLst/>
          </a:prstGeom>
        </p:spPr>
        <p:txBody>
          <a:bodyPr wrap="none">
            <a:spAutoFit/>
          </a:bodyPr>
          <a:lstStyle/>
          <a:p>
            <a:r>
              <a:rPr lang="en-US" sz="3200" dirty="0"/>
              <a:t>http://msdn.Microsoft.com/accessibility</a:t>
            </a:r>
          </a:p>
        </p:txBody>
      </p:sp>
      <p:sp>
        <p:nvSpPr>
          <p:cNvPr id="5" name="Rectangle 4">
            <a:extLst>
              <a:ext uri="{FF2B5EF4-FFF2-40B4-BE49-F238E27FC236}">
                <a16:creationId xmlns:a16="http://schemas.microsoft.com/office/drawing/2014/main" id="{3A18CCC3-42EF-411E-93BA-4D45E737CD8C}"/>
              </a:ext>
            </a:extLst>
          </p:cNvPr>
          <p:cNvSpPr/>
          <p:nvPr/>
        </p:nvSpPr>
        <p:spPr>
          <a:xfrm>
            <a:off x="10529777" y="6031402"/>
            <a:ext cx="1634102" cy="664797"/>
          </a:xfrm>
          <a:prstGeom prst="rect">
            <a:avLst/>
          </a:prstGeom>
        </p:spPr>
        <p:txBody>
          <a:bodyPr wrap="none" lIns="182880" tIns="146304" rIns="182880" bIns="146304">
            <a:spAutoFit/>
          </a:bodyPr>
          <a:lstStyle/>
          <a:p>
            <a:pPr algn="r"/>
            <a:r>
              <a:rPr lang="en-US" sz="2400" dirty="0">
                <a:gradFill>
                  <a:gsLst>
                    <a:gs pos="6494">
                      <a:schemeClr val="tx1"/>
                    </a:gs>
                    <a:gs pos="18182">
                      <a:schemeClr val="tx1"/>
                    </a:gs>
                  </a:gsLst>
                  <a:lin ang="5400000" scaled="1"/>
                </a:gradFill>
              </a:rPr>
              <a:t>#</a:t>
            </a:r>
            <a:r>
              <a:rPr lang="en-US" sz="2400" dirty="0" err="1">
                <a:gradFill>
                  <a:gsLst>
                    <a:gs pos="6494">
                      <a:schemeClr val="tx1"/>
                    </a:gs>
                    <a:gs pos="18182">
                      <a:schemeClr val="tx1"/>
                    </a:gs>
                  </a:gsLst>
                  <a:lin ang="5400000" scaled="1"/>
                </a:gradFill>
              </a:rPr>
              <a:t>MSBuild</a:t>
            </a:r>
            <a:endParaRPr lang="en-US" sz="2400" dirty="0">
              <a:gradFill>
                <a:gsLst>
                  <a:gs pos="6494">
                    <a:schemeClr val="tx1"/>
                  </a:gs>
                  <a:gs pos="18182">
                    <a:schemeClr val="tx1"/>
                  </a:gs>
                </a:gsLst>
                <a:lin ang="5400000" scaled="1"/>
              </a:gradFill>
            </a:endParaRPr>
          </a:p>
        </p:txBody>
      </p:sp>
    </p:spTree>
    <p:extLst>
      <p:ext uri="{BB962C8B-B14F-4D97-AF65-F5344CB8AC3E}">
        <p14:creationId xmlns:p14="http://schemas.microsoft.com/office/powerpoint/2010/main" val="68707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Build</a:t>
            </a:r>
          </a:p>
        </p:txBody>
      </p:sp>
      <p:sp>
        <p:nvSpPr>
          <p:cNvPr id="6" name="Text Placeholder 5"/>
          <p:cNvSpPr>
            <a:spLocks noGrp="1"/>
          </p:cNvSpPr>
          <p:nvPr>
            <p:ph type="body" sz="quarter" idx="10"/>
          </p:nvPr>
        </p:nvSpPr>
        <p:spPr>
          <a:xfrm>
            <a:off x="274639" y="1211286"/>
            <a:ext cx="5486399" cy="5072158"/>
          </a:xfrm>
        </p:spPr>
        <p:txBody>
          <a:bodyPr/>
          <a:lstStyle/>
          <a:p>
            <a:pPr marL="0" indent="0">
              <a:buNone/>
            </a:pPr>
            <a:r>
              <a:rPr lang="en-US" sz="3600" dirty="0">
                <a:latin typeface="Segoe UI Semibold" panose="020B0702040204020203" pitchFamily="34" charset="0"/>
                <a:cs typeface="Segoe UI Semibold" panose="020B0702040204020203" pitchFamily="34" charset="0"/>
              </a:rPr>
              <a:t>Programmatic access</a:t>
            </a:r>
          </a:p>
          <a:p>
            <a:pPr marL="0" indent="0">
              <a:buNone/>
            </a:pPr>
            <a:r>
              <a:rPr lang="en-US" sz="3600" dirty="0">
                <a:latin typeface="Segoe UI Semibold" panose="020B0702040204020203" pitchFamily="34" charset="0"/>
                <a:cs typeface="Segoe UI Semibold" panose="020B0702040204020203" pitchFamily="34" charset="0"/>
              </a:rPr>
              <a:t>Keyboard navigation</a:t>
            </a:r>
          </a:p>
          <a:p>
            <a:pPr marL="0" indent="0">
              <a:buNone/>
            </a:pPr>
            <a:r>
              <a:rPr lang="en-US" sz="3600" dirty="0"/>
              <a:t>Color and contrast</a:t>
            </a:r>
          </a:p>
          <a:p>
            <a:pPr marL="0" indent="0">
              <a:buNone/>
            </a:pPr>
            <a:r>
              <a:rPr lang="en-US" sz="3600" dirty="0"/>
              <a:t>Respect user settings</a:t>
            </a:r>
          </a:p>
          <a:p>
            <a:endParaRPr lang="en-US" sz="3600" dirty="0"/>
          </a:p>
          <a:p>
            <a:pPr marL="0" indent="0">
              <a:buNone/>
            </a:pPr>
            <a:r>
              <a:rPr lang="en-US" sz="3600" dirty="0"/>
              <a:t>Use a checklist</a:t>
            </a:r>
          </a:p>
          <a:p>
            <a:endParaRPr lang="en-US" sz="3600" dirty="0"/>
          </a:p>
          <a:p>
            <a:pPr lvl="2"/>
            <a:endParaRPr lang="en-US" sz="2800" dirty="0"/>
          </a:p>
        </p:txBody>
      </p:sp>
      <p:sp>
        <p:nvSpPr>
          <p:cNvPr id="2" name="Text Placeholder 1">
            <a:extLst>
              <a:ext uri="{FF2B5EF4-FFF2-40B4-BE49-F238E27FC236}">
                <a16:creationId xmlns:a16="http://schemas.microsoft.com/office/drawing/2014/main" id="{372F36BA-887E-47A7-9E1D-CBB9DF0BF324}"/>
              </a:ext>
            </a:extLst>
          </p:cNvPr>
          <p:cNvSpPr>
            <a:spLocks noGrp="1"/>
          </p:cNvSpPr>
          <p:nvPr>
            <p:ph type="body" sz="quarter" idx="11"/>
          </p:nvPr>
        </p:nvSpPr>
        <p:spPr>
          <a:xfrm>
            <a:off x="6675439" y="1211287"/>
            <a:ext cx="5486399" cy="4404283"/>
          </a:xfrm>
        </p:spPr>
        <p:txBody>
          <a:bodyPr/>
          <a:lstStyle/>
          <a:p>
            <a:pPr marL="0" indent="0">
              <a:buNone/>
            </a:pPr>
            <a:r>
              <a:rPr lang="en-US" sz="3200" dirty="0"/>
              <a:t>Turn on </a:t>
            </a:r>
            <a:r>
              <a:rPr lang="en-US" sz="3200" dirty="0">
                <a:latin typeface="Segoe UI Semibold" panose="020B0702040204020203" pitchFamily="34" charset="0"/>
                <a:cs typeface="Segoe UI Semibold" panose="020B0702040204020203" pitchFamily="34" charset="0"/>
              </a:rPr>
              <a:t>UI Analysis </a:t>
            </a:r>
            <a:r>
              <a:rPr lang="en-US" sz="3200" dirty="0"/>
              <a:t>in Visual Studio to get help to find, triage and fix common errors</a:t>
            </a:r>
          </a:p>
          <a:p>
            <a:pPr marL="0" indent="0">
              <a:spcBef>
                <a:spcPts val="1800"/>
              </a:spcBef>
              <a:buNone/>
            </a:pPr>
            <a:r>
              <a:rPr lang="en-US" sz="3200" dirty="0"/>
              <a:t>Launch Narrator</a:t>
            </a:r>
            <a:br>
              <a:rPr lang="en-US" sz="3200" dirty="0"/>
            </a:br>
            <a:r>
              <a:rPr lang="en-US" sz="3200" dirty="0"/>
              <a:t>(</a:t>
            </a:r>
            <a:r>
              <a:rPr lang="en-US" sz="3200" dirty="0" err="1"/>
              <a:t>Cntrl</a:t>
            </a:r>
            <a:r>
              <a:rPr lang="en-US" sz="3200" dirty="0"/>
              <a:t> + Win + Enter) and use </a:t>
            </a:r>
            <a:r>
              <a:rPr lang="en-US" sz="3200" dirty="0">
                <a:latin typeface="Segoe UI Semibold" panose="020B0702040204020203" pitchFamily="34" charset="0"/>
                <a:cs typeface="Segoe UI Semibold" panose="020B0702040204020203" pitchFamily="34" charset="0"/>
              </a:rPr>
              <a:t>Narrator Dev Mode</a:t>
            </a:r>
            <a:br>
              <a:rPr lang="en-US" sz="3200" dirty="0"/>
            </a:br>
            <a:r>
              <a:rPr lang="en-US" sz="3200" dirty="0"/>
              <a:t>(</a:t>
            </a:r>
            <a:r>
              <a:rPr lang="en-US" sz="3200" dirty="0" err="1"/>
              <a:t>Cntrl</a:t>
            </a:r>
            <a:r>
              <a:rPr lang="en-US" sz="3200" dirty="0"/>
              <a:t> + Shift + F12) to understand the blind user experience</a:t>
            </a:r>
          </a:p>
        </p:txBody>
      </p:sp>
      <p:sp>
        <p:nvSpPr>
          <p:cNvPr id="4" name="Rectangle 3">
            <a:extLst>
              <a:ext uri="{FF2B5EF4-FFF2-40B4-BE49-F238E27FC236}">
                <a16:creationId xmlns:a16="http://schemas.microsoft.com/office/drawing/2014/main" id="{AA1A56A0-1A06-4F76-BEAD-5E9D7CA92AF2}"/>
              </a:ext>
            </a:extLst>
          </p:cNvPr>
          <p:cNvSpPr/>
          <p:nvPr/>
        </p:nvSpPr>
        <p:spPr>
          <a:xfrm>
            <a:off x="305609" y="6031402"/>
            <a:ext cx="7081810" cy="584775"/>
          </a:xfrm>
          <a:prstGeom prst="rect">
            <a:avLst/>
          </a:prstGeom>
        </p:spPr>
        <p:txBody>
          <a:bodyPr wrap="none">
            <a:spAutoFit/>
          </a:bodyPr>
          <a:lstStyle/>
          <a:p>
            <a:r>
              <a:rPr lang="en-US" sz="3200" dirty="0"/>
              <a:t>http://msdn.Microsoft.com/accessibility</a:t>
            </a:r>
          </a:p>
        </p:txBody>
      </p:sp>
      <p:sp>
        <p:nvSpPr>
          <p:cNvPr id="5" name="Rectangle 4">
            <a:extLst>
              <a:ext uri="{FF2B5EF4-FFF2-40B4-BE49-F238E27FC236}">
                <a16:creationId xmlns:a16="http://schemas.microsoft.com/office/drawing/2014/main" id="{3A18CCC3-42EF-411E-93BA-4D45E737CD8C}"/>
              </a:ext>
            </a:extLst>
          </p:cNvPr>
          <p:cNvSpPr/>
          <p:nvPr/>
        </p:nvSpPr>
        <p:spPr>
          <a:xfrm>
            <a:off x="10529777" y="6031402"/>
            <a:ext cx="1634102" cy="664797"/>
          </a:xfrm>
          <a:prstGeom prst="rect">
            <a:avLst/>
          </a:prstGeom>
        </p:spPr>
        <p:txBody>
          <a:bodyPr wrap="none" lIns="182880" tIns="146304" rIns="182880" bIns="146304">
            <a:spAutoFit/>
          </a:bodyPr>
          <a:lstStyle/>
          <a:p>
            <a:pPr algn="r"/>
            <a:r>
              <a:rPr lang="en-US" sz="2400" dirty="0">
                <a:gradFill>
                  <a:gsLst>
                    <a:gs pos="6494">
                      <a:schemeClr val="tx1"/>
                    </a:gs>
                    <a:gs pos="18182">
                      <a:schemeClr val="tx1"/>
                    </a:gs>
                  </a:gsLst>
                  <a:lin ang="5400000" scaled="1"/>
                </a:gradFill>
              </a:rPr>
              <a:t>#</a:t>
            </a:r>
            <a:r>
              <a:rPr lang="en-US" sz="2400" dirty="0" err="1">
                <a:gradFill>
                  <a:gsLst>
                    <a:gs pos="6494">
                      <a:schemeClr val="tx1"/>
                    </a:gs>
                    <a:gs pos="18182">
                      <a:schemeClr val="tx1"/>
                    </a:gs>
                  </a:gsLst>
                  <a:lin ang="5400000" scaled="1"/>
                </a:gradFill>
              </a:rPr>
              <a:t>MSBuild</a:t>
            </a:r>
            <a:endParaRPr lang="en-US" sz="2400" dirty="0">
              <a:gradFill>
                <a:gsLst>
                  <a:gs pos="6494">
                    <a:schemeClr val="tx1"/>
                  </a:gs>
                  <a:gs pos="18182">
                    <a:schemeClr val="tx1"/>
                  </a:gs>
                </a:gsLst>
                <a:lin ang="5400000" scaled="1"/>
              </a:gradFill>
            </a:endParaRPr>
          </a:p>
        </p:txBody>
      </p:sp>
    </p:spTree>
    <p:extLst>
      <p:ext uri="{BB962C8B-B14F-4D97-AF65-F5344CB8AC3E}">
        <p14:creationId xmlns:p14="http://schemas.microsoft.com/office/powerpoint/2010/main" val="55579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8"/>
            <a:ext cx="11277535" cy="1828786"/>
          </a:xfrm>
        </p:spPr>
        <p:txBody>
          <a:bodyPr/>
          <a:lstStyle/>
          <a:p>
            <a:r>
              <a:rPr lang="en-US" dirty="0"/>
              <a:t>What’s New in Accessibility &amp; </a:t>
            </a:r>
            <a:br>
              <a:rPr lang="en-US" dirty="0"/>
            </a:br>
            <a:r>
              <a:rPr lang="en-US" dirty="0"/>
              <a:t>How to Get Started for Developers</a:t>
            </a:r>
          </a:p>
        </p:txBody>
      </p:sp>
      <p:sp>
        <p:nvSpPr>
          <p:cNvPr id="5" name="Text Placeholder 4"/>
          <p:cNvSpPr>
            <a:spLocks noGrp="1"/>
          </p:cNvSpPr>
          <p:nvPr>
            <p:ph type="body" sz="quarter" idx="12"/>
          </p:nvPr>
        </p:nvSpPr>
        <p:spPr/>
        <p:txBody>
          <a:bodyPr/>
          <a:lstStyle/>
          <a:p>
            <a:r>
              <a:rPr lang="en-US" dirty="0"/>
              <a:t>Jeffrey Petty</a:t>
            </a:r>
          </a:p>
          <a:p>
            <a:r>
              <a:rPr lang="en-US" dirty="0"/>
              <a:t>Program Manager,</a:t>
            </a:r>
          </a:p>
          <a:p>
            <a:r>
              <a:rPr lang="en-US" dirty="0"/>
              <a:t>Windows Accessibility</a:t>
            </a:r>
          </a:p>
        </p:txBody>
      </p:sp>
      <p:sp>
        <p:nvSpPr>
          <p:cNvPr id="6" name="Text Placeholder 5"/>
          <p:cNvSpPr>
            <a:spLocks noGrp="1"/>
          </p:cNvSpPr>
          <p:nvPr>
            <p:ph type="body" sz="quarter" idx="15"/>
          </p:nvPr>
        </p:nvSpPr>
        <p:spPr/>
        <p:txBody>
          <a:bodyPr/>
          <a:lstStyle/>
          <a:p>
            <a:r>
              <a:rPr lang="en-US" dirty="0"/>
              <a:t>Session Code Here</a:t>
            </a:r>
          </a:p>
        </p:txBody>
      </p:sp>
    </p:spTree>
    <p:extLst>
      <p:ext uri="{BB962C8B-B14F-4D97-AF65-F5344CB8AC3E}">
        <p14:creationId xmlns:p14="http://schemas.microsoft.com/office/powerpoint/2010/main" val="208972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Test</a:t>
            </a:r>
          </a:p>
        </p:txBody>
      </p:sp>
      <p:sp>
        <p:nvSpPr>
          <p:cNvPr id="6" name="Text Placeholder 5"/>
          <p:cNvSpPr>
            <a:spLocks noGrp="1"/>
          </p:cNvSpPr>
          <p:nvPr>
            <p:ph type="body" sz="quarter" idx="10"/>
          </p:nvPr>
        </p:nvSpPr>
        <p:spPr>
          <a:xfrm>
            <a:off x="274638" y="1212850"/>
            <a:ext cx="11888787" cy="4339650"/>
          </a:xfrm>
        </p:spPr>
        <p:txBody>
          <a:bodyPr/>
          <a:lstStyle/>
          <a:p>
            <a:r>
              <a:rPr lang="en-US" dirty="0">
                <a:latin typeface="Segoe UI Semibold" panose="020B0702040204020203" pitchFamily="34" charset="0"/>
                <a:cs typeface="Segoe UI Semibold" panose="020B0702040204020203" pitchFamily="34" charset="0"/>
              </a:rPr>
              <a:t>Run accessibility testing tools, like Inspect and </a:t>
            </a:r>
            <a:r>
              <a:rPr lang="en-US" dirty="0" err="1">
                <a:latin typeface="Segoe UI Semibold" panose="020B0702040204020203" pitchFamily="34" charset="0"/>
                <a:cs typeface="Segoe UI Semibold" panose="020B0702040204020203" pitchFamily="34" charset="0"/>
              </a:rPr>
              <a:t>AccEvent</a:t>
            </a:r>
            <a:endParaRPr lang="en-US" dirty="0">
              <a:latin typeface="Segoe UI Semibold" panose="020B0702040204020203" pitchFamily="34" charset="0"/>
              <a:cs typeface="Segoe UI Semibold" panose="020B0702040204020203" pitchFamily="34" charset="0"/>
            </a:endParaRPr>
          </a:p>
          <a:p>
            <a:r>
              <a:rPr lang="en-US" dirty="0"/>
              <a:t>Test keyboard accessibility</a:t>
            </a:r>
          </a:p>
          <a:p>
            <a:r>
              <a:rPr lang="en-US" dirty="0"/>
              <a:t>Verify the contrast ratio of visible text</a:t>
            </a:r>
          </a:p>
          <a:p>
            <a:r>
              <a:rPr lang="en-US" dirty="0"/>
              <a:t>Verify your app in high contrast</a:t>
            </a:r>
          </a:p>
          <a:p>
            <a:r>
              <a:rPr lang="en-US" dirty="0"/>
              <a:t>Verify your app with display and other user settings</a:t>
            </a:r>
          </a:p>
          <a:p>
            <a:r>
              <a:rPr lang="en-US" dirty="0"/>
              <a:t>Verify main app scenarios by using Narrator</a:t>
            </a:r>
          </a:p>
          <a:p>
            <a:r>
              <a:rPr lang="en-US" dirty="0"/>
              <a:t>Examine the UI Automation representation for your app</a:t>
            </a:r>
          </a:p>
        </p:txBody>
      </p:sp>
      <p:sp>
        <p:nvSpPr>
          <p:cNvPr id="4" name="Rectangle 3">
            <a:extLst>
              <a:ext uri="{FF2B5EF4-FFF2-40B4-BE49-F238E27FC236}">
                <a16:creationId xmlns:a16="http://schemas.microsoft.com/office/drawing/2014/main" id="{4D4D91C6-FE25-43A3-840F-72EBCFF9FF60}"/>
              </a:ext>
            </a:extLst>
          </p:cNvPr>
          <p:cNvSpPr/>
          <p:nvPr/>
        </p:nvSpPr>
        <p:spPr>
          <a:xfrm>
            <a:off x="305609" y="6031402"/>
            <a:ext cx="7081810" cy="584775"/>
          </a:xfrm>
          <a:prstGeom prst="rect">
            <a:avLst/>
          </a:prstGeom>
        </p:spPr>
        <p:txBody>
          <a:bodyPr wrap="none">
            <a:spAutoFit/>
          </a:bodyPr>
          <a:lstStyle/>
          <a:p>
            <a:r>
              <a:rPr lang="en-US" sz="3200" dirty="0"/>
              <a:t>http://msdn.Microsoft.com/accessibility</a:t>
            </a:r>
          </a:p>
        </p:txBody>
      </p:sp>
      <p:sp>
        <p:nvSpPr>
          <p:cNvPr id="5" name="Rectangle 4">
            <a:extLst>
              <a:ext uri="{FF2B5EF4-FFF2-40B4-BE49-F238E27FC236}">
                <a16:creationId xmlns:a16="http://schemas.microsoft.com/office/drawing/2014/main" id="{6E30DE0E-EF12-44B9-85AE-95CB311AB103}"/>
              </a:ext>
            </a:extLst>
          </p:cNvPr>
          <p:cNvSpPr/>
          <p:nvPr/>
        </p:nvSpPr>
        <p:spPr>
          <a:xfrm>
            <a:off x="10529777" y="6031402"/>
            <a:ext cx="1634102" cy="664797"/>
          </a:xfrm>
          <a:prstGeom prst="rect">
            <a:avLst/>
          </a:prstGeom>
        </p:spPr>
        <p:txBody>
          <a:bodyPr wrap="none" lIns="182880" tIns="146304" rIns="182880" bIns="146304">
            <a:spAutoFit/>
          </a:bodyPr>
          <a:lstStyle/>
          <a:p>
            <a:pPr algn="r"/>
            <a:r>
              <a:rPr lang="en-US" sz="2400" dirty="0">
                <a:gradFill>
                  <a:gsLst>
                    <a:gs pos="6494">
                      <a:schemeClr val="tx1"/>
                    </a:gs>
                    <a:gs pos="18182">
                      <a:schemeClr val="tx1"/>
                    </a:gs>
                  </a:gsLst>
                  <a:lin ang="5400000" scaled="1"/>
                </a:gradFill>
              </a:rPr>
              <a:t>#</a:t>
            </a:r>
            <a:r>
              <a:rPr lang="en-US" sz="2400" dirty="0" err="1">
                <a:gradFill>
                  <a:gsLst>
                    <a:gs pos="6494">
                      <a:schemeClr val="tx1"/>
                    </a:gs>
                    <a:gs pos="18182">
                      <a:schemeClr val="tx1"/>
                    </a:gs>
                  </a:gsLst>
                  <a:lin ang="5400000" scaled="1"/>
                </a:gradFill>
              </a:rPr>
              <a:t>MSBuild</a:t>
            </a:r>
            <a:endParaRPr lang="en-US" sz="2400" dirty="0">
              <a:gradFill>
                <a:gsLst>
                  <a:gs pos="6494">
                    <a:schemeClr val="tx1"/>
                  </a:gs>
                  <a:gs pos="18182">
                    <a:schemeClr val="tx1"/>
                  </a:gs>
                </a:gsLst>
                <a:lin ang="5400000" scaled="1"/>
              </a:gradFill>
            </a:endParaRPr>
          </a:p>
        </p:txBody>
      </p:sp>
    </p:spTree>
    <p:extLst>
      <p:ext uri="{BB962C8B-B14F-4D97-AF65-F5344CB8AC3E}">
        <p14:creationId xmlns:p14="http://schemas.microsoft.com/office/powerpoint/2010/main" val="143258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Call to action</a:t>
            </a:r>
            <a:endParaRPr lang="en-US" dirty="0"/>
          </a:p>
        </p:txBody>
      </p:sp>
      <p:sp>
        <p:nvSpPr>
          <p:cNvPr id="6" name="Text Placeholder 5"/>
          <p:cNvSpPr>
            <a:spLocks noGrp="1"/>
          </p:cNvSpPr>
          <p:nvPr>
            <p:ph type="body" sz="quarter" idx="10"/>
          </p:nvPr>
        </p:nvSpPr>
        <p:spPr>
          <a:xfrm>
            <a:off x="274702" y="1211287"/>
            <a:ext cx="11888787" cy="3077766"/>
          </a:xfrm>
        </p:spPr>
        <p:txBody>
          <a:bodyPr/>
          <a:lstStyle/>
          <a:p>
            <a:pPr lvl="0"/>
            <a:r>
              <a:rPr lang="en-US" dirty="0"/>
              <a:t>Continue your education at </a:t>
            </a:r>
            <a:r>
              <a:rPr lang="en-US" dirty="0">
                <a:hlinkClick r:id="rId3"/>
              </a:rPr>
              <a:t>http://msdn.Microsoft.com/accessibility</a:t>
            </a:r>
            <a:endParaRPr lang="en-US" dirty="0"/>
          </a:p>
          <a:p>
            <a:pPr lvl="1"/>
            <a:r>
              <a:rPr lang="en-US" dirty="0"/>
              <a:t>Accessibility in the Store</a:t>
            </a:r>
          </a:p>
          <a:p>
            <a:pPr lvl="1"/>
            <a:r>
              <a:rPr lang="en-US" dirty="0"/>
              <a:t>Accessible custom controls</a:t>
            </a:r>
          </a:p>
          <a:p>
            <a:pPr lvl="1"/>
            <a:r>
              <a:rPr lang="en-US" dirty="0"/>
              <a:t>Videos, code samples, etc.</a:t>
            </a:r>
          </a:p>
          <a:p>
            <a:pPr lvl="1"/>
            <a:r>
              <a:rPr lang="en-US" dirty="0"/>
              <a:t>Much, much more</a:t>
            </a:r>
          </a:p>
        </p:txBody>
      </p:sp>
      <p:sp>
        <p:nvSpPr>
          <p:cNvPr id="4" name="Rectangle 3"/>
          <p:cNvSpPr/>
          <p:nvPr/>
        </p:nvSpPr>
        <p:spPr>
          <a:xfrm>
            <a:off x="10529777" y="6031402"/>
            <a:ext cx="1634102" cy="664797"/>
          </a:xfrm>
          <a:prstGeom prst="rect">
            <a:avLst/>
          </a:prstGeom>
        </p:spPr>
        <p:txBody>
          <a:bodyPr wrap="none" lIns="182880" tIns="146304" rIns="182880" bIns="146304">
            <a:spAutoFit/>
          </a:bodyPr>
          <a:lstStyle/>
          <a:p>
            <a:pPr algn="r"/>
            <a:r>
              <a:rPr lang="en-US" sz="2400" dirty="0">
                <a:gradFill>
                  <a:gsLst>
                    <a:gs pos="6494">
                      <a:schemeClr val="tx1"/>
                    </a:gs>
                    <a:gs pos="18182">
                      <a:schemeClr val="tx1"/>
                    </a:gs>
                  </a:gsLst>
                  <a:lin ang="5400000" scaled="1"/>
                </a:gradFill>
              </a:rPr>
              <a:t>#</a:t>
            </a:r>
            <a:r>
              <a:rPr lang="en-US" sz="2400" dirty="0" err="1">
                <a:gradFill>
                  <a:gsLst>
                    <a:gs pos="6494">
                      <a:schemeClr val="tx1"/>
                    </a:gs>
                    <a:gs pos="18182">
                      <a:schemeClr val="tx1"/>
                    </a:gs>
                  </a:gsLst>
                  <a:lin ang="5400000" scaled="1"/>
                </a:gradFill>
              </a:rPr>
              <a:t>MSBuild</a:t>
            </a:r>
            <a:endParaRPr lang="en-US" sz="2400" dirty="0">
              <a:gradFill>
                <a:gsLst>
                  <a:gs pos="6494">
                    <a:schemeClr val="tx1"/>
                  </a:gs>
                  <a:gs pos="18182">
                    <a:schemeClr val="tx1"/>
                  </a:gs>
                </a:gsLst>
                <a:lin ang="5400000" scaled="1"/>
              </a:gradFill>
            </a:endParaRPr>
          </a:p>
        </p:txBody>
      </p:sp>
    </p:spTree>
    <p:extLst>
      <p:ext uri="{BB962C8B-B14F-4D97-AF65-F5344CB8AC3E}">
        <p14:creationId xmlns:p14="http://schemas.microsoft.com/office/powerpoint/2010/main" val="380117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38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Text Placeholder 2"/>
          <p:cNvSpPr>
            <a:spLocks noGrp="1"/>
          </p:cNvSpPr>
          <p:nvPr>
            <p:ph type="body" sz="quarter" idx="10"/>
          </p:nvPr>
        </p:nvSpPr>
        <p:spPr>
          <a:xfrm>
            <a:off x="274702" y="1211287"/>
            <a:ext cx="11888787" cy="4339650"/>
          </a:xfrm>
        </p:spPr>
        <p:txBody>
          <a:bodyPr/>
          <a:lstStyle/>
          <a:p>
            <a:r>
              <a:rPr lang="en-US" sz="4400" dirty="0"/>
              <a:t>If you are new to accessibility, or are looking for an update, this is a great place to start:</a:t>
            </a:r>
          </a:p>
          <a:p>
            <a:pPr lvl="1"/>
            <a:r>
              <a:rPr lang="en-US" sz="3600" dirty="0"/>
              <a:t>Look back</a:t>
            </a:r>
          </a:p>
          <a:p>
            <a:pPr lvl="1"/>
            <a:r>
              <a:rPr lang="en-US" sz="3600" dirty="0"/>
              <a:t>Look forward</a:t>
            </a:r>
          </a:p>
          <a:p>
            <a:pPr lvl="1"/>
            <a:r>
              <a:rPr lang="en-US" sz="3600" dirty="0"/>
              <a:t>Get started for developers</a:t>
            </a:r>
          </a:p>
          <a:p>
            <a:pPr lvl="1"/>
            <a:r>
              <a:rPr lang="en-US" sz="3600" dirty="0"/>
              <a:t>For more information… http://msdn.Microsoft.com/accessibility</a:t>
            </a:r>
          </a:p>
        </p:txBody>
      </p:sp>
      <p:sp>
        <p:nvSpPr>
          <p:cNvPr id="4" name="Rectangle 3"/>
          <p:cNvSpPr/>
          <p:nvPr/>
        </p:nvSpPr>
        <p:spPr>
          <a:xfrm>
            <a:off x="10529777" y="6088062"/>
            <a:ext cx="1634102" cy="664797"/>
          </a:xfrm>
          <a:prstGeom prst="rect">
            <a:avLst/>
          </a:prstGeom>
        </p:spPr>
        <p:txBody>
          <a:bodyPr wrap="none" lIns="182880" tIns="146304" rIns="182880" bIns="146304">
            <a:spAutoFit/>
          </a:bodyPr>
          <a:lstStyle/>
          <a:p>
            <a:pPr algn="r"/>
            <a:r>
              <a:rPr lang="en-US" sz="2400" dirty="0">
                <a:gradFill>
                  <a:gsLst>
                    <a:gs pos="6494">
                      <a:schemeClr val="tx1"/>
                    </a:gs>
                    <a:gs pos="18182">
                      <a:schemeClr val="tx1"/>
                    </a:gs>
                  </a:gsLst>
                  <a:lin ang="5400000" scaled="1"/>
                </a:gradFill>
              </a:rPr>
              <a:t>#</a:t>
            </a:r>
            <a:r>
              <a:rPr lang="en-US" sz="2400" dirty="0" err="1">
                <a:gradFill>
                  <a:gsLst>
                    <a:gs pos="6494">
                      <a:schemeClr val="tx1"/>
                    </a:gs>
                    <a:gs pos="18182">
                      <a:schemeClr val="tx1"/>
                    </a:gs>
                  </a:gsLst>
                  <a:lin ang="5400000" scaled="1"/>
                </a:gradFill>
              </a:rPr>
              <a:t>MSBuild</a:t>
            </a:r>
            <a:endParaRPr lang="en-US" sz="2400" dirty="0">
              <a:gradFill>
                <a:gsLst>
                  <a:gs pos="6494">
                    <a:schemeClr val="tx1"/>
                  </a:gs>
                  <a:gs pos="18182">
                    <a:schemeClr val="tx1"/>
                  </a:gs>
                </a:gsLst>
                <a:lin ang="5400000" scaled="1"/>
              </a:gradFill>
            </a:endParaRPr>
          </a:p>
        </p:txBody>
      </p:sp>
    </p:spTree>
    <p:extLst>
      <p:ext uri="{BB962C8B-B14F-4D97-AF65-F5344CB8AC3E}">
        <p14:creationId xmlns:p14="http://schemas.microsoft.com/office/powerpoint/2010/main" val="34830017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7" y="2125662"/>
            <a:ext cx="4892040" cy="3037755"/>
          </a:xfrm>
        </p:spPr>
        <p:txBody>
          <a:bodyPr/>
          <a:lstStyle/>
          <a:p>
            <a:pPr>
              <a:spcBef>
                <a:spcPts val="1200"/>
              </a:spcBef>
              <a:spcAft>
                <a:spcPts val="1200"/>
              </a:spcAft>
            </a:pPr>
            <a:r>
              <a:rPr lang="en-US" dirty="0"/>
              <a:t>Our mission:</a:t>
            </a:r>
            <a:br>
              <a:rPr lang="en-US" dirty="0"/>
            </a:br>
            <a:br>
              <a:rPr lang="en-US" sz="1050" dirty="0"/>
            </a:br>
            <a:r>
              <a:rPr lang="en-US" sz="3600" dirty="0"/>
              <a:t>Empower </a:t>
            </a:r>
            <a:r>
              <a:rPr lang="en-US" sz="3600" b="1" dirty="0">
                <a:solidFill>
                  <a:schemeClr val="tx1"/>
                </a:solidFill>
                <a:latin typeface="Segoe UI Semibold" panose="020B0702040204020203" pitchFamily="34" charset="0"/>
                <a:cs typeface="Segoe UI Semibold" panose="020B0702040204020203" pitchFamily="34" charset="0"/>
              </a:rPr>
              <a:t>every person</a:t>
            </a:r>
            <a:r>
              <a:rPr lang="en-US" sz="3600" dirty="0">
                <a:solidFill>
                  <a:schemeClr val="tx1"/>
                </a:solidFill>
                <a:latin typeface="Segoe UI Semibold" panose="020B0702040204020203" pitchFamily="34" charset="0"/>
                <a:cs typeface="Segoe UI Semibold" panose="020B0702040204020203" pitchFamily="34" charset="0"/>
              </a:rPr>
              <a:t> </a:t>
            </a:r>
            <a:r>
              <a:rPr lang="en-US" sz="3600" dirty="0"/>
              <a:t>and </a:t>
            </a:r>
            <a:r>
              <a:rPr lang="en-US" sz="3600" b="1" dirty="0">
                <a:solidFill>
                  <a:schemeClr val="tx1"/>
                </a:solidFill>
                <a:latin typeface="Segoe UI Semibold" panose="020B0702040204020203" pitchFamily="34" charset="0"/>
                <a:cs typeface="Segoe UI Semibold" panose="020B0702040204020203" pitchFamily="34" charset="0"/>
              </a:rPr>
              <a:t>every organization </a:t>
            </a:r>
            <a:r>
              <a:rPr lang="en-US" sz="3600" dirty="0"/>
              <a:t>on the planet to</a:t>
            </a:r>
            <a:br>
              <a:rPr lang="en-US" sz="3600" dirty="0"/>
            </a:br>
            <a:r>
              <a:rPr lang="en-US" sz="3600" dirty="0"/>
              <a:t>achieve more.</a:t>
            </a:r>
            <a:endParaRPr lang="en-US" dirty="0"/>
          </a:p>
        </p:txBody>
      </p:sp>
      <p:pic>
        <p:nvPicPr>
          <p:cNvPr id="4" name="Picture 3" descr="Satya Nadella wearing glasses and smiling at the camera">
            <a:extLst>
              <a:ext uri="{FF2B5EF4-FFF2-40B4-BE49-F238E27FC236}">
                <a16:creationId xmlns:a16="http://schemas.microsoft.com/office/drawing/2014/main" id="{D195B181-7DE1-4D8A-B860-054DFB66BF64}"/>
              </a:ext>
            </a:extLst>
          </p:cNvPr>
          <p:cNvPicPr>
            <a:picLocks noChangeAspect="1"/>
          </p:cNvPicPr>
          <p:nvPr/>
        </p:nvPicPr>
        <p:blipFill rotWithShape="1">
          <a:blip r:embed="rId3"/>
          <a:srcRect l="-204" r="44834" b="3946"/>
          <a:stretch/>
        </p:blipFill>
        <p:spPr>
          <a:xfrm flipH="1">
            <a:off x="5441315" y="0"/>
            <a:ext cx="6995160" cy="6994526"/>
          </a:xfrm>
          <a:prstGeom prst="rect">
            <a:avLst/>
          </a:prstGeom>
        </p:spPr>
      </p:pic>
    </p:spTree>
    <p:extLst>
      <p:ext uri="{BB962C8B-B14F-4D97-AF65-F5344CB8AC3E}">
        <p14:creationId xmlns:p14="http://schemas.microsoft.com/office/powerpoint/2010/main" val="394661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is Built for Each of Us</a:t>
            </a:r>
          </a:p>
        </p:txBody>
      </p:sp>
      <p:grpSp>
        <p:nvGrpSpPr>
          <p:cNvPr id="41" name="Group 40" title="vision">
            <a:extLst>
              <a:ext uri="{FF2B5EF4-FFF2-40B4-BE49-F238E27FC236}">
                <a16:creationId xmlns:a16="http://schemas.microsoft.com/office/drawing/2014/main" id="{6A2F3CEF-1F66-4914-AF02-F4C06CB0177A}"/>
              </a:ext>
            </a:extLst>
          </p:cNvPr>
          <p:cNvGrpSpPr/>
          <p:nvPr/>
        </p:nvGrpSpPr>
        <p:grpSpPr>
          <a:xfrm>
            <a:off x="1232491" y="1639430"/>
            <a:ext cx="2065530" cy="3883532"/>
            <a:chOff x="1394339" y="1897061"/>
            <a:chExt cx="2065530" cy="3883532"/>
          </a:xfrm>
        </p:grpSpPr>
        <p:sp>
          <p:nvSpPr>
            <p:cNvPr id="31" name="Rectangle 30">
              <a:extLst>
                <a:ext uri="{FF2B5EF4-FFF2-40B4-BE49-F238E27FC236}">
                  <a16:creationId xmlns:a16="http://schemas.microsoft.com/office/drawing/2014/main" id="{318E3E32-3FBD-4AE5-A245-5F6B0CC61377}"/>
                </a:ext>
              </a:extLst>
            </p:cNvPr>
            <p:cNvSpPr/>
            <p:nvPr/>
          </p:nvSpPr>
          <p:spPr>
            <a:xfrm>
              <a:off x="1394339" y="4457154"/>
              <a:ext cx="2065530" cy="1323439"/>
            </a:xfrm>
            <a:prstGeom prst="rect">
              <a:avLst/>
            </a:prstGeom>
          </p:spPr>
          <p:txBody>
            <a:bodyPr wrap="square">
              <a:spAutoFit/>
            </a:bodyPr>
            <a:lstStyle/>
            <a:p>
              <a:pPr algn="ctr"/>
              <a:r>
                <a:rPr lang="en-US" sz="2000" dirty="0">
                  <a:solidFill>
                    <a:schemeClr val="tx2"/>
                  </a:solidFill>
                </a:rPr>
                <a:t>Make your device easier to see or use without a screen.</a:t>
              </a:r>
            </a:p>
          </p:txBody>
        </p:sp>
        <p:sp>
          <p:nvSpPr>
            <p:cNvPr id="32" name="Rectangle 31">
              <a:extLst>
                <a:ext uri="{FF2B5EF4-FFF2-40B4-BE49-F238E27FC236}">
                  <a16:creationId xmlns:a16="http://schemas.microsoft.com/office/drawing/2014/main" id="{E78A0CA9-CFEB-46B3-85A9-52B99C6F96BA}"/>
                </a:ext>
              </a:extLst>
            </p:cNvPr>
            <p:cNvSpPr/>
            <p:nvPr/>
          </p:nvSpPr>
          <p:spPr>
            <a:xfrm>
              <a:off x="1394339" y="3598410"/>
              <a:ext cx="2065530" cy="358977"/>
            </a:xfrm>
            <a:prstGeom prst="rect">
              <a:avLst/>
            </a:prstGeom>
          </p:spPr>
          <p:txBody>
            <a:bodyPr wrap="square">
              <a:spAutoFit/>
            </a:bodyPr>
            <a:lstStyle/>
            <a:p>
              <a:pPr algn="ctr"/>
              <a:r>
                <a:rPr lang="en-US" sz="3600" dirty="0">
                  <a:latin typeface="+mj-lt"/>
                </a:rPr>
                <a:t>vision</a:t>
              </a:r>
            </a:p>
          </p:txBody>
        </p:sp>
        <p:sp>
          <p:nvSpPr>
            <p:cNvPr id="29" name="Oval 28">
              <a:extLst>
                <a:ext uri="{FF2B5EF4-FFF2-40B4-BE49-F238E27FC236}">
                  <a16:creationId xmlns:a16="http://schemas.microsoft.com/office/drawing/2014/main" id="{981F3A04-D3E1-4314-8A8A-0722F1062DF8}"/>
                </a:ext>
              </a:extLst>
            </p:cNvPr>
            <p:cNvSpPr/>
            <p:nvPr/>
          </p:nvSpPr>
          <p:spPr>
            <a:xfrm>
              <a:off x="1665306" y="1897061"/>
              <a:ext cx="1523596" cy="1523596"/>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35" name="Picture 34" title="Eye">
              <a:extLst>
                <a:ext uri="{FF2B5EF4-FFF2-40B4-BE49-F238E27FC236}">
                  <a16:creationId xmlns:a16="http://schemas.microsoft.com/office/drawing/2014/main" id="{7F78EA65-E957-480A-92D3-E770E7CB0F28}"/>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033239" y="2313222"/>
              <a:ext cx="787730" cy="691275"/>
            </a:xfrm>
            <a:prstGeom prst="rect">
              <a:avLst/>
            </a:prstGeom>
          </p:spPr>
        </p:pic>
      </p:grpSp>
      <p:grpSp>
        <p:nvGrpSpPr>
          <p:cNvPr id="42" name="Group 41" title="hearing">
            <a:extLst>
              <a:ext uri="{FF2B5EF4-FFF2-40B4-BE49-F238E27FC236}">
                <a16:creationId xmlns:a16="http://schemas.microsoft.com/office/drawing/2014/main" id="{FBE60A67-2C78-474D-9A97-AE75F5833183}"/>
              </a:ext>
            </a:extLst>
          </p:cNvPr>
          <p:cNvGrpSpPr/>
          <p:nvPr/>
        </p:nvGrpSpPr>
        <p:grpSpPr>
          <a:xfrm>
            <a:off x="3765489" y="1639430"/>
            <a:ext cx="2065530" cy="3883533"/>
            <a:chOff x="3873636" y="1897061"/>
            <a:chExt cx="2065530" cy="3883533"/>
          </a:xfrm>
        </p:grpSpPr>
        <p:sp>
          <p:nvSpPr>
            <p:cNvPr id="24" name="Rectangle 23">
              <a:extLst>
                <a:ext uri="{FF2B5EF4-FFF2-40B4-BE49-F238E27FC236}">
                  <a16:creationId xmlns:a16="http://schemas.microsoft.com/office/drawing/2014/main" id="{483C0925-1448-47BE-809A-C28CEEC1D454}"/>
                </a:ext>
              </a:extLst>
            </p:cNvPr>
            <p:cNvSpPr/>
            <p:nvPr/>
          </p:nvSpPr>
          <p:spPr>
            <a:xfrm>
              <a:off x="3873636" y="4457155"/>
              <a:ext cx="2065530" cy="1323439"/>
            </a:xfrm>
            <a:prstGeom prst="rect">
              <a:avLst/>
            </a:prstGeom>
          </p:spPr>
          <p:txBody>
            <a:bodyPr wrap="square">
              <a:spAutoFit/>
            </a:bodyPr>
            <a:lstStyle/>
            <a:p>
              <a:pPr algn="ctr"/>
              <a:r>
                <a:rPr lang="en-US" sz="2000" dirty="0">
                  <a:solidFill>
                    <a:schemeClr val="tx2"/>
                  </a:solidFill>
                </a:rPr>
                <a:t>Make your device easier to hear or use without sound.</a:t>
              </a:r>
            </a:p>
          </p:txBody>
        </p:sp>
        <p:sp>
          <p:nvSpPr>
            <p:cNvPr id="25" name="Rectangle 24">
              <a:extLst>
                <a:ext uri="{FF2B5EF4-FFF2-40B4-BE49-F238E27FC236}">
                  <a16:creationId xmlns:a16="http://schemas.microsoft.com/office/drawing/2014/main" id="{0A25D8D7-BDB5-4E48-A185-55800E3EACC0}"/>
                </a:ext>
              </a:extLst>
            </p:cNvPr>
            <p:cNvSpPr/>
            <p:nvPr/>
          </p:nvSpPr>
          <p:spPr>
            <a:xfrm>
              <a:off x="3873636" y="3598411"/>
              <a:ext cx="2065530" cy="358977"/>
            </a:xfrm>
            <a:prstGeom prst="rect">
              <a:avLst/>
            </a:prstGeom>
          </p:spPr>
          <p:txBody>
            <a:bodyPr wrap="square">
              <a:spAutoFit/>
            </a:bodyPr>
            <a:lstStyle/>
            <a:p>
              <a:pPr algn="ctr"/>
              <a:r>
                <a:rPr lang="en-US" sz="3600" dirty="0">
                  <a:latin typeface="+mj-lt"/>
                </a:rPr>
                <a:t>hearing</a:t>
              </a:r>
            </a:p>
          </p:txBody>
        </p:sp>
        <p:sp>
          <p:nvSpPr>
            <p:cNvPr id="22" name="Oval 21">
              <a:extLst>
                <a:ext uri="{FF2B5EF4-FFF2-40B4-BE49-F238E27FC236}">
                  <a16:creationId xmlns:a16="http://schemas.microsoft.com/office/drawing/2014/main" id="{1524074B-9136-4E5B-BE22-836AC7F8902D}"/>
                </a:ext>
              </a:extLst>
            </p:cNvPr>
            <p:cNvSpPr/>
            <p:nvPr/>
          </p:nvSpPr>
          <p:spPr>
            <a:xfrm>
              <a:off x="4144603" y="1897061"/>
              <a:ext cx="1523596" cy="1523596"/>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36" name="Picture 35" title="Ear">
              <a:extLst>
                <a:ext uri="{FF2B5EF4-FFF2-40B4-BE49-F238E27FC236}">
                  <a16:creationId xmlns:a16="http://schemas.microsoft.com/office/drawing/2014/main" id="{CFD47B1D-D0C2-4113-9DA5-1E01857823D3}"/>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541296" y="2320536"/>
              <a:ext cx="730211" cy="676647"/>
            </a:xfrm>
            <a:prstGeom prst="rect">
              <a:avLst/>
            </a:prstGeom>
          </p:spPr>
        </p:pic>
      </p:grpSp>
      <p:grpSp>
        <p:nvGrpSpPr>
          <p:cNvPr id="43" name="Group 42" title="physical">
            <a:extLst>
              <a:ext uri="{FF2B5EF4-FFF2-40B4-BE49-F238E27FC236}">
                <a16:creationId xmlns:a16="http://schemas.microsoft.com/office/drawing/2014/main" id="{47F681D2-D93C-4939-9B71-47577A540C47}"/>
              </a:ext>
            </a:extLst>
          </p:cNvPr>
          <p:cNvGrpSpPr/>
          <p:nvPr/>
        </p:nvGrpSpPr>
        <p:grpSpPr>
          <a:xfrm>
            <a:off x="6295897" y="1639430"/>
            <a:ext cx="2065530" cy="4191310"/>
            <a:chOff x="6243803" y="1897061"/>
            <a:chExt cx="2065530" cy="4191310"/>
          </a:xfrm>
        </p:grpSpPr>
        <p:sp>
          <p:nvSpPr>
            <p:cNvPr id="17" name="Rectangle 16">
              <a:extLst>
                <a:ext uri="{FF2B5EF4-FFF2-40B4-BE49-F238E27FC236}">
                  <a16:creationId xmlns:a16="http://schemas.microsoft.com/office/drawing/2014/main" id="{323DEF6D-077F-4825-95AB-D7A86A3C84B4}"/>
                </a:ext>
              </a:extLst>
            </p:cNvPr>
            <p:cNvSpPr/>
            <p:nvPr/>
          </p:nvSpPr>
          <p:spPr>
            <a:xfrm>
              <a:off x="6243803" y="4457155"/>
              <a:ext cx="2065530" cy="1631216"/>
            </a:xfrm>
            <a:prstGeom prst="rect">
              <a:avLst/>
            </a:prstGeom>
          </p:spPr>
          <p:txBody>
            <a:bodyPr wrap="square">
              <a:spAutoFit/>
            </a:bodyPr>
            <a:lstStyle/>
            <a:p>
              <a:pPr algn="ctr"/>
              <a:r>
                <a:rPr lang="en-US" sz="2000" dirty="0">
                  <a:solidFill>
                    <a:schemeClr val="tx2"/>
                  </a:solidFill>
                </a:rPr>
                <a:t>Make your device easier to use of you have limited reach or strength.</a:t>
              </a:r>
            </a:p>
          </p:txBody>
        </p:sp>
        <p:sp>
          <p:nvSpPr>
            <p:cNvPr id="18" name="Rectangle 17">
              <a:extLst>
                <a:ext uri="{FF2B5EF4-FFF2-40B4-BE49-F238E27FC236}">
                  <a16:creationId xmlns:a16="http://schemas.microsoft.com/office/drawing/2014/main" id="{F517F676-7DD3-4B5C-8B7D-754A5342E80D}"/>
                </a:ext>
              </a:extLst>
            </p:cNvPr>
            <p:cNvSpPr/>
            <p:nvPr/>
          </p:nvSpPr>
          <p:spPr>
            <a:xfrm>
              <a:off x="6243803" y="3598411"/>
              <a:ext cx="2065530" cy="358977"/>
            </a:xfrm>
            <a:prstGeom prst="rect">
              <a:avLst/>
            </a:prstGeom>
          </p:spPr>
          <p:txBody>
            <a:bodyPr wrap="square">
              <a:spAutoFit/>
            </a:bodyPr>
            <a:lstStyle/>
            <a:p>
              <a:pPr algn="ctr"/>
              <a:r>
                <a:rPr lang="en-US" sz="3600" dirty="0">
                  <a:latin typeface="+mj-lt"/>
                </a:rPr>
                <a:t>physical</a:t>
              </a:r>
            </a:p>
          </p:txBody>
        </p:sp>
        <p:sp>
          <p:nvSpPr>
            <p:cNvPr id="15" name="Oval 14">
              <a:extLst>
                <a:ext uri="{FF2B5EF4-FFF2-40B4-BE49-F238E27FC236}">
                  <a16:creationId xmlns:a16="http://schemas.microsoft.com/office/drawing/2014/main" id="{41762A22-0B4D-4EC0-9169-D742DF38E597}"/>
                </a:ext>
              </a:extLst>
            </p:cNvPr>
            <p:cNvSpPr/>
            <p:nvPr/>
          </p:nvSpPr>
          <p:spPr>
            <a:xfrm>
              <a:off x="6514770" y="1897061"/>
              <a:ext cx="1523596" cy="1523596"/>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37" name="Picture 36" title="Speech">
              <a:extLst>
                <a:ext uri="{FF2B5EF4-FFF2-40B4-BE49-F238E27FC236}">
                  <a16:creationId xmlns:a16="http://schemas.microsoft.com/office/drawing/2014/main" id="{BC77D7F4-B3EF-482B-A4C1-CE39E5103D6F}"/>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898461" y="2299299"/>
              <a:ext cx="756215" cy="719121"/>
            </a:xfrm>
            <a:prstGeom prst="rect">
              <a:avLst/>
            </a:prstGeom>
          </p:spPr>
        </p:pic>
      </p:grpSp>
      <p:grpSp>
        <p:nvGrpSpPr>
          <p:cNvPr id="44" name="Group 43" title="cognition">
            <a:extLst>
              <a:ext uri="{FF2B5EF4-FFF2-40B4-BE49-F238E27FC236}">
                <a16:creationId xmlns:a16="http://schemas.microsoft.com/office/drawing/2014/main" id="{286F7B53-4F8E-4B6C-A939-4F3161882679}"/>
              </a:ext>
            </a:extLst>
          </p:cNvPr>
          <p:cNvGrpSpPr/>
          <p:nvPr/>
        </p:nvGrpSpPr>
        <p:grpSpPr>
          <a:xfrm>
            <a:off x="8826305" y="1600925"/>
            <a:ext cx="2065530" cy="3883533"/>
            <a:chOff x="8504237" y="1897061"/>
            <a:chExt cx="2065530" cy="3883533"/>
          </a:xfrm>
        </p:grpSpPr>
        <p:sp>
          <p:nvSpPr>
            <p:cNvPr id="10" name="Rectangle 9">
              <a:extLst>
                <a:ext uri="{FF2B5EF4-FFF2-40B4-BE49-F238E27FC236}">
                  <a16:creationId xmlns:a16="http://schemas.microsoft.com/office/drawing/2014/main" id="{58CAAB41-82C9-4297-AC9B-E55C3CE38CDC}"/>
                </a:ext>
              </a:extLst>
            </p:cNvPr>
            <p:cNvSpPr/>
            <p:nvPr/>
          </p:nvSpPr>
          <p:spPr>
            <a:xfrm>
              <a:off x="8504237" y="4457155"/>
              <a:ext cx="2065530" cy="1323439"/>
            </a:xfrm>
            <a:prstGeom prst="rect">
              <a:avLst/>
            </a:prstGeom>
          </p:spPr>
          <p:txBody>
            <a:bodyPr wrap="square">
              <a:spAutoFit/>
            </a:bodyPr>
            <a:lstStyle/>
            <a:p>
              <a:pPr algn="ctr"/>
              <a:r>
                <a:rPr lang="en-US" sz="2000" dirty="0">
                  <a:solidFill>
                    <a:schemeClr val="tx2"/>
                  </a:solidFill>
                </a:rPr>
                <a:t>Make it easier to focus and get things done with Windows.</a:t>
              </a:r>
            </a:p>
          </p:txBody>
        </p:sp>
        <p:sp>
          <p:nvSpPr>
            <p:cNvPr id="11" name="Rectangle 10">
              <a:extLst>
                <a:ext uri="{FF2B5EF4-FFF2-40B4-BE49-F238E27FC236}">
                  <a16:creationId xmlns:a16="http://schemas.microsoft.com/office/drawing/2014/main" id="{0C7149DE-407F-4DD6-9F69-3EB8E416112E}"/>
                </a:ext>
              </a:extLst>
            </p:cNvPr>
            <p:cNvSpPr/>
            <p:nvPr/>
          </p:nvSpPr>
          <p:spPr>
            <a:xfrm>
              <a:off x="8504237" y="3598411"/>
              <a:ext cx="2065530" cy="358977"/>
            </a:xfrm>
            <a:prstGeom prst="rect">
              <a:avLst/>
            </a:prstGeom>
          </p:spPr>
          <p:txBody>
            <a:bodyPr wrap="square">
              <a:spAutoFit/>
            </a:bodyPr>
            <a:lstStyle/>
            <a:p>
              <a:pPr algn="ctr"/>
              <a:r>
                <a:rPr lang="en-US" sz="3600" dirty="0">
                  <a:latin typeface="+mj-lt"/>
                </a:rPr>
                <a:t>cognition</a:t>
              </a:r>
            </a:p>
          </p:txBody>
        </p:sp>
        <p:sp>
          <p:nvSpPr>
            <p:cNvPr id="8" name="Oval 7">
              <a:extLst>
                <a:ext uri="{FF2B5EF4-FFF2-40B4-BE49-F238E27FC236}">
                  <a16:creationId xmlns:a16="http://schemas.microsoft.com/office/drawing/2014/main" id="{F953C040-83C5-4337-9EE6-A476FE904E9B}"/>
                </a:ext>
              </a:extLst>
            </p:cNvPr>
            <p:cNvSpPr/>
            <p:nvPr/>
          </p:nvSpPr>
          <p:spPr>
            <a:xfrm>
              <a:off x="8775204" y="1897061"/>
              <a:ext cx="1523596" cy="1523596"/>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40" name="Graphic 39" descr="Bullseye">
              <a:extLst>
                <a:ext uri="{FF2B5EF4-FFF2-40B4-BE49-F238E27FC236}">
                  <a16:creationId xmlns:a16="http://schemas.microsoft.com/office/drawing/2014/main" id="{E0AF8DA5-0335-41D9-9A85-52B3E9E60F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9802" y="2201659"/>
              <a:ext cx="914400" cy="914400"/>
            </a:xfrm>
            <a:prstGeom prst="rect">
              <a:avLst/>
            </a:prstGeom>
          </p:spPr>
        </p:pic>
      </p:grpSp>
      <p:sp>
        <p:nvSpPr>
          <p:cNvPr id="23" name="Rectangle 22">
            <a:extLst>
              <a:ext uri="{FF2B5EF4-FFF2-40B4-BE49-F238E27FC236}">
                <a16:creationId xmlns:a16="http://schemas.microsoft.com/office/drawing/2014/main" id="{79ABCB56-AFB7-4100-A0C6-FA97FB0211D9}"/>
              </a:ext>
            </a:extLst>
          </p:cNvPr>
          <p:cNvSpPr/>
          <p:nvPr/>
        </p:nvSpPr>
        <p:spPr>
          <a:xfrm>
            <a:off x="10529777" y="6031402"/>
            <a:ext cx="1634102" cy="664797"/>
          </a:xfrm>
          <a:prstGeom prst="rect">
            <a:avLst/>
          </a:prstGeom>
        </p:spPr>
        <p:txBody>
          <a:bodyPr wrap="none" lIns="182880" tIns="146304" rIns="182880" bIns="146304">
            <a:spAutoFit/>
          </a:bodyPr>
          <a:lstStyle/>
          <a:p>
            <a:pPr algn="r"/>
            <a:r>
              <a:rPr lang="en-US" sz="2400" dirty="0">
                <a:gradFill>
                  <a:gsLst>
                    <a:gs pos="6494">
                      <a:schemeClr val="tx1"/>
                    </a:gs>
                    <a:gs pos="18182">
                      <a:schemeClr val="tx1"/>
                    </a:gs>
                  </a:gsLst>
                  <a:lin ang="5400000" scaled="1"/>
                </a:gradFill>
              </a:rPr>
              <a:t>#</a:t>
            </a:r>
            <a:r>
              <a:rPr lang="en-US" sz="2400" dirty="0" err="1">
                <a:gradFill>
                  <a:gsLst>
                    <a:gs pos="6494">
                      <a:schemeClr val="tx1"/>
                    </a:gs>
                    <a:gs pos="18182">
                      <a:schemeClr val="tx1"/>
                    </a:gs>
                  </a:gsLst>
                  <a:lin ang="5400000" scaled="1"/>
                </a:gradFill>
              </a:rPr>
              <a:t>MSBuild</a:t>
            </a:r>
            <a:endParaRPr lang="en-US" sz="2400" dirty="0">
              <a:gradFill>
                <a:gsLst>
                  <a:gs pos="6494">
                    <a:schemeClr val="tx1"/>
                  </a:gs>
                  <a:gs pos="18182">
                    <a:schemeClr val="tx1"/>
                  </a:gs>
                </a:gsLst>
                <a:lin ang="5400000" scaled="1"/>
              </a:gradFill>
            </a:endParaRPr>
          </a:p>
        </p:txBody>
      </p:sp>
    </p:spTree>
    <p:extLst>
      <p:ext uri="{BB962C8B-B14F-4D97-AF65-F5344CB8AC3E}">
        <p14:creationId xmlns:p14="http://schemas.microsoft.com/office/powerpoint/2010/main" val="2393085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250"/>
                                        <p:tgtEl>
                                          <p:spTgt spid="41"/>
                                        </p:tgtEl>
                                      </p:cBhvr>
                                    </p:animEffect>
                                    <p:anim calcmode="lin" valueType="num">
                                      <p:cBhvr>
                                        <p:cTn id="8" dur="1250" fill="hold"/>
                                        <p:tgtEl>
                                          <p:spTgt spid="41"/>
                                        </p:tgtEl>
                                        <p:attrNameLst>
                                          <p:attrName>ppt_x</p:attrName>
                                        </p:attrNameLst>
                                      </p:cBhvr>
                                      <p:tavLst>
                                        <p:tav tm="0">
                                          <p:val>
                                            <p:strVal val="#ppt_x"/>
                                          </p:val>
                                        </p:tav>
                                        <p:tav tm="100000">
                                          <p:val>
                                            <p:strVal val="#ppt_x"/>
                                          </p:val>
                                        </p:tav>
                                      </p:tavLst>
                                    </p:anim>
                                    <p:anim calcmode="lin" valueType="num">
                                      <p:cBhvr>
                                        <p:cTn id="9" dur="1125" decel="100000" fill="hold"/>
                                        <p:tgtEl>
                                          <p:spTgt spid="41"/>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4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250"/>
                                        <p:tgtEl>
                                          <p:spTgt spid="42"/>
                                        </p:tgtEl>
                                      </p:cBhvr>
                                    </p:animEffect>
                                    <p:anim calcmode="lin" valueType="num">
                                      <p:cBhvr>
                                        <p:cTn id="14" dur="1250" fill="hold"/>
                                        <p:tgtEl>
                                          <p:spTgt spid="42"/>
                                        </p:tgtEl>
                                        <p:attrNameLst>
                                          <p:attrName>ppt_x</p:attrName>
                                        </p:attrNameLst>
                                      </p:cBhvr>
                                      <p:tavLst>
                                        <p:tav tm="0">
                                          <p:val>
                                            <p:strVal val="#ppt_x"/>
                                          </p:val>
                                        </p:tav>
                                        <p:tav tm="100000">
                                          <p:val>
                                            <p:strVal val="#ppt_x"/>
                                          </p:val>
                                        </p:tav>
                                      </p:tavLst>
                                    </p:anim>
                                    <p:anim calcmode="lin" valueType="num">
                                      <p:cBhvr>
                                        <p:cTn id="15" dur="1125" decel="100000" fill="hold"/>
                                        <p:tgtEl>
                                          <p:spTgt spid="42"/>
                                        </p:tgtEl>
                                        <p:attrNameLst>
                                          <p:attrName>ppt_y</p:attrName>
                                        </p:attrNameLst>
                                      </p:cBhvr>
                                      <p:tavLst>
                                        <p:tav tm="0">
                                          <p:val>
                                            <p:strVal val="#ppt_y+1"/>
                                          </p:val>
                                        </p:tav>
                                        <p:tav tm="100000">
                                          <p:val>
                                            <p:strVal val="#ppt_y-.03"/>
                                          </p:val>
                                        </p:tav>
                                      </p:tavLst>
                                    </p:anim>
                                    <p:anim calcmode="lin" valueType="num">
                                      <p:cBhvr>
                                        <p:cTn id="16" dur="125" accel="100000" fill="hold">
                                          <p:stCondLst>
                                            <p:cond delay="1125"/>
                                          </p:stCondLst>
                                        </p:cTn>
                                        <p:tgtEl>
                                          <p:spTgt spid="42"/>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250"/>
                                        <p:tgtEl>
                                          <p:spTgt spid="43"/>
                                        </p:tgtEl>
                                      </p:cBhvr>
                                    </p:animEffect>
                                    <p:anim calcmode="lin" valueType="num">
                                      <p:cBhvr>
                                        <p:cTn id="20" dur="1250" fill="hold"/>
                                        <p:tgtEl>
                                          <p:spTgt spid="43"/>
                                        </p:tgtEl>
                                        <p:attrNameLst>
                                          <p:attrName>ppt_x</p:attrName>
                                        </p:attrNameLst>
                                      </p:cBhvr>
                                      <p:tavLst>
                                        <p:tav tm="0">
                                          <p:val>
                                            <p:strVal val="#ppt_x"/>
                                          </p:val>
                                        </p:tav>
                                        <p:tav tm="100000">
                                          <p:val>
                                            <p:strVal val="#ppt_x"/>
                                          </p:val>
                                        </p:tav>
                                      </p:tavLst>
                                    </p:anim>
                                    <p:anim calcmode="lin" valueType="num">
                                      <p:cBhvr>
                                        <p:cTn id="21" dur="1125" decel="100000" fill="hold"/>
                                        <p:tgtEl>
                                          <p:spTgt spid="43"/>
                                        </p:tgtEl>
                                        <p:attrNameLst>
                                          <p:attrName>ppt_y</p:attrName>
                                        </p:attrNameLst>
                                      </p:cBhvr>
                                      <p:tavLst>
                                        <p:tav tm="0">
                                          <p:val>
                                            <p:strVal val="#ppt_y+1"/>
                                          </p:val>
                                        </p:tav>
                                        <p:tav tm="100000">
                                          <p:val>
                                            <p:strVal val="#ppt_y-.03"/>
                                          </p:val>
                                        </p:tav>
                                      </p:tavLst>
                                    </p:anim>
                                    <p:anim calcmode="lin" valueType="num">
                                      <p:cBhvr>
                                        <p:cTn id="22" dur="125" accel="100000" fill="hold">
                                          <p:stCondLst>
                                            <p:cond delay="1125"/>
                                          </p:stCondLst>
                                        </p:cTn>
                                        <p:tgtEl>
                                          <p:spTgt spid="4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250"/>
                                        <p:tgtEl>
                                          <p:spTgt spid="44"/>
                                        </p:tgtEl>
                                      </p:cBhvr>
                                    </p:animEffect>
                                    <p:anim calcmode="lin" valueType="num">
                                      <p:cBhvr>
                                        <p:cTn id="26" dur="1250" fill="hold"/>
                                        <p:tgtEl>
                                          <p:spTgt spid="44"/>
                                        </p:tgtEl>
                                        <p:attrNameLst>
                                          <p:attrName>ppt_x</p:attrName>
                                        </p:attrNameLst>
                                      </p:cBhvr>
                                      <p:tavLst>
                                        <p:tav tm="0">
                                          <p:val>
                                            <p:strVal val="#ppt_x"/>
                                          </p:val>
                                        </p:tav>
                                        <p:tav tm="100000">
                                          <p:val>
                                            <p:strVal val="#ppt_x"/>
                                          </p:val>
                                        </p:tav>
                                      </p:tavLst>
                                    </p:anim>
                                    <p:anim calcmode="lin" valueType="num">
                                      <p:cBhvr>
                                        <p:cTn id="27" dur="1125" decel="100000" fill="hold"/>
                                        <p:tgtEl>
                                          <p:spTgt spid="44"/>
                                        </p:tgtEl>
                                        <p:attrNameLst>
                                          <p:attrName>ppt_y</p:attrName>
                                        </p:attrNameLst>
                                      </p:cBhvr>
                                      <p:tavLst>
                                        <p:tav tm="0">
                                          <p:val>
                                            <p:strVal val="#ppt_y+1"/>
                                          </p:val>
                                        </p:tav>
                                        <p:tav tm="100000">
                                          <p:val>
                                            <p:strVal val="#ppt_y-.03"/>
                                          </p:val>
                                        </p:tav>
                                      </p:tavLst>
                                    </p:anim>
                                    <p:anim calcmode="lin" valueType="num">
                                      <p:cBhvr>
                                        <p:cTn id="28" dur="125" accel="100000" fill="hold">
                                          <p:stCondLst>
                                            <p:cond delay="1125"/>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65FE6-64EE-4584-A353-115310E42362}"/>
              </a:ext>
            </a:extLst>
          </p:cNvPr>
          <p:cNvSpPr>
            <a:spLocks noGrp="1"/>
          </p:cNvSpPr>
          <p:nvPr>
            <p:ph type="title" idx="4294967295"/>
          </p:nvPr>
        </p:nvSpPr>
        <p:spPr/>
        <p:txBody>
          <a:bodyPr/>
          <a:lstStyle/>
          <a:p>
            <a:r>
              <a:rPr lang="en-US" dirty="0">
                <a:solidFill>
                  <a:schemeClr val="bg1"/>
                </a:solidFill>
              </a:rPr>
              <a:t>One Platform,</a:t>
            </a:r>
            <a:r>
              <a:rPr lang="en-US" baseline="0" dirty="0">
                <a:solidFill>
                  <a:schemeClr val="bg1"/>
                </a:solidFill>
              </a:rPr>
              <a:t> Without Limits</a:t>
            </a:r>
            <a:endParaRPr lang="en-US" dirty="0">
              <a:solidFill>
                <a:schemeClr val="bg1"/>
              </a:solidFill>
            </a:endParaRPr>
          </a:p>
        </p:txBody>
      </p:sp>
      <p:sp>
        <p:nvSpPr>
          <p:cNvPr id="12" name="Rectangle 11" title="decoration"/>
          <p:cNvSpPr/>
          <p:nvPr/>
        </p:nvSpPr>
        <p:spPr bwMode="auto">
          <a:xfrm>
            <a:off x="881" y="5525478"/>
            <a:ext cx="12434712" cy="1469047"/>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Rectangle 13" title="decoration"/>
          <p:cNvSpPr/>
          <p:nvPr/>
        </p:nvSpPr>
        <p:spPr bwMode="auto">
          <a:xfrm>
            <a:off x="881" y="5525618"/>
            <a:ext cx="12434077" cy="45714"/>
          </a:xfrm>
          <a:prstGeom prst="rect">
            <a:avLst/>
          </a:prstGeom>
          <a:solidFill>
            <a:schemeClr val="bg1">
              <a:lumMod val="50000"/>
            </a:schemeClr>
          </a:solidFill>
          <a:ln>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 name="Title 974"/>
          <p:cNvSpPr txBox="1">
            <a:spLocks/>
          </p:cNvSpPr>
          <p:nvPr/>
        </p:nvSpPr>
        <p:spPr>
          <a:xfrm>
            <a:off x="471919" y="5920664"/>
            <a:ext cx="11530867" cy="618111"/>
          </a:xfrm>
          <a:prstGeom prst="rect">
            <a:avLst/>
          </a:prstGeom>
        </p:spPr>
        <p:txBody>
          <a:bodyPr vert="horz" wrap="square" lIns="146262" tIns="91414" rIns="146262" bIns="91414" rtlCol="0" anchor="ctr">
            <a:noAutofit/>
          </a:bodyPr>
          <a:lstStyle>
            <a:lvl1pPr algn="l" defTabSz="932742" rtl="0" eaLnBrk="1" latinLnBrk="0" hangingPunct="1">
              <a:lnSpc>
                <a:spcPct val="90000"/>
              </a:lnSpc>
              <a:spcBef>
                <a:spcPct val="0"/>
              </a:spcBef>
              <a:buNone/>
              <a:defRPr lang="en-US" sz="4000" b="0" kern="1200" cap="none" spc="-102" baseline="0" dirty="0" smtClean="0">
                <a:ln w="3175">
                  <a:noFill/>
                </a:ln>
                <a:gradFill>
                  <a:gsLst>
                    <a:gs pos="1250">
                      <a:schemeClr val="accent1"/>
                    </a:gs>
                    <a:gs pos="100000">
                      <a:schemeClr val="accent1"/>
                    </a:gs>
                  </a:gsLst>
                  <a:lin ang="5400000" scaled="0"/>
                </a:gradFill>
                <a:effectLst/>
                <a:latin typeface="Segoe UI Semibold" panose="020B0702040204020203" pitchFamily="34" charset="0"/>
                <a:ea typeface="+mn-ea"/>
                <a:cs typeface="Segoe UI Semibold" panose="020B0702040204020203" pitchFamily="34" charset="0"/>
              </a:defRPr>
            </a:lvl1pPr>
          </a:lstStyle>
          <a:p>
            <a:pPr algn="ctr" defTabSz="951304">
              <a:spcAft>
                <a:spcPts val="612"/>
              </a:spcAft>
              <a:defRPr/>
            </a:pPr>
            <a:r>
              <a:rPr lang="en-US" sz="3060" cap="all" spc="306"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ONE PLATFORM, WITHOUT LIMITS</a:t>
            </a:r>
          </a:p>
        </p:txBody>
      </p:sp>
      <p:grpSp>
        <p:nvGrpSpPr>
          <p:cNvPr id="2" name="Group 1" descr="PC, Phone, Xbox, HoloLens, Surface Hub and other devices" title="Windows 10 Product Family"/>
          <p:cNvGrpSpPr/>
          <p:nvPr/>
        </p:nvGrpSpPr>
        <p:grpSpPr>
          <a:xfrm>
            <a:off x="433688" y="218541"/>
            <a:ext cx="12051589" cy="5216099"/>
            <a:chOff x="424359" y="214275"/>
            <a:chExt cx="11816356" cy="5114287"/>
          </a:xfrm>
        </p:grpSpPr>
        <p:pic>
          <p:nvPicPr>
            <p:cNvPr id="13" name="Picture 12" title="Surface Hub"/>
            <p:cNvPicPr>
              <a:picLocks noChangeAspect="1"/>
            </p:cNvPicPr>
            <p:nvPr/>
          </p:nvPicPr>
          <p:blipFill rotWithShape="1">
            <a:blip r:embed="rId3">
              <a:extLst>
                <a:ext uri="{28A0092B-C50C-407E-A947-70E740481C1C}">
                  <a14:useLocalDpi xmlns:a14="http://schemas.microsoft.com/office/drawing/2010/main" val="0"/>
                </a:ext>
              </a:extLst>
            </a:blip>
            <a:srcRect l="-1" r="-4144"/>
            <a:stretch/>
          </p:blipFill>
          <p:spPr>
            <a:xfrm>
              <a:off x="798051" y="214275"/>
              <a:ext cx="5768885" cy="3319499"/>
            </a:xfrm>
            <a:prstGeom prst="rect">
              <a:avLst/>
            </a:prstGeom>
          </p:spPr>
        </p:pic>
        <p:pic>
          <p:nvPicPr>
            <p:cNvPr id="18" name="Picture 17" title="HoloLens"/>
            <p:cNvPicPr>
              <a:picLocks noChangeAspect="1"/>
            </p:cNvPicPr>
            <p:nvPr/>
          </p:nvPicPr>
          <p:blipFill rotWithShape="1">
            <a:blip r:embed="rId4" cstate="print">
              <a:extLst>
                <a:ext uri="{28A0092B-C50C-407E-A947-70E740481C1C}">
                  <a14:useLocalDpi xmlns:a14="http://schemas.microsoft.com/office/drawing/2010/main" val="0"/>
                </a:ext>
              </a:extLst>
            </a:blip>
            <a:srcRect r="-142"/>
            <a:stretch/>
          </p:blipFill>
          <p:spPr>
            <a:xfrm>
              <a:off x="7541292" y="1074315"/>
              <a:ext cx="2780230" cy="1238736"/>
            </a:xfrm>
            <a:prstGeom prst="rect">
              <a:avLst/>
            </a:prstGeom>
          </p:spPr>
        </p:pic>
        <p:grpSp>
          <p:nvGrpSpPr>
            <p:cNvPr id="19" name="Group 18"/>
            <p:cNvGrpSpPr/>
            <p:nvPr/>
          </p:nvGrpSpPr>
          <p:grpSpPr>
            <a:xfrm>
              <a:off x="424359" y="3002967"/>
              <a:ext cx="11816356" cy="2325595"/>
              <a:chOff x="74968" y="4520534"/>
              <a:chExt cx="11816356" cy="2325595"/>
            </a:xfrm>
          </p:grpSpPr>
          <p:pic>
            <p:nvPicPr>
              <p:cNvPr id="20" name="IoT" title="comput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68" y="6102542"/>
                <a:ext cx="446772" cy="290068"/>
              </a:xfrm>
              <a:prstGeom prst="rect">
                <a:avLst/>
              </a:prstGeom>
              <a:effectLst>
                <a:outerShdw blurRad="368300" dist="50800" dir="16200000" rotWithShape="0">
                  <a:schemeClr val="bg1">
                    <a:alpha val="22000"/>
                  </a:schemeClr>
                </a:outerShdw>
              </a:effectLst>
            </p:spPr>
          </p:pic>
          <p:pic>
            <p:nvPicPr>
              <p:cNvPr id="21" name="Small Tablet" title="small table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621" y="5322633"/>
                <a:ext cx="930758" cy="1111325"/>
              </a:xfrm>
              <a:prstGeom prst="rect">
                <a:avLst/>
              </a:prstGeom>
              <a:effectLst>
                <a:outerShdw blurRad="368300" dist="50800" dir="16200000" rotWithShape="0">
                  <a:schemeClr val="bg1">
                    <a:alpha val="22000"/>
                  </a:schemeClr>
                </a:outerShdw>
              </a:effectLst>
            </p:spPr>
          </p:pic>
          <p:pic>
            <p:nvPicPr>
              <p:cNvPr id="22" name="Phablet" title="phabl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7592" y="5711192"/>
                <a:ext cx="595827" cy="687369"/>
              </a:xfrm>
              <a:prstGeom prst="rect">
                <a:avLst/>
              </a:prstGeom>
              <a:effectLst>
                <a:outerShdw blurRad="368300" dist="50800" dir="16200000" rotWithShape="0">
                  <a:schemeClr val="bg1">
                    <a:alpha val="22000"/>
                  </a:schemeClr>
                </a:outerShdw>
              </a:effectLst>
            </p:spPr>
          </p:pic>
          <p:pic>
            <p:nvPicPr>
              <p:cNvPr id="23" name="Phone" title="Phon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7618" y="5788408"/>
                <a:ext cx="523738" cy="604202"/>
              </a:xfrm>
              <a:prstGeom prst="rect">
                <a:avLst/>
              </a:prstGeom>
              <a:effectLst>
                <a:outerShdw blurRad="368300" dist="50800" dir="16200000" rotWithShape="0">
                  <a:schemeClr val="bg1">
                    <a:alpha val="22000"/>
                  </a:schemeClr>
                </a:outerShdw>
              </a:effectLst>
            </p:spPr>
          </p:pic>
          <p:pic>
            <p:nvPicPr>
              <p:cNvPr id="24" name="Picture 23" title="2 in 1  PC"/>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7558" y="5418482"/>
                <a:ext cx="1747233" cy="1018450"/>
              </a:xfrm>
              <a:prstGeom prst="rect">
                <a:avLst/>
              </a:prstGeom>
            </p:spPr>
          </p:pic>
          <p:pic>
            <p:nvPicPr>
              <p:cNvPr id="25" name="Picture 24" title="Laptop"/>
              <p:cNvPicPr>
                <a:picLocks noChangeAspect="1"/>
              </p:cNvPicPr>
              <p:nvPr/>
            </p:nvPicPr>
            <p:blipFill>
              <a:blip r:embed="rId10"/>
              <a:stretch>
                <a:fillRect/>
              </a:stretch>
            </p:blipFill>
            <p:spPr>
              <a:xfrm>
                <a:off x="4350992" y="5418482"/>
                <a:ext cx="1815626" cy="1048230"/>
              </a:xfrm>
              <a:prstGeom prst="rect">
                <a:avLst/>
              </a:prstGeom>
            </p:spPr>
          </p:pic>
          <p:grpSp>
            <p:nvGrpSpPr>
              <p:cNvPr id="26" name="Group 25"/>
              <p:cNvGrpSpPr/>
              <p:nvPr/>
            </p:nvGrpSpPr>
            <p:grpSpPr>
              <a:xfrm>
                <a:off x="5342088" y="4578860"/>
                <a:ext cx="3590382" cy="2019590"/>
                <a:chOff x="5087187" y="166667"/>
                <a:chExt cx="12071286" cy="6790098"/>
              </a:xfrm>
            </p:grpSpPr>
            <p:pic>
              <p:nvPicPr>
                <p:cNvPr id="28" name="Picture 27" title="PC"/>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00468" y="1199808"/>
                  <a:ext cx="6455664" cy="3629326"/>
                </a:xfrm>
                <a:prstGeom prst="rect">
                  <a:avLst/>
                </a:prstGeom>
              </p:spPr>
            </p:pic>
            <p:pic>
              <p:nvPicPr>
                <p:cNvPr id="29" name="Generic Desktop Frame" title="PC"/>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87187" y="166667"/>
                  <a:ext cx="12071286" cy="6790098"/>
                </a:xfrm>
                <a:prstGeom prst="rect">
                  <a:avLst/>
                </a:prstGeom>
              </p:spPr>
            </p:pic>
          </p:grpSp>
          <p:pic>
            <p:nvPicPr>
              <p:cNvPr id="27" name="Xbox" title="Xbox"/>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5519" y="4520534"/>
                <a:ext cx="3885805" cy="2325595"/>
              </a:xfrm>
              <a:prstGeom prst="rect">
                <a:avLst/>
              </a:prstGeom>
              <a:effectLst>
                <a:outerShdw blurRad="368300" dist="50800" dir="16200000" rotWithShape="0">
                  <a:schemeClr val="bg1">
                    <a:alpha val="22000"/>
                  </a:schemeClr>
                </a:outerShdw>
              </a:effectLst>
            </p:spPr>
          </p:pic>
        </p:grpSp>
      </p:grpSp>
      <p:pic>
        <p:nvPicPr>
          <p:cNvPr id="30" name="Picture 29" title="Band"/>
          <p:cNvPicPr>
            <a:picLocks noChangeAspect="1"/>
          </p:cNvPicPr>
          <p:nvPr/>
        </p:nvPicPr>
        <p:blipFill>
          <a:blip r:embed="rId14"/>
          <a:stretch>
            <a:fillRect/>
          </a:stretch>
        </p:blipFill>
        <p:spPr>
          <a:xfrm>
            <a:off x="814820" y="4510676"/>
            <a:ext cx="920248" cy="522303"/>
          </a:xfrm>
          <a:prstGeom prst="rect">
            <a:avLst/>
          </a:prstGeom>
        </p:spPr>
      </p:pic>
    </p:spTree>
    <p:extLst>
      <p:ext uri="{BB962C8B-B14F-4D97-AF65-F5344CB8AC3E}">
        <p14:creationId xmlns:p14="http://schemas.microsoft.com/office/powerpoint/2010/main" val="93880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title="decoration"/>
          <p:cNvSpPr/>
          <p:nvPr/>
        </p:nvSpPr>
        <p:spPr bwMode="auto">
          <a:xfrm>
            <a:off x="882" y="5525478"/>
            <a:ext cx="12434711" cy="1469047"/>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3" name="Title 974"/>
          <p:cNvSpPr txBox="1">
            <a:spLocks/>
          </p:cNvSpPr>
          <p:nvPr/>
        </p:nvSpPr>
        <p:spPr>
          <a:xfrm>
            <a:off x="-24644" y="5987087"/>
            <a:ext cx="12522318" cy="618110"/>
          </a:xfrm>
          <a:prstGeom prst="rect">
            <a:avLst/>
          </a:prstGeom>
        </p:spPr>
        <p:txBody>
          <a:bodyPr vert="horz" wrap="square" lIns="146262" tIns="91414" rIns="146262" bIns="91414" rtlCol="0" anchor="ctr">
            <a:noAutofit/>
          </a:bodyPr>
          <a:lstStyle>
            <a:lvl1pPr algn="l" defTabSz="932742" rtl="0" eaLnBrk="1" latinLnBrk="0" hangingPunct="1">
              <a:lnSpc>
                <a:spcPct val="90000"/>
              </a:lnSpc>
              <a:spcBef>
                <a:spcPct val="0"/>
              </a:spcBef>
              <a:buNone/>
              <a:defRPr lang="en-US" sz="4000" b="0" kern="1200" cap="none" spc="-102" baseline="0" dirty="0" smtClean="0">
                <a:ln w="3175">
                  <a:noFill/>
                </a:ln>
                <a:gradFill>
                  <a:gsLst>
                    <a:gs pos="1250">
                      <a:schemeClr val="accent1"/>
                    </a:gs>
                    <a:gs pos="100000">
                      <a:schemeClr val="accent1"/>
                    </a:gs>
                  </a:gsLst>
                  <a:lin ang="5400000" scaled="0"/>
                </a:gradFill>
                <a:effectLst/>
                <a:latin typeface="Segoe UI Semibold" panose="020B0702040204020203" pitchFamily="34" charset="0"/>
                <a:ea typeface="+mn-ea"/>
                <a:cs typeface="Segoe UI Semibold" panose="020B0702040204020203" pitchFamily="34" charset="0"/>
              </a:defRPr>
            </a:lvl1pPr>
          </a:lstStyle>
          <a:p>
            <a:pPr algn="ctr" defTabSz="951304">
              <a:spcAft>
                <a:spcPts val="612"/>
              </a:spcAft>
              <a:defRPr/>
            </a:pPr>
            <a:r>
              <a:rPr lang="en-US" sz="3060" cap="all" spc="306"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OUR 1st PARTY ASSISTIVE TECHNOLOGY JOURNEY</a:t>
            </a:r>
          </a:p>
          <a:p>
            <a:pPr algn="ctr" defTabSz="951304">
              <a:spcAft>
                <a:spcPts val="612"/>
              </a:spcAft>
              <a:defRPr/>
            </a:pPr>
            <a:r>
              <a:rPr lang="en-US" sz="3060" cap="all" spc="306" dirty="0">
                <a:solidFill>
                  <a:schemeClr val="bg1"/>
                </a:solidFill>
                <a:latin typeface="Segoe UI Light"/>
                <a:ea typeface="Segoe UI Black" panose="020B0A02040204020203" pitchFamily="34" charset="0"/>
                <a:cs typeface="Segoe UI Black" panose="020B0A02040204020203" pitchFamily="34" charset="0"/>
              </a:rPr>
              <a:t>PARALLELS THE WINDOWS JOURNEY</a:t>
            </a:r>
          </a:p>
        </p:txBody>
      </p:sp>
      <p:sp>
        <p:nvSpPr>
          <p:cNvPr id="74" name="Rectangle 73" title="decoration"/>
          <p:cNvSpPr/>
          <p:nvPr/>
        </p:nvSpPr>
        <p:spPr bwMode="auto">
          <a:xfrm>
            <a:off x="882" y="5525618"/>
            <a:ext cx="12434077" cy="45714"/>
          </a:xfrm>
          <a:prstGeom prst="rect">
            <a:avLst/>
          </a:prstGeom>
          <a:solidFill>
            <a:schemeClr val="bg1">
              <a:lumMod val="50000"/>
            </a:schemeClr>
          </a:solidFill>
          <a:ln>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2" name="Slide Number Placeholder 3"/>
          <p:cNvSpPr txBox="1">
            <a:spLocks/>
          </p:cNvSpPr>
          <p:nvPr/>
        </p:nvSpPr>
        <p:spPr>
          <a:xfrm>
            <a:off x="11730700" y="6739613"/>
            <a:ext cx="680023" cy="2176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4F68F0-1D97-479E-8476-1F6D336BF15A}" type="slidenum">
              <a:rPr lang="en-US" sz="918">
                <a:solidFill>
                  <a:schemeClr val="bg1">
                    <a:lumMod val="50000"/>
                  </a:schemeClr>
                </a:solidFill>
              </a:rPr>
              <a:pPr algn="r"/>
              <a:t>7</a:t>
            </a:fld>
            <a:endParaRPr lang="en-US" sz="918" dirty="0">
              <a:solidFill>
                <a:schemeClr val="bg1">
                  <a:lumMod val="50000"/>
                </a:schemeClr>
              </a:solidFill>
            </a:endParaRPr>
          </a:p>
        </p:txBody>
      </p:sp>
      <p:graphicFrame>
        <p:nvGraphicFramePr>
          <p:cNvPr id="43" name="Content Placeholder 8" descr="From needed, to wanted, to loved" title="Our Screen Reading Jouney"/>
          <p:cNvGraphicFramePr>
            <a:graphicFrameLocks/>
          </p:cNvGraphicFramePr>
          <p:nvPr>
            <p:extLst>
              <p:ext uri="{D42A27DB-BD31-4B8C-83A1-F6EECF244321}">
                <p14:modId xmlns:p14="http://schemas.microsoft.com/office/powerpoint/2010/main" val="1960157196"/>
              </p:ext>
            </p:extLst>
          </p:nvPr>
        </p:nvGraphicFramePr>
        <p:xfrm>
          <a:off x="-24128" y="253659"/>
          <a:ext cx="12459720" cy="5393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p:txBody>
          <a:bodyPr/>
          <a:lstStyle/>
          <a:p>
            <a:r>
              <a:rPr lang="en-US" dirty="0">
                <a:solidFill>
                  <a:schemeClr val="bg1"/>
                </a:solidFill>
              </a:rPr>
              <a:t>Our Screen Reading Journey</a:t>
            </a:r>
          </a:p>
        </p:txBody>
      </p:sp>
    </p:spTree>
    <p:extLst>
      <p:ext uri="{BB962C8B-B14F-4D97-AF65-F5344CB8AC3E}">
        <p14:creationId xmlns:p14="http://schemas.microsoft.com/office/powerpoint/2010/main" val="167792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title="decoration">
            <a:extLst>
              <a:ext uri="{FF2B5EF4-FFF2-40B4-BE49-F238E27FC236}">
                <a16:creationId xmlns:a16="http://schemas.microsoft.com/office/drawing/2014/main" id="{989773D3-6A5A-449A-904F-BB84EAF0E71A}"/>
              </a:ext>
            </a:extLst>
          </p:cNvPr>
          <p:cNvSpPr/>
          <p:nvPr/>
        </p:nvSpPr>
        <p:spPr bwMode="auto">
          <a:xfrm>
            <a:off x="6218237" y="-1"/>
            <a:ext cx="621823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idx="4294967295"/>
          </p:nvPr>
        </p:nvSpPr>
        <p:spPr>
          <a:xfrm>
            <a:off x="274639" y="295274"/>
            <a:ext cx="5791198" cy="917575"/>
          </a:xfrm>
        </p:spPr>
        <p:txBody>
          <a:bodyPr/>
          <a:lstStyle/>
          <a:p>
            <a:r>
              <a:rPr lang="en-US" dirty="0">
                <a:solidFill>
                  <a:schemeClr val="bg1"/>
                </a:solidFill>
              </a:rPr>
              <a:t>Narrator in the Anniversary</a:t>
            </a:r>
            <a:r>
              <a:rPr lang="en-US" baseline="0" dirty="0">
                <a:solidFill>
                  <a:schemeClr val="bg1"/>
                </a:solidFill>
              </a:rPr>
              <a:t> Update</a:t>
            </a:r>
            <a:endParaRPr lang="en-US" dirty="0">
              <a:solidFill>
                <a:schemeClr val="bg1"/>
              </a:solidFill>
            </a:endParaRPr>
          </a:p>
        </p:txBody>
      </p:sp>
      <p:sp>
        <p:nvSpPr>
          <p:cNvPr id="8" name="Rectangle 7"/>
          <p:cNvSpPr/>
          <p:nvPr/>
        </p:nvSpPr>
        <p:spPr bwMode="auto">
          <a:xfrm>
            <a:off x="881" y="-1"/>
            <a:ext cx="6217356" cy="69945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91" fontAlgn="base">
              <a:lnSpc>
                <a:spcPct val="90000"/>
              </a:lnSpc>
              <a:spcBef>
                <a:spcPct val="0"/>
              </a:spcBef>
              <a:spcAft>
                <a:spcPct val="0"/>
              </a:spcAft>
            </a:pPr>
            <a:endParaRPr lang="en-US" sz="4488" spc="-150" dirty="0">
              <a:gradFill>
                <a:gsLst>
                  <a:gs pos="0">
                    <a:srgbClr val="FFFFFF"/>
                  </a:gs>
                  <a:gs pos="100000">
                    <a:srgbClr val="FFFFFF"/>
                  </a:gs>
                </a:gsLst>
                <a:lin ang="5400000" scaled="0"/>
              </a:gradFill>
              <a:latin typeface="Segoe UI Light"/>
              <a:ea typeface="Segoe UI" pitchFamily="34" charset="0"/>
              <a:cs typeface="Segoe UI" pitchFamily="34" charset="0"/>
            </a:endParaRPr>
          </a:p>
          <a:p>
            <a:pPr marL="241245" defTabSz="932391" fontAlgn="base">
              <a:lnSpc>
                <a:spcPct val="90000"/>
              </a:lnSpc>
              <a:spcBef>
                <a:spcPct val="0"/>
              </a:spcBef>
              <a:spcAft>
                <a:spcPct val="0"/>
              </a:spcAft>
            </a:pPr>
            <a:r>
              <a:rPr lang="en-US" sz="4896"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rPr>
              <a:t>Narrator in the Windows 10 Anniversary Update:</a:t>
            </a:r>
            <a:endParaRPr lang="en-US" sz="3672"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endParaRPr>
          </a:p>
          <a:p>
            <a:pPr marL="241245" defTabSz="932391" fontAlgn="base">
              <a:lnSpc>
                <a:spcPct val="90000"/>
              </a:lnSpc>
              <a:spcBef>
                <a:spcPct val="0"/>
              </a:spcBef>
              <a:spcAft>
                <a:spcPct val="0"/>
              </a:spcAft>
            </a:pPr>
            <a:endParaRPr lang="en-US" sz="2448" spc="-150" dirty="0">
              <a:gradFill>
                <a:gsLst>
                  <a:gs pos="0">
                    <a:srgbClr val="FFFFFF"/>
                  </a:gs>
                  <a:gs pos="100000">
                    <a:srgbClr val="FFFFFF"/>
                  </a:gs>
                </a:gsLst>
                <a:lin ang="5400000" scaled="0"/>
              </a:gradFill>
              <a:latin typeface="+mj-lt"/>
              <a:ea typeface="Segoe UI" pitchFamily="34" charset="0"/>
              <a:cs typeface="Segoe UI" pitchFamily="34" charset="0"/>
            </a:endParaRP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Faster, more reliable &amp; accurate</a:t>
            </a: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Easier to use</a:t>
            </a: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Delightful voices</a:t>
            </a: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Better Windows &amp; app experiences</a:t>
            </a:r>
          </a:p>
          <a:p>
            <a:pPr marL="241245" defTabSz="932391" fontAlgn="base">
              <a:lnSpc>
                <a:spcPct val="90000"/>
              </a:lnSpc>
              <a:spcBef>
                <a:spcPct val="0"/>
              </a:spcBef>
              <a:spcAft>
                <a:spcPct val="0"/>
              </a:spcAft>
            </a:pPr>
            <a:r>
              <a:rPr lang="en-US" sz="3672" spc="-1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 </a:t>
            </a:r>
          </a:p>
        </p:txBody>
      </p:sp>
      <p:sp>
        <p:nvSpPr>
          <p:cNvPr id="4" name="Rectangle 3"/>
          <p:cNvSpPr/>
          <p:nvPr/>
        </p:nvSpPr>
        <p:spPr>
          <a:xfrm>
            <a:off x="6770634" y="1212849"/>
            <a:ext cx="5129318" cy="4576714"/>
          </a:xfrm>
          <a:prstGeom prst="rect">
            <a:avLst/>
          </a:prstGeom>
          <a:solidFill>
            <a:schemeClr val="tx1"/>
          </a:solidFill>
        </p:spPr>
        <p:txBody>
          <a:bodyPr wrap="square" anchor="ctr" anchorCtr="0">
            <a:spAutoFit/>
          </a:bodyPr>
          <a:lstStyle/>
          <a:p>
            <a:pPr algn="ctr"/>
            <a:r>
              <a:rPr lang="en-US" sz="4080" dirty="0">
                <a:solidFill>
                  <a:schemeClr val="bg2">
                    <a:lumMod val="10000"/>
                  </a:schemeClr>
                </a:solidFill>
              </a:rPr>
              <a:t>“…I realized Microsoft was finally serious… but </a:t>
            </a:r>
            <a:r>
              <a:rPr lang="en-US" sz="4080" dirty="0">
                <a:solidFill>
                  <a:schemeClr val="bg2">
                    <a:lumMod val="10000"/>
                  </a:schemeClr>
                </a:solidFill>
                <a:latin typeface="Segoe UI Semibold" panose="020B0702040204020203" pitchFamily="34" charset="0"/>
                <a:cs typeface="Segoe UI Semibold" panose="020B0702040204020203" pitchFamily="34" charset="0"/>
              </a:rPr>
              <a:t>it did not work with my braille display</a:t>
            </a:r>
            <a:r>
              <a:rPr lang="en-US" sz="4080" dirty="0">
                <a:solidFill>
                  <a:schemeClr val="bg2">
                    <a:lumMod val="10000"/>
                  </a:schemeClr>
                </a:solidFill>
              </a:rPr>
              <a:t>.”</a:t>
            </a:r>
            <a:br>
              <a:rPr lang="en-US" sz="4080" dirty="0">
                <a:solidFill>
                  <a:schemeClr val="bg2">
                    <a:lumMod val="10000"/>
                  </a:schemeClr>
                </a:solidFill>
              </a:rPr>
            </a:br>
            <a:r>
              <a:rPr lang="en-US" sz="4080" dirty="0">
                <a:solidFill>
                  <a:schemeClr val="bg2">
                    <a:lumMod val="10000"/>
                  </a:schemeClr>
                </a:solidFill>
              </a:rPr>
              <a:t>Cool Blind Tech 8.9.2016</a:t>
            </a:r>
          </a:p>
        </p:txBody>
      </p:sp>
      <p:sp>
        <p:nvSpPr>
          <p:cNvPr id="6" name="Rectangle 5"/>
          <p:cNvSpPr/>
          <p:nvPr/>
        </p:nvSpPr>
        <p:spPr>
          <a:xfrm>
            <a:off x="6770634" y="1212849"/>
            <a:ext cx="5129318" cy="4576714"/>
          </a:xfrm>
          <a:prstGeom prst="rect">
            <a:avLst/>
          </a:prstGeom>
          <a:solidFill>
            <a:schemeClr val="tx1"/>
          </a:solidFill>
        </p:spPr>
        <p:txBody>
          <a:bodyPr wrap="square" anchor="ctr" anchorCtr="0">
            <a:spAutoFit/>
          </a:bodyPr>
          <a:lstStyle/>
          <a:p>
            <a:pPr algn="ctr"/>
            <a:r>
              <a:rPr lang="en-US" sz="4080" dirty="0">
                <a:solidFill>
                  <a:schemeClr val="bg2">
                    <a:lumMod val="10000"/>
                  </a:schemeClr>
                </a:solidFill>
              </a:rPr>
              <a:t>“I’ll be a happy camper when Microsoft finally </a:t>
            </a:r>
            <a:r>
              <a:rPr lang="en-US" sz="4080" dirty="0">
                <a:solidFill>
                  <a:schemeClr val="bg2">
                    <a:lumMod val="10000"/>
                  </a:schemeClr>
                </a:solidFill>
                <a:latin typeface="Segoe UI Semibold" panose="020B0702040204020203" pitchFamily="34" charset="0"/>
                <a:cs typeface="Segoe UI Semibold" panose="020B0702040204020203" pitchFamily="34" charset="0"/>
              </a:rPr>
              <a:t>includes Narrator in Windows setup</a:t>
            </a:r>
            <a:r>
              <a:rPr lang="en-US" sz="4080" dirty="0">
                <a:solidFill>
                  <a:schemeClr val="bg2">
                    <a:lumMod val="10000"/>
                  </a:schemeClr>
                </a:solidFill>
              </a:rPr>
              <a:t>.” @Cambridgeport90 10.28.2016</a:t>
            </a:r>
          </a:p>
        </p:txBody>
      </p:sp>
      <p:sp>
        <p:nvSpPr>
          <p:cNvPr id="7" name="Rectangle 6"/>
          <p:cNvSpPr/>
          <p:nvPr/>
        </p:nvSpPr>
        <p:spPr>
          <a:xfrm>
            <a:off x="6770634" y="1212849"/>
            <a:ext cx="5129318" cy="4576714"/>
          </a:xfrm>
          <a:prstGeom prst="rect">
            <a:avLst/>
          </a:prstGeom>
          <a:solidFill>
            <a:schemeClr val="tx1"/>
          </a:solidFill>
        </p:spPr>
        <p:txBody>
          <a:bodyPr wrap="square" anchor="ctr" anchorCtr="0">
            <a:spAutoFit/>
          </a:bodyPr>
          <a:lstStyle/>
          <a:p>
            <a:pPr algn="ctr"/>
            <a:r>
              <a:rPr lang="en-US" sz="4080" dirty="0">
                <a:solidFill>
                  <a:schemeClr val="bg2">
                    <a:lumMod val="10000"/>
                  </a:schemeClr>
                </a:solidFill>
              </a:rPr>
              <a:t>“Narrator might not be a beautiful swan, but at least it is still </a:t>
            </a:r>
            <a:r>
              <a:rPr lang="en-US" sz="4080" dirty="0">
                <a:solidFill>
                  <a:schemeClr val="bg2">
                    <a:lumMod val="10000"/>
                  </a:schemeClr>
                </a:solidFill>
                <a:latin typeface="Segoe UI Semibold" panose="020B0702040204020203" pitchFamily="34" charset="0"/>
                <a:cs typeface="Segoe UI Semibold" panose="020B0702040204020203" pitchFamily="34" charset="0"/>
              </a:rPr>
              <a:t>on the same duck pond as the other screen readers</a:t>
            </a:r>
            <a:r>
              <a:rPr lang="en-US" sz="4080" dirty="0">
                <a:solidFill>
                  <a:schemeClr val="bg2">
                    <a:lumMod val="10000"/>
                  </a:schemeClr>
                </a:solidFill>
              </a:rPr>
              <a:t>.”</a:t>
            </a:r>
            <a:br>
              <a:rPr lang="en-US" sz="4080" dirty="0">
                <a:solidFill>
                  <a:schemeClr val="bg2">
                    <a:lumMod val="10000"/>
                  </a:schemeClr>
                </a:solidFill>
              </a:rPr>
            </a:br>
            <a:r>
              <a:rPr lang="en-US" sz="4080" dirty="0">
                <a:solidFill>
                  <a:schemeClr val="bg2">
                    <a:lumMod val="10000"/>
                  </a:schemeClr>
                </a:solidFill>
              </a:rPr>
              <a:t>RNIB Radio 11.8.2016</a:t>
            </a:r>
          </a:p>
        </p:txBody>
      </p:sp>
    </p:spTree>
    <p:extLst>
      <p:ext uri="{BB962C8B-B14F-4D97-AF65-F5344CB8AC3E}">
        <p14:creationId xmlns:p14="http://schemas.microsoft.com/office/powerpoint/2010/main" val="82219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decoration">
            <a:extLst>
              <a:ext uri="{FF2B5EF4-FFF2-40B4-BE49-F238E27FC236}">
                <a16:creationId xmlns:a16="http://schemas.microsoft.com/office/drawing/2014/main" id="{0B8491A0-2915-4452-855F-C8F5C0C209E2}"/>
              </a:ext>
            </a:extLst>
          </p:cNvPr>
          <p:cNvSpPr/>
          <p:nvPr/>
        </p:nvSpPr>
        <p:spPr bwMode="auto">
          <a:xfrm>
            <a:off x="6218237" y="-1"/>
            <a:ext cx="621823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idx="4294967295"/>
          </p:nvPr>
        </p:nvSpPr>
        <p:spPr>
          <a:xfrm>
            <a:off x="274639" y="295274"/>
            <a:ext cx="5562598" cy="917575"/>
          </a:xfrm>
        </p:spPr>
        <p:txBody>
          <a:bodyPr/>
          <a:lstStyle/>
          <a:p>
            <a:r>
              <a:rPr lang="en-US" dirty="0">
                <a:solidFill>
                  <a:schemeClr val="bg1"/>
                </a:solidFill>
              </a:rPr>
              <a:t>Narrator in the Creators Update</a:t>
            </a:r>
          </a:p>
        </p:txBody>
      </p:sp>
      <p:sp>
        <p:nvSpPr>
          <p:cNvPr id="8" name="Rectangle 7"/>
          <p:cNvSpPr/>
          <p:nvPr/>
        </p:nvSpPr>
        <p:spPr bwMode="auto">
          <a:xfrm>
            <a:off x="881" y="-1"/>
            <a:ext cx="6217356" cy="69945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91" fontAlgn="base">
              <a:lnSpc>
                <a:spcPct val="90000"/>
              </a:lnSpc>
              <a:spcBef>
                <a:spcPct val="0"/>
              </a:spcBef>
              <a:spcAft>
                <a:spcPct val="0"/>
              </a:spcAft>
            </a:pPr>
            <a:endParaRPr lang="en-US" sz="4488" spc="-150" dirty="0">
              <a:gradFill>
                <a:gsLst>
                  <a:gs pos="0">
                    <a:srgbClr val="FFFFFF"/>
                  </a:gs>
                  <a:gs pos="100000">
                    <a:srgbClr val="FFFFFF"/>
                  </a:gs>
                </a:gsLst>
                <a:lin ang="5400000" scaled="0"/>
              </a:gradFill>
              <a:latin typeface="Segoe UI Light"/>
              <a:ea typeface="Segoe UI" pitchFamily="34" charset="0"/>
              <a:cs typeface="Segoe UI" pitchFamily="34" charset="0"/>
            </a:endParaRPr>
          </a:p>
          <a:p>
            <a:pPr marL="241245" defTabSz="932391" fontAlgn="base">
              <a:lnSpc>
                <a:spcPct val="90000"/>
              </a:lnSpc>
              <a:spcBef>
                <a:spcPct val="0"/>
              </a:spcBef>
              <a:spcAft>
                <a:spcPct val="0"/>
              </a:spcAft>
            </a:pPr>
            <a:r>
              <a:rPr lang="en-US" sz="4896"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rPr>
              <a:t>Narrator in the Windows 10</a:t>
            </a:r>
            <a:br>
              <a:rPr lang="en-US" sz="4896"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rPr>
            </a:br>
            <a:r>
              <a:rPr lang="en-US" sz="4896"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rPr>
              <a:t>Creators Update:</a:t>
            </a:r>
            <a:endParaRPr lang="en-US" sz="3672" spc="-150" dirty="0">
              <a:gradFill>
                <a:gsLst>
                  <a:gs pos="0">
                    <a:srgbClr val="FFFFFF"/>
                  </a:gs>
                  <a:gs pos="100000">
                    <a:srgbClr val="FFFFFF"/>
                  </a:gs>
                </a:gsLst>
                <a:lin ang="5400000" scaled="0"/>
              </a:gradFill>
              <a:latin typeface="+mj-lt"/>
              <a:ea typeface="Segoe UI" pitchFamily="34" charset="0"/>
              <a:cs typeface="Segoe UI Semibold" panose="020B0702040204020203" pitchFamily="34" charset="0"/>
            </a:endParaRPr>
          </a:p>
          <a:p>
            <a:pPr marL="241245" defTabSz="932391" fontAlgn="base">
              <a:lnSpc>
                <a:spcPct val="90000"/>
              </a:lnSpc>
              <a:spcBef>
                <a:spcPct val="0"/>
              </a:spcBef>
              <a:spcAft>
                <a:spcPct val="0"/>
              </a:spcAft>
            </a:pPr>
            <a:endParaRPr lang="en-US" sz="2448" spc="-150" dirty="0">
              <a:gradFill>
                <a:gsLst>
                  <a:gs pos="0">
                    <a:srgbClr val="FFFFFF"/>
                  </a:gs>
                  <a:gs pos="100000">
                    <a:srgbClr val="FFFFFF"/>
                  </a:gs>
                </a:gsLst>
                <a:lin ang="5400000" scaled="0"/>
              </a:gradFill>
              <a:latin typeface="+mj-lt"/>
              <a:ea typeface="Segoe UI" pitchFamily="34" charset="0"/>
              <a:cs typeface="Segoe UI" pitchFamily="34" charset="0"/>
            </a:endParaRP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Braille beta</a:t>
            </a: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Unassisted installation</a:t>
            </a: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Easier to use</a:t>
            </a:r>
          </a:p>
          <a:p>
            <a:pPr marL="241245" defTabSz="932391" fontAlgn="base">
              <a:lnSpc>
                <a:spcPct val="90000"/>
              </a:lnSpc>
              <a:spcBef>
                <a:spcPct val="0"/>
              </a:spcBef>
              <a:spcAft>
                <a:spcPts val="1836"/>
              </a:spcAft>
            </a:pPr>
            <a:r>
              <a:rPr lang="en-US" sz="3672" spc="-15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Better Edge browsing, including for other screen readers</a:t>
            </a:r>
          </a:p>
          <a:p>
            <a:pPr marL="241245" defTabSz="932391" fontAlgn="base">
              <a:lnSpc>
                <a:spcPct val="90000"/>
              </a:lnSpc>
              <a:spcBef>
                <a:spcPct val="0"/>
              </a:spcBef>
              <a:spcAft>
                <a:spcPct val="0"/>
              </a:spcAft>
            </a:pPr>
            <a:r>
              <a:rPr lang="en-US" sz="3672" spc="-15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 </a:t>
            </a:r>
          </a:p>
        </p:txBody>
      </p:sp>
      <p:pic>
        <p:nvPicPr>
          <p:cNvPr id="4" name="Picture 3" descr="A remote control&#10;&#10;Description generated with high confidence">
            <a:extLst>
              <a:ext uri="{FF2B5EF4-FFF2-40B4-BE49-F238E27FC236}">
                <a16:creationId xmlns:a16="http://schemas.microsoft.com/office/drawing/2014/main" id="{737834DA-C67B-4CDB-B695-53C78B26ADBD}"/>
              </a:ext>
            </a:extLst>
          </p:cNvPr>
          <p:cNvPicPr>
            <a:picLocks noChangeAspect="1"/>
          </p:cNvPicPr>
          <p:nvPr/>
        </p:nvPicPr>
        <p:blipFill>
          <a:blip r:embed="rId3"/>
          <a:stretch>
            <a:fillRect/>
          </a:stretch>
        </p:blipFill>
        <p:spPr>
          <a:xfrm>
            <a:off x="6675437" y="1812131"/>
            <a:ext cx="5358128" cy="3370262"/>
          </a:xfrm>
          <a:prstGeom prst="rect">
            <a:avLst/>
          </a:prstGeom>
        </p:spPr>
      </p:pic>
      <p:sp>
        <p:nvSpPr>
          <p:cNvPr id="9" name="Rectangle 8">
            <a:extLst>
              <a:ext uri="{FF2B5EF4-FFF2-40B4-BE49-F238E27FC236}">
                <a16:creationId xmlns:a16="http://schemas.microsoft.com/office/drawing/2014/main" id="{A5FDB18A-0961-4D6A-B414-7AFC84D4E348}"/>
              </a:ext>
            </a:extLst>
          </p:cNvPr>
          <p:cNvSpPr/>
          <p:nvPr/>
        </p:nvSpPr>
        <p:spPr>
          <a:xfrm>
            <a:off x="6811178" y="672370"/>
            <a:ext cx="5029200" cy="5743111"/>
          </a:xfrm>
          <a:prstGeom prst="rect">
            <a:avLst/>
          </a:prstGeom>
          <a:solidFill>
            <a:schemeClr val="tx1"/>
          </a:solidFill>
        </p:spPr>
        <p:txBody>
          <a:bodyPr wrap="square" anchor="ctr" anchorCtr="0">
            <a:spAutoFit/>
          </a:bodyPr>
          <a:lstStyle/>
          <a:p>
            <a:pPr algn="ctr"/>
            <a:r>
              <a:rPr lang="en-US" sz="4080" dirty="0">
                <a:solidFill>
                  <a:schemeClr val="bg2">
                    <a:lumMod val="10000"/>
                  </a:schemeClr>
                </a:solidFill>
              </a:rPr>
              <a:t>“Overall, Braille in Narrator is a fresh start, and in some ways </a:t>
            </a:r>
            <a:r>
              <a:rPr lang="en-US" sz="4080" dirty="0">
                <a:solidFill>
                  <a:schemeClr val="bg2">
                    <a:lumMod val="10000"/>
                  </a:schemeClr>
                </a:solidFill>
                <a:latin typeface="Segoe UI Semibold" panose="020B0702040204020203" pitchFamily="34" charset="0"/>
                <a:cs typeface="Segoe UI Semibold" panose="020B0702040204020203" pitchFamily="34" charset="0"/>
              </a:rPr>
              <a:t>even better than, say, </a:t>
            </a:r>
            <a:r>
              <a:rPr lang="en-US" sz="4080" dirty="0" err="1">
                <a:solidFill>
                  <a:schemeClr val="bg2">
                    <a:lumMod val="10000"/>
                  </a:schemeClr>
                </a:solidFill>
                <a:latin typeface="Segoe UI Semibold" panose="020B0702040204020203" pitchFamily="34" charset="0"/>
                <a:cs typeface="Segoe UI Semibold" panose="020B0702040204020203" pitchFamily="34" charset="0"/>
              </a:rPr>
              <a:t>BrailleBack</a:t>
            </a:r>
            <a:r>
              <a:rPr lang="en-US" sz="4080" dirty="0">
                <a:solidFill>
                  <a:schemeClr val="bg2">
                    <a:lumMod val="10000"/>
                  </a:schemeClr>
                </a:solidFill>
                <a:latin typeface="Segoe UI Semibold" panose="020B0702040204020203" pitchFamily="34" charset="0"/>
                <a:cs typeface="Segoe UI Semibold" panose="020B0702040204020203" pitchFamily="34" charset="0"/>
              </a:rPr>
              <a:t> on Android</a:t>
            </a:r>
            <a:r>
              <a:rPr lang="en-US" sz="4080" dirty="0">
                <a:solidFill>
                  <a:schemeClr val="bg2">
                    <a:lumMod val="10000"/>
                  </a:schemeClr>
                </a:solidFill>
              </a:rPr>
              <a:t>.”</a:t>
            </a:r>
          </a:p>
          <a:p>
            <a:pPr algn="ctr"/>
            <a:r>
              <a:rPr lang="en-US" sz="4080" dirty="0">
                <a:solidFill>
                  <a:schemeClr val="bg2">
                    <a:lumMod val="10000"/>
                  </a:schemeClr>
                </a:solidFill>
              </a:rPr>
              <a:t>CoolBlindTech 4.12.2017</a:t>
            </a:r>
          </a:p>
        </p:txBody>
      </p:sp>
      <p:sp>
        <p:nvSpPr>
          <p:cNvPr id="10" name="Rectangle 9">
            <a:extLst>
              <a:ext uri="{FF2B5EF4-FFF2-40B4-BE49-F238E27FC236}">
                <a16:creationId xmlns:a16="http://schemas.microsoft.com/office/drawing/2014/main" id="{42AA8F0E-7365-422A-9200-1B51481096D4}"/>
              </a:ext>
            </a:extLst>
          </p:cNvPr>
          <p:cNvSpPr/>
          <p:nvPr/>
        </p:nvSpPr>
        <p:spPr>
          <a:xfrm>
            <a:off x="6675171" y="672370"/>
            <a:ext cx="5301214" cy="5743111"/>
          </a:xfrm>
          <a:prstGeom prst="rect">
            <a:avLst/>
          </a:prstGeom>
          <a:solidFill>
            <a:schemeClr val="tx1"/>
          </a:solidFill>
        </p:spPr>
        <p:txBody>
          <a:bodyPr wrap="square" anchor="ctr" anchorCtr="0">
            <a:spAutoFit/>
          </a:bodyPr>
          <a:lstStyle/>
          <a:p>
            <a:pPr algn="ctr"/>
            <a:endParaRPr lang="en-US" sz="4080" dirty="0">
              <a:solidFill>
                <a:schemeClr val="bg2">
                  <a:lumMod val="10000"/>
                </a:schemeClr>
              </a:solidFill>
            </a:endParaRPr>
          </a:p>
          <a:p>
            <a:pPr algn="ctr"/>
            <a:r>
              <a:rPr lang="en-US" sz="4080" dirty="0">
                <a:solidFill>
                  <a:schemeClr val="bg2">
                    <a:lumMod val="10000"/>
                  </a:schemeClr>
                </a:solidFill>
              </a:rPr>
              <a:t>“Edge and Narrator?</a:t>
            </a:r>
            <a:br>
              <a:rPr lang="en-US" sz="4080" dirty="0">
                <a:solidFill>
                  <a:schemeClr val="bg2">
                    <a:lumMod val="10000"/>
                  </a:schemeClr>
                </a:solidFill>
              </a:rPr>
            </a:br>
            <a:r>
              <a:rPr lang="en-US" sz="4080" dirty="0">
                <a:solidFill>
                  <a:schemeClr val="bg2">
                    <a:lumMod val="10000"/>
                  </a:schemeClr>
                </a:solidFill>
              </a:rPr>
              <a:t>Almost a dream come true for some, and </a:t>
            </a:r>
            <a:r>
              <a:rPr lang="en-US" sz="4080" dirty="0">
                <a:solidFill>
                  <a:schemeClr val="bg2">
                    <a:lumMod val="10000"/>
                  </a:schemeClr>
                </a:solidFill>
                <a:latin typeface="Segoe UI Semibold" panose="020B0702040204020203" pitchFamily="34" charset="0"/>
                <a:cs typeface="Segoe UI Semibold" panose="020B0702040204020203" pitchFamily="34" charset="0"/>
              </a:rPr>
              <a:t>for others, the dream is here</a:t>
            </a:r>
            <a:r>
              <a:rPr lang="en-US" sz="4080" dirty="0">
                <a:solidFill>
                  <a:schemeClr val="bg2">
                    <a:lumMod val="10000"/>
                  </a:schemeClr>
                </a:solidFill>
              </a:rPr>
              <a:t>.”</a:t>
            </a:r>
            <a:br>
              <a:rPr lang="en-US" sz="4080" dirty="0">
                <a:solidFill>
                  <a:schemeClr val="bg2">
                    <a:lumMod val="10000"/>
                  </a:schemeClr>
                </a:solidFill>
              </a:rPr>
            </a:br>
            <a:r>
              <a:rPr lang="en-US" sz="4080" dirty="0">
                <a:solidFill>
                  <a:schemeClr val="bg2">
                    <a:lumMod val="10000"/>
                  </a:schemeClr>
                </a:solidFill>
              </a:rPr>
              <a:t>CoolBlindTech </a:t>
            </a:r>
          </a:p>
          <a:p>
            <a:pPr algn="ctr"/>
            <a:r>
              <a:rPr lang="en-US" sz="4080" dirty="0">
                <a:solidFill>
                  <a:schemeClr val="bg2">
                    <a:lumMod val="10000"/>
                  </a:schemeClr>
                </a:solidFill>
              </a:rPr>
              <a:t>4.12.2017</a:t>
            </a:r>
          </a:p>
          <a:p>
            <a:pPr algn="ctr"/>
            <a:endParaRPr lang="en-US" sz="4080" dirty="0">
              <a:solidFill>
                <a:schemeClr val="bg2">
                  <a:lumMod val="10000"/>
                </a:schemeClr>
              </a:solidFill>
            </a:endParaRPr>
          </a:p>
        </p:txBody>
      </p:sp>
      <p:sp>
        <p:nvSpPr>
          <p:cNvPr id="11" name="Rectangle 10">
            <a:extLst>
              <a:ext uri="{FF2B5EF4-FFF2-40B4-BE49-F238E27FC236}">
                <a16:creationId xmlns:a16="http://schemas.microsoft.com/office/drawing/2014/main" id="{D9C8C475-0B29-42FF-BBE2-870067620303}"/>
              </a:ext>
            </a:extLst>
          </p:cNvPr>
          <p:cNvSpPr/>
          <p:nvPr/>
        </p:nvSpPr>
        <p:spPr>
          <a:xfrm>
            <a:off x="6569074" y="358438"/>
            <a:ext cx="5513408" cy="6370975"/>
          </a:xfrm>
          <a:prstGeom prst="rect">
            <a:avLst/>
          </a:prstGeom>
          <a:solidFill>
            <a:schemeClr val="tx1"/>
          </a:solidFill>
        </p:spPr>
        <p:txBody>
          <a:bodyPr wrap="square" anchor="ctr" anchorCtr="0">
            <a:spAutoFit/>
          </a:bodyPr>
          <a:lstStyle/>
          <a:p>
            <a:pPr algn="ctr"/>
            <a:endParaRPr lang="en-US" sz="4080" dirty="0">
              <a:solidFill>
                <a:schemeClr val="bg2">
                  <a:lumMod val="10000"/>
                </a:schemeClr>
              </a:solidFill>
            </a:endParaRPr>
          </a:p>
          <a:p>
            <a:pPr algn="ctr"/>
            <a:endParaRPr lang="en-US" sz="4080" dirty="0">
              <a:solidFill>
                <a:schemeClr val="bg2">
                  <a:lumMod val="10000"/>
                </a:schemeClr>
              </a:solidFill>
            </a:endParaRPr>
          </a:p>
          <a:p>
            <a:pPr algn="ctr"/>
            <a:r>
              <a:rPr lang="en-US" sz="4080" dirty="0">
                <a:solidFill>
                  <a:schemeClr val="bg2">
                    <a:lumMod val="10000"/>
                  </a:schemeClr>
                </a:solidFill>
              </a:rPr>
              <a:t>“If you're already running Windows 10, </a:t>
            </a:r>
            <a:r>
              <a:rPr lang="en-US" sz="4080" dirty="0">
                <a:solidFill>
                  <a:schemeClr val="bg2">
                    <a:lumMod val="10000"/>
                  </a:schemeClr>
                </a:solidFill>
                <a:latin typeface="Segoe UI Semibold" panose="020B0702040204020203" pitchFamily="34" charset="0"/>
                <a:cs typeface="Segoe UI Semibold" panose="020B0702040204020203" pitchFamily="34" charset="0"/>
              </a:rPr>
              <a:t>updating now is a no brainer</a:t>
            </a:r>
            <a:r>
              <a:rPr lang="en-US" sz="4080" dirty="0">
                <a:solidFill>
                  <a:schemeClr val="bg2">
                    <a:lumMod val="10000"/>
                  </a:schemeClr>
                </a:solidFill>
              </a:rPr>
              <a:t>…”</a:t>
            </a:r>
          </a:p>
          <a:p>
            <a:pPr algn="ctr"/>
            <a:r>
              <a:rPr lang="en-US" sz="4080" dirty="0" err="1">
                <a:solidFill>
                  <a:schemeClr val="bg2">
                    <a:lumMod val="10000"/>
                  </a:schemeClr>
                </a:solidFill>
              </a:rPr>
              <a:t>BlindBargains</a:t>
            </a:r>
            <a:r>
              <a:rPr lang="en-US" sz="4080" dirty="0">
                <a:solidFill>
                  <a:schemeClr val="bg2">
                    <a:lumMod val="10000"/>
                  </a:schemeClr>
                </a:solidFill>
              </a:rPr>
              <a:t> 4.12.2017</a:t>
            </a:r>
          </a:p>
          <a:p>
            <a:pPr algn="ctr"/>
            <a:endParaRPr lang="en-US" sz="4080" dirty="0">
              <a:solidFill>
                <a:schemeClr val="bg2">
                  <a:lumMod val="10000"/>
                </a:schemeClr>
              </a:solidFill>
            </a:endParaRPr>
          </a:p>
          <a:p>
            <a:pPr algn="ctr"/>
            <a:endParaRPr lang="en-US" sz="4080" dirty="0">
              <a:solidFill>
                <a:schemeClr val="bg2">
                  <a:lumMod val="10000"/>
                </a:schemeClr>
              </a:solidFill>
            </a:endParaRPr>
          </a:p>
          <a:p>
            <a:pPr algn="ctr"/>
            <a:endParaRPr lang="en-US" sz="4080" dirty="0">
              <a:solidFill>
                <a:schemeClr val="bg2">
                  <a:lumMod val="10000"/>
                </a:schemeClr>
              </a:solidFill>
            </a:endParaRPr>
          </a:p>
        </p:txBody>
      </p:sp>
    </p:spTree>
    <p:extLst>
      <p:ext uri="{BB962C8B-B14F-4D97-AF65-F5344CB8AC3E}">
        <p14:creationId xmlns:p14="http://schemas.microsoft.com/office/powerpoint/2010/main" val="334742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3B9D3600-BA2F-499E-9B74-B0493B08579C}"/>
    </a:ext>
  </a:extLst>
</a:theme>
</file>

<file path=ppt/theme/theme2.xml><?xml version="1.0" encoding="utf-8"?>
<a:theme xmlns:a="http://schemas.openxmlformats.org/drawingml/2006/main" name="5-50111_Build 2017_DARK GRAY TEMPLATE">
  <a:themeElements>
    <a:clrScheme name="Build 2017 Colors (Dark Gray)">
      <a:dk1>
        <a:srgbClr val="505050"/>
      </a:dk1>
      <a:lt1>
        <a:srgbClr val="FFFFFF"/>
      </a:lt1>
      <a:dk2>
        <a:srgbClr val="0078D7"/>
      </a:dk2>
      <a:lt2>
        <a:srgbClr val="EAEAEA"/>
      </a:lt2>
      <a:accent1>
        <a:srgbClr val="0078D7"/>
      </a:accent1>
      <a:accent2>
        <a:srgbClr val="00BCF2"/>
      </a:accent2>
      <a:accent3>
        <a:srgbClr val="EAEAEA"/>
      </a:accent3>
      <a:accent4>
        <a:srgbClr val="002050"/>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D138E69B-724A-4446-A2DA-FF3B08B166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0F05F6B58E2E4E85AEF1CA08068C9E" ma:contentTypeVersion="12" ma:contentTypeDescription="Create a new document." ma:contentTypeScope="" ma:versionID="69a94f5bb8366694c99569c96646f356">
  <xsd:schema xmlns:xsd="http://www.w3.org/2001/XMLSchema" xmlns:xs="http://www.w3.org/2001/XMLSchema" xmlns:p="http://schemas.microsoft.com/office/2006/metadata/properties" xmlns:ns1="http://schemas.microsoft.com/sharepoint/v3" xmlns:ns2="497715a9-ab51-44bd-b3c4-d72b7bd9c62d" xmlns:ns3="0a4ec245-4680-4cb1-ad96-7be0c8cd9d35" targetNamespace="http://schemas.microsoft.com/office/2006/metadata/properties" ma:root="true" ma:fieldsID="de86d5a73f578470d78612e97d5b1bd5" ns1:_="" ns2:_="" ns3:_="">
    <xsd:import namespace="http://schemas.microsoft.com/sharepoint/v3"/>
    <xsd:import namespace="497715a9-ab51-44bd-b3c4-d72b7bd9c62d"/>
    <xsd:import namespace="0a4ec245-4680-4cb1-ad96-7be0c8cd9d35"/>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CPUB_x0020_Buddy" minOccurs="0"/>
                <xsd:element ref="ns3:Design_x0020_Buddy" minOccurs="0"/>
                <xsd:element ref="ns3:Other_x0020_Reviewer" minOccurs="0"/>
                <xsd:element ref="ns3:Ddeppub" minOccurs="0"/>
                <xsd:element ref="ns3:ccp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7715a9-ab51-44bd-b3c4-d72b7bd9c62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4ec245-4680-4cb1-ad96-7be0c8cd9d35" elementFormDefault="qualified">
    <xsd:import namespace="http://schemas.microsoft.com/office/2006/documentManagement/types"/>
    <xsd:import namespace="http://schemas.microsoft.com/office/infopath/2007/PartnerControls"/>
    <xsd:element name="CPUB_x0020_Buddy" ma:index="14" nillable="true" ma:displayName="CPUB Buddy" ma:SearchPeopleOnly="false" ma:SharePointGroup="0" ma:internalName="CPUB_x0020_Budd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sign_x0020_Buddy" ma:index="15" nillable="true" ma:displayName="Design Buddy" ma:SearchPeopleOnly="false" ma:SharePointGroup="0" ma:internalName="Design_x0020_Budd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ther_x0020_Reviewer" ma:index="16" nillable="true" ma:displayName="Other Reviewer" ma:SearchPeopleOnly="false" ma:SharePointGroup="0" ma:internalName="Other_x0020_Review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deppub" ma:index="17" nillable="true" ma:displayName="Ddeppub" ma:SearchPeopleOnly="false" ma:SharePointGroup="0" ma:internalName="Ddeppub">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cpn" ma:index="18" nillable="true" ma:displayName="Text" ma:internalName="ccpn">
      <xsd:simpleType>
        <xsd:restriction base="dms:Text"/>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cpn xmlns="0a4ec245-4680-4cb1-ad96-7be0c8cd9d35" xsi:nil="true"/>
    <CPUB_x0020_Buddy xmlns="0a4ec245-4680-4cb1-ad96-7be0c8cd9d35">
      <UserInfo>
        <DisplayName/>
        <AccountId xsi:nil="true"/>
        <AccountType/>
      </UserInfo>
    </CPUB_x0020_Buddy>
    <PublishingExpirationDate xmlns="http://schemas.microsoft.com/sharepoint/v3" xsi:nil="true"/>
    <Design_x0020_Buddy xmlns="0a4ec245-4680-4cb1-ad96-7be0c8cd9d35">
      <UserInfo>
        <DisplayName/>
        <AccountId xsi:nil="true"/>
        <AccountType/>
      </UserInfo>
    </Design_x0020_Buddy>
    <PublishingStartDate xmlns="http://schemas.microsoft.com/sharepoint/v3" xsi:nil="true"/>
    <Ddeppub xmlns="0a4ec245-4680-4cb1-ad96-7be0c8cd9d35">
      <UserInfo>
        <DisplayName/>
        <AccountId xsi:nil="true"/>
        <AccountType/>
      </UserInfo>
    </Ddeppub>
    <Other_x0020_Reviewer xmlns="0a4ec245-4680-4cb1-ad96-7be0c8cd9d35">
      <UserInfo>
        <DisplayName/>
        <AccountId xsi:nil="true"/>
        <AccountType/>
      </UserInfo>
    </Other_x0020_Review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59681-F3B3-4DD5-BDB1-DCBF8A614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7715a9-ab51-44bd-b3c4-d72b7bd9c62d"/>
    <ds:schemaRef ds:uri="0a4ec245-4680-4cb1-ad96-7be0c8cd9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www.w3.org/XML/1998/namespace"/>
    <ds:schemaRef ds:uri="http://purl.org/dc/dcmitype/"/>
    <ds:schemaRef ds:uri="0a4ec245-4680-4cb1-ad96-7be0c8cd9d35"/>
    <ds:schemaRef ds:uri="http://schemas.microsoft.com/office/2006/metadata/properties"/>
    <ds:schemaRef ds:uri="http://schemas.microsoft.com/sharepoint/v3"/>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497715a9-ab51-44bd-b3c4-d72b7bd9c62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Microsoft_Build2017_Template</Template>
  <TotalTime>211</TotalTime>
  <Words>2166</Words>
  <Application>Microsoft Office PowerPoint</Application>
  <PresentationFormat>Custom</PresentationFormat>
  <Paragraphs>273</Paragraphs>
  <Slides>22</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Consolas</vt:lpstr>
      <vt:lpstr>Segoe UI</vt:lpstr>
      <vt:lpstr>Segoe UI Black</vt:lpstr>
      <vt:lpstr>Segoe UI Light</vt:lpstr>
      <vt:lpstr>Segoe UI Semibold</vt:lpstr>
      <vt:lpstr>Segoe UI Semilight</vt:lpstr>
      <vt:lpstr>Wingdings</vt:lpstr>
      <vt:lpstr>5-50111_Build 2017_LIGHT GRAY TEMPLATE</vt:lpstr>
      <vt:lpstr>5-50111_Build 2017_DARK GRAY TEMPLATE</vt:lpstr>
      <vt:lpstr>PowerPoint Presentation</vt:lpstr>
      <vt:lpstr>What’s New in Accessibility &amp;  How to Get Started for Developers</vt:lpstr>
      <vt:lpstr>Overview</vt:lpstr>
      <vt:lpstr>Our mission:  Empower every person and every organization on the planet to achieve more.</vt:lpstr>
      <vt:lpstr>Windows is Built for Each of Us</vt:lpstr>
      <vt:lpstr>One Platform, Without Limits</vt:lpstr>
      <vt:lpstr>Our Screen Reading Journey</vt:lpstr>
      <vt:lpstr>Narrator in the Anniversary Update</vt:lpstr>
      <vt:lpstr>Narrator in the Creators Update</vt:lpstr>
      <vt:lpstr>Other Features in the Creators Update</vt:lpstr>
      <vt:lpstr>Windows 10 Craftsmanship Video</vt:lpstr>
      <vt:lpstr>Looking Forward for Users</vt:lpstr>
      <vt:lpstr>Coming in Windows v.Next</vt:lpstr>
      <vt:lpstr>Get Started for Developers</vt:lpstr>
      <vt:lpstr>Why Invest in Accessibility?</vt:lpstr>
      <vt:lpstr>Design &gt; Principles</vt:lpstr>
      <vt:lpstr>Design &gt; Practical steps</vt:lpstr>
      <vt:lpstr>Build</vt:lpstr>
      <vt:lpstr>Build</vt:lpstr>
      <vt:lpstr>Test</vt:lpstr>
      <vt:lpstr>Call to action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Build 2017</dc:subject>
  <dc:creator>Jeff Petty</dc:creator>
  <cp:keywords>Microsoft Build 2017</cp:keywords>
  <dc:description>Template: Mitchell Derrey, Silver Fox Productions_x000d_
Formatting: _x000d_
Audience Type:</dc:description>
  <cp:lastModifiedBy>Jeff Petty</cp:lastModifiedBy>
  <cp:revision>17</cp:revision>
  <dcterms:created xsi:type="dcterms:W3CDTF">2017-04-12T15:06:41Z</dcterms:created>
  <dcterms:modified xsi:type="dcterms:W3CDTF">2017-05-04T06:48:56Z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0x010100860F05F6B58E2E4E85AEF1CA08068C9E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53;#Washington State Convention and Trade Center|2ebf141d-f871-4cc9-bf08-f87f112ab464</vt:lpwstr>
  </property>
  <property fmtid="{D5CDD505-2E9C-101B-9397-08002B2CF9AE}" pid="7" name="Track">
    <vt:lpwstr/>
  </property>
  <property fmtid="{D5CDD505-2E9C-101B-9397-08002B2CF9AE}" pid="8" name="Event Location">
    <vt:lpwstr>52;#Seattle|54f46ed2-c77e-4a59-b182-a4171fdb0d11</vt:lpwstr>
  </property>
  <property fmtid="{D5CDD505-2E9C-101B-9397-08002B2CF9AE}" pid="9" name="Campaign">
    <vt:lpwstr/>
  </property>
  <property fmtid="{D5CDD505-2E9C-101B-9397-08002B2CF9AE}" pid="10" name="IsMyDocuments">
    <vt:bool>true</vt:bool>
  </property>
  <property fmtid="{D5CDD505-2E9C-101B-9397-08002B2CF9AE}" pid="11" name="TaxKeyword">
    <vt:lpwstr>315;#Microsoft Build 2017|0407fc0d-d203-4d0a-848e-0398e286e7e2</vt:lpwstr>
  </property>
  <property fmtid="{D5CDD505-2E9C-101B-9397-08002B2CF9AE}" pid="12" name="Audience1">
    <vt:lpwstr>316;#developers|8e4a08dc-5d95-4156-ab65-f22579a1592a</vt:lpwstr>
  </property>
  <property fmtid="{D5CDD505-2E9C-101B-9397-08002B2CF9AE}" pid="13" name="Event Name">
    <vt:lpwstr>47;#Build|58542b36-5bf5-46a6-a53f-a41fb7a73785</vt:lpwstr>
  </property>
</Properties>
</file>