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75" r:id="rId4"/>
    <p:sldMasterId id="2147484495" r:id="rId5"/>
  </p:sldMasterIdLst>
  <p:notesMasterIdLst>
    <p:notesMasterId r:id="rId55"/>
  </p:notesMasterIdLst>
  <p:handoutMasterIdLst>
    <p:handoutMasterId r:id="rId56"/>
  </p:handoutMasterIdLst>
  <p:sldIdLst>
    <p:sldId id="1486" r:id="rId6"/>
    <p:sldId id="1502" r:id="rId7"/>
    <p:sldId id="1570" r:id="rId8"/>
    <p:sldId id="1576" r:id="rId9"/>
    <p:sldId id="1580" r:id="rId10"/>
    <p:sldId id="1578" r:id="rId11"/>
    <p:sldId id="1572" r:id="rId12"/>
    <p:sldId id="1581" r:id="rId13"/>
    <p:sldId id="1573" r:id="rId14"/>
    <p:sldId id="1550" r:id="rId15"/>
    <p:sldId id="1551" r:id="rId16"/>
    <p:sldId id="1552" r:id="rId17"/>
    <p:sldId id="1553" r:id="rId18"/>
    <p:sldId id="1554" r:id="rId19"/>
    <p:sldId id="1555" r:id="rId20"/>
    <p:sldId id="1557" r:id="rId21"/>
    <p:sldId id="1504" r:id="rId22"/>
    <p:sldId id="1517" r:id="rId23"/>
    <p:sldId id="1507" r:id="rId24"/>
    <p:sldId id="1508" r:id="rId25"/>
    <p:sldId id="1509" r:id="rId26"/>
    <p:sldId id="1511" r:id="rId27"/>
    <p:sldId id="1512" r:id="rId28"/>
    <p:sldId id="1513" r:id="rId29"/>
    <p:sldId id="1514" r:id="rId30"/>
    <p:sldId id="1515" r:id="rId31"/>
    <p:sldId id="1558" r:id="rId32"/>
    <p:sldId id="1516" r:id="rId33"/>
    <p:sldId id="1488" r:id="rId34"/>
    <p:sldId id="1534" r:id="rId35"/>
    <p:sldId id="1560" r:id="rId36"/>
    <p:sldId id="1561" r:id="rId37"/>
    <p:sldId id="1562" r:id="rId38"/>
    <p:sldId id="1563" r:id="rId39"/>
    <p:sldId id="1564" r:id="rId40"/>
    <p:sldId id="1565" r:id="rId41"/>
    <p:sldId id="1566" r:id="rId42"/>
    <p:sldId id="1549" r:id="rId43"/>
    <p:sldId id="1537" r:id="rId44"/>
    <p:sldId id="1538" r:id="rId45"/>
    <p:sldId id="1539" r:id="rId46"/>
    <p:sldId id="1419" r:id="rId47"/>
    <p:sldId id="1542" r:id="rId48"/>
    <p:sldId id="1543" r:id="rId49"/>
    <p:sldId id="1544" r:id="rId50"/>
    <p:sldId id="1556" r:id="rId51"/>
    <p:sldId id="1546" r:id="rId52"/>
    <p:sldId id="1567" r:id="rId53"/>
    <p:sldId id="1547" r:id="rId5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7 Light Gray Template" id="{E1C8FB21-FF75-44A0-8090-B2FB240B014B}">
          <p14:sldIdLst>
            <p14:sldId id="1486"/>
            <p14:sldId id="1502"/>
          </p14:sldIdLst>
        </p14:section>
        <p14:section name="Content" id="{9CA06C0B-2162-E64D-A18F-038F401D6224}">
          <p14:sldIdLst>
            <p14:sldId id="1570"/>
            <p14:sldId id="1576"/>
            <p14:sldId id="1580"/>
            <p14:sldId id="1578"/>
            <p14:sldId id="1572"/>
            <p14:sldId id="1581"/>
            <p14:sldId id="1573"/>
          </p14:sldIdLst>
        </p14:section>
        <p14:section name="Template" id="{3D398C93-4009-ED4B-8AD9-9FB8A98B76FA}">
          <p14:sldIdLst>
            <p14:sldId id="1550"/>
            <p14:sldId id="1551"/>
            <p14:sldId id="1552"/>
            <p14:sldId id="1553"/>
            <p14:sldId id="1554"/>
            <p14:sldId id="1555"/>
            <p14:sldId id="1557"/>
            <p14:sldId id="1504"/>
            <p14:sldId id="1517"/>
            <p14:sldId id="1507"/>
            <p14:sldId id="1508"/>
            <p14:sldId id="1509"/>
            <p14:sldId id="1511"/>
            <p14:sldId id="1512"/>
            <p14:sldId id="1513"/>
            <p14:sldId id="1514"/>
            <p14:sldId id="1515"/>
            <p14:sldId id="1558"/>
            <p14:sldId id="1516"/>
          </p14:sldIdLst>
        </p14:section>
        <p14:section name="Build 2017 Dark Gray Template" id="{BB00CB64-77A4-4BA9-B0A0-EF2154DA3071}">
          <p14:sldIdLst>
            <p14:sldId id="1488"/>
            <p14:sldId id="1534"/>
            <p14:sldId id="1560"/>
            <p14:sldId id="1561"/>
            <p14:sldId id="1562"/>
            <p14:sldId id="1563"/>
            <p14:sldId id="1564"/>
            <p14:sldId id="1565"/>
            <p14:sldId id="1566"/>
            <p14:sldId id="1549"/>
            <p14:sldId id="1537"/>
            <p14:sldId id="1538"/>
            <p14:sldId id="1539"/>
            <p14:sldId id="1419"/>
            <p14:sldId id="1542"/>
            <p14:sldId id="1543"/>
            <p14:sldId id="1544"/>
            <p14:sldId id="1556"/>
            <p14:sldId id="1546"/>
            <p14:sldId id="1567"/>
            <p14:sldId id="1547"/>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cmAuthor>
  <p:cmAuthor id="3" name="Mary Feil-Jacobs" initials="MF" lastIdx="22" clrIdx="3">
    <p:extLst/>
  </p:cmAuthor>
  <p:cmAuthor id="4" name="Mitchell Derrey" initials="MD"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37373"/>
    <a:srgbClr val="323232"/>
    <a:srgbClr val="000000"/>
    <a:srgbClr val="E6E6E6"/>
    <a:srgbClr val="D2D2D2"/>
    <a:srgbClr val="505050"/>
    <a:srgbClr val="525252"/>
    <a:srgbClr val="0078D7"/>
    <a:srgbClr val="FF8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82" autoAdjust="0"/>
    <p:restoredTop sz="47492" autoAdjust="0"/>
  </p:normalViewPr>
  <p:slideViewPr>
    <p:cSldViewPr>
      <p:cViewPr varScale="1">
        <p:scale>
          <a:sx n="46" d="100"/>
          <a:sy n="46" d="100"/>
        </p:scale>
        <p:origin x="2904" y="17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50" d="100"/>
        <a:sy n="50" d="100"/>
      </p:scale>
      <p:origin x="0" y="-2102"/>
    </p:cViewPr>
  </p:sorterViewPr>
  <p:notesViewPr>
    <p:cSldViewPr showGuides="1">
      <p:cViewPr varScale="1">
        <p:scale>
          <a:sx n="81" d="100"/>
          <a:sy n="81" d="100"/>
        </p:scale>
        <p:origin x="3042"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commentAuthors" Target="commentAuthors.xml"/><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a:latin typeface="Segoe UI" pitchFamily="34" charset="0"/>
              </a:rPr>
              <a:t>Microsoft Build 2017</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0CB2F-F0BF-435A-A27A-2EC15087F634}" type="datetime8">
              <a:rPr lang="en-US" smtClean="0">
                <a:latin typeface="Segoe UI" pitchFamily="34" charset="0"/>
              </a:rPr>
              <a:t>5/4/17 5:29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a:t>Microsoft Build 2017</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18B56EA-E28F-4F92-9F16-7A6F2501B303}" type="datetime8">
              <a:rPr lang="en-US" smtClean="0"/>
              <a:t>5/4/17 5:29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1C3D530-3419-45A5-AB8A-2242E8FDFF4E}"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990969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94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r>
              <a:rPr lang="en-US" dirty="0"/>
              <a:t>Tech Ed North America 2010</a:t>
            </a:r>
          </a:p>
        </p:txBody>
      </p:sp>
      <p:sp>
        <p:nvSpPr>
          <p:cNvPr id="194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8CB9DE7C-6FD8-457D-A5F4-084C5926EE8B}" type="datetime8">
              <a:rPr lang="en-US" smtClean="0"/>
              <a:pPr defTabSz="912813" fontAlgn="base">
                <a:spcBef>
                  <a:spcPct val="0"/>
                </a:spcBef>
                <a:spcAft>
                  <a:spcPct val="0"/>
                </a:spcAft>
              </a:pPr>
              <a:t>5/4/17 5:29 PM</a:t>
            </a:fld>
            <a:endParaRPr lang="en-US"/>
          </a:p>
        </p:txBody>
      </p:sp>
      <p:sp>
        <p:nvSpPr>
          <p:cNvPr id="194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z="800" dirty="0">
                <a:solidFill>
                  <a:schemeClr val="bg2"/>
                </a:solidFill>
              </a:rPr>
              <a:t>MICROSOFT CONFIDENTIAL</a:t>
            </a:r>
          </a:p>
          <a:p>
            <a:pPr defTabSz="912813" fontAlgn="base">
              <a:spcBef>
                <a:spcPct val="0"/>
              </a:spcBef>
              <a:spcAft>
                <a:spcPct val="0"/>
              </a:spcAft>
            </a:pPr>
            <a:r>
              <a:rPr lang="en-US" dirty="0">
                <a:solidFill>
                  <a:schemeClr val="bg2"/>
                </a:solidFill>
              </a:rPr>
              <a:t>© 2006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dirty="0">
                <a:solidFill>
                  <a:schemeClr val="bg2"/>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solidFill>
                  <a:schemeClr val="bg2"/>
                </a:solidFill>
              </a:rPr>
            </a:br>
            <a:r>
              <a:rPr lang="en-US" dirty="0">
                <a:solidFill>
                  <a:schemeClr val="bg2"/>
                </a:solidFill>
              </a:rPr>
              <a:t>MICROSOFT MAKES NO WARRANTIES, EXPRESS, IMPLIED OR STATUTORY, AS TO THE INFORMATION IN THIS PRESENTATION.</a:t>
            </a:r>
          </a:p>
        </p:txBody>
      </p:sp>
      <p:sp>
        <p:nvSpPr>
          <p:cNvPr id="194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ABC88268-B158-4D99-A794-C75B3A4B69F3}" type="slidenum">
              <a:rPr lang="en-US" smtClean="0"/>
              <a:pPr defTabSz="912813" fontAlgn="base">
                <a:spcBef>
                  <a:spcPct val="0"/>
                </a:spcBef>
                <a:spcAft>
                  <a:spcPct val="0"/>
                </a:spcAft>
              </a:pPr>
              <a:t>10</a:t>
            </a:fld>
            <a:endParaRPr lang="en-US"/>
          </a:p>
        </p:txBody>
      </p:sp>
      <p:sp>
        <p:nvSpPr>
          <p:cNvPr id="12" name="Footer Placeholder 5"/>
          <p:cNvSpPr txBox="1">
            <a:spLocks/>
          </p:cNvSpPr>
          <p:nvPr/>
        </p:nvSpPr>
        <p:spPr>
          <a:xfrm>
            <a:off x="0" y="8686800"/>
            <a:ext cx="6172200" cy="457200"/>
          </a:xfrm>
          <a:prstGeom prst="rect">
            <a:avLst/>
          </a:prstGeom>
        </p:spPr>
        <p:txBody>
          <a:bodyPr vert="horz" lIns="91440" tIns="45720" rIns="91440" bIns="45720" rtlCol="0" anchor="b"/>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t>© 2010 Microsoft Corporation. All rights reserved. Microsoft, Windows, Windows Vista and other product names are or may be registered trademarks and/or trademarks in the U.S. and/or other countries.</a:t>
            </a:r>
          </a:p>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br>
            <a: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t>MICROSOFT MAKES NO WARRANTIES, EXPRESS, IMPLIED OR STATUTORY, AS TO THE INFORMATION IN THIS PRESENTATION.</a:t>
            </a:r>
          </a:p>
          <a:p>
            <a:pPr marL="0" marR="0" lvl="0" indent="0" algn="l" defTabSz="914363"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schemeClr val="tx1"/>
              </a:solidFill>
              <a:effectLst/>
              <a:uLnTx/>
              <a:uFillTx/>
              <a:latin typeface="Segoe" pitchFamily="34" charset="0"/>
              <a:ea typeface="+mn-ea"/>
              <a:cs typeface="+mn-cs"/>
            </a:endParaRPr>
          </a:p>
        </p:txBody>
      </p:sp>
    </p:spTree>
    <p:extLst>
      <p:ext uri="{BB962C8B-B14F-4D97-AF65-F5344CB8AC3E}">
        <p14:creationId xmlns:p14="http://schemas.microsoft.com/office/powerpoint/2010/main" val="1555199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
        <p:nvSpPr>
          <p:cNvPr id="6" name="Slide Image Placeholder 5"/>
          <p:cNvSpPr>
            <a:spLocks noGrp="1" noRot="1" noChangeAspect="1"/>
          </p:cNvSpPr>
          <p:nvPr>
            <p:ph type="sldImg"/>
          </p:nvPr>
        </p:nvSpPr>
        <p:spPr>
          <a:xfrm>
            <a:off x="381000" y="685800"/>
            <a:ext cx="6096000" cy="3429000"/>
          </a:xfrm>
        </p:spPr>
      </p:sp>
      <p:sp>
        <p:nvSpPr>
          <p:cNvPr id="7" name="Notes Placeholder 6"/>
          <p:cNvSpPr>
            <a:spLocks noGrp="1"/>
          </p:cNvSpPr>
          <p:nvPr>
            <p:ph type="body" idx="1"/>
          </p:nvPr>
        </p:nvSpPr>
        <p:spPr/>
        <p:txBody>
          <a:bodyPr>
            <a:normAutofit/>
          </a:bodyPr>
          <a:lstStyle/>
          <a:p>
            <a:pPr marL="0" marR="0" indent="0" algn="l" defTabSz="932742" rtl="0" eaLnBrk="1" fontAlgn="auto" latinLnBrk="0" hangingPunct="1">
              <a:lnSpc>
                <a:spcPct val="90000"/>
              </a:lnSpc>
              <a:spcBef>
                <a:spcPts val="0"/>
              </a:spcBef>
              <a:spcAft>
                <a:spcPts val="340"/>
              </a:spcAft>
              <a:buClrTx/>
              <a:buSzTx/>
              <a:buFontTx/>
              <a:buNone/>
              <a:tabLst/>
              <a:defRPr/>
            </a:pPr>
            <a:r>
              <a:rPr lang="en-US" dirty="0"/>
              <a:t>Red on black is hard to read.</a:t>
            </a:r>
          </a:p>
        </p:txBody>
      </p:sp>
      <p:sp>
        <p:nvSpPr>
          <p:cNvPr id="8" name="Header Placeholder 3"/>
          <p:cNvSpPr>
            <a:spLocks noGrp="1"/>
          </p:cNvSpPr>
          <p:nvPr>
            <p:ph type="hdr" sz="quarter"/>
          </p:nvPr>
        </p:nvSpPr>
        <p:spPr>
          <a:xfrm>
            <a:off x="0" y="0"/>
            <a:ext cx="2971800" cy="457200"/>
          </a:xfrm>
        </p:spPr>
        <p:txBody>
          <a:bodyPr/>
          <a:lstStyle/>
          <a:p>
            <a:r>
              <a:rPr lang="en-US" dirty="0"/>
              <a:t>Tech Ed North America 2010</a:t>
            </a:r>
          </a:p>
        </p:txBody>
      </p:sp>
      <p:sp>
        <p:nvSpPr>
          <p:cNvPr id="9" name="Date Placeholder 4"/>
          <p:cNvSpPr>
            <a:spLocks noGrp="1"/>
          </p:cNvSpPr>
          <p:nvPr>
            <p:ph type="dt" idx="1"/>
          </p:nvPr>
        </p:nvSpPr>
        <p:spPr>
          <a:xfrm>
            <a:off x="3884613" y="0"/>
            <a:ext cx="2971800" cy="457200"/>
          </a:xfrm>
        </p:spPr>
        <p:txBody>
          <a:bodyPr/>
          <a:lstStyle/>
          <a:p>
            <a:fld id="{81331B57-0BE5-4F82-AA58-76F53EFF3ADA}" type="datetime8">
              <a:rPr lang="en-US" smtClean="0"/>
              <a:pPr/>
              <a:t>5/4/17 5:29 PM</a:t>
            </a:fld>
            <a:endParaRPr lang="en-US" dirty="0"/>
          </a:p>
        </p:txBody>
      </p:sp>
      <p:sp>
        <p:nvSpPr>
          <p:cNvPr id="10" name="Footer Placeholder 5"/>
          <p:cNvSpPr>
            <a:spLocks noGrp="1"/>
          </p:cNvSpPr>
          <p:nvPr>
            <p:ph type="ftr" sz="quarter" idx="4"/>
          </p:nvPr>
        </p:nvSpPr>
        <p:spPr>
          <a:xfrm>
            <a:off x="0" y="8685213"/>
            <a:ext cx="6172200" cy="457200"/>
          </a:xfrm>
        </p:spPr>
        <p:txBody>
          <a:bodyPr/>
          <a:lstStyle/>
          <a:p>
            <a:r>
              <a:rPr lang="en-US" dirty="0"/>
              <a:t>© 2010 Microsoft Corporation. All rights reserved. Microsoft, Windows, Windows Vista and other product names are or may be registered trademarks and/or trademarks in the U.S. and/or other countries.</a:t>
            </a:r>
          </a:p>
          <a:p>
            <a:r>
              <a:rPr lang="en-US" dirty="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br>
            <a:r>
              <a:rPr lang="en-US" dirty="0"/>
              <a:t>MICROSOFT MAKES NO WARRANTIES, EXPRESS, IMPLIED OR STATUTORY, AS TO THE INFORMATION IN THIS PRESENTATION.</a:t>
            </a:r>
          </a:p>
          <a:p>
            <a:endParaRPr lang="en-US" dirty="0"/>
          </a:p>
        </p:txBody>
      </p:sp>
    </p:spTree>
    <p:extLst>
      <p:ext uri="{BB962C8B-B14F-4D97-AF65-F5344CB8AC3E}">
        <p14:creationId xmlns:p14="http://schemas.microsoft.com/office/powerpoint/2010/main" val="264785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5/4/17</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4138152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
        <p:nvSpPr>
          <p:cNvPr id="6" name="Slide Image Placeholder 5"/>
          <p:cNvSpPr>
            <a:spLocks noGrp="1" noRot="1" noChangeAspect="1"/>
          </p:cNvSpPr>
          <p:nvPr>
            <p:ph type="sldImg"/>
          </p:nvPr>
        </p:nvSpPr>
        <p:spPr>
          <a:xfrm>
            <a:off x="381000" y="685800"/>
            <a:ext cx="6096000" cy="3429000"/>
          </a:xfrm>
        </p:spPr>
      </p:sp>
      <p:sp>
        <p:nvSpPr>
          <p:cNvPr id="7" name="Notes Placeholder 6"/>
          <p:cNvSpPr>
            <a:spLocks noGrp="1"/>
          </p:cNvSpPr>
          <p:nvPr>
            <p:ph type="body" idx="1"/>
          </p:nvPr>
        </p:nvSpPr>
        <p:spPr/>
        <p:txBody>
          <a:bodyPr>
            <a:normAutofit/>
          </a:bodyPr>
          <a:lstStyle/>
          <a:p>
            <a:pPr marL="0" marR="0" indent="0" algn="l" defTabSz="932742" rtl="0" eaLnBrk="1" fontAlgn="auto" latinLnBrk="0" hangingPunct="1">
              <a:lnSpc>
                <a:spcPct val="90000"/>
              </a:lnSpc>
              <a:spcBef>
                <a:spcPts val="0"/>
              </a:spcBef>
              <a:spcAft>
                <a:spcPts val="340"/>
              </a:spcAft>
              <a:buClrTx/>
              <a:buSzTx/>
              <a:buFontTx/>
              <a:buNone/>
              <a:tabLst/>
              <a:defRPr/>
            </a:pPr>
            <a:r>
              <a:rPr lang="en-US" dirty="0"/>
              <a:t>Red on black is hard to read.</a:t>
            </a:r>
          </a:p>
        </p:txBody>
      </p:sp>
      <p:sp>
        <p:nvSpPr>
          <p:cNvPr id="8" name="Header Placeholder 3"/>
          <p:cNvSpPr>
            <a:spLocks noGrp="1"/>
          </p:cNvSpPr>
          <p:nvPr>
            <p:ph type="hdr" sz="quarter"/>
          </p:nvPr>
        </p:nvSpPr>
        <p:spPr>
          <a:xfrm>
            <a:off x="0" y="0"/>
            <a:ext cx="2971800" cy="457200"/>
          </a:xfrm>
        </p:spPr>
        <p:txBody>
          <a:bodyPr/>
          <a:lstStyle/>
          <a:p>
            <a:r>
              <a:rPr lang="en-US" dirty="0"/>
              <a:t>Tech Ed North America 2010</a:t>
            </a:r>
          </a:p>
        </p:txBody>
      </p:sp>
      <p:sp>
        <p:nvSpPr>
          <p:cNvPr id="9" name="Date Placeholder 4"/>
          <p:cNvSpPr>
            <a:spLocks noGrp="1"/>
          </p:cNvSpPr>
          <p:nvPr>
            <p:ph type="dt" idx="1"/>
          </p:nvPr>
        </p:nvSpPr>
        <p:spPr>
          <a:xfrm>
            <a:off x="3884613" y="0"/>
            <a:ext cx="2971800" cy="457200"/>
          </a:xfrm>
        </p:spPr>
        <p:txBody>
          <a:bodyPr/>
          <a:lstStyle/>
          <a:p>
            <a:fld id="{81331B57-0BE5-4F82-AA58-76F53EFF3ADA}" type="datetime8">
              <a:rPr lang="en-US" smtClean="0"/>
              <a:pPr/>
              <a:t>5/4/17 5:29 PM</a:t>
            </a:fld>
            <a:endParaRPr lang="en-US" dirty="0"/>
          </a:p>
        </p:txBody>
      </p:sp>
      <p:sp>
        <p:nvSpPr>
          <p:cNvPr id="10" name="Footer Placeholder 5"/>
          <p:cNvSpPr>
            <a:spLocks noGrp="1"/>
          </p:cNvSpPr>
          <p:nvPr>
            <p:ph type="ftr" sz="quarter" idx="4"/>
          </p:nvPr>
        </p:nvSpPr>
        <p:spPr>
          <a:xfrm>
            <a:off x="0" y="8685213"/>
            <a:ext cx="6172200" cy="457200"/>
          </a:xfrm>
        </p:spPr>
        <p:txBody>
          <a:bodyPr/>
          <a:lstStyle/>
          <a:p>
            <a:r>
              <a:rPr lang="en-US" dirty="0"/>
              <a:t>© 2010 Microsoft Corporation. All rights reserved. Microsoft, Windows, Windows Vista and other product names are or may be registered trademarks and/or trademarks in the U.S. and/or other countries.</a:t>
            </a:r>
          </a:p>
          <a:p>
            <a:r>
              <a:rPr lang="en-US" dirty="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br>
            <a:r>
              <a:rPr lang="en-US" dirty="0"/>
              <a:t>MICROSOFT MAKES NO WARRANTIES, EXPRESS, IMPLIED OR STATUTORY, AS TO THE INFORMATION IN THIS PRESENTATION.</a:t>
            </a:r>
          </a:p>
          <a:p>
            <a:endParaRPr lang="en-US" dirty="0"/>
          </a:p>
        </p:txBody>
      </p:sp>
    </p:spTree>
    <p:extLst>
      <p:ext uri="{BB962C8B-B14F-4D97-AF65-F5344CB8AC3E}">
        <p14:creationId xmlns:p14="http://schemas.microsoft.com/office/powerpoint/2010/main" val="12068090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15</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06458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28EAAE8-B538-48EB-83B5-2B364220CC89}"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30210449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18</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92714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6939CF7E-134C-4B4A-9853-17D7568CBCC2}" type="datetime8">
              <a:rPr lang="en-US" smtClean="0"/>
              <a:t>5/4/17 5:29 PM</a:t>
            </a:fld>
            <a:endParaRPr lang="en-US" dirty="0"/>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19</a:t>
            </a:fld>
            <a:endParaRPr lang="en-US" dirty="0"/>
          </a:p>
        </p:txBody>
      </p:sp>
      <p:sp>
        <p:nvSpPr>
          <p:cNvPr id="6" name="Footer Placeholder 5"/>
          <p:cNvSpPr>
            <a:spLocks noGrp="1"/>
          </p:cNvSpPr>
          <p:nvPr>
            <p:ph type="ftr" sz="quarter" idx="13"/>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9" name="Header Placeholder 8"/>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706073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76134C8-AC9E-49DD-B3D6-722B1A93F18D}"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36452068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4F60160-A1CC-40A7-83BC-49AA405FC3BB}" type="datetime8">
              <a:rPr lang="en-US" smtClean="0"/>
              <a:t>5/4/17 5:29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21</a:t>
            </a:fld>
            <a:endParaRPr lang="en-US" dirty="0"/>
          </a:p>
        </p:txBody>
      </p:sp>
    </p:spTree>
    <p:extLst>
      <p:ext uri="{BB962C8B-B14F-4D97-AF65-F5344CB8AC3E}">
        <p14:creationId xmlns:p14="http://schemas.microsoft.com/office/powerpoint/2010/main" val="871730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313C66B-7AF5-40BA-8933-D16874FF94CC}"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26222412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4FAA446-E61B-4D43-A3B1-7749AA6DC131}"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3091483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86059B6-667D-4F24-AA48-46C1EA5D9E8E}"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603374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5A2D088-BDBD-41A5-ADCE-5C6A4DC08057}"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35574463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
        <p:nvSpPr>
          <p:cNvPr id="10" name="Date Placeholder 9"/>
          <p:cNvSpPr>
            <a:spLocks noGrp="1"/>
          </p:cNvSpPr>
          <p:nvPr>
            <p:ph type="dt" idx="13"/>
          </p:nvPr>
        </p:nvSpPr>
        <p:spPr/>
        <p:txBody>
          <a:bodyPr/>
          <a:lstStyle/>
          <a:p>
            <a:fld id="{174E4CE6-2FE4-433F-87B8-CB5DD266EBFC}" type="datetime8">
              <a:rPr lang="en-US" smtClean="0"/>
              <a:t>5/4/17 5:29 PM</a:t>
            </a:fld>
            <a:endParaRPr lang="en-US" dirty="0"/>
          </a:p>
        </p:txBody>
      </p:sp>
      <p:sp>
        <p:nvSpPr>
          <p:cNvPr id="4" name="Footer Placeholder 3"/>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Header Placeholder 4"/>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5241886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ED16B1EF-9462-406A-AECC-672A87EF37F1}" type="datetime8">
              <a:rPr lang="en-US" smtClean="0">
                <a:solidFill>
                  <a:prstClr val="black"/>
                </a:solidFill>
              </a:rPr>
              <a:t>5/4/17 5:29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331276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B9A6D4-FB34-4BDB-BA1E-7271914431FC}" type="datetime8">
              <a:rPr lang="en-US" smtClean="0">
                <a:solidFill>
                  <a:prstClr val="black"/>
                </a:solidFill>
              </a:rPr>
              <a:t>5/4/17 5:29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57329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A01E1F-D0CB-437B-9AE6-4CEC6B5CA8B6}"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10346212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6CB6AA9-3CC1-4465-AB79-459A497E7799}"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30</a:t>
            </a:fld>
            <a:endParaRPr lang="en-US" dirty="0"/>
          </a:p>
        </p:txBody>
      </p:sp>
    </p:spTree>
    <p:extLst>
      <p:ext uri="{BB962C8B-B14F-4D97-AF65-F5344CB8AC3E}">
        <p14:creationId xmlns:p14="http://schemas.microsoft.com/office/powerpoint/2010/main" val="2529438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94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r>
              <a:rPr lang="en-US" dirty="0"/>
              <a:t>Tech Ed North America 2010</a:t>
            </a:r>
          </a:p>
        </p:txBody>
      </p:sp>
      <p:sp>
        <p:nvSpPr>
          <p:cNvPr id="194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8CB9DE7C-6FD8-457D-A5F4-084C5926EE8B}" type="datetime8">
              <a:rPr lang="en-US" smtClean="0"/>
              <a:pPr defTabSz="912813" fontAlgn="base">
                <a:spcBef>
                  <a:spcPct val="0"/>
                </a:spcBef>
                <a:spcAft>
                  <a:spcPct val="0"/>
                </a:spcAft>
              </a:pPr>
              <a:t>5/4/17 5:29 PM</a:t>
            </a:fld>
            <a:endParaRPr lang="en-US"/>
          </a:p>
        </p:txBody>
      </p:sp>
      <p:sp>
        <p:nvSpPr>
          <p:cNvPr id="194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z="800" dirty="0">
                <a:solidFill>
                  <a:schemeClr val="bg2"/>
                </a:solidFill>
              </a:rPr>
              <a:t>MICROSOFT CONFIDENTIAL</a:t>
            </a:r>
          </a:p>
          <a:p>
            <a:pPr defTabSz="912813" fontAlgn="base">
              <a:spcBef>
                <a:spcPct val="0"/>
              </a:spcBef>
              <a:spcAft>
                <a:spcPct val="0"/>
              </a:spcAft>
            </a:pPr>
            <a:r>
              <a:rPr lang="en-US" dirty="0">
                <a:solidFill>
                  <a:schemeClr val="bg2"/>
                </a:solidFill>
              </a:rPr>
              <a:t>© 2006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dirty="0">
                <a:solidFill>
                  <a:schemeClr val="bg2"/>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solidFill>
                  <a:schemeClr val="bg2"/>
                </a:solidFill>
              </a:rPr>
            </a:br>
            <a:r>
              <a:rPr lang="en-US" dirty="0">
                <a:solidFill>
                  <a:schemeClr val="bg2"/>
                </a:solidFill>
              </a:rPr>
              <a:t>MICROSOFT MAKES NO WARRANTIES, EXPRESS, IMPLIED OR STATUTORY, AS TO THE INFORMATION IN THIS PRESENTATION.</a:t>
            </a:r>
          </a:p>
        </p:txBody>
      </p:sp>
      <p:sp>
        <p:nvSpPr>
          <p:cNvPr id="194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ABC88268-B158-4D99-A794-C75B3A4B69F3}" type="slidenum">
              <a:rPr lang="en-US" smtClean="0"/>
              <a:pPr defTabSz="912813" fontAlgn="base">
                <a:spcBef>
                  <a:spcPct val="0"/>
                </a:spcBef>
                <a:spcAft>
                  <a:spcPct val="0"/>
                </a:spcAft>
              </a:pPr>
              <a:t>31</a:t>
            </a:fld>
            <a:endParaRPr lang="en-US"/>
          </a:p>
        </p:txBody>
      </p:sp>
      <p:sp>
        <p:nvSpPr>
          <p:cNvPr id="12" name="Footer Placeholder 5"/>
          <p:cNvSpPr txBox="1">
            <a:spLocks/>
          </p:cNvSpPr>
          <p:nvPr/>
        </p:nvSpPr>
        <p:spPr>
          <a:xfrm>
            <a:off x="0" y="8686800"/>
            <a:ext cx="6172200" cy="457200"/>
          </a:xfrm>
          <a:prstGeom prst="rect">
            <a:avLst/>
          </a:prstGeom>
        </p:spPr>
        <p:txBody>
          <a:bodyPr vert="horz" lIns="91440" tIns="45720" rIns="91440" bIns="45720" rtlCol="0" anchor="b"/>
          <a:lstStyle/>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t>© 2010 Microsoft Corporation. All rights reserved. Microsoft, Windows, Windows Vista and other product names are or may be registered trademarks and/or trademarks in the U.S. and/or other countries.</a:t>
            </a:r>
          </a:p>
          <a:p>
            <a:pPr marL="0" marR="0" lvl="0" indent="0" algn="l" defTabSz="914363"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br>
            <a:r>
              <a:rPr kumimoji="0" lang="en-US" sz="500" b="0" i="0" u="none" strike="noStrike" kern="1200" cap="none" spc="0" normalizeH="0" baseline="0" noProof="0" dirty="0">
                <a:ln>
                  <a:noFill/>
                </a:ln>
                <a:solidFill>
                  <a:schemeClr val="tx1"/>
                </a:solidFill>
                <a:effectLst/>
                <a:uLnTx/>
                <a:uFillTx/>
                <a:latin typeface="Segoe" pitchFamily="34" charset="0"/>
                <a:ea typeface="+mn-ea"/>
                <a:cs typeface="+mn-cs"/>
              </a:rPr>
              <a:t>MICROSOFT MAKES NO WARRANTIES, EXPRESS, IMPLIED OR STATUTORY, AS TO THE INFORMATION IN THIS PRESENTATION.</a:t>
            </a:r>
          </a:p>
          <a:p>
            <a:pPr marL="0" marR="0" lvl="0" indent="0" algn="l" defTabSz="914363"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dirty="0">
              <a:ln>
                <a:noFill/>
              </a:ln>
              <a:solidFill>
                <a:schemeClr val="tx1"/>
              </a:solidFill>
              <a:effectLst/>
              <a:uLnTx/>
              <a:uFillTx/>
              <a:latin typeface="Segoe" pitchFamily="34" charset="0"/>
              <a:ea typeface="+mn-ea"/>
              <a:cs typeface="+mn-cs"/>
            </a:endParaRPr>
          </a:p>
        </p:txBody>
      </p:sp>
    </p:spTree>
    <p:extLst>
      <p:ext uri="{BB962C8B-B14F-4D97-AF65-F5344CB8AC3E}">
        <p14:creationId xmlns:p14="http://schemas.microsoft.com/office/powerpoint/2010/main" val="38084407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
        <p:nvSpPr>
          <p:cNvPr id="6" name="Slide Image Placeholder 5"/>
          <p:cNvSpPr>
            <a:spLocks noGrp="1" noRot="1" noChangeAspect="1"/>
          </p:cNvSpPr>
          <p:nvPr>
            <p:ph type="sldImg"/>
          </p:nvPr>
        </p:nvSpPr>
        <p:spPr>
          <a:xfrm>
            <a:off x="381000" y="685800"/>
            <a:ext cx="6096000" cy="3429000"/>
          </a:xfrm>
        </p:spPr>
      </p:sp>
      <p:sp>
        <p:nvSpPr>
          <p:cNvPr id="7" name="Notes Placeholder 6"/>
          <p:cNvSpPr>
            <a:spLocks noGrp="1"/>
          </p:cNvSpPr>
          <p:nvPr>
            <p:ph type="body" idx="1"/>
          </p:nvPr>
        </p:nvSpPr>
        <p:spPr/>
        <p:txBody>
          <a:bodyPr>
            <a:normAutofit/>
          </a:bodyPr>
          <a:lstStyle/>
          <a:p>
            <a:pPr marL="0" marR="0" indent="0" algn="l" defTabSz="932742" rtl="0" eaLnBrk="1" fontAlgn="auto" latinLnBrk="0" hangingPunct="1">
              <a:lnSpc>
                <a:spcPct val="90000"/>
              </a:lnSpc>
              <a:spcBef>
                <a:spcPts val="0"/>
              </a:spcBef>
              <a:spcAft>
                <a:spcPts val="340"/>
              </a:spcAft>
              <a:buClrTx/>
              <a:buSzTx/>
              <a:buFontTx/>
              <a:buNone/>
              <a:tabLst/>
              <a:defRPr/>
            </a:pPr>
            <a:r>
              <a:rPr lang="en-US" dirty="0"/>
              <a:t>Red on black is hard to read.</a:t>
            </a:r>
          </a:p>
        </p:txBody>
      </p:sp>
      <p:sp>
        <p:nvSpPr>
          <p:cNvPr id="8" name="Header Placeholder 3"/>
          <p:cNvSpPr>
            <a:spLocks noGrp="1"/>
          </p:cNvSpPr>
          <p:nvPr>
            <p:ph type="hdr" sz="quarter"/>
          </p:nvPr>
        </p:nvSpPr>
        <p:spPr>
          <a:xfrm>
            <a:off x="0" y="0"/>
            <a:ext cx="2971800" cy="457200"/>
          </a:xfrm>
        </p:spPr>
        <p:txBody>
          <a:bodyPr/>
          <a:lstStyle/>
          <a:p>
            <a:r>
              <a:rPr lang="en-US" dirty="0"/>
              <a:t>Tech Ed North America 2010</a:t>
            </a:r>
          </a:p>
        </p:txBody>
      </p:sp>
      <p:sp>
        <p:nvSpPr>
          <p:cNvPr id="9" name="Date Placeholder 4"/>
          <p:cNvSpPr>
            <a:spLocks noGrp="1"/>
          </p:cNvSpPr>
          <p:nvPr>
            <p:ph type="dt" idx="1"/>
          </p:nvPr>
        </p:nvSpPr>
        <p:spPr>
          <a:xfrm>
            <a:off x="3884613" y="0"/>
            <a:ext cx="2971800" cy="457200"/>
          </a:xfrm>
        </p:spPr>
        <p:txBody>
          <a:bodyPr/>
          <a:lstStyle/>
          <a:p>
            <a:fld id="{81331B57-0BE5-4F82-AA58-76F53EFF3ADA}" type="datetime8">
              <a:rPr lang="en-US" smtClean="0"/>
              <a:pPr/>
              <a:t>5/4/17 5:29 PM</a:t>
            </a:fld>
            <a:endParaRPr lang="en-US" dirty="0"/>
          </a:p>
        </p:txBody>
      </p:sp>
      <p:sp>
        <p:nvSpPr>
          <p:cNvPr id="10" name="Footer Placeholder 5"/>
          <p:cNvSpPr>
            <a:spLocks noGrp="1"/>
          </p:cNvSpPr>
          <p:nvPr>
            <p:ph type="ftr" sz="quarter" idx="4"/>
          </p:nvPr>
        </p:nvSpPr>
        <p:spPr>
          <a:xfrm>
            <a:off x="0" y="8685213"/>
            <a:ext cx="6172200" cy="457200"/>
          </a:xfrm>
        </p:spPr>
        <p:txBody>
          <a:bodyPr/>
          <a:lstStyle/>
          <a:p>
            <a:r>
              <a:rPr lang="en-US" dirty="0"/>
              <a:t>© 2010 Microsoft Corporation. All rights reserved. Microsoft, Windows, Windows Vista and other product names are or may be registered trademarks and/or trademarks in the U.S. and/or other countries.</a:t>
            </a:r>
          </a:p>
          <a:p>
            <a:r>
              <a:rPr lang="en-US" dirty="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br>
            <a:r>
              <a:rPr lang="en-US" dirty="0"/>
              <a:t>MICROSOFT MAKES NO WARRANTIES, EXPRESS, IMPLIED OR STATUTORY, AS TO THE INFORMATION IN THIS PRESENTATION.</a:t>
            </a:r>
          </a:p>
          <a:p>
            <a:endParaRPr lang="en-US" dirty="0"/>
          </a:p>
        </p:txBody>
      </p:sp>
    </p:spTree>
    <p:extLst>
      <p:ext uri="{BB962C8B-B14F-4D97-AF65-F5344CB8AC3E}">
        <p14:creationId xmlns:p14="http://schemas.microsoft.com/office/powerpoint/2010/main" val="3756691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Segoe UI Light" pitchFamily="34" charset="0"/>
                <a:ea typeface="+mn-ea"/>
                <a:cs typeface="+mn-cs"/>
              </a:rPr>
              <a:t>Welcome, my name is Jason R Shaver, and I'm going to spend a few minutes showing you our newest command-line tool, the Azure CLI 2.0.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I expect some of you watching might have just thought: [voice] "hey, don't you already have one?  What about Azure PowerShell?"</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Great question 'funny voice </a:t>
            </a:r>
            <a:r>
              <a:rPr lang="en-US" sz="900" kern="1200" dirty="0" err="1" smtClean="0">
                <a:solidFill>
                  <a:schemeClr val="tx1"/>
                </a:solidFill>
                <a:effectLst/>
                <a:latin typeface="Segoe UI Light" pitchFamily="34" charset="0"/>
                <a:ea typeface="+mn-ea"/>
                <a:cs typeface="+mn-cs"/>
              </a:rPr>
              <a:t>jason</a:t>
            </a:r>
            <a:r>
              <a:rPr lang="en-US" sz="900" kern="1200" dirty="0" smtClean="0">
                <a:solidFill>
                  <a:schemeClr val="tx1"/>
                </a:solidFill>
                <a:effectLst/>
                <a:latin typeface="Segoe UI Light" pitchFamily="34" charset="0"/>
                <a:ea typeface="+mn-ea"/>
                <a:cs typeface="+mn-cs"/>
              </a:rPr>
              <a:t>', our intent is for both Azure </a:t>
            </a:r>
            <a:r>
              <a:rPr lang="en-US" sz="900" kern="1200" dirty="0" err="1" smtClean="0">
                <a:solidFill>
                  <a:schemeClr val="tx1"/>
                </a:solidFill>
                <a:effectLst/>
                <a:latin typeface="Segoe UI Light" pitchFamily="34" charset="0"/>
                <a:ea typeface="+mn-ea"/>
                <a:cs typeface="+mn-cs"/>
              </a:rPr>
              <a:t>Powershell</a:t>
            </a:r>
            <a:r>
              <a:rPr lang="en-US" sz="900" kern="1200" dirty="0" smtClean="0">
                <a:solidFill>
                  <a:schemeClr val="tx1"/>
                </a:solidFill>
                <a:effectLst/>
                <a:latin typeface="Segoe UI Light" pitchFamily="34" charset="0"/>
                <a:ea typeface="+mn-ea"/>
                <a:cs typeface="+mn-cs"/>
              </a:rPr>
              <a:t> and Azure CLI to live side-by-side addressing different customers, and different workloads, but with a generous overlap.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The Azure CLI is for folks who prefer Linux or TEXT-style tooling and want to live in a BASH shell.  We're focused on being the  best tool for automating Azure on Mac, Linux, BASH on Windows, and even the windows command prompt.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In addition to being easy to automate, we've also built some exciting features for making Azure easier to learn-and-explore than ever.  </a:t>
            </a:r>
          </a:p>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222092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5/4/17</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16411176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
        <p:nvSpPr>
          <p:cNvPr id="6" name="Slide Image Placeholder 5"/>
          <p:cNvSpPr>
            <a:spLocks noGrp="1" noRot="1" noChangeAspect="1"/>
          </p:cNvSpPr>
          <p:nvPr>
            <p:ph type="sldImg"/>
          </p:nvPr>
        </p:nvSpPr>
        <p:spPr>
          <a:xfrm>
            <a:off x="381000" y="685800"/>
            <a:ext cx="6096000" cy="3429000"/>
          </a:xfrm>
        </p:spPr>
      </p:sp>
      <p:sp>
        <p:nvSpPr>
          <p:cNvPr id="7" name="Notes Placeholder 6"/>
          <p:cNvSpPr>
            <a:spLocks noGrp="1"/>
          </p:cNvSpPr>
          <p:nvPr>
            <p:ph type="body" idx="1"/>
          </p:nvPr>
        </p:nvSpPr>
        <p:spPr/>
        <p:txBody>
          <a:bodyPr>
            <a:normAutofit/>
          </a:bodyPr>
          <a:lstStyle/>
          <a:p>
            <a:pPr marL="0" marR="0" indent="0" algn="l" defTabSz="932742" rtl="0" eaLnBrk="1" fontAlgn="auto" latinLnBrk="0" hangingPunct="1">
              <a:lnSpc>
                <a:spcPct val="90000"/>
              </a:lnSpc>
              <a:spcBef>
                <a:spcPts val="0"/>
              </a:spcBef>
              <a:spcAft>
                <a:spcPts val="340"/>
              </a:spcAft>
              <a:buClrTx/>
              <a:buSzTx/>
              <a:buFontTx/>
              <a:buNone/>
              <a:tabLst/>
              <a:defRPr/>
            </a:pPr>
            <a:r>
              <a:rPr lang="en-US" dirty="0"/>
              <a:t>Red on black is hard to read.</a:t>
            </a:r>
          </a:p>
        </p:txBody>
      </p:sp>
      <p:sp>
        <p:nvSpPr>
          <p:cNvPr id="8" name="Header Placeholder 3"/>
          <p:cNvSpPr>
            <a:spLocks noGrp="1"/>
          </p:cNvSpPr>
          <p:nvPr>
            <p:ph type="hdr" sz="quarter"/>
          </p:nvPr>
        </p:nvSpPr>
        <p:spPr>
          <a:xfrm>
            <a:off x="0" y="0"/>
            <a:ext cx="2971800" cy="457200"/>
          </a:xfrm>
        </p:spPr>
        <p:txBody>
          <a:bodyPr/>
          <a:lstStyle/>
          <a:p>
            <a:r>
              <a:rPr lang="en-US" dirty="0"/>
              <a:t>Tech Ed North America 2010</a:t>
            </a:r>
          </a:p>
        </p:txBody>
      </p:sp>
      <p:sp>
        <p:nvSpPr>
          <p:cNvPr id="9" name="Date Placeholder 4"/>
          <p:cNvSpPr>
            <a:spLocks noGrp="1"/>
          </p:cNvSpPr>
          <p:nvPr>
            <p:ph type="dt" idx="1"/>
          </p:nvPr>
        </p:nvSpPr>
        <p:spPr>
          <a:xfrm>
            <a:off x="3884613" y="0"/>
            <a:ext cx="2971800" cy="457200"/>
          </a:xfrm>
        </p:spPr>
        <p:txBody>
          <a:bodyPr/>
          <a:lstStyle/>
          <a:p>
            <a:fld id="{81331B57-0BE5-4F82-AA58-76F53EFF3ADA}" type="datetime8">
              <a:rPr lang="en-US" smtClean="0"/>
              <a:pPr/>
              <a:t>5/4/17 5:29 PM</a:t>
            </a:fld>
            <a:endParaRPr lang="en-US" dirty="0"/>
          </a:p>
        </p:txBody>
      </p:sp>
      <p:sp>
        <p:nvSpPr>
          <p:cNvPr id="10" name="Footer Placeholder 5"/>
          <p:cNvSpPr>
            <a:spLocks noGrp="1"/>
          </p:cNvSpPr>
          <p:nvPr>
            <p:ph type="ftr" sz="quarter" idx="4"/>
          </p:nvPr>
        </p:nvSpPr>
        <p:spPr>
          <a:xfrm>
            <a:off x="0" y="8685213"/>
            <a:ext cx="6172200" cy="457200"/>
          </a:xfrm>
        </p:spPr>
        <p:txBody>
          <a:bodyPr/>
          <a:lstStyle/>
          <a:p>
            <a:r>
              <a:rPr lang="en-US" dirty="0"/>
              <a:t>© 2010 Microsoft Corporation. All rights reserved. Microsoft, Windows, Windows Vista and other product names are or may be registered trademarks and/or trademarks in the U.S. and/or other countries.</a:t>
            </a:r>
          </a:p>
          <a:p>
            <a:r>
              <a:rPr lang="en-US" dirty="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a:br>
            <a:r>
              <a:rPr lang="en-US" dirty="0"/>
              <a:t>MICROSOFT MAKES NO WARRANTIES, EXPRESS, IMPLIED OR STATUTORY, AS TO THE INFORMATION IN THIS PRESENTATION.</a:t>
            </a:r>
          </a:p>
          <a:p>
            <a:endParaRPr lang="en-US" dirty="0"/>
          </a:p>
        </p:txBody>
      </p:sp>
    </p:spTree>
    <p:extLst>
      <p:ext uri="{BB962C8B-B14F-4D97-AF65-F5344CB8AC3E}">
        <p14:creationId xmlns:p14="http://schemas.microsoft.com/office/powerpoint/2010/main" val="40742758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36</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344427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B1409BE-C23F-4F40-BAAB-9DF15A939E6F}"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2113979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39</a:t>
            </a:fld>
            <a:endParaRPr lang="en-US" dirty="0"/>
          </a:p>
        </p:txBody>
      </p:sp>
      <p:sp>
        <p:nvSpPr>
          <p:cNvPr id="10" name="Date Placeholder 9"/>
          <p:cNvSpPr>
            <a:spLocks noGrp="1"/>
          </p:cNvSpPr>
          <p:nvPr>
            <p:ph type="dt" idx="13"/>
          </p:nvPr>
        </p:nvSpPr>
        <p:spPr/>
        <p:txBody>
          <a:bodyPr/>
          <a:lstStyle/>
          <a:p>
            <a:fld id="{5E918908-0B52-4FBE-8104-ABFC816ECC08}"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570659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685711C6-D783-4789-8082-9D34F2C4221D}" type="datetime8">
              <a:rPr lang="en-US" smtClean="0"/>
              <a:t>5/4/17 5:29 PM</a:t>
            </a:fld>
            <a:endParaRPr lang="en-US" dirty="0"/>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pPr/>
              <a:t>40</a:t>
            </a:fld>
            <a:endParaRPr lang="en-US" dirty="0"/>
          </a:p>
        </p:txBody>
      </p:sp>
      <p:sp>
        <p:nvSpPr>
          <p:cNvPr id="6" name="Footer Placeholder 5"/>
          <p:cNvSpPr>
            <a:spLocks noGrp="1"/>
          </p:cNvSpPr>
          <p:nvPr>
            <p:ph type="ftr" sz="quarter" idx="13"/>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9" name="Header Placeholder 8"/>
          <p:cNvSpPr>
            <a:spLocks noGrp="1"/>
          </p:cNvSpPr>
          <p:nvPr>
            <p:ph type="hdr" sz="quarter" idx="14"/>
          </p:nvPr>
        </p:nvSpPr>
        <p:spPr/>
        <p:txBody>
          <a:bodyPr/>
          <a:lstStyle/>
          <a:p>
            <a:endParaRPr lang="en-US" dirty="0"/>
          </a:p>
        </p:txBody>
      </p:sp>
    </p:spTree>
    <p:extLst>
      <p:ext uri="{BB962C8B-B14F-4D97-AF65-F5344CB8AC3E}">
        <p14:creationId xmlns:p14="http://schemas.microsoft.com/office/powerpoint/2010/main" val="40375649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C673344-19C1-4F3F-B3FC-900A05EF21EA}"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9805135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3467203-098D-46DB-9D09-6F7099AC760F}" type="datetime8">
              <a:rPr lang="en-US" smtClean="0">
                <a:solidFill>
                  <a:prstClr val="black"/>
                </a:solidFill>
              </a:rPr>
              <a:t>5/4/17 5:29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1526343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07075C3-B46B-4B8D-853F-82F4F9107BAA}"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43</a:t>
            </a:fld>
            <a:endParaRPr lang="en-US" dirty="0"/>
          </a:p>
        </p:txBody>
      </p:sp>
    </p:spTree>
    <p:extLst>
      <p:ext uri="{BB962C8B-B14F-4D97-AF65-F5344CB8AC3E}">
        <p14:creationId xmlns:p14="http://schemas.microsoft.com/office/powerpoint/2010/main" val="4538801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E6BA2C7-DE13-4B38-861B-679DE279CF5C}"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101075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Segoe UI Light" pitchFamily="34" charset="0"/>
                <a:ea typeface="+mn-ea"/>
                <a:cs typeface="+mn-cs"/>
              </a:rPr>
              <a:t>First, let's focus on automation</a:t>
            </a:r>
          </a:p>
          <a:p>
            <a:endParaRPr lang="en-US" sz="900" kern="1200" dirty="0" smtClean="0">
              <a:solidFill>
                <a:schemeClr val="tx1"/>
              </a:solidFill>
              <a:effectLst/>
              <a:latin typeface="Segoe UI Light" pitchFamily="34" charset="0"/>
              <a:ea typeface="+mn-ea"/>
              <a:cs typeface="+mn-cs"/>
            </a:endParaRPr>
          </a:p>
          <a:p>
            <a:r>
              <a:rPr lang="en-US" sz="900" kern="1200" dirty="0" err="1" smtClean="0">
                <a:solidFill>
                  <a:schemeClr val="tx1"/>
                </a:solidFill>
                <a:effectLst/>
                <a:latin typeface="Segoe UI Light" pitchFamily="34" charset="0"/>
                <a:ea typeface="+mn-ea"/>
                <a:cs typeface="+mn-cs"/>
              </a:rPr>
              <a:t>Wether</a:t>
            </a:r>
            <a:r>
              <a:rPr lang="en-US" sz="900" kern="1200" dirty="0" smtClean="0">
                <a:solidFill>
                  <a:schemeClr val="tx1"/>
                </a:solidFill>
                <a:effectLst/>
                <a:latin typeface="Segoe UI Light" pitchFamily="34" charset="0"/>
                <a:ea typeface="+mn-ea"/>
                <a:cs typeface="+mn-cs"/>
              </a:rPr>
              <a:t> you need to shut-down all your VMs at the end of the week, or are building a cloud-hosted website and want to automate some load testing, you have likely found yourself wishing for a simpler way to safely and quickly automate the cloud.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The Azure CLI supports the ability to select the right output for the task at hand with commands that output your choice of JSON, a human readable 'table' format, or the GREP and AWK-able output of our 'Tab Separated Values' format.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When writing automation scripts, it's common to have to filter out some data, format it in a specific way, and pass it onto another command or tool.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So we've built in the "query feature" that allows you to extract the exact value you need and get it into the format you want.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Beyond just tool features, we've put a lot of time into addressing common difficulties and have built in a number of </a:t>
            </a:r>
            <a:r>
              <a:rPr lang="en-US" sz="900" kern="1200" dirty="0" err="1" smtClean="0">
                <a:solidFill>
                  <a:schemeClr val="tx1"/>
                </a:solidFill>
                <a:effectLst/>
                <a:latin typeface="Segoe UI Light" pitchFamily="34" charset="0"/>
                <a:ea typeface="+mn-ea"/>
                <a:cs typeface="+mn-cs"/>
              </a:rPr>
              <a:t>connivence</a:t>
            </a:r>
            <a:r>
              <a:rPr lang="en-US" sz="900" kern="1200" dirty="0" smtClean="0">
                <a:solidFill>
                  <a:schemeClr val="tx1"/>
                </a:solidFill>
                <a:effectLst/>
                <a:latin typeface="Segoe UI Light" pitchFamily="34" charset="0"/>
                <a:ea typeface="+mn-ea"/>
                <a:cs typeface="+mn-cs"/>
              </a:rPr>
              <a:t> features, such as creating an Service Principal in a single command as an identity you can use for running scheduled '</a:t>
            </a:r>
            <a:r>
              <a:rPr lang="en-US" sz="900" kern="1200" dirty="0" err="1" smtClean="0">
                <a:solidFill>
                  <a:schemeClr val="tx1"/>
                </a:solidFill>
                <a:effectLst/>
                <a:latin typeface="Segoe UI Light" pitchFamily="34" charset="0"/>
                <a:ea typeface="+mn-ea"/>
                <a:cs typeface="+mn-cs"/>
              </a:rPr>
              <a:t>cron</a:t>
            </a:r>
            <a:r>
              <a:rPr lang="en-US" sz="900" kern="1200" dirty="0" smtClean="0">
                <a:solidFill>
                  <a:schemeClr val="tx1"/>
                </a:solidFill>
                <a:effectLst/>
                <a:latin typeface="Segoe UI Light" pitchFamily="34" charset="0"/>
                <a:ea typeface="+mn-ea"/>
                <a:cs typeface="+mn-cs"/>
              </a:rPr>
              <a:t> jobs'.  </a:t>
            </a:r>
          </a:p>
          <a:p>
            <a:r>
              <a:rPr lang="en-US" sz="900" kern="1200" dirty="0" smtClean="0">
                <a:solidFill>
                  <a:schemeClr val="tx1"/>
                </a:solidFill>
                <a:effectLst/>
                <a:latin typeface="Segoe UI Light" pitchFamily="34" charset="0"/>
                <a:ea typeface="+mn-ea"/>
                <a:cs typeface="+mn-cs"/>
              </a:rPr>
              <a:t>Let me show you just a few quick examples </a:t>
            </a:r>
          </a:p>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143323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5E23CFC-C3E8-49B9-B877-0038CDCB9D88}" type="datetime8">
              <a:rPr lang="en-US" smtClean="0"/>
              <a:t>5/4/17 5:29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45</a:t>
            </a:fld>
            <a:endParaRPr lang="en-US" dirty="0"/>
          </a:p>
        </p:txBody>
      </p:sp>
    </p:spTree>
    <p:extLst>
      <p:ext uri="{BB962C8B-B14F-4D97-AF65-F5344CB8AC3E}">
        <p14:creationId xmlns:p14="http://schemas.microsoft.com/office/powerpoint/2010/main" val="309473236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46</a:t>
            </a:fld>
            <a:endParaRPr lang="en-US" dirty="0"/>
          </a:p>
        </p:txBody>
      </p:sp>
      <p:sp>
        <p:nvSpPr>
          <p:cNvPr id="10" name="Date Placeholder 9"/>
          <p:cNvSpPr>
            <a:spLocks noGrp="1"/>
          </p:cNvSpPr>
          <p:nvPr>
            <p:ph type="dt" idx="13"/>
          </p:nvPr>
        </p:nvSpPr>
        <p:spPr/>
        <p:txBody>
          <a:bodyPr/>
          <a:lstStyle/>
          <a:p>
            <a:fld id="{174E4CE6-2FE4-433F-87B8-CB5DD266EBFC}" type="datetime8">
              <a:rPr lang="en-US" smtClean="0"/>
              <a:t>5/4/17 5:29 PM</a:t>
            </a:fld>
            <a:endParaRPr lang="en-US" dirty="0"/>
          </a:p>
        </p:txBody>
      </p:sp>
      <p:sp>
        <p:nvSpPr>
          <p:cNvPr id="4" name="Footer Placeholder 3"/>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Header Placeholder 4"/>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8773498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9005BC7F-2FE8-40BC-88F2-F408D3BDD466}" type="datetime8">
              <a:rPr lang="en-US" smtClean="0">
                <a:solidFill>
                  <a:prstClr val="black"/>
                </a:solidFill>
              </a:rPr>
              <a:t>5/4/17 5:29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47</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4358125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669DC94B-DB72-488C-A100-9C8F7341285A}" type="datetime8">
              <a:rPr lang="en-US" smtClean="0">
                <a:solidFill>
                  <a:prstClr val="black"/>
                </a:solidFill>
              </a:rPr>
              <a:t>5/4/17 5:29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49</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94529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5</a:t>
            </a:fld>
            <a:endParaRPr lang="en-US" dirty="0"/>
          </a:p>
        </p:txBody>
      </p:sp>
      <p:sp>
        <p:nvSpPr>
          <p:cNvPr id="10" name="Date Placeholder 9"/>
          <p:cNvSpPr>
            <a:spLocks noGrp="1"/>
          </p:cNvSpPr>
          <p:nvPr>
            <p:ph type="dt" idx="13"/>
          </p:nvPr>
        </p:nvSpPr>
        <p:spPr/>
        <p:txBody>
          <a:bodyPr/>
          <a:lstStyle/>
          <a:p>
            <a:fld id="{174E4CE6-2FE4-433F-87B8-CB5DD266EBFC}" type="datetime8">
              <a:rPr lang="en-US" smtClean="0"/>
              <a:t>5/4/17 5:29 PM</a:t>
            </a:fld>
            <a:endParaRPr lang="en-US" dirty="0"/>
          </a:p>
        </p:txBody>
      </p:sp>
      <p:sp>
        <p:nvSpPr>
          <p:cNvPr id="4" name="Footer Placeholder 3"/>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Header Placeholder 4"/>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769103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Segoe UI Light" pitchFamily="34" charset="0"/>
                <a:ea typeface="+mn-ea"/>
                <a:cs typeface="+mn-cs"/>
              </a:rPr>
              <a:t>But we're not just an automation tool.  The Azure CLI is great for learning and exploring Azure, and we provide a number of examples for some common, yet difficult operations.</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While using the Azure CLI, you'll find that [tab completion] can make you more productive, keeping you from having to pause as you look up a Resource Group or parameter.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And, new to the Azure CLI, we've added an 'interactive' mode that gives you some amazing productivity features, such as </a:t>
            </a:r>
            <a:r>
              <a:rPr lang="en-US" sz="900" kern="1200" dirty="0" err="1" smtClean="0">
                <a:solidFill>
                  <a:schemeClr val="tx1"/>
                </a:solidFill>
                <a:effectLst/>
                <a:latin typeface="Segoe UI Light" pitchFamily="34" charset="0"/>
                <a:ea typeface="+mn-ea"/>
                <a:cs typeface="+mn-cs"/>
              </a:rPr>
              <a:t>intellisense</a:t>
            </a:r>
            <a:r>
              <a:rPr lang="en-US" sz="900" kern="1200" dirty="0" smtClean="0">
                <a:solidFill>
                  <a:schemeClr val="tx1"/>
                </a:solidFill>
                <a:effectLst/>
                <a:latin typeface="Segoe UI Light" pitchFamily="34" charset="0"/>
                <a:ea typeface="+mn-ea"/>
                <a:cs typeface="+mn-cs"/>
              </a:rPr>
              <a:t>, gestures, scoping, or even the ability to step you through an example.</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Let's go straight into a demo</a:t>
            </a:r>
          </a:p>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6</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51882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7</a:t>
            </a:fld>
            <a:endParaRPr lang="en-US" dirty="0"/>
          </a:p>
        </p:txBody>
      </p:sp>
      <p:sp>
        <p:nvSpPr>
          <p:cNvPr id="10" name="Date Placeholder 9"/>
          <p:cNvSpPr>
            <a:spLocks noGrp="1"/>
          </p:cNvSpPr>
          <p:nvPr>
            <p:ph type="dt" idx="13"/>
          </p:nvPr>
        </p:nvSpPr>
        <p:spPr/>
        <p:txBody>
          <a:bodyPr/>
          <a:lstStyle/>
          <a:p>
            <a:fld id="{174E4CE6-2FE4-433F-87B8-CB5DD266EBFC}" type="datetime8">
              <a:rPr lang="en-US" smtClean="0"/>
              <a:t>5/4/17 5:29 PM</a:t>
            </a:fld>
            <a:endParaRPr lang="en-US" dirty="0"/>
          </a:p>
        </p:txBody>
      </p:sp>
      <p:sp>
        <p:nvSpPr>
          <p:cNvPr id="4" name="Footer Placeholder 3"/>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Header Placeholder 4"/>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869941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Segoe UI Light" pitchFamily="34" charset="0"/>
                <a:ea typeface="+mn-ea"/>
                <a:cs typeface="+mn-cs"/>
              </a:rPr>
              <a:t>If you'd like to give us a look, you'll find links below, but if a download is too much, we're happy to announce at Build that you can now find us directly in the Azure Portal via the Azure Cloud Shell.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Look for the icon on portal's toolbar and you'll find the CLI all setup, logged-in and ready to go.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If you'd like to let us know how you feel, spin up the CLI and use the '</a:t>
            </a:r>
            <a:r>
              <a:rPr lang="en-US" sz="900" kern="1200" dirty="0" err="1" smtClean="0">
                <a:solidFill>
                  <a:schemeClr val="tx1"/>
                </a:solidFill>
                <a:effectLst/>
                <a:latin typeface="Segoe UI Light" pitchFamily="34" charset="0"/>
                <a:ea typeface="+mn-ea"/>
                <a:cs typeface="+mn-cs"/>
              </a:rPr>
              <a:t>az</a:t>
            </a:r>
            <a:r>
              <a:rPr lang="en-US" sz="900" kern="1200" dirty="0" smtClean="0">
                <a:solidFill>
                  <a:schemeClr val="tx1"/>
                </a:solidFill>
                <a:effectLst/>
                <a:latin typeface="Segoe UI Light" pitchFamily="34" charset="0"/>
                <a:ea typeface="+mn-ea"/>
                <a:cs typeface="+mn-cs"/>
              </a:rPr>
              <a:t> feedback' command and tell us what you think.</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We're an open source project, so if you'd like to contribute or submit an issue, you'll find us on GitHub.  </a:t>
            </a:r>
          </a:p>
          <a:p>
            <a:endParaRPr lang="en-US" sz="900" kern="1200" dirty="0" smtClean="0">
              <a:solidFill>
                <a:schemeClr val="tx1"/>
              </a:solidFill>
              <a:effectLst/>
              <a:latin typeface="Segoe UI Light" pitchFamily="34" charset="0"/>
              <a:ea typeface="+mn-ea"/>
              <a:cs typeface="+mn-cs"/>
            </a:endParaRPr>
          </a:p>
          <a:p>
            <a:r>
              <a:rPr lang="en-US" sz="900" kern="1200" dirty="0" smtClean="0">
                <a:solidFill>
                  <a:schemeClr val="tx1"/>
                </a:solidFill>
                <a:effectLst/>
                <a:latin typeface="Segoe UI Light" pitchFamily="34" charset="0"/>
                <a:ea typeface="+mn-ea"/>
                <a:cs typeface="+mn-cs"/>
              </a:rPr>
              <a:t>Thank you, and happy building!</a:t>
            </a:r>
          </a:p>
          <a:p>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8</a:t>
            </a:fld>
            <a:endParaRPr lang="en-US" dirty="0"/>
          </a:p>
        </p:txBody>
      </p:sp>
      <p:sp>
        <p:nvSpPr>
          <p:cNvPr id="10" name="Date Placeholder 9"/>
          <p:cNvSpPr>
            <a:spLocks noGrp="1"/>
          </p:cNvSpPr>
          <p:nvPr>
            <p:ph type="dt" idx="13"/>
          </p:nvPr>
        </p:nvSpPr>
        <p:spPr/>
        <p:txBody>
          <a:bodyPr/>
          <a:lstStyle/>
          <a:p>
            <a:fld id="{5A70A388-5CB4-42F2-85B9-1AE1F63398FA}" type="datetime8">
              <a:rPr lang="en-US" smtClean="0"/>
              <a:t>5/4/17 5:29 PM</a:t>
            </a:fld>
            <a:endParaRPr lang="en-US" dirty="0"/>
          </a:p>
        </p:txBody>
      </p:sp>
      <p:sp>
        <p:nvSpPr>
          <p:cNvPr id="12" name="Header Placeholder 11"/>
          <p:cNvSpPr>
            <a:spLocks noGrp="1"/>
          </p:cNvSpPr>
          <p:nvPr>
            <p:ph type="hdr" sz="quarter" idx="15"/>
          </p:nvPr>
        </p:nvSpPr>
        <p:spPr/>
        <p:txBody>
          <a:bodyPr/>
          <a:lstStyle/>
          <a:p>
            <a:endParaRPr lang="en-US" dirty="0"/>
          </a:p>
        </p:txBody>
      </p:sp>
      <p:sp>
        <p:nvSpPr>
          <p:cNvPr id="5" name="Footer Placeholder 4"/>
          <p:cNvSpPr>
            <a:spLocks noGrp="1"/>
          </p:cNvSpPr>
          <p:nvPr>
            <p:ph type="ftr" sz="quarter" idx="16"/>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85311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B9A6D4-FB34-4BDB-BA1E-7271914431FC}" type="datetime8">
              <a:rPr lang="en-US" smtClean="0">
                <a:solidFill>
                  <a:prstClr val="black"/>
                </a:solidFill>
              </a:rPr>
              <a:t>5/4/17 5:29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9</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536020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emf"/><Relationship Id="rId3"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Build 2017">
    <p:bg>
      <p:bgPr>
        <a:solidFill>
          <a:schemeClr val="accent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2436475" cy="5571636"/>
          </a:xfrm>
          <a:prstGeom prst="rect">
            <a:avLst/>
          </a:prstGeom>
        </p:spPr>
      </p:pic>
      <p:sp>
        <p:nvSpPr>
          <p:cNvPr id="8" name="Rectangle 7"/>
          <p:cNvSpPr/>
          <p:nvPr userDrawn="1"/>
        </p:nvSpPr>
        <p:spPr bwMode="auto">
          <a:xfrm>
            <a:off x="1681" y="4960286"/>
            <a:ext cx="12434794" cy="203423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60689" y="5357956"/>
            <a:ext cx="2648621" cy="1169808"/>
          </a:xfrm>
          <a:prstGeom prst="rect">
            <a:avLst/>
          </a:prstGeom>
        </p:spPr>
      </p:pic>
      <p:pic>
        <p:nvPicPr>
          <p:cNvPr id="12" name="Picture 1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0688" y="479424"/>
            <a:ext cx="1451843" cy="309656"/>
          </a:xfrm>
          <a:prstGeom prst="rect">
            <a:avLst/>
          </a:prstGeom>
        </p:spPr>
      </p:pic>
      <p:pic>
        <p:nvPicPr>
          <p:cNvPr id="14" name="Picture 13"/>
          <p:cNvPicPr>
            <a:picLocks noChangeAspect="1"/>
          </p:cNvPicPr>
          <p:nvPr userDrawn="1"/>
        </p:nvPicPr>
        <p:blipFill rotWithShape="1">
          <a:blip r:embed="rId5" cstate="screen">
            <a:extLst>
              <a:ext uri="{28A0092B-C50C-407E-A947-70E740481C1C}">
                <a14:useLocalDpi xmlns:a14="http://schemas.microsoft.com/office/drawing/2010/main"/>
              </a:ext>
            </a:extLst>
          </a:blip>
          <a:srcRect l="-17523"/>
          <a:stretch/>
        </p:blipFill>
        <p:spPr>
          <a:xfrm>
            <a:off x="7752216" y="4960286"/>
            <a:ext cx="4684259" cy="2034239"/>
          </a:xfrm>
          <a:prstGeom prst="rect">
            <a:avLst/>
          </a:prstGeom>
        </p:spPr>
      </p:pic>
    </p:spTree>
    <p:extLst>
      <p:ext uri="{BB962C8B-B14F-4D97-AF65-F5344CB8AC3E}">
        <p14:creationId xmlns:p14="http://schemas.microsoft.com/office/powerpoint/2010/main" val="345501025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6186366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138322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quare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740132"/>
            <a:ext cx="4892040" cy="1514261"/>
          </a:xfrm>
        </p:spPr>
        <p:txBody>
          <a:bodyPr wrap="square" anchor="ctr">
            <a:spAutoFit/>
          </a:bodyPr>
          <a:lstStyle>
            <a:lvl1pPr>
              <a:defRPr sz="4800" baseline="0">
                <a:gradFill>
                  <a:gsLst>
                    <a:gs pos="1250">
                      <a:schemeClr val="tx1"/>
                    </a:gs>
                    <a:gs pos="100000">
                      <a:schemeClr val="tx1"/>
                    </a:gs>
                  </a:gsLst>
                  <a:lin ang="5400000" scaled="0"/>
                </a:gradFill>
              </a:defRPr>
            </a:lvl1pPr>
          </a:lstStyle>
          <a:p>
            <a:r>
              <a:rPr lang="en-US" dirty="0"/>
              <a:t>Square photo layout</a:t>
            </a:r>
          </a:p>
        </p:txBody>
      </p:sp>
      <p:sp>
        <p:nvSpPr>
          <p:cNvPr id="6" name="Picture Placeholder 4"/>
          <p:cNvSpPr>
            <a:spLocks noGrp="1" noChangeAspect="1"/>
          </p:cNvSpPr>
          <p:nvPr>
            <p:ph type="pic" sz="quarter" idx="10"/>
          </p:nvPr>
        </p:nvSpPr>
        <p:spPr bwMode="ltGray">
          <a:xfrm>
            <a:off x="5441315" y="0"/>
            <a:ext cx="6995160" cy="6992587"/>
          </a:xfrm>
          <a:prstGeom prst="rect">
            <a:avLst/>
          </a:prstGeo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2979381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1" pos="342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01096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90384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1pPr>
            <a:lvl2pPr marL="346553"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2pPr>
            <a:lvl3pPr marL="584607"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3pPr>
            <a:lvl4pPr marL="814563"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4pPr>
            <a:lvl5pPr marL="1050997"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22771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accent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20609"/>
            <a:ext cx="4572000" cy="477054"/>
          </a:xfrm>
          <a:prstGeom prst="rect">
            <a:avLst/>
          </a:prstGeom>
          <a:noFill/>
          <a:ln w="12700">
            <a:noFill/>
            <a:miter lim="800000"/>
            <a:headEnd type="none" w="sm" len="sm"/>
            <a:tailEnd type="none" w="sm" len="sm"/>
          </a:ln>
          <a:effectLst/>
        </p:spPr>
        <p:txBody>
          <a:bodyPr vert="horz" wrap="square" lIns="182880" tIns="182880" rIns="182880" bIns="182880"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60688" y="479425"/>
            <a:ext cx="1451843" cy="310896"/>
          </a:xfrm>
          <a:prstGeom prst="rect">
            <a:avLst/>
          </a:prstGeom>
        </p:spPr>
      </p:pic>
    </p:spTree>
    <p:extLst>
      <p:ext uri="{BB962C8B-B14F-4D97-AF65-F5344CB8AC3E}">
        <p14:creationId xmlns:p14="http://schemas.microsoft.com/office/powerpoint/2010/main" val="39441102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3811275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Walkin Build 2017">
    <p:bg>
      <p:bgPr>
        <a:solidFill>
          <a:schemeClr val="accent1"/>
        </a:solidFill>
        <a:effectLst/>
      </p:bgPr>
    </p:bg>
    <p:spTree>
      <p:nvGrpSpPr>
        <p:cNvPr id="1" name=""/>
        <p:cNvGrpSpPr/>
        <p:nvPr/>
      </p:nvGrpSpPr>
      <p:grpSpPr>
        <a:xfrm>
          <a:off x="0" y="0"/>
          <a:ext cx="0" cy="0"/>
          <a:chOff x="0" y="0"/>
          <a:chExt cx="0" cy="0"/>
        </a:xfrm>
      </p:grpSpPr>
      <p:pic>
        <p:nvPicPr>
          <p:cNvPr id="6" name="MS logo white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60688" y="479425"/>
            <a:ext cx="1451843" cy="310896"/>
          </a:xfrm>
          <a:prstGeom prst="rect">
            <a:avLst/>
          </a:prstGeom>
        </p:spPr>
      </p:pic>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12436475" cy="5571636"/>
          </a:xfrm>
          <a:prstGeom prst="rect">
            <a:avLst/>
          </a:prstGeom>
        </p:spPr>
      </p:pic>
      <p:sp>
        <p:nvSpPr>
          <p:cNvPr id="8" name="Rectangle 7"/>
          <p:cNvSpPr/>
          <p:nvPr userDrawn="1"/>
        </p:nvSpPr>
        <p:spPr bwMode="auto">
          <a:xfrm>
            <a:off x="1681" y="4960286"/>
            <a:ext cx="12434794" cy="203423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invGray">
          <a:xfrm>
            <a:off x="460689" y="5357956"/>
            <a:ext cx="2648621" cy="1169808"/>
          </a:xfrm>
          <a:prstGeom prst="rect">
            <a:avLst/>
          </a:prstGeom>
        </p:spPr>
      </p:pic>
      <p:pic>
        <p:nvPicPr>
          <p:cNvPr id="12" name="Picture 11"/>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60688" y="479424"/>
            <a:ext cx="1451843" cy="309656"/>
          </a:xfrm>
          <a:prstGeom prst="rect">
            <a:avLst/>
          </a:prstGeom>
        </p:spPr>
      </p:pic>
      <p:pic>
        <p:nvPicPr>
          <p:cNvPr id="14" name="Picture 13"/>
          <p:cNvPicPr>
            <a:picLocks noChangeAspect="1"/>
          </p:cNvPicPr>
          <p:nvPr userDrawn="1"/>
        </p:nvPicPr>
        <p:blipFill rotWithShape="1">
          <a:blip r:embed="rId6" cstate="screen">
            <a:extLst>
              <a:ext uri="{28A0092B-C50C-407E-A947-70E740481C1C}">
                <a14:useLocalDpi xmlns:a14="http://schemas.microsoft.com/office/drawing/2010/main"/>
              </a:ext>
            </a:extLst>
          </a:blip>
          <a:srcRect l="-17523"/>
          <a:stretch/>
        </p:blipFill>
        <p:spPr>
          <a:xfrm>
            <a:off x="7752216" y="4960286"/>
            <a:ext cx="4684259" cy="2034239"/>
          </a:xfrm>
          <a:prstGeom prst="rect">
            <a:avLst/>
          </a:prstGeom>
        </p:spPr>
      </p:pic>
    </p:spTree>
    <p:extLst>
      <p:ext uri="{BB962C8B-B14F-4D97-AF65-F5344CB8AC3E}">
        <p14:creationId xmlns:p14="http://schemas.microsoft.com/office/powerpoint/2010/main" val="20939315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400" spc="-100" baseline="0">
                <a:gradFill>
                  <a:gsLst>
                    <a:gs pos="62564">
                      <a:schemeClr val="tx1"/>
                    </a:gs>
                    <a:gs pos="55000">
                      <a:schemeClr val="tx1"/>
                    </a:gs>
                  </a:gsLst>
                  <a:lin ang="5400000" scaled="0"/>
                </a:gradFill>
              </a:defRPr>
            </a:lvl1pPr>
          </a:lstStyle>
          <a:p>
            <a:r>
              <a:rPr lang="en-US" dirty="0"/>
              <a:t>Presentation title</a:t>
            </a:r>
          </a:p>
        </p:txBody>
      </p:sp>
      <p:sp>
        <p:nvSpPr>
          <p:cNvPr id="5" name="Text Placeholder 4"/>
          <p:cNvSpPr>
            <a:spLocks noGrp="1"/>
          </p:cNvSpPr>
          <p:nvPr>
            <p:ph type="body" sz="quarter" idx="12" hasCustomPrompt="1"/>
          </p:nvPr>
        </p:nvSpPr>
        <p:spPr>
          <a:xfrm>
            <a:off x="274701" y="3955786"/>
            <a:ext cx="7315137" cy="1828007"/>
          </a:xfrm>
          <a:noFill/>
        </p:spPr>
        <p:txBody>
          <a:bodyPr lIns="164592" tIns="109728" rIns="164592" bIns="109728">
            <a:noAutofit/>
          </a:bodyPr>
          <a:lstStyle>
            <a:lvl1pPr marL="0" indent="0">
              <a:spcBef>
                <a:spcPts val="0"/>
              </a:spcBef>
              <a:buNone/>
              <a:defRPr sz="3200" spc="0" baseline="0">
                <a:gradFill>
                  <a:gsLst>
                    <a:gs pos="91000">
                      <a:schemeClr val="tx1"/>
                    </a:gs>
                    <a:gs pos="0">
                      <a:schemeClr val="tx1"/>
                    </a:gs>
                  </a:gsLst>
                  <a:lin ang="5400000" scaled="0"/>
                </a:gradFill>
                <a:latin typeface="+mn-lt"/>
              </a:defRPr>
            </a:lvl1pPr>
          </a:lstStyle>
          <a:p>
            <a:pPr lvl="0"/>
            <a:r>
              <a:rPr lang="en-US" dirty="0"/>
              <a:t>Speaker name</a:t>
            </a:r>
          </a:p>
        </p:txBody>
      </p:sp>
      <p:pic>
        <p:nvPicPr>
          <p:cNvPr id="6" name="MS logo white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60688" y="479425"/>
            <a:ext cx="1451843" cy="310896"/>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3002"/>
          <a:stretch/>
        </p:blipFill>
        <p:spPr>
          <a:xfrm>
            <a:off x="7752216" y="5084764"/>
            <a:ext cx="4684259" cy="1909762"/>
          </a:xfrm>
          <a:prstGeom prst="rect">
            <a:avLst/>
          </a:prstGeom>
        </p:spPr>
      </p:pic>
      <p:sp>
        <p:nvSpPr>
          <p:cNvPr id="7" name="Text Placeholder 3"/>
          <p:cNvSpPr>
            <a:spLocks noGrp="1"/>
          </p:cNvSpPr>
          <p:nvPr>
            <p:ph type="body" sz="quarter" idx="15" hasCustomPrompt="1"/>
          </p:nvPr>
        </p:nvSpPr>
        <p:spPr>
          <a:xfrm>
            <a:off x="9418638" y="296863"/>
            <a:ext cx="2743200" cy="461665"/>
          </a:xfrm>
        </p:spPr>
        <p:txBody>
          <a:bodyPr/>
          <a:lstStyle>
            <a:lvl1pPr marL="0" marR="0" indent="0" algn="r" defTabSz="932742"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a:gradFill>
                  <a:gsLst>
                    <a:gs pos="1250">
                      <a:schemeClr val="tx1"/>
                    </a:gs>
                    <a:gs pos="100000">
                      <a:schemeClr val="tx1"/>
                    </a:gs>
                  </a:gsLst>
                  <a:lin ang="5400000" scaled="0"/>
                </a:gradFill>
                <a:latin typeface="+mn-lt"/>
                <a:ea typeface="+mn-ea"/>
                <a:cs typeface="+mn-cs"/>
              </a:defRPr>
            </a:lvl1pPr>
          </a:lstStyle>
          <a:p>
            <a:pPr lvl="0"/>
            <a:r>
              <a:rPr lang="en-US" dirty="0"/>
              <a:t>Session Code</a:t>
            </a:r>
          </a:p>
        </p:txBody>
      </p:sp>
      <p:sp>
        <p:nvSpPr>
          <p:cNvPr id="10" name="Rectangle 9"/>
          <p:cNvSpPr/>
          <p:nvPr userDrawn="1"/>
        </p:nvSpPr>
        <p:spPr>
          <a:xfrm>
            <a:off x="282738" y="6041341"/>
            <a:ext cx="1634102" cy="664797"/>
          </a:xfrm>
          <a:prstGeom prst="rect">
            <a:avLst/>
          </a:prstGeom>
        </p:spPr>
        <p:txBody>
          <a:bodyPr wrap="none" lIns="182880" tIns="146304" rIns="182880" bIns="146304">
            <a:spAutoFit/>
          </a:bodyPr>
          <a:lstStyle/>
          <a:p>
            <a:r>
              <a:rPr lang="en-US" sz="2400" dirty="0">
                <a:gradFill>
                  <a:gsLst>
                    <a:gs pos="2597">
                      <a:schemeClr val="tx1"/>
                    </a:gs>
                    <a:gs pos="18182">
                      <a:schemeClr val="tx1"/>
                    </a:gs>
                  </a:gsLst>
                  <a:lin ang="5400000" scaled="1"/>
                </a:gradFill>
              </a:rPr>
              <a:t>#</a:t>
            </a:r>
            <a:r>
              <a:rPr lang="en-US" sz="2400" dirty="0" err="1">
                <a:gradFill>
                  <a:gsLst>
                    <a:gs pos="2597">
                      <a:schemeClr val="tx1"/>
                    </a:gs>
                    <a:gs pos="18182">
                      <a:schemeClr val="tx1"/>
                    </a:gs>
                  </a:gsLst>
                  <a:lin ang="5400000" scaled="1"/>
                </a:gradFill>
              </a:rPr>
              <a:t>MSBuild</a:t>
            </a:r>
            <a:endParaRPr lang="en-US" sz="2400" dirty="0">
              <a:gradFill>
                <a:gsLst>
                  <a:gs pos="2597">
                    <a:schemeClr val="tx1"/>
                  </a:gs>
                  <a:gs pos="18182">
                    <a:schemeClr val="tx1"/>
                  </a:gs>
                </a:gsLst>
                <a:lin ang="5400000" scaled="1"/>
              </a:gradFill>
            </a:endParaRPr>
          </a:p>
        </p:txBody>
      </p:sp>
    </p:spTree>
    <p:extLst>
      <p:ext uri="{BB962C8B-B14F-4D97-AF65-F5344CB8AC3E}">
        <p14:creationId xmlns:p14="http://schemas.microsoft.com/office/powerpoint/2010/main" val="40986479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400" spc="-100" baseline="0">
                <a:gradFill>
                  <a:gsLst>
                    <a:gs pos="62564">
                      <a:schemeClr val="tx1"/>
                    </a:gs>
                    <a:gs pos="55000">
                      <a:schemeClr val="tx1"/>
                    </a:gs>
                  </a:gsLst>
                  <a:lin ang="5400000" scaled="0"/>
                </a:gradFill>
              </a:defRPr>
            </a:lvl1pPr>
          </a:lstStyle>
          <a:p>
            <a:r>
              <a:rPr lang="en-US" dirty="0"/>
              <a:t>Presentation title</a:t>
            </a:r>
          </a:p>
        </p:txBody>
      </p:sp>
      <p:sp>
        <p:nvSpPr>
          <p:cNvPr id="5" name="Text Placeholder 4"/>
          <p:cNvSpPr>
            <a:spLocks noGrp="1"/>
          </p:cNvSpPr>
          <p:nvPr>
            <p:ph type="body" sz="quarter" idx="12" hasCustomPrompt="1"/>
          </p:nvPr>
        </p:nvSpPr>
        <p:spPr>
          <a:xfrm>
            <a:off x="274701" y="3955786"/>
            <a:ext cx="7315137" cy="1828007"/>
          </a:xfrm>
          <a:noFill/>
        </p:spPr>
        <p:txBody>
          <a:bodyPr lIns="164592" tIns="109728" rIns="164592" bIns="109728">
            <a:noAutofit/>
          </a:bodyPr>
          <a:lstStyle>
            <a:lvl1pPr marL="0" indent="0">
              <a:spcBef>
                <a:spcPts val="0"/>
              </a:spcBef>
              <a:buNone/>
              <a:defRPr sz="3200" spc="0" baseline="0">
                <a:gradFill>
                  <a:gsLst>
                    <a:gs pos="91000">
                      <a:schemeClr val="tx1"/>
                    </a:gs>
                    <a:gs pos="0">
                      <a:schemeClr val="tx1"/>
                    </a:gs>
                  </a:gsLst>
                  <a:lin ang="5400000" scaled="0"/>
                </a:gradFill>
                <a:latin typeface="+mn-lt"/>
              </a:defRPr>
            </a:lvl1pPr>
          </a:lstStyle>
          <a:p>
            <a:pPr lvl="0"/>
            <a:r>
              <a:rPr lang="en-US" dirty="0"/>
              <a:t>Speaker name</a:t>
            </a:r>
          </a:p>
        </p:txBody>
      </p:sp>
      <p:pic>
        <p:nvPicPr>
          <p:cNvPr id="6" name="MS logo white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60688" y="479425"/>
            <a:ext cx="1451843" cy="310896"/>
          </a:xfrm>
          <a:prstGeom prst="rect">
            <a:avLst/>
          </a:prstGeom>
        </p:spPr>
      </p:pic>
      <p:pic>
        <p:nvPicPr>
          <p:cNvPr id="7" name="Picture 6"/>
          <p:cNvPicPr>
            <a:picLocks noChangeAspect="1"/>
          </p:cNvPicPr>
          <p:nvPr userDrawn="1"/>
        </p:nvPicPr>
        <p:blipFill rotWithShape="1">
          <a:blip r:embed="rId3" cstate="screen">
            <a:extLst>
              <a:ext uri="{28A0092B-C50C-407E-A947-70E740481C1C}">
                <a14:useLocalDpi xmlns:a14="http://schemas.microsoft.com/office/drawing/2010/main"/>
              </a:ext>
            </a:extLst>
          </a:blip>
          <a:srcRect l="-33002"/>
          <a:stretch/>
        </p:blipFill>
        <p:spPr>
          <a:xfrm>
            <a:off x="7752216" y="5084764"/>
            <a:ext cx="4684259" cy="1909762"/>
          </a:xfrm>
          <a:prstGeom prst="rect">
            <a:avLst/>
          </a:prstGeom>
        </p:spPr>
      </p:pic>
      <p:sp>
        <p:nvSpPr>
          <p:cNvPr id="8" name="Text Placeholder 3"/>
          <p:cNvSpPr>
            <a:spLocks noGrp="1"/>
          </p:cNvSpPr>
          <p:nvPr>
            <p:ph type="body" sz="quarter" idx="15" hasCustomPrompt="1"/>
          </p:nvPr>
        </p:nvSpPr>
        <p:spPr>
          <a:xfrm>
            <a:off x="9418638" y="296863"/>
            <a:ext cx="2743200" cy="461665"/>
          </a:xfrm>
        </p:spPr>
        <p:txBody>
          <a:bodyPr/>
          <a:lstStyle>
            <a:lvl1pPr marL="0" marR="0" indent="0" algn="r" defTabSz="932742" rtl="0" eaLnBrk="1" fontAlgn="auto" latinLnBrk="0" hangingPunct="1">
              <a:lnSpc>
                <a:spcPct val="90000"/>
              </a:lnSpc>
              <a:spcBef>
                <a:spcPct val="20000"/>
              </a:spcBef>
              <a:spcAft>
                <a:spcPts val="0"/>
              </a:spcAft>
              <a:buClrTx/>
              <a:buSzPct val="90000"/>
              <a:buFont typeface="Arial" pitchFamily="34" charset="0"/>
              <a:buNone/>
              <a:tabLst/>
              <a:defRPr lang="en-US" sz="2000" kern="1200" spc="0" baseline="0" dirty="0">
                <a:gradFill>
                  <a:gsLst>
                    <a:gs pos="1250">
                      <a:schemeClr val="tx1"/>
                    </a:gs>
                    <a:gs pos="100000">
                      <a:schemeClr val="tx1"/>
                    </a:gs>
                  </a:gsLst>
                  <a:lin ang="5400000" scaled="0"/>
                </a:gradFill>
                <a:latin typeface="+mn-lt"/>
                <a:ea typeface="+mn-ea"/>
                <a:cs typeface="+mn-cs"/>
              </a:defRPr>
            </a:lvl1pPr>
          </a:lstStyle>
          <a:p>
            <a:pPr lvl="0"/>
            <a:r>
              <a:rPr lang="en-US" dirty="0"/>
              <a:t>Session Code</a:t>
            </a:r>
          </a:p>
        </p:txBody>
      </p:sp>
      <p:sp>
        <p:nvSpPr>
          <p:cNvPr id="4" name="Rectangle 3"/>
          <p:cNvSpPr/>
          <p:nvPr userDrawn="1"/>
        </p:nvSpPr>
        <p:spPr>
          <a:xfrm>
            <a:off x="282738" y="6041341"/>
            <a:ext cx="1634102" cy="664797"/>
          </a:xfrm>
          <a:prstGeom prst="rect">
            <a:avLst/>
          </a:prstGeom>
        </p:spPr>
        <p:txBody>
          <a:bodyPr wrap="none" lIns="182880" tIns="146304" rIns="182880" bIns="146304">
            <a:spAutoFit/>
          </a:bodyPr>
          <a:lstStyle/>
          <a:p>
            <a:r>
              <a:rPr lang="en-US" sz="2400" dirty="0">
                <a:gradFill>
                  <a:gsLst>
                    <a:gs pos="2597">
                      <a:schemeClr val="tx1"/>
                    </a:gs>
                    <a:gs pos="18182">
                      <a:schemeClr val="tx1"/>
                    </a:gs>
                  </a:gsLst>
                  <a:lin ang="5400000" scaled="1"/>
                </a:gradFill>
              </a:rPr>
              <a:t>#</a:t>
            </a:r>
            <a:r>
              <a:rPr lang="en-US" sz="2400" dirty="0" err="1">
                <a:gradFill>
                  <a:gsLst>
                    <a:gs pos="2597">
                      <a:schemeClr val="tx1"/>
                    </a:gs>
                    <a:gs pos="18182">
                      <a:schemeClr val="tx1"/>
                    </a:gs>
                  </a:gsLst>
                  <a:lin ang="5400000" scaled="1"/>
                </a:gradFill>
              </a:rPr>
              <a:t>MSBuild</a:t>
            </a:r>
            <a:endParaRPr lang="en-US" sz="2400" dirty="0">
              <a:gradFill>
                <a:gsLst>
                  <a:gs pos="2597">
                    <a:schemeClr val="tx1"/>
                  </a:gs>
                  <a:gs pos="18182">
                    <a:schemeClr val="tx1"/>
                  </a:gs>
                </a:gsLst>
                <a:lin ang="5400000" scaled="1"/>
              </a:gradFill>
            </a:endParaRPr>
          </a:p>
        </p:txBody>
      </p:sp>
    </p:spTree>
    <p:extLst>
      <p:ext uri="{BB962C8B-B14F-4D97-AF65-F5344CB8AC3E}">
        <p14:creationId xmlns:p14="http://schemas.microsoft.com/office/powerpoint/2010/main" val="38678132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274638" y="1212850"/>
            <a:ext cx="11888787" cy="2308324"/>
          </a:xfrm>
        </p:spPr>
        <p:txBody>
          <a:bodyPr>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1757024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sz="quarter" idx="10"/>
          </p:nvPr>
        </p:nvSpPr>
        <p:spPr>
          <a:xfrm>
            <a:off x="274702" y="1211287"/>
            <a:ext cx="11888787" cy="548481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1232157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1287"/>
            <a:ext cx="5486399" cy="2157514"/>
          </a:xfrm>
        </p:spPr>
        <p:txBody>
          <a:bodyPr wrap="square">
            <a:spAutoFit/>
          </a:bodyPr>
          <a:lstStyle>
            <a:lvl1pPr marL="0" indent="0">
              <a:spcBef>
                <a:spcPts val="1224"/>
              </a:spcBef>
              <a:buClr>
                <a:schemeClr val="tx1"/>
              </a:buClr>
              <a:buFont typeface="Wingdings" panose="05000000000000000000" pitchFamily="2" charset="2"/>
              <a:buNone/>
              <a:defRPr sz="3000" b="0">
                <a:latin typeface="+mn-lt"/>
              </a:defRPr>
            </a:lvl1pPr>
            <a:lvl2pPr marL="255588" indent="0">
              <a:buFont typeface="Wingdings" panose="05000000000000000000" pitchFamily="2" charset="2"/>
              <a:buNone/>
              <a:defRPr sz="2400" b="0"/>
            </a:lvl2pPr>
            <a:lvl3pPr marL="450850" indent="0">
              <a:buFont typeface="Wingdings" panose="05000000000000000000" pitchFamily="2" charset="2"/>
              <a:buNone/>
              <a:tabLst/>
              <a:defRPr sz="2200" b="0"/>
            </a:lvl3pPr>
            <a:lvl4pPr marL="652462" indent="0">
              <a:buFont typeface="Wingdings" panose="05000000000000000000" pitchFamily="2" charset="2"/>
              <a:buNone/>
              <a:defRPr sz="2200" b="0"/>
            </a:lvl4pPr>
            <a:lvl5pPr marL="854075" indent="0">
              <a:buFont typeface="Wingdings" panose="05000000000000000000" pitchFamily="2" charset="2"/>
              <a:buNone/>
              <a:tabLst/>
              <a:defRPr sz="2200" b="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1287"/>
            <a:ext cx="5486399" cy="2123658"/>
          </a:xfrm>
        </p:spPr>
        <p:txBody>
          <a:bodyPr wrap="square">
            <a:spAutoFit/>
          </a:bodyPr>
          <a:lstStyle>
            <a:lvl1pPr marL="0" indent="0">
              <a:spcBef>
                <a:spcPts val="1224"/>
              </a:spcBef>
              <a:buClr>
                <a:schemeClr val="tx1"/>
              </a:buClr>
              <a:buFont typeface="Arial" panose="020B0604020202020204" pitchFamily="34" charset="0"/>
              <a:buNone/>
              <a:defRPr lang="en-US" sz="3000" b="0" kern="1200" spc="0" baseline="0" dirty="0">
                <a:gradFill>
                  <a:gsLst>
                    <a:gs pos="1250">
                      <a:schemeClr val="tx1"/>
                    </a:gs>
                    <a:gs pos="100000">
                      <a:schemeClr val="tx1"/>
                    </a:gs>
                  </a:gsLst>
                  <a:lin ang="5400000" scaled="0"/>
                </a:gradFill>
                <a:latin typeface="+mn-lt"/>
                <a:ea typeface="+mn-ea"/>
                <a:cs typeface="+mn-cs"/>
              </a:defRPr>
            </a:lvl1pPr>
            <a:lvl2pPr marL="255588" indent="0">
              <a:buFont typeface="Arial" panose="020B0604020202020204" pitchFamily="34" charset="0"/>
              <a:buNone/>
              <a:defRPr lang="en-US" sz="2400" b="0" kern="1200" spc="0" baseline="0" dirty="0">
                <a:gradFill>
                  <a:gsLst>
                    <a:gs pos="1250">
                      <a:schemeClr val="tx1"/>
                    </a:gs>
                    <a:gs pos="100000">
                      <a:schemeClr val="tx1"/>
                    </a:gs>
                  </a:gsLst>
                  <a:lin ang="5400000" scaled="0"/>
                </a:gradFill>
                <a:latin typeface="+mn-lt"/>
                <a:ea typeface="+mn-ea"/>
                <a:cs typeface="+mn-cs"/>
              </a:defRPr>
            </a:lvl2pPr>
            <a:lvl3pPr marL="450850" indent="0">
              <a:buFont typeface="Arial" panose="020B0604020202020204" pitchFamily="34" charset="0"/>
              <a:buNone/>
              <a:tabLst/>
              <a:defRPr lang="en-US" sz="2200" b="0" kern="1200" spc="0" baseline="0" dirty="0">
                <a:gradFill>
                  <a:gsLst>
                    <a:gs pos="1250">
                      <a:schemeClr val="tx1"/>
                    </a:gs>
                    <a:gs pos="100000">
                      <a:schemeClr val="tx1"/>
                    </a:gs>
                  </a:gsLst>
                  <a:lin ang="5400000" scaled="0"/>
                </a:gradFill>
                <a:latin typeface="+mn-lt"/>
                <a:ea typeface="+mn-ea"/>
                <a:cs typeface="+mn-cs"/>
              </a:defRPr>
            </a:lvl3pPr>
            <a:lvl4pPr marL="652462" indent="0">
              <a:buFont typeface="Arial" panose="020B0604020202020204" pitchFamily="34" charset="0"/>
              <a:buNone/>
              <a:defRPr lang="en-US" sz="2200" b="0" kern="1200" spc="0" baseline="0" dirty="0">
                <a:gradFill>
                  <a:gsLst>
                    <a:gs pos="1250">
                      <a:schemeClr val="tx1"/>
                    </a:gs>
                    <a:gs pos="100000">
                      <a:schemeClr val="tx1"/>
                    </a:gs>
                  </a:gsLst>
                  <a:lin ang="5400000" scaled="0"/>
                </a:gradFill>
                <a:latin typeface="+mn-lt"/>
                <a:ea typeface="+mn-ea"/>
                <a:cs typeface="+mn-cs"/>
              </a:defRPr>
            </a:lvl4pPr>
            <a:lvl5pPr marL="854075" indent="0">
              <a:buFont typeface="Arial" panose="020B0604020202020204" pitchFamily="34" charset="0"/>
              <a:buNone/>
              <a:tabLst/>
              <a:defRPr lang="en-US" sz="2200" b="0" kern="1200" spc="0" baseline="0" dirty="0">
                <a:gradFill>
                  <a:gsLst>
                    <a:gs pos="1250">
                      <a:schemeClr val="tx1"/>
                    </a:gs>
                    <a:gs pos="100000">
                      <a:schemeClr val="tx1"/>
                    </a:gs>
                  </a:gsLst>
                  <a:lin ang="5400000" scaled="0"/>
                </a:gradFill>
                <a:latin typeface="+mn-lt"/>
                <a:ea typeface="+mn-ea"/>
                <a:cs typeface="+mn-cs"/>
              </a:defRPr>
            </a:lvl5pPr>
          </a:lstStyle>
          <a:p>
            <a:pPr marL="514350" marR="0" lvl="0" indent="-514350" algn="l" defTabSz="932742" rtl="0" eaLnBrk="1" fontAlgn="auto" latinLnBrk="0" hangingPunct="1">
              <a:lnSpc>
                <a:spcPct val="90000"/>
              </a:lnSpc>
              <a:spcBef>
                <a:spcPts val="1224"/>
              </a:spcBef>
              <a:spcAft>
                <a:spcPts val="0"/>
              </a:spcAft>
              <a:buClr>
                <a:schemeClr val="tx1"/>
              </a:buClr>
              <a:buSzPct val="90000"/>
              <a:tabLst/>
            </a:pPr>
            <a:r>
              <a:rPr lang="en-US" dirty="0"/>
              <a:t>Click to edit Master text styles</a:t>
            </a:r>
          </a:p>
          <a:p>
            <a:pPr marL="712788" marR="0" lvl="1" indent="-457200" algn="l" defTabSz="932742" rtl="0" eaLnBrk="1" fontAlgn="auto" latinLnBrk="0" hangingPunct="1">
              <a:lnSpc>
                <a:spcPct val="90000"/>
              </a:lnSpc>
              <a:spcBef>
                <a:spcPct val="20000"/>
              </a:spcBef>
              <a:spcAft>
                <a:spcPts val="0"/>
              </a:spcAft>
              <a:buClrTx/>
              <a:buSzPct val="90000"/>
              <a:tabLst/>
            </a:pPr>
            <a:r>
              <a:rPr lang="en-US" dirty="0"/>
              <a:t>Second level</a:t>
            </a:r>
          </a:p>
          <a:p>
            <a:pPr marL="908050" marR="0" lvl="2" indent="-457200" algn="l" defTabSz="932742" rtl="0" eaLnBrk="1" fontAlgn="auto" latinLnBrk="0" hangingPunct="1">
              <a:lnSpc>
                <a:spcPct val="90000"/>
              </a:lnSpc>
              <a:spcBef>
                <a:spcPct val="20000"/>
              </a:spcBef>
              <a:spcAft>
                <a:spcPts val="0"/>
              </a:spcAft>
              <a:buClrTx/>
              <a:buSzPct val="90000"/>
              <a:tabLst/>
            </a:pPr>
            <a:r>
              <a:rPr lang="en-US" dirty="0"/>
              <a:t>Third level</a:t>
            </a:r>
          </a:p>
          <a:p>
            <a:pPr marL="1109662" marR="0" lvl="3" indent="-457200" algn="l" defTabSz="932742" rtl="0" eaLnBrk="1" fontAlgn="auto" latinLnBrk="0" hangingPunct="1">
              <a:lnSpc>
                <a:spcPct val="90000"/>
              </a:lnSpc>
              <a:spcBef>
                <a:spcPct val="20000"/>
              </a:spcBef>
              <a:spcAft>
                <a:spcPts val="0"/>
              </a:spcAft>
              <a:buClrTx/>
              <a:buSzPct val="90000"/>
              <a:tabLst/>
            </a:pPr>
            <a:r>
              <a:rPr lang="en-US" dirty="0"/>
              <a:t>Fourth level</a:t>
            </a:r>
          </a:p>
          <a:p>
            <a:pPr marL="1311275" marR="0" lvl="4" indent="-457200" algn="l" defTabSz="932742" rtl="0" eaLnBrk="1" fontAlgn="auto" latinLnBrk="0" hangingPunct="1">
              <a:lnSpc>
                <a:spcPct val="90000"/>
              </a:lnSpc>
              <a:spcBef>
                <a:spcPct val="20000"/>
              </a:spcBef>
              <a:spcAft>
                <a:spcPts val="0"/>
              </a:spcAft>
              <a:buClrTx/>
              <a:buSzPct val="90000"/>
              <a:tabLst/>
            </a:pPr>
            <a:r>
              <a:rPr lang="en-US" dirty="0"/>
              <a:t>Fifth level</a:t>
            </a:r>
          </a:p>
        </p:txBody>
      </p:sp>
    </p:spTree>
    <p:extLst>
      <p:ext uri="{BB962C8B-B14F-4D97-AF65-F5344CB8AC3E}">
        <p14:creationId xmlns:p14="http://schemas.microsoft.com/office/powerpoint/2010/main" val="195453060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Text Placeholder 3"/>
          <p:cNvSpPr>
            <a:spLocks noGrp="1"/>
          </p:cNvSpPr>
          <p:nvPr>
            <p:ph type="body" sz="quarter" idx="10"/>
          </p:nvPr>
        </p:nvSpPr>
        <p:spPr>
          <a:xfrm>
            <a:off x="274639" y="1211287"/>
            <a:ext cx="5486399" cy="2157514"/>
          </a:xfrm>
        </p:spPr>
        <p:txBody>
          <a:bodyPr wrap="square">
            <a:spAutoFit/>
          </a:bodyPr>
          <a:lstStyle>
            <a:lvl1pPr marL="231775" indent="-231775">
              <a:spcBef>
                <a:spcPts val="1224"/>
              </a:spcBef>
              <a:buClr>
                <a:schemeClr val="tx1"/>
              </a:buClr>
              <a:buFont typeface="Wingdings" panose="05000000000000000000" pitchFamily="2" charset="2"/>
              <a:buChar char=""/>
              <a:defRPr sz="3000" b="0">
                <a:latin typeface="+mn-lt"/>
              </a:defRPr>
            </a:lvl1pPr>
            <a:lvl2pPr marL="427038" indent="-171450">
              <a:buFont typeface="Wingdings" panose="05000000000000000000" pitchFamily="2" charset="2"/>
              <a:buChar char=""/>
              <a:defRPr sz="2400" b="0"/>
            </a:lvl2pPr>
            <a:lvl3pPr marL="639763" indent="-188913">
              <a:buFont typeface="Wingdings" panose="05000000000000000000" pitchFamily="2" charset="2"/>
              <a:buChar char=""/>
              <a:tabLst/>
              <a:defRPr sz="2200" b="0"/>
            </a:lvl3pPr>
            <a:lvl4pPr marL="828675" indent="-176213">
              <a:buFont typeface="Wingdings" panose="05000000000000000000" pitchFamily="2" charset="2"/>
              <a:buChar char=""/>
              <a:defRPr sz="2200" b="0"/>
            </a:lvl4pPr>
            <a:lvl5pPr marL="1023938" indent="-169863">
              <a:buFont typeface="Wingdings" panose="05000000000000000000" pitchFamily="2" charset="2"/>
              <a:buChar char=""/>
              <a:tabLst/>
              <a:defRPr sz="2200" b="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p:nvPr>
        </p:nvSpPr>
        <p:spPr>
          <a:xfrm>
            <a:off x="6675439" y="1211287"/>
            <a:ext cx="5486399" cy="2123658"/>
          </a:xfrm>
        </p:spPr>
        <p:txBody>
          <a:bodyPr wrap="square">
            <a:spAutoFit/>
          </a:bodyPr>
          <a:lstStyle>
            <a:lvl1pPr marL="287338" indent="-287338">
              <a:spcBef>
                <a:spcPts val="1224"/>
              </a:spcBef>
              <a:buClr>
                <a:schemeClr val="tx1"/>
              </a:buClr>
              <a:buFont typeface="Arial" pitchFamily="34" charset="0"/>
              <a:buChar char="•"/>
              <a:defRPr lang="en-US" sz="3000" b="0" kern="1200" spc="0" baseline="0" dirty="0">
                <a:gradFill>
                  <a:gsLst>
                    <a:gs pos="1250">
                      <a:schemeClr val="tx1"/>
                    </a:gs>
                    <a:gs pos="100000">
                      <a:schemeClr val="tx1"/>
                    </a:gs>
                  </a:gsLst>
                  <a:lin ang="5400000" scaled="0"/>
                </a:gradFill>
                <a:latin typeface="+mn-lt"/>
                <a:ea typeface="+mn-ea"/>
                <a:cs typeface="+mn-cs"/>
              </a:defRPr>
            </a:lvl1pPr>
            <a:lvl2pPr marL="598488" indent="-342900">
              <a:defRPr lang="en-US" sz="2400" b="0" kern="1200" spc="0" baseline="0" dirty="0">
                <a:gradFill>
                  <a:gsLst>
                    <a:gs pos="1250">
                      <a:schemeClr val="tx1"/>
                    </a:gs>
                    <a:gs pos="100000">
                      <a:schemeClr val="tx1"/>
                    </a:gs>
                  </a:gsLst>
                  <a:lin ang="5400000" scaled="0"/>
                </a:gradFill>
                <a:latin typeface="+mn-lt"/>
                <a:ea typeface="+mn-ea"/>
                <a:cs typeface="+mn-cs"/>
              </a:defRPr>
            </a:lvl2pPr>
            <a:lvl3pPr marL="793750" indent="-342900">
              <a:tabLst/>
              <a:defRPr lang="en-US" sz="2200" b="0" kern="1200" spc="0" baseline="0" dirty="0">
                <a:gradFill>
                  <a:gsLst>
                    <a:gs pos="1250">
                      <a:schemeClr val="tx1"/>
                    </a:gs>
                    <a:gs pos="100000">
                      <a:schemeClr val="tx1"/>
                    </a:gs>
                  </a:gsLst>
                  <a:lin ang="5400000" scaled="0"/>
                </a:gradFill>
                <a:latin typeface="+mn-lt"/>
                <a:ea typeface="+mn-ea"/>
                <a:cs typeface="+mn-cs"/>
              </a:defRPr>
            </a:lvl3pPr>
            <a:lvl4pPr marL="995362" indent="-342900">
              <a:defRPr lang="en-US" sz="2200" b="0" kern="1200" spc="0" baseline="0" dirty="0">
                <a:gradFill>
                  <a:gsLst>
                    <a:gs pos="1250">
                      <a:schemeClr val="tx1"/>
                    </a:gs>
                    <a:gs pos="100000">
                      <a:schemeClr val="tx1"/>
                    </a:gs>
                  </a:gsLst>
                  <a:lin ang="5400000" scaled="0"/>
                </a:gradFill>
                <a:latin typeface="+mn-lt"/>
                <a:ea typeface="+mn-ea"/>
                <a:cs typeface="+mn-cs"/>
              </a:defRPr>
            </a:lvl4pPr>
            <a:lvl5pPr marL="1196975" indent="-342900">
              <a:tabLst/>
              <a:defRPr lang="en-US" sz="2200" b="0" kern="1200" spc="0" baseline="0" dirty="0">
                <a:gradFill>
                  <a:gsLst>
                    <a:gs pos="1250">
                      <a:schemeClr val="tx1"/>
                    </a:gs>
                    <a:gs pos="100000">
                      <a:schemeClr val="tx1"/>
                    </a:gs>
                  </a:gsLst>
                  <a:lin ang="5400000" scaled="0"/>
                </a:gradFill>
                <a:latin typeface="+mn-lt"/>
                <a:ea typeface="+mn-ea"/>
                <a:cs typeface="+mn-cs"/>
              </a:defRPr>
            </a:lvl5pPr>
          </a:lstStyle>
          <a:p>
            <a:pPr marL="231775" marR="0" lvl="0"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dirty="0"/>
              <a:t>Click to edit Master text styles</a:t>
            </a:r>
          </a:p>
          <a:p>
            <a:pPr marL="427038" marR="0" lvl="1" indent="-17145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pPr>
            <a:r>
              <a:rPr lang="en-US" dirty="0"/>
              <a:t>Second level</a:t>
            </a:r>
          </a:p>
          <a:p>
            <a:pPr marL="639763" marR="0" lvl="2" indent="-188913"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pPr>
            <a:r>
              <a:rPr lang="en-US" dirty="0"/>
              <a:t>Third level</a:t>
            </a:r>
          </a:p>
          <a:p>
            <a:pPr marL="828675" marR="0" lvl="3" indent="-176213"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pPr>
            <a:r>
              <a:rPr lang="en-US" dirty="0"/>
              <a:t>Fourth level</a:t>
            </a:r>
          </a:p>
          <a:p>
            <a:pPr marL="1023938" marR="0" lvl="4" indent="-169863"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pPr>
            <a:r>
              <a:rPr lang="en-US" dirty="0"/>
              <a:t>Fifth level</a:t>
            </a:r>
          </a:p>
        </p:txBody>
      </p:sp>
    </p:spTree>
    <p:extLst>
      <p:ext uri="{BB962C8B-B14F-4D97-AF65-F5344CB8AC3E}">
        <p14:creationId xmlns:p14="http://schemas.microsoft.com/office/powerpoint/2010/main" val="67965013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81027781"/>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77"/>
            <a:ext cx="10056812" cy="1181862"/>
          </a:xfrm>
          <a:noFill/>
        </p:spPr>
        <p:txBody>
          <a:bodyPr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7962452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77"/>
            <a:ext cx="10056812" cy="1181862"/>
          </a:xfrm>
          <a:noFill/>
        </p:spPr>
        <p:txBody>
          <a:bodyPr tIns="91440" bIns="91440" anchor="t" anchorCtr="0">
            <a:spAutoFit/>
          </a:bodyPr>
          <a:lstStyle>
            <a:lvl1pPr>
              <a:defRPr lang="en-US" sz="7200"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a:t>Video title</a:t>
            </a:r>
          </a:p>
        </p:txBody>
      </p:sp>
    </p:spTree>
    <p:extLst>
      <p:ext uri="{BB962C8B-B14F-4D97-AF65-F5344CB8AC3E}">
        <p14:creationId xmlns:p14="http://schemas.microsoft.com/office/powerpoint/2010/main" val="3405076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2574406291"/>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a:t>Section title</a:t>
            </a:r>
          </a:p>
        </p:txBody>
      </p:sp>
    </p:spTree>
    <p:extLst>
      <p:ext uri="{BB962C8B-B14F-4D97-AF65-F5344CB8AC3E}">
        <p14:creationId xmlns:p14="http://schemas.microsoft.com/office/powerpoint/2010/main" val="10074542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quare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740132"/>
            <a:ext cx="4892040" cy="1514261"/>
          </a:xfrm>
        </p:spPr>
        <p:txBody>
          <a:bodyPr wrap="square" anchor="ctr">
            <a:spAutoFit/>
          </a:bodyPr>
          <a:lstStyle>
            <a:lvl1pPr>
              <a:defRPr sz="4800" baseline="0">
                <a:gradFill>
                  <a:gsLst>
                    <a:gs pos="1250">
                      <a:schemeClr val="tx1"/>
                    </a:gs>
                    <a:gs pos="100000">
                      <a:schemeClr val="tx1"/>
                    </a:gs>
                  </a:gsLst>
                  <a:lin ang="5400000" scaled="0"/>
                </a:gradFill>
              </a:defRPr>
            </a:lvl1pPr>
          </a:lstStyle>
          <a:p>
            <a:r>
              <a:rPr lang="en-US" dirty="0"/>
              <a:t>Square photo layout</a:t>
            </a:r>
          </a:p>
        </p:txBody>
      </p:sp>
      <p:sp>
        <p:nvSpPr>
          <p:cNvPr id="6" name="Picture Placeholder 4"/>
          <p:cNvSpPr>
            <a:spLocks noGrp="1" noChangeAspect="1"/>
          </p:cNvSpPr>
          <p:nvPr>
            <p:ph type="pic" sz="quarter" idx="10"/>
          </p:nvPr>
        </p:nvSpPr>
        <p:spPr bwMode="ltGray">
          <a:xfrm>
            <a:off x="5441315" y="0"/>
            <a:ext cx="6995160" cy="6992587"/>
          </a:xfrm>
          <a:prstGeom prst="rect">
            <a:avLst/>
          </a:prstGeo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a:t>Click icon to add picture</a:t>
            </a:r>
          </a:p>
        </p:txBody>
      </p:sp>
    </p:spTree>
    <p:extLst>
      <p:ext uri="{BB962C8B-B14F-4D97-AF65-F5344CB8AC3E}">
        <p14:creationId xmlns:p14="http://schemas.microsoft.com/office/powerpoint/2010/main" val="2667155633"/>
      </p:ext>
    </p:extLst>
  </p:cSld>
  <p:clrMapOvr>
    <a:masterClrMapping/>
  </p:clrMapOvr>
  <p:transition>
    <p:fade/>
  </p:transition>
  <p:extLst mod="1">
    <p:ext uri="{DCECCB84-F9BA-43D5-87BE-67443E8EF086}">
      <p15:sldGuideLst xmlns:p15="http://schemas.microsoft.com/office/powerpoint/2012/main">
        <p15:guide id="1" pos="342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8" y="1212850"/>
            <a:ext cx="11888787" cy="2308324"/>
          </a:xfrm>
        </p:spPr>
        <p:txBody>
          <a:bodyPr>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0131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42001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2058579"/>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Slide for developer code</a:t>
            </a:r>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1pPr>
            <a:lvl2pPr marL="346553"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2pPr>
            <a:lvl3pPr marL="584607"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3pPr>
            <a:lvl4pPr marL="814563"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4pPr>
            <a:lvl5pPr marL="1050997" indent="0">
              <a:buNone/>
              <a:defRPr>
                <a:gradFill>
                  <a:gsLst>
                    <a:gs pos="8718">
                      <a:srgbClr val="353535"/>
                    </a:gs>
                    <a:gs pos="34000">
                      <a:srgbClr val="353535"/>
                    </a:gs>
                  </a:gsLst>
                  <a:lin ang="5400000" scaled="0"/>
                </a:gradFill>
                <a:latin typeface="Consolas" panose="020B0609020204030204" pitchFamily="49" charset="0"/>
                <a:cs typeface="Consolas" panose="020B0609020204030204" pitchFamily="49"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6173767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losing logo slide">
    <p:bg>
      <p:bgPr>
        <a:solidFill>
          <a:schemeClr val="accent1"/>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9" y="6220609"/>
            <a:ext cx="4572000" cy="477054"/>
          </a:xfrm>
          <a:prstGeom prst="rect">
            <a:avLst/>
          </a:prstGeom>
          <a:noFill/>
          <a:ln w="12700">
            <a:noFill/>
            <a:miter lim="800000"/>
            <a:headEnd type="none" w="sm" len="sm"/>
            <a:tailEnd type="none" w="sm" len="sm"/>
          </a:ln>
          <a:effectLst/>
        </p:spPr>
        <p:txBody>
          <a:bodyPr vert="horz" wrap="square" lIns="182880" tIns="182880" rIns="182880" bIns="182880"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8" name="MS logo white - EM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60688" y="479425"/>
            <a:ext cx="1451843" cy="310896"/>
          </a:xfrm>
          <a:prstGeom prst="rect">
            <a:avLst/>
          </a:prstGeom>
        </p:spPr>
      </p:pic>
    </p:spTree>
    <p:extLst>
      <p:ext uri="{BB962C8B-B14F-4D97-AF65-F5344CB8AC3E}">
        <p14:creationId xmlns:p14="http://schemas.microsoft.com/office/powerpoint/2010/main" val="408761204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a:t>Click to edit Master title style</a:t>
            </a:r>
          </a:p>
        </p:txBody>
      </p:sp>
    </p:spTree>
    <p:extLst>
      <p:ext uri="{BB962C8B-B14F-4D97-AF65-F5344CB8AC3E}">
        <p14:creationId xmlns:p14="http://schemas.microsoft.com/office/powerpoint/2010/main" val="1477246813"/>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sz="quarter" idx="10"/>
          </p:nvPr>
        </p:nvSpPr>
        <p:spPr>
          <a:xfrm>
            <a:off x="274702" y="1211287"/>
            <a:ext cx="11888787" cy="5484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85784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1287"/>
            <a:ext cx="5486399" cy="2157514"/>
          </a:xfrm>
        </p:spPr>
        <p:txBody>
          <a:bodyPr wrap="square">
            <a:spAutoFit/>
          </a:bodyPr>
          <a:lstStyle>
            <a:lvl1pPr marL="0" indent="0">
              <a:spcBef>
                <a:spcPts val="1224"/>
              </a:spcBef>
              <a:buClr>
                <a:schemeClr val="tx1"/>
              </a:buClr>
              <a:buFont typeface="Wingdings" panose="05000000000000000000" pitchFamily="2" charset="2"/>
              <a:buNone/>
              <a:defRPr sz="3000" b="0">
                <a:latin typeface="+mn-lt"/>
              </a:defRPr>
            </a:lvl1pPr>
            <a:lvl2pPr marL="255588" indent="0">
              <a:buFont typeface="Wingdings" panose="05000000000000000000" pitchFamily="2" charset="2"/>
              <a:buNone/>
              <a:defRPr sz="2400" b="0"/>
            </a:lvl2pPr>
            <a:lvl3pPr marL="450850" indent="0">
              <a:buFont typeface="Wingdings" panose="05000000000000000000" pitchFamily="2" charset="2"/>
              <a:buNone/>
              <a:tabLst/>
              <a:defRPr sz="2200" b="0"/>
            </a:lvl3pPr>
            <a:lvl4pPr marL="652462" indent="0">
              <a:buFont typeface="Wingdings" panose="05000000000000000000" pitchFamily="2" charset="2"/>
              <a:buNone/>
              <a:defRPr sz="2200" b="0"/>
            </a:lvl4pPr>
            <a:lvl5pPr marL="854075" indent="0">
              <a:buFont typeface="Wingdings" panose="05000000000000000000" pitchFamily="2" charset="2"/>
              <a:buNone/>
              <a:tabLst/>
              <a:defRPr sz="22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1287"/>
            <a:ext cx="5486399" cy="2123658"/>
          </a:xfrm>
        </p:spPr>
        <p:txBody>
          <a:bodyPr wrap="square">
            <a:spAutoFit/>
          </a:bodyPr>
          <a:lstStyle>
            <a:lvl1pPr marL="0" indent="0">
              <a:spcBef>
                <a:spcPts val="1224"/>
              </a:spcBef>
              <a:buClr>
                <a:schemeClr val="tx1"/>
              </a:buClr>
              <a:buFont typeface="Arial" panose="020B0604020202020204" pitchFamily="34" charset="0"/>
              <a:buNone/>
              <a:defRPr lang="en-US" sz="3000" b="0" kern="1200" spc="0" baseline="0" dirty="0">
                <a:gradFill>
                  <a:gsLst>
                    <a:gs pos="1250">
                      <a:schemeClr val="tx1"/>
                    </a:gs>
                    <a:gs pos="100000">
                      <a:schemeClr val="tx1"/>
                    </a:gs>
                  </a:gsLst>
                  <a:lin ang="5400000" scaled="0"/>
                </a:gradFill>
                <a:latin typeface="+mn-lt"/>
                <a:ea typeface="+mn-ea"/>
                <a:cs typeface="+mn-cs"/>
              </a:defRPr>
            </a:lvl1pPr>
            <a:lvl2pPr marL="255588" indent="0">
              <a:buFont typeface="Arial" panose="020B0604020202020204" pitchFamily="34" charset="0"/>
              <a:buNone/>
              <a:defRPr lang="en-US" sz="2400" b="0" kern="1200" spc="0" baseline="0" dirty="0">
                <a:gradFill>
                  <a:gsLst>
                    <a:gs pos="1250">
                      <a:schemeClr val="tx1"/>
                    </a:gs>
                    <a:gs pos="100000">
                      <a:schemeClr val="tx1"/>
                    </a:gs>
                  </a:gsLst>
                  <a:lin ang="5400000" scaled="0"/>
                </a:gradFill>
                <a:latin typeface="+mn-lt"/>
                <a:ea typeface="+mn-ea"/>
                <a:cs typeface="+mn-cs"/>
              </a:defRPr>
            </a:lvl2pPr>
            <a:lvl3pPr marL="450850" indent="0">
              <a:buFont typeface="Arial" panose="020B0604020202020204" pitchFamily="34" charset="0"/>
              <a:buNone/>
              <a:tabLst/>
              <a:defRPr lang="en-US" sz="2200" b="0" kern="1200" spc="0" baseline="0" dirty="0">
                <a:gradFill>
                  <a:gsLst>
                    <a:gs pos="1250">
                      <a:schemeClr val="tx1"/>
                    </a:gs>
                    <a:gs pos="100000">
                      <a:schemeClr val="tx1"/>
                    </a:gs>
                  </a:gsLst>
                  <a:lin ang="5400000" scaled="0"/>
                </a:gradFill>
                <a:latin typeface="+mn-lt"/>
                <a:ea typeface="+mn-ea"/>
                <a:cs typeface="+mn-cs"/>
              </a:defRPr>
            </a:lvl3pPr>
            <a:lvl4pPr marL="652462" indent="0">
              <a:buFont typeface="Arial" panose="020B0604020202020204" pitchFamily="34" charset="0"/>
              <a:buNone/>
              <a:defRPr lang="en-US" sz="2200" b="0" kern="1200" spc="0" baseline="0" dirty="0">
                <a:gradFill>
                  <a:gsLst>
                    <a:gs pos="1250">
                      <a:schemeClr val="tx1"/>
                    </a:gs>
                    <a:gs pos="100000">
                      <a:schemeClr val="tx1"/>
                    </a:gs>
                  </a:gsLst>
                  <a:lin ang="5400000" scaled="0"/>
                </a:gradFill>
                <a:latin typeface="+mn-lt"/>
                <a:ea typeface="+mn-ea"/>
                <a:cs typeface="+mn-cs"/>
              </a:defRPr>
            </a:lvl4pPr>
            <a:lvl5pPr marL="854075" indent="0">
              <a:buFont typeface="Arial" panose="020B0604020202020204" pitchFamily="34" charset="0"/>
              <a:buNone/>
              <a:tabLst/>
              <a:defRPr lang="en-US" sz="2200" b="0" kern="1200" spc="0" baseline="0" dirty="0">
                <a:gradFill>
                  <a:gsLst>
                    <a:gs pos="1250">
                      <a:schemeClr val="tx1"/>
                    </a:gs>
                    <a:gs pos="100000">
                      <a:schemeClr val="tx1"/>
                    </a:gs>
                  </a:gsLst>
                  <a:lin ang="5400000" scaled="0"/>
                </a:gradFill>
                <a:latin typeface="+mn-lt"/>
                <a:ea typeface="+mn-ea"/>
                <a:cs typeface="+mn-cs"/>
              </a:defRPr>
            </a:lvl5pPr>
          </a:lstStyle>
          <a:p>
            <a:pPr marL="514350" marR="0" lvl="0" indent="-514350" algn="l" defTabSz="932742" rtl="0" eaLnBrk="1" fontAlgn="auto" latinLnBrk="0" hangingPunct="1">
              <a:lnSpc>
                <a:spcPct val="90000"/>
              </a:lnSpc>
              <a:spcBef>
                <a:spcPts val="1224"/>
              </a:spcBef>
              <a:spcAft>
                <a:spcPts val="0"/>
              </a:spcAft>
              <a:buClr>
                <a:schemeClr val="tx1"/>
              </a:buClr>
              <a:buSzPct val="90000"/>
              <a:tabLst/>
            </a:pPr>
            <a:r>
              <a:rPr lang="en-US" smtClean="0"/>
              <a:t>Click to edit Master text styles</a:t>
            </a:r>
          </a:p>
          <a:p>
            <a:pPr marL="514350" marR="0" lvl="1" indent="-514350" algn="l" defTabSz="932742" rtl="0" eaLnBrk="1" fontAlgn="auto" latinLnBrk="0" hangingPunct="1">
              <a:lnSpc>
                <a:spcPct val="90000"/>
              </a:lnSpc>
              <a:spcBef>
                <a:spcPts val="1224"/>
              </a:spcBef>
              <a:spcAft>
                <a:spcPts val="0"/>
              </a:spcAft>
              <a:buClr>
                <a:schemeClr val="tx1"/>
              </a:buClr>
              <a:buSzPct val="90000"/>
              <a:tabLst/>
            </a:pPr>
            <a:r>
              <a:rPr lang="en-US" smtClean="0"/>
              <a:t>Second level</a:t>
            </a:r>
          </a:p>
          <a:p>
            <a:pPr marL="514350" marR="0" lvl="2" indent="-514350" algn="l" defTabSz="932742" rtl="0" eaLnBrk="1" fontAlgn="auto" latinLnBrk="0" hangingPunct="1">
              <a:lnSpc>
                <a:spcPct val="90000"/>
              </a:lnSpc>
              <a:spcBef>
                <a:spcPts val="1224"/>
              </a:spcBef>
              <a:spcAft>
                <a:spcPts val="0"/>
              </a:spcAft>
              <a:buClr>
                <a:schemeClr val="tx1"/>
              </a:buClr>
              <a:buSzPct val="90000"/>
              <a:tabLst/>
            </a:pPr>
            <a:r>
              <a:rPr lang="en-US" smtClean="0"/>
              <a:t>Third level</a:t>
            </a:r>
          </a:p>
          <a:p>
            <a:pPr marL="514350" marR="0" lvl="3" indent="-514350" algn="l" defTabSz="932742" rtl="0" eaLnBrk="1" fontAlgn="auto" latinLnBrk="0" hangingPunct="1">
              <a:lnSpc>
                <a:spcPct val="90000"/>
              </a:lnSpc>
              <a:spcBef>
                <a:spcPts val="1224"/>
              </a:spcBef>
              <a:spcAft>
                <a:spcPts val="0"/>
              </a:spcAft>
              <a:buClr>
                <a:schemeClr val="tx1"/>
              </a:buClr>
              <a:buSzPct val="90000"/>
              <a:tabLst/>
            </a:pPr>
            <a:r>
              <a:rPr lang="en-US" smtClean="0"/>
              <a:t>Fourth level</a:t>
            </a:r>
          </a:p>
          <a:p>
            <a:pPr marL="514350" marR="0" lvl="4" indent="-514350" algn="l" defTabSz="932742" rtl="0" eaLnBrk="1" fontAlgn="auto" latinLnBrk="0" hangingPunct="1">
              <a:lnSpc>
                <a:spcPct val="90000"/>
              </a:lnSpc>
              <a:spcBef>
                <a:spcPts val="1224"/>
              </a:spcBef>
              <a:spcAft>
                <a:spcPts val="0"/>
              </a:spcAft>
              <a:buClr>
                <a:schemeClr val="tx1"/>
              </a:buClr>
              <a:buSzPct val="90000"/>
              <a:tabLst/>
            </a:pPr>
            <a:r>
              <a:rPr lang="en-US" smtClean="0"/>
              <a:t>Fifth level</a:t>
            </a:r>
            <a:endParaRPr lang="en-US" dirty="0"/>
          </a:p>
        </p:txBody>
      </p:sp>
    </p:spTree>
    <p:extLst>
      <p:ext uri="{BB962C8B-B14F-4D97-AF65-F5344CB8AC3E}">
        <p14:creationId xmlns:p14="http://schemas.microsoft.com/office/powerpoint/2010/main" val="2886365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1287"/>
            <a:ext cx="5486399" cy="2157514"/>
          </a:xfrm>
        </p:spPr>
        <p:txBody>
          <a:bodyPr wrap="square">
            <a:spAutoFit/>
          </a:bodyPr>
          <a:lstStyle>
            <a:lvl1pPr marL="231775" indent="-231775">
              <a:spcBef>
                <a:spcPts val="1224"/>
              </a:spcBef>
              <a:buClr>
                <a:schemeClr val="tx1"/>
              </a:buClr>
              <a:buFont typeface="Wingdings" panose="05000000000000000000" pitchFamily="2" charset="2"/>
              <a:buChar char=""/>
              <a:defRPr sz="3000" b="0">
                <a:latin typeface="+mn-lt"/>
              </a:defRPr>
            </a:lvl1pPr>
            <a:lvl2pPr marL="427038" indent="-171450">
              <a:buFont typeface="Wingdings" panose="05000000000000000000" pitchFamily="2" charset="2"/>
              <a:buChar char=""/>
              <a:defRPr sz="2400" b="0"/>
            </a:lvl2pPr>
            <a:lvl3pPr marL="639763" indent="-188913">
              <a:buFont typeface="Wingdings" panose="05000000000000000000" pitchFamily="2" charset="2"/>
              <a:buChar char=""/>
              <a:tabLst/>
              <a:defRPr sz="2200" b="0"/>
            </a:lvl3pPr>
            <a:lvl4pPr marL="828675" indent="-176213">
              <a:buFont typeface="Wingdings" panose="05000000000000000000" pitchFamily="2" charset="2"/>
              <a:buChar char=""/>
              <a:defRPr sz="2200" b="0"/>
            </a:lvl4pPr>
            <a:lvl5pPr marL="1023938" indent="-169863">
              <a:buFont typeface="Wingdings" panose="05000000000000000000" pitchFamily="2" charset="2"/>
              <a:buChar char=""/>
              <a:tabLst/>
              <a:defRPr sz="2200"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1287"/>
            <a:ext cx="5486399" cy="2123658"/>
          </a:xfrm>
        </p:spPr>
        <p:txBody>
          <a:bodyPr wrap="square">
            <a:spAutoFit/>
          </a:bodyPr>
          <a:lstStyle>
            <a:lvl1pPr marL="287338" indent="-287338">
              <a:spcBef>
                <a:spcPts val="1224"/>
              </a:spcBef>
              <a:buClr>
                <a:schemeClr val="tx1"/>
              </a:buClr>
              <a:buFont typeface="Arial" pitchFamily="34" charset="0"/>
              <a:buChar char="•"/>
              <a:defRPr lang="en-US" sz="3000" b="0" kern="1200" spc="0" baseline="0" dirty="0">
                <a:gradFill>
                  <a:gsLst>
                    <a:gs pos="1250">
                      <a:schemeClr val="tx1"/>
                    </a:gs>
                    <a:gs pos="100000">
                      <a:schemeClr val="tx1"/>
                    </a:gs>
                  </a:gsLst>
                  <a:lin ang="5400000" scaled="0"/>
                </a:gradFill>
                <a:latin typeface="+mn-lt"/>
                <a:ea typeface="+mn-ea"/>
                <a:cs typeface="+mn-cs"/>
              </a:defRPr>
            </a:lvl1pPr>
            <a:lvl2pPr marL="598488" indent="-342900">
              <a:defRPr lang="en-US" sz="2400" b="0" kern="1200" spc="0" baseline="0" dirty="0">
                <a:gradFill>
                  <a:gsLst>
                    <a:gs pos="1250">
                      <a:schemeClr val="tx1"/>
                    </a:gs>
                    <a:gs pos="100000">
                      <a:schemeClr val="tx1"/>
                    </a:gs>
                  </a:gsLst>
                  <a:lin ang="5400000" scaled="0"/>
                </a:gradFill>
                <a:latin typeface="+mn-lt"/>
                <a:ea typeface="+mn-ea"/>
                <a:cs typeface="+mn-cs"/>
              </a:defRPr>
            </a:lvl2pPr>
            <a:lvl3pPr marL="793750" indent="-342900">
              <a:tabLst/>
              <a:defRPr lang="en-US" sz="2200" b="0" kern="1200" spc="0" baseline="0" dirty="0">
                <a:gradFill>
                  <a:gsLst>
                    <a:gs pos="1250">
                      <a:schemeClr val="tx1"/>
                    </a:gs>
                    <a:gs pos="100000">
                      <a:schemeClr val="tx1"/>
                    </a:gs>
                  </a:gsLst>
                  <a:lin ang="5400000" scaled="0"/>
                </a:gradFill>
                <a:latin typeface="+mn-lt"/>
                <a:ea typeface="+mn-ea"/>
                <a:cs typeface="+mn-cs"/>
              </a:defRPr>
            </a:lvl3pPr>
            <a:lvl4pPr marL="995362" indent="-342900">
              <a:defRPr lang="en-US" sz="2200" b="0" kern="1200" spc="0" baseline="0" dirty="0">
                <a:gradFill>
                  <a:gsLst>
                    <a:gs pos="1250">
                      <a:schemeClr val="tx1"/>
                    </a:gs>
                    <a:gs pos="100000">
                      <a:schemeClr val="tx1"/>
                    </a:gs>
                  </a:gsLst>
                  <a:lin ang="5400000" scaled="0"/>
                </a:gradFill>
                <a:latin typeface="+mn-lt"/>
                <a:ea typeface="+mn-ea"/>
                <a:cs typeface="+mn-cs"/>
              </a:defRPr>
            </a:lvl4pPr>
            <a:lvl5pPr marL="1196975" indent="-342900">
              <a:tabLst/>
              <a:defRPr lang="en-US" sz="2200" b="0" kern="1200" spc="0" baseline="0" dirty="0">
                <a:gradFill>
                  <a:gsLst>
                    <a:gs pos="1250">
                      <a:schemeClr val="tx1"/>
                    </a:gs>
                    <a:gs pos="100000">
                      <a:schemeClr val="tx1"/>
                    </a:gs>
                  </a:gsLst>
                  <a:lin ang="5400000" scaled="0"/>
                </a:gradFill>
                <a:latin typeface="+mn-lt"/>
                <a:ea typeface="+mn-ea"/>
                <a:cs typeface="+mn-cs"/>
              </a:defRPr>
            </a:lvl5pPr>
          </a:lstStyle>
          <a:p>
            <a:pPr marL="231775" marR="0" lvl="0"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smtClean="0"/>
              <a:t>Click to edit Master text styles</a:t>
            </a:r>
          </a:p>
          <a:p>
            <a:pPr marL="231775" marR="0" lvl="1"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smtClean="0"/>
              <a:t>Second level</a:t>
            </a:r>
          </a:p>
          <a:p>
            <a:pPr marL="231775" marR="0" lvl="2"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smtClean="0"/>
              <a:t>Third level</a:t>
            </a:r>
          </a:p>
          <a:p>
            <a:pPr marL="231775" marR="0" lvl="3"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smtClean="0"/>
              <a:t>Fourth level</a:t>
            </a:r>
          </a:p>
          <a:p>
            <a:pPr marL="231775" marR="0" lvl="4" indent="-231775" algn="l" defTabSz="932742" rtl="0" eaLnBrk="1" fontAlgn="auto" latinLnBrk="0" hangingPunct="1">
              <a:lnSpc>
                <a:spcPct val="90000"/>
              </a:lnSpc>
              <a:spcBef>
                <a:spcPts val="1224"/>
              </a:spcBef>
              <a:spcAft>
                <a:spcPts val="0"/>
              </a:spcAft>
              <a:buClr>
                <a:schemeClr val="tx1"/>
              </a:buClr>
              <a:buSzPct val="90000"/>
              <a:buFont typeface="Wingdings" panose="05000000000000000000" pitchFamily="2" charset="2"/>
              <a:buChar char=""/>
              <a:tabLst/>
            </a:pPr>
            <a:r>
              <a:rPr lang="en-US" smtClean="0"/>
              <a:t>Fifth level</a:t>
            </a:r>
            <a:endParaRPr lang="en-US" dirty="0"/>
          </a:p>
        </p:txBody>
      </p:sp>
    </p:spTree>
    <p:extLst>
      <p:ext uri="{BB962C8B-B14F-4D97-AF65-F5344CB8AC3E}">
        <p14:creationId xmlns:p14="http://schemas.microsoft.com/office/powerpoint/2010/main" val="4091931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09252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77"/>
            <a:ext cx="10056812" cy="1181862"/>
          </a:xfrm>
          <a:noFill/>
        </p:spPr>
        <p:txBody>
          <a:bodyPr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a:t>Demo title</a:t>
            </a:r>
          </a:p>
        </p:txBody>
      </p:sp>
      <p:sp>
        <p:nvSpPr>
          <p:cNvPr id="5" name="Text Placeholder 4"/>
          <p:cNvSpPr>
            <a:spLocks noGrp="1"/>
          </p:cNvSpPr>
          <p:nvPr>
            <p:ph type="body" sz="quarter" idx="12" hasCustomPrompt="1"/>
          </p:nvPr>
        </p:nvSpPr>
        <p:spPr>
          <a:xfrm>
            <a:off x="274638" y="3954463"/>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a:t>Speaker Name</a:t>
            </a:r>
          </a:p>
        </p:txBody>
      </p:sp>
    </p:spTree>
    <p:extLst>
      <p:ext uri="{BB962C8B-B14F-4D97-AF65-F5344CB8AC3E}">
        <p14:creationId xmlns:p14="http://schemas.microsoft.com/office/powerpoint/2010/main" val="15919933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77"/>
            <a:ext cx="10056812" cy="1181862"/>
          </a:xfrm>
          <a:noFill/>
        </p:spPr>
        <p:txBody>
          <a:bodyPr tIns="91440" bIns="91440" anchor="t" anchorCtr="0">
            <a:spAutoFit/>
          </a:bodyPr>
          <a:lstStyle>
            <a:lvl1pPr>
              <a:defRPr lang="en-US" sz="7200"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a:t>Video title</a:t>
            </a:r>
          </a:p>
        </p:txBody>
      </p:sp>
    </p:spTree>
    <p:extLst>
      <p:ext uri="{BB962C8B-B14F-4D97-AF65-F5344CB8AC3E}">
        <p14:creationId xmlns:p14="http://schemas.microsoft.com/office/powerpoint/2010/main" val="3280903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theme" Target="../theme/theme2.xml"/><Relationship Id="rId19" Type="http://schemas.openxmlformats.org/officeDocument/2006/relationships/image" Target="../media/image1.emf"/><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308324"/>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rot="5400000">
            <a:off x="9371795" y="3072299"/>
            <a:ext cx="6995160" cy="849926"/>
          </a:xfrm>
          <a:prstGeom prst="rect">
            <a:avLst/>
          </a:prstGeom>
        </p:spPr>
      </p:pic>
    </p:spTree>
    <p:extLst>
      <p:ext uri="{BB962C8B-B14F-4D97-AF65-F5344CB8AC3E}">
        <p14:creationId xmlns:p14="http://schemas.microsoft.com/office/powerpoint/2010/main" val="4059602932"/>
      </p:ext>
    </p:extLst>
  </p:cSld>
  <p:clrMap bg1="lt1" tx1="dk1" bg2="lt2" tx2="dk2" accent1="accent1" accent2="accent2" accent3="accent3" accent4="accent4" accent5="accent5" accent6="accent6" hlink="hlink" folHlink="folHlink"/>
  <p:sldLayoutIdLst>
    <p:sldLayoutId id="2147484476" r:id="rId1"/>
    <p:sldLayoutId id="2147484478" r:id="rId2"/>
    <p:sldLayoutId id="2147484480" r:id="rId3"/>
    <p:sldLayoutId id="2147484481" r:id="rId4"/>
    <p:sldLayoutId id="2147484482" r:id="rId5"/>
    <p:sldLayoutId id="2147484483" r:id="rId6"/>
    <p:sldLayoutId id="2147484484" r:id="rId7"/>
    <p:sldLayoutId id="2147484485" r:id="rId8"/>
    <p:sldLayoutId id="2147484486" r:id="rId9"/>
    <p:sldLayoutId id="2147484487" r:id="rId10"/>
    <p:sldLayoutId id="2147484488" r:id="rId11"/>
    <p:sldLayoutId id="2147484489" r:id="rId12"/>
    <p:sldLayoutId id="2147484490" r:id="rId13"/>
    <p:sldLayoutId id="2147484491" r:id="rId14"/>
    <p:sldLayoutId id="2147484492" r:id="rId15"/>
    <p:sldLayoutId id="2147484493" r:id="rId16"/>
    <p:sldLayoutId id="2147484494" r:id="rId17"/>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a:t>Click to edit Master title style</a:t>
            </a:r>
          </a:p>
        </p:txBody>
      </p:sp>
      <p:sp>
        <p:nvSpPr>
          <p:cNvPr id="4" name="Text Placeholder 3"/>
          <p:cNvSpPr>
            <a:spLocks noGrp="1"/>
          </p:cNvSpPr>
          <p:nvPr>
            <p:ph type="body" idx="1"/>
          </p:nvPr>
        </p:nvSpPr>
        <p:spPr>
          <a:xfrm>
            <a:off x="274640" y="1212851"/>
            <a:ext cx="11887198" cy="2308324"/>
          </a:xfrm>
          <a:prstGeom prst="rect">
            <a:avLst/>
          </a:prstGeom>
        </p:spPr>
        <p:txBody>
          <a:bodyPr vert="horz" wrap="square" lIns="146304" tIns="91440" rIns="146304" bIns="9144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rot="5400000">
            <a:off x="9371795" y="3072299"/>
            <a:ext cx="6995160" cy="849926"/>
          </a:xfrm>
          <a:prstGeom prst="rect">
            <a:avLst/>
          </a:prstGeom>
        </p:spPr>
      </p:pic>
    </p:spTree>
    <p:extLst>
      <p:ext uri="{BB962C8B-B14F-4D97-AF65-F5344CB8AC3E}">
        <p14:creationId xmlns:p14="http://schemas.microsoft.com/office/powerpoint/2010/main" val="2005544715"/>
      </p:ext>
    </p:extLst>
  </p:cSld>
  <p:clrMap bg1="dk1" tx1="lt1" bg2="dk2" tx2="lt2" accent1="accent1" accent2="accent2" accent3="accent3" accent4="accent4" accent5="accent5" accent6="accent6" hlink="hlink" folHlink="folHlink"/>
  <p:sldLayoutIdLst>
    <p:sldLayoutId id="2147484496" r:id="rId1"/>
    <p:sldLayoutId id="2147484498" r:id="rId2"/>
    <p:sldLayoutId id="2147484500" r:id="rId3"/>
    <p:sldLayoutId id="2147484501" r:id="rId4"/>
    <p:sldLayoutId id="2147484502" r:id="rId5"/>
    <p:sldLayoutId id="2147484503" r:id="rId6"/>
    <p:sldLayoutId id="2147484504" r:id="rId7"/>
    <p:sldLayoutId id="2147484505" r:id="rId8"/>
    <p:sldLayoutId id="2147484506" r:id="rId9"/>
    <p:sldLayoutId id="2147484507" r:id="rId10"/>
    <p:sldLayoutId id="2147484508" r:id="rId11"/>
    <p:sldLayoutId id="2147484509" r:id="rId12"/>
    <p:sldLayoutId id="2147484510" r:id="rId13"/>
    <p:sldLayoutId id="2147484511" r:id="rId14"/>
    <p:sldLayoutId id="2147484512" r:id="rId15"/>
    <p:sldLayoutId id="2147484513" r:id="rId16"/>
    <p:sldLayoutId id="2147484514" r:id="rId17"/>
  </p:sldLayoutIdLst>
  <p:transition>
    <p:fade/>
  </p:transition>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3600" kern="1200" spc="0" baseline="0">
          <a:gradFill>
            <a:gsLst>
              <a:gs pos="1250">
                <a:schemeClr val="tx1"/>
              </a:gs>
              <a:gs pos="100000">
                <a:schemeClr val="tx1"/>
              </a:gs>
            </a:gsLst>
            <a:lin ang="5400000" scaled="0"/>
          </a:gradFill>
          <a:latin typeface="+mj-lt"/>
          <a:ea typeface="+mn-ea"/>
          <a:cs typeface="+mn-cs"/>
        </a:defRPr>
      </a:lvl1pPr>
      <a:lvl2pPr marL="4572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mn-cs"/>
        </a:defRPr>
      </a:lvl2pPr>
      <a:lvl3pPr marL="6858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9144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4pPr>
      <a:lvl5pPr marL="1143000" marR="0" indent="-228600" algn="l" defTabSz="932742" rtl="0" eaLnBrk="1" fontAlgn="auto" latinLnBrk="0" hangingPunct="1">
        <a:lnSpc>
          <a:spcPct val="90000"/>
        </a:lnSpc>
        <a:spcBef>
          <a:spcPct val="20000"/>
        </a:spcBef>
        <a:spcAft>
          <a:spcPts val="0"/>
        </a:spcAft>
        <a:buClrTx/>
        <a:buSzPct val="90000"/>
        <a:buFont typeface="Wingdings" panose="05000000000000000000" pitchFamily="2" charset="2"/>
        <a:buChar char=""/>
        <a:tabLst/>
        <a:defRPr sz="2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 Id="rId3" Type="http://schemas.openxmlformats.org/officeDocument/2006/relationships/image" Target="../media/image11.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s://microsoft.sharepoint.com/teams/BrandCentral" TargetMode="External"/><Relationship Id="rId4" Type="http://schemas.openxmlformats.org/officeDocument/2006/relationships/hyperlink" Target="http://www.microsoft.com/en-us/news" TargetMode="External"/><Relationship Id="rId5" Type="http://schemas.openxmlformats.org/officeDocument/2006/relationships/hyperlink" Target="http://news.xbox.com/media/" TargetMode="External"/><Relationship Id="rId6" Type="http://schemas.openxmlformats.org/officeDocument/2006/relationships/hyperlink" Target="https://www.featureddevices.com/" TargetMode="External"/><Relationship Id="rId7" Type="http://schemas.openxmlformats.org/officeDocument/2006/relationships/hyperlink" Target="https://microsoft.sharepoint.com/teams/BrandCentral/Pages/Presentations.aspx" TargetMode="External"/><Relationship Id="rId1" Type="http://schemas.openxmlformats.org/officeDocument/2006/relationships/slideLayout" Target="../slideLayouts/slideLayout7.xml"/><Relationship Id="rId2" Type="http://schemas.openxmlformats.org/officeDocument/2006/relationships/hyperlink" Target="http://lcaweb/CTP/Copyrights/Third-Party-Content-Use/Pages/default.asp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hannel9.msdn.com/Events/Build/2017" TargetMode="External"/><Relationship Id="rId4" Type="http://schemas.openxmlformats.org/officeDocument/2006/relationships/hyperlink" Target="http://microsoftvirtualacademy.com/" TargetMode="External"/><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hyperlink" Target="http://www.microsoft.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0.xml"/><Relationship Id="rId3" Type="http://schemas.openxmlformats.org/officeDocument/2006/relationships/image" Target="../media/image11.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1.xml"/></Relationships>
</file>

<file path=ppt/slides/_rels/slide35.xml.rels><?xml version="1.0" encoding="UTF-8" standalone="yes"?>
<Relationships xmlns="http://schemas.openxmlformats.org/package/2006/relationships"><Relationship Id="rId3" Type="http://schemas.openxmlformats.org/officeDocument/2006/relationships/hyperlink" Target="https://microsoft.sharepoint.com/teams/BrandCentral" TargetMode="External"/><Relationship Id="rId4" Type="http://schemas.openxmlformats.org/officeDocument/2006/relationships/hyperlink" Target="http://www.microsoft.com/en-us/news" TargetMode="External"/><Relationship Id="rId5" Type="http://schemas.openxmlformats.org/officeDocument/2006/relationships/hyperlink" Target="http://news.xbox.com/media/" TargetMode="External"/><Relationship Id="rId6" Type="http://schemas.openxmlformats.org/officeDocument/2006/relationships/hyperlink" Target="https://www.featureddevices.com/" TargetMode="External"/><Relationship Id="rId7" Type="http://schemas.openxmlformats.org/officeDocument/2006/relationships/hyperlink" Target="https://microsoft.sharepoint.com/teams/BrandCentral/Pages/Presentations.aspx" TargetMode="External"/><Relationship Id="rId1" Type="http://schemas.openxmlformats.org/officeDocument/2006/relationships/slideLayout" Target="../slideLayouts/slideLayout24.xml"/><Relationship Id="rId2" Type="http://schemas.openxmlformats.org/officeDocument/2006/relationships/hyperlink" Target="http://lcaweb/CTP/Copyrights/Third-Party-Content-Use/Pages/default.aspx"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channel9.msdn.com/Events/Build/2017" TargetMode="External"/><Relationship Id="rId4" Type="http://schemas.openxmlformats.org/officeDocument/2006/relationships/hyperlink" Target="http://microsoftvirtualacademy.com/" TargetMode="External"/><Relationship Id="rId1" Type="http://schemas.openxmlformats.org/officeDocument/2006/relationships/slideLayout" Target="../slideLayouts/slideLayout21.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5.xml"/><Relationship Id="rId3" Type="http://schemas.openxmlformats.org/officeDocument/2006/relationships/hyperlink" Target="http://www.microsoft.com/"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7.xml"/><Relationship Id="rId3"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2.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4" Type="http://schemas.microsoft.com/office/2007/relationships/hdphoto" Target="../media/hdphoto1.wdp"/><Relationship Id="rId1" Type="http://schemas.openxmlformats.org/officeDocument/2006/relationships/slideLayout" Target="../slideLayouts/slideLayout24.xml"/><Relationship Id="rId2" Type="http://schemas.openxmlformats.org/officeDocument/2006/relationships/image" Target="../media/image1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aka.ms/AzureCLI2" TargetMode="External"/><Relationship Id="rId4" Type="http://schemas.openxmlformats.org/officeDocument/2006/relationships/hyperlink" Target="http://github.com/azure/azure-cli/issues" TargetMode="External"/><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27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Text Placeholder 13"/>
          <p:cNvSpPr>
            <a:spLocks noGrp="1"/>
          </p:cNvSpPr>
          <p:nvPr>
            <p:ph type="body" sz="quarter" idx="10"/>
          </p:nvPr>
        </p:nvSpPr>
        <p:spPr>
          <a:xfrm>
            <a:off x="274638" y="1212850"/>
            <a:ext cx="11887200" cy="4013406"/>
          </a:xfrm>
        </p:spPr>
        <p:txBody>
          <a:bodyPr/>
          <a:lstStyle/>
          <a:p>
            <a:pPr marL="0" lvl="0" indent="0">
              <a:buNone/>
            </a:pPr>
            <a:r>
              <a:rPr lang="en-US" sz="1600" dirty="0">
                <a:gradFill>
                  <a:gsLst>
                    <a:gs pos="25664">
                      <a:srgbClr val="FFFFFF"/>
                    </a:gs>
                    <a:gs pos="58000">
                      <a:srgbClr val="FFFFFF"/>
                    </a:gs>
                  </a:gsLst>
                  <a:lin ang="5400000" scaled="0"/>
                </a:gradFill>
              </a:rPr>
              <a:t>Below is a list of key dates and resources:</a:t>
            </a:r>
          </a:p>
          <a:p>
            <a:pPr marL="0" lvl="0" indent="0">
              <a:buNone/>
            </a:pPr>
            <a:endParaRPr lang="en-US" sz="1600" dirty="0">
              <a:gradFill>
                <a:gsLst>
                  <a:gs pos="25664">
                    <a:srgbClr val="FFFFFF"/>
                  </a:gs>
                  <a:gs pos="58000">
                    <a:srgbClr val="FFFFFF"/>
                  </a:gs>
                </a:gsLst>
                <a:lin ang="5400000" scaled="0"/>
              </a:gradFill>
              <a:latin typeface="Segoe UI"/>
            </a:endParaRPr>
          </a:p>
          <a:p>
            <a:pPr marL="0" lvl="0" indent="0">
              <a:buNone/>
            </a:pPr>
            <a:r>
              <a:rPr lang="en-US" sz="1600" b="1" dirty="0">
                <a:gradFill>
                  <a:gsLst>
                    <a:gs pos="78761">
                      <a:srgbClr val="FFFF00"/>
                    </a:gs>
                    <a:gs pos="58000">
                      <a:srgbClr val="FFFF00"/>
                    </a:gs>
                  </a:gsLst>
                  <a:lin ang="5400000" scaled="0"/>
                </a:gradFill>
                <a:latin typeface="Segoe UI"/>
              </a:rPr>
              <a:t>Important</a:t>
            </a:r>
            <a:r>
              <a:rPr lang="en-US" sz="1600" b="1" dirty="0">
                <a:gradFill>
                  <a:gsLst>
                    <a:gs pos="25664">
                      <a:srgbClr val="FFFFFF"/>
                    </a:gs>
                    <a:gs pos="58000">
                      <a:srgbClr val="FFFFFF"/>
                    </a:gs>
                  </a:gsLst>
                  <a:lin ang="5400000" scaled="0"/>
                </a:gradFill>
                <a:latin typeface="Segoe UI"/>
              </a:rPr>
              <a:t> </a:t>
            </a:r>
            <a:r>
              <a:rPr lang="en-US" sz="1600" b="1" dirty="0">
                <a:gradFill>
                  <a:gsLst>
                    <a:gs pos="78761">
                      <a:srgbClr val="FFFF00"/>
                    </a:gs>
                    <a:gs pos="58000">
                      <a:srgbClr val="FFFF00"/>
                    </a:gs>
                  </a:gsLst>
                  <a:lin ang="5400000" scaled="0"/>
                </a:gradFill>
                <a:latin typeface="Segoe UI"/>
              </a:rPr>
              <a:t>Content Deadlines </a:t>
            </a:r>
            <a:r>
              <a:rPr lang="en-US" sz="1600" dirty="0">
                <a:gradFill>
                  <a:gsLst>
                    <a:gs pos="25664">
                      <a:srgbClr val="FFFFFF"/>
                    </a:gs>
                    <a:gs pos="58000">
                      <a:srgbClr val="FFFFFF"/>
                    </a:gs>
                  </a:gsLst>
                  <a:lin ang="5400000" scaled="0"/>
                </a:gradFill>
              </a:rPr>
              <a:t>– detailed instructions are found on the </a:t>
            </a:r>
            <a:r>
              <a:rPr lang="en-US" sz="1600" dirty="0">
                <a:solidFill>
                  <a:schemeClr val="tx1"/>
                </a:solidFill>
              </a:rPr>
              <a:t>Speaker Portal</a:t>
            </a:r>
            <a:r>
              <a:rPr lang="en-US" sz="1600" b="1" dirty="0">
                <a:gradFill>
                  <a:gsLst>
                    <a:gs pos="25664">
                      <a:srgbClr val="FFFFFF"/>
                    </a:gs>
                    <a:gs pos="58000">
                      <a:srgbClr val="FFFFFF"/>
                    </a:gs>
                  </a:gsLst>
                  <a:lin ang="5400000" scaled="0"/>
                </a:gradFill>
              </a:rPr>
              <a:t>:</a:t>
            </a:r>
            <a:endParaRPr lang="en-US" sz="1600" dirty="0">
              <a:gradFill>
                <a:gsLst>
                  <a:gs pos="25664">
                    <a:srgbClr val="FFFFFF"/>
                  </a:gs>
                  <a:gs pos="58000">
                    <a:srgbClr val="FFFFFF"/>
                  </a:gs>
                </a:gsLst>
                <a:lin ang="5400000" scaled="0"/>
              </a:gradFill>
            </a:endParaRPr>
          </a:p>
          <a:p>
            <a:pPr marL="574891" lvl="1" indent="-171657">
              <a:buSzPct val="100000"/>
              <a:buFont typeface="Arial" pitchFamily="34" charset="0"/>
              <a:buChar char="•"/>
            </a:pPr>
            <a:r>
              <a:rPr lang="en-US" sz="1600" b="1" dirty="0">
                <a:gradFill>
                  <a:gsLst>
                    <a:gs pos="78761">
                      <a:srgbClr val="FFFF00"/>
                    </a:gs>
                    <a:gs pos="58000">
                      <a:srgbClr val="FFFF00"/>
                    </a:gs>
                  </a:gsLst>
                  <a:lin ang="5400000" scaled="0"/>
                </a:gradFill>
                <a:latin typeface="Segoe UI"/>
              </a:rPr>
              <a:t>ASAP</a:t>
            </a:r>
            <a:r>
              <a:rPr lang="en-US" sz="1600" dirty="0">
                <a:gradFill>
                  <a:gsLst>
                    <a:gs pos="25664">
                      <a:srgbClr val="FFFFFF"/>
                    </a:gs>
                    <a:gs pos="58000">
                      <a:srgbClr val="FFFFFF"/>
                    </a:gs>
                  </a:gsLst>
                  <a:lin ang="5400000" scaled="0"/>
                </a:gradFill>
                <a:latin typeface="+mj-lt"/>
              </a:rPr>
              <a:t> </a:t>
            </a:r>
            <a:r>
              <a:rPr lang="en-US" sz="1600" dirty="0">
                <a:gradFill>
                  <a:gsLst>
                    <a:gs pos="25664">
                      <a:srgbClr val="FFFFFF"/>
                    </a:gs>
                    <a:gs pos="58000">
                      <a:srgbClr val="FFFFFF"/>
                    </a:gs>
                  </a:gsLst>
                  <a:lin ang="5400000" scaled="0"/>
                </a:gradFill>
                <a:latin typeface="+mn-lt"/>
              </a:rPr>
              <a:t>Complete your event registration</a:t>
            </a:r>
          </a:p>
          <a:p>
            <a:pPr marL="574891" lvl="1" indent="-171657">
              <a:buSzPct val="100000"/>
              <a:buFont typeface="Arial" pitchFamily="34" charset="0"/>
              <a:buChar char="•"/>
            </a:pPr>
            <a:r>
              <a:rPr lang="en-US" sz="1600" b="1" dirty="0">
                <a:gradFill>
                  <a:gsLst>
                    <a:gs pos="78761">
                      <a:srgbClr val="FFFF00"/>
                    </a:gs>
                    <a:gs pos="58000">
                      <a:srgbClr val="FFFF00"/>
                    </a:gs>
                  </a:gsLst>
                  <a:lin ang="5400000" scaled="0"/>
                </a:gradFill>
                <a:latin typeface="Segoe UI"/>
              </a:rPr>
              <a:t>April 27, 2017 </a:t>
            </a:r>
            <a:r>
              <a:rPr lang="en-US" sz="1600" dirty="0">
                <a:gradFill>
                  <a:gsLst>
                    <a:gs pos="25664">
                      <a:srgbClr val="FFFFFF"/>
                    </a:gs>
                    <a:gs pos="58000">
                      <a:srgbClr val="FFFFFF"/>
                    </a:gs>
                  </a:gsLst>
                  <a:lin ang="5400000" scaled="0"/>
                </a:gradFill>
                <a:latin typeface="+mn-lt"/>
              </a:rPr>
              <a:t>Fill out an ERT Request for additional equipment needed for your session</a:t>
            </a:r>
          </a:p>
          <a:p>
            <a:pPr marL="574891" lvl="1" indent="-171657">
              <a:buSzPct val="100000"/>
            </a:pPr>
            <a:r>
              <a:rPr lang="en-US" sz="1600" b="1" dirty="0">
                <a:gradFill>
                  <a:gsLst>
                    <a:gs pos="78761">
                      <a:srgbClr val="FFFF00"/>
                    </a:gs>
                    <a:gs pos="58000">
                      <a:srgbClr val="FFFF00"/>
                    </a:gs>
                  </a:gsLst>
                  <a:lin ang="5400000" scaled="0"/>
                </a:gradFill>
                <a:latin typeface="Segoe UI"/>
              </a:rPr>
              <a:t>May 5, 2017 at 3:00 pm </a:t>
            </a:r>
            <a:r>
              <a:rPr lang="en-US" sz="1600" dirty="0">
                <a:gradFill>
                  <a:gsLst>
                    <a:gs pos="25664">
                      <a:srgbClr val="FFFFFF"/>
                    </a:gs>
                    <a:gs pos="58000">
                      <a:srgbClr val="FFFFFF"/>
                    </a:gs>
                  </a:gsLst>
                  <a:lin ang="5400000" scaled="0"/>
                </a:gradFill>
                <a:latin typeface="+mn-lt"/>
              </a:rPr>
              <a:t>Upload your FINAL PPT at the Speaker Portal</a:t>
            </a:r>
          </a:p>
          <a:p>
            <a:pPr marL="411330" lvl="2" indent="0">
              <a:buSzPct val="100000"/>
              <a:buNone/>
            </a:pPr>
            <a:endParaRPr lang="en-US" sz="1600" dirty="0">
              <a:gradFill>
                <a:gsLst>
                  <a:gs pos="25664">
                    <a:srgbClr val="FFFFFF"/>
                  </a:gs>
                  <a:gs pos="58000">
                    <a:srgbClr val="FFFFFF"/>
                  </a:gs>
                </a:gsLst>
                <a:lin ang="5400000" scaled="0"/>
              </a:gradFill>
            </a:endParaRPr>
          </a:p>
          <a:p>
            <a:pPr marL="574891" lvl="1" indent="-171657">
              <a:buSzPct val="100000"/>
            </a:pPr>
            <a:r>
              <a:rPr lang="en-US" sz="1600" dirty="0">
                <a:gradFill>
                  <a:gsLst>
                    <a:gs pos="25664">
                      <a:srgbClr val="FFFFFF"/>
                    </a:gs>
                    <a:gs pos="58000">
                      <a:srgbClr val="FFFFFF"/>
                    </a:gs>
                  </a:gsLst>
                  <a:lin ang="5400000" scaled="0"/>
                </a:gradFill>
                <a:latin typeface="+mn-lt"/>
              </a:rPr>
              <a:t>Your spoken presentation may change until delivery of the session, but create and lock your PPT by the deadline</a:t>
            </a:r>
          </a:p>
          <a:p>
            <a:pPr marL="865404" lvl="2" indent="-171657">
              <a:buSzPct val="100000"/>
            </a:pPr>
            <a:r>
              <a:rPr lang="en-US" sz="1200" dirty="0">
                <a:gradFill>
                  <a:gsLst>
                    <a:gs pos="25664">
                      <a:srgbClr val="FFFFFF"/>
                    </a:gs>
                    <a:gs pos="58000">
                      <a:srgbClr val="FFFFFF"/>
                    </a:gs>
                  </a:gsLst>
                  <a:lin ang="5400000" scaled="0"/>
                </a:gradFill>
                <a:latin typeface="+mn-lt"/>
              </a:rPr>
              <a:t>YOUR PROMPT FINAL PPT SUBMISSION IS APPRECIATED</a:t>
            </a:r>
          </a:p>
          <a:p>
            <a:pPr marL="865404" lvl="2" indent="-171657">
              <a:buSzPct val="100000"/>
            </a:pPr>
            <a:r>
              <a:rPr lang="en-US" sz="1200" dirty="0">
                <a:gradFill>
                  <a:gsLst>
                    <a:gs pos="25664">
                      <a:srgbClr val="FFFFFF"/>
                    </a:gs>
                    <a:gs pos="58000">
                      <a:srgbClr val="FFFFFF"/>
                    </a:gs>
                  </a:gsLst>
                  <a:lin ang="5400000" scaled="0"/>
                </a:gradFill>
                <a:latin typeface="+mn-lt"/>
              </a:rPr>
              <a:t>Limited PPT support is available onsite</a:t>
            </a:r>
            <a:r>
              <a:rPr lang="en-US" sz="1600" b="1" dirty="0">
                <a:gradFill>
                  <a:gsLst>
                    <a:gs pos="25664">
                      <a:srgbClr val="FFFFFF"/>
                    </a:gs>
                    <a:gs pos="58000">
                      <a:srgbClr val="FFFFFF"/>
                    </a:gs>
                  </a:gsLst>
                  <a:lin ang="5400000" scaled="0"/>
                </a:gradFill>
              </a:rPr>
              <a:t/>
            </a:r>
            <a:br>
              <a:rPr lang="en-US" sz="1600" b="1" dirty="0">
                <a:gradFill>
                  <a:gsLst>
                    <a:gs pos="25664">
                      <a:srgbClr val="FFFFFF"/>
                    </a:gs>
                    <a:gs pos="58000">
                      <a:srgbClr val="FFFFFF"/>
                    </a:gs>
                  </a:gsLst>
                  <a:lin ang="5400000" scaled="0"/>
                </a:gradFill>
              </a:rPr>
            </a:br>
            <a:endParaRPr lang="en-US" sz="1600" b="1" dirty="0">
              <a:gradFill>
                <a:gsLst>
                  <a:gs pos="25664">
                    <a:srgbClr val="FFFFFF"/>
                  </a:gs>
                  <a:gs pos="58000">
                    <a:srgbClr val="FFFFFF"/>
                  </a:gs>
                </a:gsLst>
                <a:lin ang="5400000" scaled="0"/>
              </a:gradFill>
            </a:endParaRPr>
          </a:p>
          <a:p>
            <a:pPr marL="171657" lvl="1" indent="-171657">
              <a:buSzPct val="100000"/>
              <a:buNone/>
            </a:pPr>
            <a:endParaRPr lang="en-US" sz="1600" b="1" dirty="0">
              <a:gradFill>
                <a:gsLst>
                  <a:gs pos="25664">
                    <a:srgbClr val="FFFFFF"/>
                  </a:gs>
                  <a:gs pos="58000">
                    <a:srgbClr val="FFFFFF"/>
                  </a:gs>
                </a:gsLst>
                <a:lin ang="5400000" scaled="0"/>
              </a:gradFill>
            </a:endParaRPr>
          </a:p>
          <a:p>
            <a:pPr marL="171657" lvl="1" indent="-171657">
              <a:buSzPct val="100000"/>
              <a:buNone/>
            </a:pPr>
            <a:r>
              <a:rPr lang="en-US" sz="1600" b="1" dirty="0">
                <a:gradFill>
                  <a:gsLst>
                    <a:gs pos="25664">
                      <a:srgbClr val="FFFFFF"/>
                    </a:gs>
                    <a:gs pos="58000">
                      <a:srgbClr val="FFFFFF"/>
                    </a:gs>
                  </a:gsLst>
                  <a:lin ang="5400000" scaled="0"/>
                </a:gradFill>
              </a:rPr>
              <a:t>Points of Contact</a:t>
            </a:r>
          </a:p>
          <a:p>
            <a:pPr marL="574891" lvl="1" indent="-171657">
              <a:buSzPct val="100000"/>
            </a:pPr>
            <a:r>
              <a:rPr lang="en-US" sz="1600" dirty="0">
                <a:gradFill>
                  <a:gsLst>
                    <a:gs pos="25664">
                      <a:srgbClr val="FFFFFF"/>
                    </a:gs>
                    <a:gs pos="58000">
                      <a:srgbClr val="FFFFFF"/>
                    </a:gs>
                  </a:gsLst>
                  <a:lin ang="5400000" scaled="0"/>
                </a:gradFill>
                <a:latin typeface="+mn-lt"/>
              </a:rPr>
              <a:t>Direct presentation questions to Erika Seven at v-erseve@microsoft.com</a:t>
            </a:r>
          </a:p>
          <a:p>
            <a:pPr marL="574891" lvl="1" indent="-171657">
              <a:buSzPct val="100000"/>
            </a:pPr>
            <a:r>
              <a:rPr lang="en-US" sz="1600" dirty="0">
                <a:gradFill>
                  <a:gsLst>
                    <a:gs pos="25664">
                      <a:srgbClr val="FFFFFF"/>
                    </a:gs>
                    <a:gs pos="58000">
                      <a:srgbClr val="FFFFFF"/>
                    </a:gs>
                  </a:gsLst>
                  <a:lin ang="5400000" scaled="0"/>
                </a:gradFill>
                <a:latin typeface="+mn-lt"/>
              </a:rPr>
              <a:t>Direct content questions to your Track Owner</a:t>
            </a:r>
            <a:endParaRPr lang="en-US" sz="1600" dirty="0">
              <a:gradFill>
                <a:gsLst>
                  <a:gs pos="25664">
                    <a:srgbClr val="FFFFFF"/>
                  </a:gs>
                  <a:gs pos="58000">
                    <a:srgbClr val="FFFFFF"/>
                  </a:gs>
                </a:gsLst>
                <a:lin ang="5400000" scaled="0"/>
              </a:gradFill>
              <a:latin typeface="+mj-lt"/>
            </a:endParaRPr>
          </a:p>
        </p:txBody>
      </p:sp>
      <p:sp>
        <p:nvSpPr>
          <p:cNvPr id="396290" name="Rectangle 2"/>
          <p:cNvSpPr>
            <a:spLocks noGrp="1" noChangeArrowheads="1"/>
          </p:cNvSpPr>
          <p:nvPr>
            <p:ph type="title"/>
          </p:nvPr>
        </p:nvSpPr>
        <p:spPr/>
        <p:txBody>
          <a:bodyPr/>
          <a:lstStyle/>
          <a:p>
            <a:r>
              <a:rPr lang="en-US"/>
              <a:t>Deadlines &amp; Resources</a:t>
            </a:r>
            <a:endParaRPr lang="en-US" dirty="0"/>
          </a:p>
        </p:txBody>
      </p:sp>
      <p:sp>
        <p:nvSpPr>
          <p:cNvPr id="2" name="Rectangle 1"/>
          <p:cNvSpPr/>
          <p:nvPr/>
        </p:nvSpPr>
        <p:spPr bwMode="auto">
          <a:xfrm>
            <a:off x="231624" y="5542085"/>
            <a:ext cx="11895477" cy="1155577"/>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5" name="Rectangle 4"/>
          <p:cNvSpPr/>
          <p:nvPr/>
        </p:nvSpPr>
        <p:spPr bwMode="white">
          <a:xfrm>
            <a:off x="231624" y="1581531"/>
            <a:ext cx="11895477" cy="2599803"/>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 name="Rectangle 5"/>
          <p:cNvSpPr/>
          <p:nvPr/>
        </p:nvSpPr>
        <p:spPr bwMode="white">
          <a:xfrm>
            <a:off x="231623" y="4237926"/>
            <a:ext cx="11895477" cy="1247567"/>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3" name="TextBox 2"/>
          <p:cNvSpPr txBox="1"/>
          <p:nvPr/>
        </p:nvSpPr>
        <p:spPr>
          <a:xfrm>
            <a:off x="292951" y="5805941"/>
            <a:ext cx="11772819" cy="627864"/>
          </a:xfrm>
          <a:prstGeom prst="rect">
            <a:avLst/>
          </a:prstGeom>
          <a:noFill/>
        </p:spPr>
        <p:txBody>
          <a:bodyPr wrap="square" lIns="182880" tIns="146304" rIns="182880" bIns="146304" rtlCol="0">
            <a:spAutoFit/>
          </a:bodyPr>
          <a:lstStyle/>
          <a:p>
            <a:pPr>
              <a:lnSpc>
                <a:spcPct val="90000"/>
              </a:lnSpc>
              <a:spcAft>
                <a:spcPts val="600"/>
              </a:spcAft>
            </a:pPr>
            <a:r>
              <a:rPr lang="en-US" sz="2400" b="1" dirty="0">
                <a:gradFill>
                  <a:gsLst>
                    <a:gs pos="78761">
                      <a:srgbClr val="FFFF00"/>
                    </a:gs>
                    <a:gs pos="58000">
                      <a:srgbClr val="FFFF00"/>
                    </a:gs>
                  </a:gsLst>
                  <a:lin ang="5400000" scaled="0"/>
                </a:gradFill>
                <a:latin typeface="Segoe UI"/>
                <a:ea typeface="Segoe UI" pitchFamily="34" charset="0"/>
                <a:cs typeface="Segoe UI" pitchFamily="34" charset="0"/>
              </a:rPr>
              <a:t>NOTE: </a:t>
            </a:r>
            <a:r>
              <a:rPr lang="en-US" sz="2400" dirty="0">
                <a:gradFill>
                  <a:gsLst>
                    <a:gs pos="2917">
                      <a:schemeClr val="tx1"/>
                    </a:gs>
                    <a:gs pos="30000">
                      <a:schemeClr val="tx1"/>
                    </a:gs>
                  </a:gsLst>
                  <a:lin ang="5400000" scaled="0"/>
                </a:gradFill>
              </a:rPr>
              <a:t>PPTs or Recordings with licensing issues will not be published until resolved.</a:t>
            </a:r>
          </a:p>
        </p:txBody>
      </p:sp>
    </p:spTree>
    <p:extLst>
      <p:ext uri="{BB962C8B-B14F-4D97-AF65-F5344CB8AC3E}">
        <p14:creationId xmlns:p14="http://schemas.microsoft.com/office/powerpoint/2010/main" val="33551632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ext Placeholder 13"/>
          <p:cNvSpPr>
            <a:spLocks noGrp="1"/>
          </p:cNvSpPr>
          <p:nvPr>
            <p:ph type="body" sz="quarter" idx="10"/>
          </p:nvPr>
        </p:nvSpPr>
        <p:spPr>
          <a:xfrm>
            <a:off x="277003" y="1212849"/>
            <a:ext cx="11887200" cy="5212023"/>
          </a:xfrm>
        </p:spPr>
        <p:txBody>
          <a:bodyPr/>
          <a:lstStyle/>
          <a:p>
            <a:pPr marL="0" defTabSz="932472" fontAlgn="base">
              <a:spcBef>
                <a:spcPct val="0"/>
              </a:spcBef>
              <a:spcAft>
                <a:spcPct val="0"/>
              </a:spcAft>
              <a:buNone/>
            </a:pPr>
            <a:r>
              <a:rPr lang="en-US" sz="1600" dirty="0">
                <a:gradFill>
                  <a:gsLst>
                    <a:gs pos="25664">
                      <a:srgbClr val="FFFFFF"/>
                    </a:gs>
                    <a:gs pos="58000">
                      <a:srgbClr val="FFFFFF"/>
                    </a:gs>
                  </a:gsLst>
                  <a:lin ang="5400000" scaled="0"/>
                </a:gradFill>
              </a:rPr>
              <a:t>Upload your final deck on the speaker portal on or before </a:t>
            </a:r>
            <a:r>
              <a:rPr lang="en-US" sz="1600" b="1" dirty="0">
                <a:gradFill>
                  <a:gsLst>
                    <a:gs pos="78761">
                      <a:srgbClr val="FFFF00"/>
                    </a:gs>
                    <a:gs pos="58000">
                      <a:srgbClr val="FFFF00"/>
                    </a:gs>
                  </a:gsLst>
                  <a:lin ang="5400000" scaled="0"/>
                </a:gradFill>
                <a:latin typeface="Segoe UI"/>
              </a:rPr>
              <a:t>May 5, 2017 at 3:00 pm (pacific) </a:t>
            </a:r>
            <a:r>
              <a:rPr lang="en-US" sz="1600" dirty="0">
                <a:solidFill>
                  <a:schemeClr val="tx1"/>
                </a:solidFill>
                <a:latin typeface="Segoe UI"/>
              </a:rPr>
              <a:t>and receive priority for expedited deck scrub. If you are not able to upload the deck, bring it to the Speaker Workroom as soon as possible and your deck will be queued up to complete deck scrub.</a:t>
            </a:r>
          </a:p>
          <a:p>
            <a:pPr marL="0" defTabSz="932472" fontAlgn="base">
              <a:spcBef>
                <a:spcPct val="0"/>
              </a:spcBef>
              <a:spcAft>
                <a:spcPct val="0"/>
              </a:spcAft>
              <a:buNone/>
            </a:pPr>
            <a:endParaRPr lang="en-GB" sz="1600" dirty="0">
              <a:gradFill>
                <a:gsLst>
                  <a:gs pos="0">
                    <a:srgbClr val="FFFFFF"/>
                  </a:gs>
                  <a:gs pos="100000">
                    <a:srgbClr val="FFFFFF"/>
                  </a:gs>
                </a:gsLst>
                <a:lin ang="5400000" scaled="0"/>
              </a:gradFill>
              <a:latin typeface="+mn-lt"/>
            </a:endParaRPr>
          </a:p>
          <a:p>
            <a:pPr marL="0" defTabSz="932472" fontAlgn="base">
              <a:spcBef>
                <a:spcPct val="0"/>
              </a:spcBef>
              <a:spcAft>
                <a:spcPct val="0"/>
              </a:spcAft>
              <a:buNone/>
            </a:pPr>
            <a:r>
              <a:rPr lang="en-GB" sz="2000" b="1" dirty="0">
                <a:gradFill>
                  <a:gsLst>
                    <a:gs pos="78761">
                      <a:srgbClr val="FFFF00"/>
                    </a:gs>
                    <a:gs pos="58000">
                      <a:srgbClr val="FFFF00"/>
                    </a:gs>
                  </a:gsLst>
                  <a:lin ang="5400000" scaled="0"/>
                </a:gradFill>
                <a:latin typeface="Segoe UI"/>
              </a:rPr>
              <a:t>The Scrub Process will include:</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Verification that required slides are included</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any non-template logos and graphics from the walk-in slide </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any unused placeholder slides from the deck</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all comments, hidden slides and speaker notes from slides </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Set file properties box</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Reset printability to grayscale </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Notify Speaker of any images identified as unlicensed for immediate resolution</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Rename PPT file to match naming convention</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Correct session title and session code to match Schedule Builder</a:t>
            </a:r>
          </a:p>
          <a:p>
            <a:pPr marL="0" defTabSz="932472" fontAlgn="base">
              <a:spcBef>
                <a:spcPct val="0"/>
              </a:spcBef>
              <a:spcAft>
                <a:spcPct val="0"/>
              </a:spcAft>
              <a:buNone/>
            </a:pPr>
            <a:endParaRPr lang="en-US" sz="1600" dirty="0">
              <a:gradFill>
                <a:gsLst>
                  <a:gs pos="0">
                    <a:schemeClr val="tx2"/>
                  </a:gs>
                  <a:gs pos="100000">
                    <a:schemeClr val="tx2"/>
                  </a:gs>
                </a:gsLst>
                <a:lin ang="5400000" scaled="0"/>
              </a:gradFill>
              <a:latin typeface="+mn-lt"/>
            </a:endParaRPr>
          </a:p>
          <a:p>
            <a:pPr marL="0" defTabSz="932472" fontAlgn="base">
              <a:spcBef>
                <a:spcPct val="0"/>
              </a:spcBef>
              <a:spcAft>
                <a:spcPct val="0"/>
              </a:spcAft>
              <a:buNone/>
            </a:pPr>
            <a:endParaRPr lang="en-US" sz="800" dirty="0">
              <a:gradFill>
                <a:gsLst>
                  <a:gs pos="0">
                    <a:schemeClr val="tx2"/>
                  </a:gs>
                  <a:gs pos="100000">
                    <a:schemeClr val="tx2"/>
                  </a:gs>
                </a:gsLst>
                <a:lin ang="5400000" scaled="0"/>
              </a:gradFill>
              <a:latin typeface="+mn-lt"/>
            </a:endParaRPr>
          </a:p>
          <a:p>
            <a:pPr marL="342900" lvl="1" indent="-342900" defTabSz="932472" fontAlgn="base">
              <a:spcBef>
                <a:spcPct val="0"/>
              </a:spcBef>
              <a:spcAft>
                <a:spcPct val="0"/>
              </a:spcAft>
              <a:buNone/>
            </a:pPr>
            <a:r>
              <a:rPr lang="en-US" sz="1600" dirty="0">
                <a:solidFill>
                  <a:srgbClr val="FFFFFF">
                    <a:alpha val="99000"/>
                  </a:srgbClr>
                </a:solidFill>
              </a:rPr>
              <a:t>PRINTING: This template is intentionally set to print in color or grayscale, not black and white</a:t>
            </a:r>
            <a:endParaRPr lang="en-US" sz="1600" b="1" dirty="0">
              <a:solidFill>
                <a:srgbClr val="FF0000">
                  <a:alpha val="99000"/>
                </a:srgbClr>
              </a:solidFill>
              <a:latin typeface="+mn-lt"/>
            </a:endParaRPr>
          </a:p>
          <a:p>
            <a:pPr defTabSz="932472" fontAlgn="base">
              <a:spcBef>
                <a:spcPct val="0"/>
              </a:spcBef>
              <a:spcAft>
                <a:spcPct val="0"/>
              </a:spcAft>
              <a:buNone/>
            </a:pPr>
            <a:endParaRPr lang="en-US" sz="1600" b="1" dirty="0">
              <a:solidFill>
                <a:srgbClr val="FF0000">
                  <a:alpha val="99000"/>
                </a:srgbClr>
              </a:solidFill>
              <a:latin typeface="+mn-lt"/>
            </a:endParaRPr>
          </a:p>
          <a:p>
            <a:pPr marL="0" defTabSz="932472" fontAlgn="base">
              <a:spcBef>
                <a:spcPct val="0"/>
              </a:spcBef>
              <a:spcAft>
                <a:spcPct val="0"/>
              </a:spcAft>
              <a:buNone/>
            </a:pPr>
            <a:r>
              <a:rPr lang="en-US" sz="2000" b="1" dirty="0">
                <a:gradFill>
                  <a:gsLst>
                    <a:gs pos="78761">
                      <a:srgbClr val="FFFF00"/>
                    </a:gs>
                    <a:gs pos="58000">
                      <a:srgbClr val="FFFF00"/>
                    </a:gs>
                  </a:gsLst>
                  <a:lin ang="5400000" scaled="0"/>
                </a:gradFill>
                <a:latin typeface="Segoe UI"/>
              </a:rPr>
              <a:t>As speakers, you must:</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Use the provided event template and associated colors, fonts, layout and transition slides</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Correct product names to follow applicable branding rules</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any unlicensed images</a:t>
            </a:r>
          </a:p>
        </p:txBody>
      </p:sp>
      <p:sp>
        <p:nvSpPr>
          <p:cNvPr id="2" name="Title 1"/>
          <p:cNvSpPr>
            <a:spLocks noGrp="1"/>
          </p:cNvSpPr>
          <p:nvPr>
            <p:ph type="title"/>
          </p:nvPr>
        </p:nvSpPr>
        <p:spPr/>
        <p:txBody>
          <a:bodyPr vert="horz" wrap="square" lIns="146304" tIns="91440" rIns="146304" bIns="91440" rtlCol="0" anchor="t">
            <a:noAutofit/>
          </a:bodyPr>
          <a:lstStyle/>
          <a:p>
            <a:r>
              <a:rPr lang="en-GB" dirty="0"/>
              <a:t>Scrub Checklist</a:t>
            </a:r>
            <a:endParaRPr dirty="0"/>
          </a:p>
        </p:txBody>
      </p:sp>
      <p:sp>
        <p:nvSpPr>
          <p:cNvPr id="5" name="Rectangle 4"/>
          <p:cNvSpPr/>
          <p:nvPr/>
        </p:nvSpPr>
        <p:spPr bwMode="white">
          <a:xfrm>
            <a:off x="231623" y="1990253"/>
            <a:ext cx="11895477" cy="2514599"/>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 name="Rectangle 5"/>
          <p:cNvSpPr/>
          <p:nvPr/>
        </p:nvSpPr>
        <p:spPr bwMode="white">
          <a:xfrm>
            <a:off x="231624" y="5181136"/>
            <a:ext cx="11895478" cy="1333964"/>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9186761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2"/>
          <p:cNvSpPr txBox="1">
            <a:spLocks/>
          </p:cNvSpPr>
          <p:nvPr/>
        </p:nvSpPr>
        <p:spPr>
          <a:xfrm>
            <a:off x="1463093" y="296863"/>
            <a:ext cx="10698745" cy="914400"/>
          </a:xfrm>
          <a:prstGeom prst="rect">
            <a:avLst/>
          </a:prstGeom>
        </p:spPr>
        <p:txBody>
          <a:bodyPr lIns="182880" tIns="146304" rIns="182880" bIns="146304" anchor="t"/>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1"/>
                    </a:gs>
                    <a:gs pos="100000">
                      <a:schemeClr val="tx1"/>
                    </a:gs>
                  </a:gsLst>
                  <a:lin ang="5400000" scaled="0"/>
                </a:gradFill>
                <a:effectLst/>
                <a:latin typeface="+mj-lt"/>
                <a:ea typeface="+mn-ea"/>
                <a:cs typeface="Arial" charset="0"/>
              </a:defRPr>
            </a:lvl1pPr>
          </a:lstStyle>
          <a:p>
            <a:r>
              <a:rPr lang="en-US" sz="5507" b="1" dirty="0">
                <a:latin typeface="+mn-lt"/>
              </a:rPr>
              <a:t>ATTENTION: PLEASE READ</a:t>
            </a:r>
          </a:p>
        </p:txBody>
      </p:sp>
      <p:pic>
        <p:nvPicPr>
          <p:cNvPr id="2" name="Picture 1"/>
          <p:cNvPicPr>
            <a:picLocks noChangeAspect="1"/>
          </p:cNvPicPr>
          <p:nvPr/>
        </p:nvPicPr>
        <p:blipFill>
          <a:blip r:embed="rId3"/>
          <a:stretch>
            <a:fillRect/>
          </a:stretch>
        </p:blipFill>
        <p:spPr>
          <a:xfrm>
            <a:off x="457200" y="479425"/>
            <a:ext cx="1005893" cy="736492"/>
          </a:xfrm>
          <a:prstGeom prst="rect">
            <a:avLst/>
          </a:prstGeom>
        </p:spPr>
      </p:pic>
      <p:sp>
        <p:nvSpPr>
          <p:cNvPr id="5" name="Freeform 82"/>
          <p:cNvSpPr>
            <a:spLocks noEditPoints="1"/>
          </p:cNvSpPr>
          <p:nvPr/>
        </p:nvSpPr>
        <p:spPr bwMode="auto">
          <a:xfrm>
            <a:off x="9692919" y="4619435"/>
            <a:ext cx="2276563" cy="1877272"/>
          </a:xfrm>
          <a:custGeom>
            <a:avLst/>
            <a:gdLst>
              <a:gd name="T0" fmla="*/ 873 w 946"/>
              <a:gd name="T1" fmla="*/ 780 h 780"/>
              <a:gd name="T2" fmla="*/ 73 w 946"/>
              <a:gd name="T3" fmla="*/ 780 h 780"/>
              <a:gd name="T4" fmla="*/ 12 w 946"/>
              <a:gd name="T5" fmla="*/ 745 h 780"/>
              <a:gd name="T6" fmla="*/ 16 w 946"/>
              <a:gd name="T7" fmla="*/ 675 h 780"/>
              <a:gd name="T8" fmla="*/ 414 w 946"/>
              <a:gd name="T9" fmla="*/ 33 h 780"/>
              <a:gd name="T10" fmla="*/ 414 w 946"/>
              <a:gd name="T11" fmla="*/ 32 h 780"/>
              <a:gd name="T12" fmla="*/ 473 w 946"/>
              <a:gd name="T13" fmla="*/ 0 h 780"/>
              <a:gd name="T14" fmla="*/ 532 w 946"/>
              <a:gd name="T15" fmla="*/ 32 h 780"/>
              <a:gd name="T16" fmla="*/ 533 w 946"/>
              <a:gd name="T17" fmla="*/ 34 h 780"/>
              <a:gd name="T18" fmla="*/ 930 w 946"/>
              <a:gd name="T19" fmla="*/ 675 h 780"/>
              <a:gd name="T20" fmla="*/ 934 w 946"/>
              <a:gd name="T21" fmla="*/ 745 h 780"/>
              <a:gd name="T22" fmla="*/ 873 w 946"/>
              <a:gd name="T23" fmla="*/ 780 h 780"/>
              <a:gd name="T24" fmla="*/ 154 w 946"/>
              <a:gd name="T25" fmla="*/ 667 h 780"/>
              <a:gd name="T26" fmla="*/ 792 w 946"/>
              <a:gd name="T27" fmla="*/ 667 h 780"/>
              <a:gd name="T28" fmla="*/ 473 w 946"/>
              <a:gd name="T29" fmla="*/ 152 h 780"/>
              <a:gd name="T30" fmla="*/ 154 w 946"/>
              <a:gd name="T31" fmla="*/ 667 h 780"/>
              <a:gd name="T32" fmla="*/ 531 w 946"/>
              <a:gd name="T33" fmla="*/ 347 h 780"/>
              <a:gd name="T34" fmla="*/ 415 w 946"/>
              <a:gd name="T35" fmla="*/ 347 h 780"/>
              <a:gd name="T36" fmla="*/ 437 w 946"/>
              <a:gd name="T37" fmla="*/ 534 h 780"/>
              <a:gd name="T38" fmla="*/ 509 w 946"/>
              <a:gd name="T39" fmla="*/ 534 h 780"/>
              <a:gd name="T40" fmla="*/ 531 w 946"/>
              <a:gd name="T41" fmla="*/ 347 h 780"/>
              <a:gd name="T42" fmla="*/ 509 w 946"/>
              <a:gd name="T43" fmla="*/ 554 h 780"/>
              <a:gd name="T44" fmla="*/ 437 w 946"/>
              <a:gd name="T45" fmla="*/ 554 h 780"/>
              <a:gd name="T46" fmla="*/ 437 w 946"/>
              <a:gd name="T47" fmla="*/ 622 h 780"/>
              <a:gd name="T48" fmla="*/ 509 w 946"/>
              <a:gd name="T49" fmla="*/ 622 h 780"/>
              <a:gd name="T50" fmla="*/ 509 w 946"/>
              <a:gd name="T51" fmla="*/ 554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46" h="780">
                <a:moveTo>
                  <a:pt x="873" y="780"/>
                </a:moveTo>
                <a:cubicBezTo>
                  <a:pt x="73" y="780"/>
                  <a:pt x="73" y="780"/>
                  <a:pt x="73" y="780"/>
                </a:cubicBezTo>
                <a:cubicBezTo>
                  <a:pt x="46" y="780"/>
                  <a:pt x="24" y="767"/>
                  <a:pt x="12" y="745"/>
                </a:cubicBezTo>
                <a:cubicBezTo>
                  <a:pt x="0" y="723"/>
                  <a:pt x="2" y="697"/>
                  <a:pt x="16" y="675"/>
                </a:cubicBezTo>
                <a:cubicBezTo>
                  <a:pt x="414" y="33"/>
                  <a:pt x="414" y="33"/>
                  <a:pt x="414" y="33"/>
                </a:cubicBezTo>
                <a:cubicBezTo>
                  <a:pt x="414" y="32"/>
                  <a:pt x="414" y="32"/>
                  <a:pt x="414" y="32"/>
                </a:cubicBezTo>
                <a:cubicBezTo>
                  <a:pt x="428" y="12"/>
                  <a:pt x="450" y="0"/>
                  <a:pt x="473" y="0"/>
                </a:cubicBezTo>
                <a:cubicBezTo>
                  <a:pt x="496" y="0"/>
                  <a:pt x="518" y="12"/>
                  <a:pt x="532" y="32"/>
                </a:cubicBezTo>
                <a:cubicBezTo>
                  <a:pt x="533" y="34"/>
                  <a:pt x="533" y="34"/>
                  <a:pt x="533" y="34"/>
                </a:cubicBezTo>
                <a:cubicBezTo>
                  <a:pt x="930" y="675"/>
                  <a:pt x="930" y="675"/>
                  <a:pt x="930" y="675"/>
                </a:cubicBezTo>
                <a:cubicBezTo>
                  <a:pt x="944" y="697"/>
                  <a:pt x="946" y="723"/>
                  <a:pt x="934" y="745"/>
                </a:cubicBezTo>
                <a:cubicBezTo>
                  <a:pt x="922" y="767"/>
                  <a:pt x="900" y="780"/>
                  <a:pt x="873" y="780"/>
                </a:cubicBezTo>
                <a:close/>
                <a:moveTo>
                  <a:pt x="154" y="667"/>
                </a:moveTo>
                <a:cubicBezTo>
                  <a:pt x="792" y="667"/>
                  <a:pt x="792" y="667"/>
                  <a:pt x="792" y="667"/>
                </a:cubicBezTo>
                <a:cubicBezTo>
                  <a:pt x="473" y="152"/>
                  <a:pt x="473" y="152"/>
                  <a:pt x="473" y="152"/>
                </a:cubicBezTo>
                <a:lnTo>
                  <a:pt x="154" y="667"/>
                </a:lnTo>
                <a:close/>
                <a:moveTo>
                  <a:pt x="531" y="347"/>
                </a:moveTo>
                <a:cubicBezTo>
                  <a:pt x="415" y="347"/>
                  <a:pt x="415" y="347"/>
                  <a:pt x="415" y="347"/>
                </a:cubicBezTo>
                <a:cubicBezTo>
                  <a:pt x="437" y="534"/>
                  <a:pt x="437" y="534"/>
                  <a:pt x="437" y="534"/>
                </a:cubicBezTo>
                <a:cubicBezTo>
                  <a:pt x="509" y="534"/>
                  <a:pt x="509" y="534"/>
                  <a:pt x="509" y="534"/>
                </a:cubicBezTo>
                <a:lnTo>
                  <a:pt x="531" y="347"/>
                </a:lnTo>
                <a:close/>
                <a:moveTo>
                  <a:pt x="509" y="554"/>
                </a:moveTo>
                <a:cubicBezTo>
                  <a:pt x="437" y="554"/>
                  <a:pt x="437" y="554"/>
                  <a:pt x="437" y="554"/>
                </a:cubicBezTo>
                <a:cubicBezTo>
                  <a:pt x="437" y="622"/>
                  <a:pt x="437" y="622"/>
                  <a:pt x="437" y="622"/>
                </a:cubicBezTo>
                <a:cubicBezTo>
                  <a:pt x="509" y="622"/>
                  <a:pt x="509" y="622"/>
                  <a:pt x="509" y="622"/>
                </a:cubicBezTo>
                <a:lnTo>
                  <a:pt x="509" y="554"/>
                </a:lnTo>
                <a:close/>
              </a:path>
            </a:pathLst>
          </a:custGeom>
          <a:solidFill>
            <a:srgbClr val="FFFF00"/>
          </a:solidFill>
          <a:ln>
            <a:noFill/>
          </a:ln>
        </p:spPr>
        <p:txBody>
          <a:bodyPr vert="horz" wrap="square" lIns="93260" tIns="46630" rIns="93260" bIns="46630" numCol="1" anchor="t" anchorCtr="0" compatLnSpc="1">
            <a:prstTxWarp prst="textNoShape">
              <a:avLst/>
            </a:prstTxWarp>
          </a:bodyPr>
          <a:lstStyle/>
          <a:p>
            <a:endParaRPr lang="en-US" sz="1836" dirty="0"/>
          </a:p>
        </p:txBody>
      </p:sp>
      <p:sp>
        <p:nvSpPr>
          <p:cNvPr id="7" name="Text Placeholder 3"/>
          <p:cNvSpPr txBox="1">
            <a:spLocks/>
          </p:cNvSpPr>
          <p:nvPr/>
        </p:nvSpPr>
        <p:spPr>
          <a:xfrm>
            <a:off x="274637" y="1394164"/>
            <a:ext cx="11887201" cy="5227297"/>
          </a:xfrm>
          <a:prstGeom prst="rect">
            <a:avLst/>
          </a:prstGeom>
        </p:spPr>
        <p:txBody>
          <a:bodyPr wrap="square" lIns="182880" tIns="146304" rIns="182880" bIns="146304"/>
          <a:lst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gradFill>
                  <a:gsLst>
                    <a:gs pos="1250">
                      <a:schemeClr val="tx1"/>
                    </a:gs>
                    <a:gs pos="100000">
                      <a:schemeClr val="tx1"/>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tx1"/>
                    </a:gs>
                    <a:gs pos="100000">
                      <a:schemeClr val="tx1"/>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tx1"/>
                    </a:gs>
                    <a:gs pos="100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932742">
              <a:lnSpc>
                <a:spcPct val="100000"/>
              </a:lnSpc>
              <a:spcBef>
                <a:spcPts val="0"/>
              </a:spcBef>
              <a:buSzTx/>
              <a:buNone/>
            </a:pPr>
            <a:r>
              <a:rPr lang="en-US" sz="2800" b="1" spc="0" dirty="0">
                <a:gradFill>
                  <a:gsLst>
                    <a:gs pos="92920">
                      <a:srgbClr val="FFFFFF"/>
                    </a:gs>
                    <a:gs pos="49000">
                      <a:srgbClr val="FFFFFF"/>
                    </a:gs>
                  </a:gsLst>
                  <a:lin ang="5400000" scaled="0"/>
                </a:gradFill>
                <a:latin typeface="+mn-lt"/>
              </a:rPr>
              <a:t>Photography and copyright infringement.</a:t>
            </a:r>
          </a:p>
          <a:p>
            <a:pPr marL="0" lvl="0" indent="0" defTabSz="932742">
              <a:lnSpc>
                <a:spcPct val="85000"/>
              </a:lnSpc>
              <a:spcBef>
                <a:spcPts val="1836"/>
              </a:spcBef>
              <a:buSzTx/>
              <a:buNone/>
            </a:pPr>
            <a:r>
              <a:rPr lang="en-US" sz="2400" spc="0" dirty="0">
                <a:gradFill>
                  <a:gsLst>
                    <a:gs pos="92920">
                      <a:srgbClr val="FFFFFF"/>
                    </a:gs>
                    <a:gs pos="49000">
                      <a:srgbClr val="FFFFFF"/>
                    </a:gs>
                  </a:gsLst>
                  <a:lin ang="5400000" scaled="0"/>
                </a:gradFill>
                <a:latin typeface="+mn-lt"/>
              </a:rPr>
              <a:t>Due to copyright laws, please refrain from searching for photography online and utilizing them in your presentations. Using imagery from movies, television, music </a:t>
            </a:r>
            <a:br>
              <a:rPr lang="en-US" sz="2400" spc="0" dirty="0">
                <a:gradFill>
                  <a:gsLst>
                    <a:gs pos="92920">
                      <a:srgbClr val="FFFFFF"/>
                    </a:gs>
                    <a:gs pos="49000">
                      <a:srgbClr val="FFFFFF"/>
                    </a:gs>
                  </a:gsLst>
                  <a:lin ang="5400000" scaled="0"/>
                </a:gradFill>
                <a:latin typeface="+mn-lt"/>
              </a:rPr>
            </a:br>
            <a:r>
              <a:rPr lang="en-US" sz="2400" spc="0" dirty="0">
                <a:gradFill>
                  <a:gsLst>
                    <a:gs pos="92920">
                      <a:srgbClr val="FFFFFF"/>
                    </a:gs>
                    <a:gs pos="49000">
                      <a:srgbClr val="FFFFFF"/>
                    </a:gs>
                  </a:gsLst>
                  <a:lin ang="5400000" scaled="0"/>
                </a:gradFill>
                <a:latin typeface="+mn-lt"/>
              </a:rPr>
              <a:t>and pop-culture is illegal, unless purchased from a stock photography site or given expressed written consent from the owner. If you have any questions regarding your imagery please consult with CELA and/or read more at this site.</a:t>
            </a:r>
            <a:r>
              <a:rPr lang="en-US" sz="2400" b="1" spc="0" dirty="0">
                <a:gradFill>
                  <a:gsLst>
                    <a:gs pos="92920">
                      <a:srgbClr val="FFFFFF"/>
                    </a:gs>
                    <a:gs pos="49000">
                      <a:srgbClr val="FFFFFF"/>
                    </a:gs>
                  </a:gsLst>
                  <a:lin ang="5400000" scaled="0"/>
                </a:gradFill>
                <a:latin typeface="+mn-lt"/>
              </a:rPr>
              <a:t> </a:t>
            </a:r>
          </a:p>
          <a:p>
            <a:pPr marL="0" lvl="0" indent="0" defTabSz="932742">
              <a:lnSpc>
                <a:spcPct val="85000"/>
              </a:lnSpc>
              <a:spcBef>
                <a:spcPts val="1836"/>
              </a:spcBef>
              <a:buSzTx/>
              <a:buNone/>
            </a:pPr>
            <a:r>
              <a:rPr lang="en-US" sz="2400" spc="0" dirty="0">
                <a:gradFill>
                  <a:gsLst>
                    <a:gs pos="92920">
                      <a:srgbClr val="FFFFFF"/>
                    </a:gs>
                    <a:gs pos="49000">
                      <a:srgbClr val="FFFFFF"/>
                    </a:gs>
                  </a:gsLst>
                  <a:lin ang="5400000" scaled="0"/>
                </a:gradFill>
                <a:latin typeface="+mn-lt"/>
              </a:rPr>
              <a:t>Alternatively, please see the photography section below for instruction on impactful photo usage and links to Microsoft owned images. </a:t>
            </a:r>
          </a:p>
          <a:p>
            <a:pPr marL="0" lvl="0" indent="0" defTabSz="932742">
              <a:lnSpc>
                <a:spcPct val="85000"/>
              </a:lnSpc>
              <a:spcBef>
                <a:spcPts val="0"/>
              </a:spcBef>
              <a:buSzTx/>
              <a:buNone/>
            </a:pPr>
            <a:endParaRPr lang="en-US" sz="2400" spc="0" dirty="0">
              <a:gradFill>
                <a:gsLst>
                  <a:gs pos="92920">
                    <a:srgbClr val="FFFFFF"/>
                  </a:gs>
                  <a:gs pos="49000">
                    <a:srgbClr val="FFFFFF"/>
                  </a:gs>
                </a:gsLst>
                <a:lin ang="5400000" scaled="0"/>
              </a:gradFill>
              <a:latin typeface="+mn-lt"/>
            </a:endParaRPr>
          </a:p>
          <a:p>
            <a:pPr marL="0" lvl="0" indent="0" defTabSz="932742">
              <a:lnSpc>
                <a:spcPct val="85000"/>
              </a:lnSpc>
              <a:spcBef>
                <a:spcPts val="0"/>
              </a:spcBef>
              <a:buSzTx/>
              <a:buNone/>
            </a:pPr>
            <a:r>
              <a:rPr lang="en-US" sz="2400" spc="0" dirty="0">
                <a:gradFill>
                  <a:gsLst>
                    <a:gs pos="92920">
                      <a:srgbClr val="FFFFFF"/>
                    </a:gs>
                    <a:gs pos="49000">
                      <a:srgbClr val="FFFFFF"/>
                    </a:gs>
                  </a:gsLst>
                  <a:lin ang="5400000" scaled="0"/>
                </a:gradFill>
                <a:latin typeface="+mn-lt"/>
              </a:rPr>
              <a:t>Please also consider brand illustrations. See the illustration slides</a:t>
            </a:r>
          </a:p>
          <a:p>
            <a:pPr marL="0" lvl="0" indent="0" defTabSz="932742">
              <a:lnSpc>
                <a:spcPct val="100000"/>
              </a:lnSpc>
              <a:spcBef>
                <a:spcPts val="0"/>
              </a:spcBef>
              <a:buSzTx/>
              <a:buNone/>
            </a:pPr>
            <a:r>
              <a:rPr lang="en-US" sz="2400" spc="0" dirty="0">
                <a:gradFill>
                  <a:gsLst>
                    <a:gs pos="92920">
                      <a:srgbClr val="FFFFFF"/>
                    </a:gs>
                    <a:gs pos="49000">
                      <a:srgbClr val="FFFFFF"/>
                    </a:gs>
                  </a:gsLst>
                  <a:lin ang="5400000" scaled="0"/>
                </a:gradFill>
                <a:latin typeface="+mn-lt"/>
              </a:rPr>
              <a:t>for details. Custom illustrations created by </a:t>
            </a:r>
          </a:p>
          <a:p>
            <a:pPr marL="0" lvl="0" indent="0" defTabSz="932742">
              <a:lnSpc>
                <a:spcPct val="100000"/>
              </a:lnSpc>
              <a:spcBef>
                <a:spcPts val="0"/>
              </a:spcBef>
              <a:buSzTx/>
              <a:buNone/>
            </a:pPr>
            <a:r>
              <a:rPr lang="en-US" sz="2400" spc="0" dirty="0">
                <a:gradFill>
                  <a:gsLst>
                    <a:gs pos="92920">
                      <a:srgbClr val="FFFFFF"/>
                    </a:gs>
                    <a:gs pos="49000">
                      <a:srgbClr val="FFFFFF"/>
                    </a:gs>
                  </a:gsLst>
                  <a:lin ang="5400000" scaled="0"/>
                </a:gradFill>
                <a:latin typeface="+mn-lt"/>
              </a:rPr>
              <a:t>Silver Fox Productions are also available.</a:t>
            </a:r>
          </a:p>
        </p:txBody>
      </p:sp>
    </p:spTree>
    <p:extLst>
      <p:ext uri="{BB962C8B-B14F-4D97-AF65-F5344CB8AC3E}">
        <p14:creationId xmlns:p14="http://schemas.microsoft.com/office/powerpoint/2010/main" val="25285451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Multiply 7"/>
          <p:cNvSpPr/>
          <p:nvPr/>
        </p:nvSpPr>
        <p:spPr>
          <a:xfrm>
            <a:off x="1894665" y="482600"/>
            <a:ext cx="8647144" cy="6029325"/>
          </a:xfrm>
          <a:prstGeom prst="mathMultiply">
            <a:avLst/>
          </a:prstGeom>
          <a:noFill/>
          <a:ln w="15875">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932688"/>
            <a:endParaRPr lang="en-US" sz="1836">
              <a:solidFill>
                <a:prstClr val="black"/>
              </a:solidFill>
            </a:endParaRPr>
          </a:p>
        </p:txBody>
      </p:sp>
      <p:sp>
        <p:nvSpPr>
          <p:cNvPr id="14" name="Text Placeholder 13"/>
          <p:cNvSpPr>
            <a:spLocks noGrp="1"/>
          </p:cNvSpPr>
          <p:nvPr>
            <p:ph type="body" sz="quarter" idx="10"/>
          </p:nvPr>
        </p:nvSpPr>
        <p:spPr/>
        <p:txBody>
          <a:bodyPr/>
          <a:lstStyle/>
          <a:p>
            <a:r>
              <a:rPr lang="en-US" sz="3200" dirty="0"/>
              <a:t>If an image is on the Internet/Bing it is in the public domain. </a:t>
            </a:r>
          </a:p>
          <a:p>
            <a:r>
              <a:rPr lang="en-US" sz="3200" dirty="0"/>
              <a:t>If there is no copyright notice on the image, I don’t need permission.</a:t>
            </a:r>
          </a:p>
          <a:p>
            <a:r>
              <a:rPr lang="en-US" sz="3200" dirty="0"/>
              <a:t>If I don’t profit from the use, I don’t need permission.</a:t>
            </a:r>
          </a:p>
          <a:p>
            <a:r>
              <a:rPr lang="en-US" sz="3200" dirty="0"/>
              <a:t>If I remove the image after notice, I don’t owe any money to the copyright.</a:t>
            </a:r>
          </a:p>
          <a:p>
            <a:r>
              <a:rPr lang="en-US" sz="3200" dirty="0"/>
              <a:t>If I alter the image X%, I don’t need permission.</a:t>
            </a:r>
          </a:p>
          <a:p>
            <a:r>
              <a:rPr lang="en-US" sz="3200" dirty="0"/>
              <a:t>If I only use a part of the image, I don’t need permission.</a:t>
            </a:r>
          </a:p>
          <a:p>
            <a:r>
              <a:rPr lang="en-US" sz="3200" dirty="0"/>
              <a:t>If I only include a hyperlink in my presentation and click it to show the image, I don’t need permission.</a:t>
            </a:r>
          </a:p>
        </p:txBody>
      </p:sp>
      <p:sp>
        <p:nvSpPr>
          <p:cNvPr id="2" name="Title 1"/>
          <p:cNvSpPr>
            <a:spLocks noGrp="1"/>
          </p:cNvSpPr>
          <p:nvPr>
            <p:ph type="title"/>
          </p:nvPr>
        </p:nvSpPr>
        <p:spPr/>
        <p:txBody>
          <a:bodyPr/>
          <a:lstStyle/>
          <a:p>
            <a:r>
              <a:rPr lang="en-US"/>
              <a:t>Common Copyright Myths</a:t>
            </a:r>
            <a:endParaRPr lang="en-US" dirty="0"/>
          </a:p>
        </p:txBody>
      </p:sp>
    </p:spTree>
    <p:extLst>
      <p:ext uri="{BB962C8B-B14F-4D97-AF65-F5344CB8AC3E}">
        <p14:creationId xmlns:p14="http://schemas.microsoft.com/office/powerpoint/2010/main" val="2810295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Where can I find imagery?</a:t>
            </a:r>
          </a:p>
        </p:txBody>
      </p:sp>
      <p:sp>
        <p:nvSpPr>
          <p:cNvPr id="9" name="Text Placeholder 1"/>
          <p:cNvSpPr txBox="1">
            <a:spLocks/>
          </p:cNvSpPr>
          <p:nvPr/>
        </p:nvSpPr>
        <p:spPr>
          <a:xfrm>
            <a:off x="5761039" y="1220151"/>
            <a:ext cx="5486400" cy="5477511"/>
          </a:xfrm>
          <a:prstGeom prst="rect">
            <a:avLst/>
          </a:prstGeom>
          <a:solidFill>
            <a:srgbClr val="F0F0F0"/>
          </a:solidFill>
        </p:spPr>
        <p:txBody>
          <a:bodyPr vert="horz" wrap="square" lIns="182880" tIns="146304" rIns="182880" bIns="146304" rtlCol="0" anchor="t" anchorCtr="0">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Aft>
                <a:spcPts val="1200"/>
              </a:spcAft>
              <a:buClr>
                <a:srgbClr val="FFFFFF"/>
              </a:buClr>
            </a:pPr>
            <a:r>
              <a:rPr sz="2400" dirty="0">
                <a:gradFill>
                  <a:gsLst>
                    <a:gs pos="96970">
                      <a:srgbClr val="525252"/>
                    </a:gs>
                    <a:gs pos="82828">
                      <a:srgbClr val="525252"/>
                    </a:gs>
                  </a:gsLst>
                  <a:lin ang="5400000" scaled="0"/>
                </a:gradFill>
                <a:latin typeface="Segoe UI" panose="020B0502040204020203" pitchFamily="34" charset="0"/>
                <a:cs typeface="Segoe UI" panose="020B0502040204020203" pitchFamily="34" charset="0"/>
              </a:rPr>
              <a:t>Respect intellectual property rights</a:t>
            </a:r>
          </a:p>
          <a:p>
            <a:pPr indent="-241300">
              <a:buClr>
                <a:srgbClr val="FFFFFF"/>
              </a:buClr>
            </a:pPr>
            <a:r>
              <a:rPr sz="1800" dirty="0">
                <a:gradFill>
                  <a:gsLst>
                    <a:gs pos="96970">
                      <a:srgbClr val="525252"/>
                    </a:gs>
                    <a:gs pos="82828">
                      <a:srgbClr val="525252"/>
                    </a:gs>
                  </a:gsLst>
                  <a:lin ang="5400000" scaled="0"/>
                </a:gradFill>
                <a:latin typeface="Segoe UI"/>
              </a:rPr>
              <a:t>Photography and graphics used in presentations, for </a:t>
            </a:r>
            <a:r>
              <a:rPr sz="1800" b="1" dirty="0">
                <a:gradFill>
                  <a:gsLst>
                    <a:gs pos="96970">
                      <a:srgbClr val="525252"/>
                    </a:gs>
                    <a:gs pos="82828">
                      <a:srgbClr val="525252"/>
                    </a:gs>
                  </a:gsLst>
                  <a:lin ang="5400000" scaled="0"/>
                </a:gradFill>
                <a:latin typeface="Segoe UI"/>
              </a:rPr>
              <a:t>both internal and external audiences</a:t>
            </a:r>
            <a:r>
              <a:rPr sz="1800" dirty="0">
                <a:gradFill>
                  <a:gsLst>
                    <a:gs pos="96970">
                      <a:srgbClr val="525252"/>
                    </a:gs>
                    <a:gs pos="82828">
                      <a:srgbClr val="525252"/>
                    </a:gs>
                  </a:gsLst>
                  <a:lin ang="5400000" scaled="0"/>
                </a:gradFill>
                <a:latin typeface="Segoe UI"/>
              </a:rPr>
              <a:t>, must be owned by Microsoft or licensed appropriately. </a:t>
            </a:r>
          </a:p>
          <a:p>
            <a:r>
              <a:rPr sz="1800" dirty="0">
                <a:gradFill>
                  <a:gsLst>
                    <a:gs pos="96970">
                      <a:srgbClr val="525252"/>
                    </a:gs>
                    <a:gs pos="82828">
                      <a:srgbClr val="525252"/>
                    </a:gs>
                  </a:gsLst>
                  <a:lin ang="5400000" scaled="0"/>
                </a:gradFill>
                <a:latin typeface="Segoe UI"/>
                <a:cs typeface="Segoe UI" panose="020B0502040204020203" pitchFamily="34" charset="0"/>
              </a:rPr>
              <a:t>Microsoft has agreements in place with several stock providers. More information about approved stock providers and instructions for requesting licenses is available here: </a:t>
            </a:r>
            <a:r>
              <a:rPr lang="en-US" sz="1800" b="1" u="sng" dirty="0">
                <a:solidFill>
                  <a:schemeClr val="bg1">
                    <a:lumMod val="50000"/>
                  </a:schemeClr>
                </a:solidFill>
              </a:rPr>
              <a:t>https://microsoft.sharepoint.com/teams/MediaAcquisition/Pages/knowledgeBase.aspx </a:t>
            </a:r>
          </a:p>
          <a:p>
            <a:endParaRPr lang="en-US" sz="1400" b="1" u="sng" dirty="0">
              <a:solidFill>
                <a:schemeClr val="bg1">
                  <a:lumMod val="50000"/>
                </a:schemeClr>
              </a:solidFill>
            </a:endParaRPr>
          </a:p>
          <a:p>
            <a:r>
              <a:rPr sz="1800" b="1" dirty="0">
                <a:solidFill>
                  <a:srgbClr val="A80000"/>
                </a:solidFill>
                <a:latin typeface="Segoe UI"/>
                <a:cs typeface="Segoe UI" panose="020B0502040204020203" pitchFamily="34" charset="0"/>
              </a:rPr>
              <a:t>Avoid intellectual property theft: Do not use photos or graphics copied from the web </a:t>
            </a:r>
            <a:r>
              <a:rPr sz="1800" dirty="0">
                <a:solidFill>
                  <a:srgbClr val="A80000"/>
                </a:solidFill>
                <a:latin typeface="Segoe UI"/>
                <a:cs typeface="Segoe UI" panose="020B0502040204020203" pitchFamily="34" charset="0"/>
              </a:rPr>
              <a:t>in presentations. When in doubt, consult with LCA </a:t>
            </a:r>
            <a:r>
              <a:rPr sz="1800" dirty="0">
                <a:gradFill>
                  <a:gsLst>
                    <a:gs pos="82828">
                      <a:srgbClr val="000000"/>
                    </a:gs>
                    <a:gs pos="74242">
                      <a:srgbClr val="000000"/>
                    </a:gs>
                  </a:gsLst>
                  <a:lin ang="5400000" scaled="0"/>
                </a:gradFill>
                <a:latin typeface="Segoe UI"/>
                <a:hlinkClick r:id="rId2"/>
              </a:rPr>
              <a:t>http://lcaweb/CTP/Copyrights/Third-Party-Content-Use/Pages/default.aspx</a:t>
            </a:r>
            <a:endParaRPr sz="1800" dirty="0">
              <a:gradFill>
                <a:gsLst>
                  <a:gs pos="82828">
                    <a:srgbClr val="000000"/>
                  </a:gs>
                  <a:gs pos="74242">
                    <a:srgbClr val="000000"/>
                  </a:gs>
                </a:gsLst>
                <a:lin ang="5400000" scaled="0"/>
              </a:gradFill>
              <a:latin typeface="Segoe UI"/>
            </a:endParaRPr>
          </a:p>
        </p:txBody>
      </p:sp>
      <p:sp>
        <p:nvSpPr>
          <p:cNvPr id="5" name="Text Placeholder 1"/>
          <p:cNvSpPr txBox="1">
            <a:spLocks/>
          </p:cNvSpPr>
          <p:nvPr/>
        </p:nvSpPr>
        <p:spPr>
          <a:xfrm>
            <a:off x="274639" y="1212849"/>
            <a:ext cx="5486400" cy="5484813"/>
          </a:xfrm>
          <a:prstGeom prst="rect">
            <a:avLst/>
          </a:prstGeom>
          <a:solidFill>
            <a:srgbClr val="FFFFFF"/>
          </a:solidFill>
        </p:spPr>
        <p:txBody>
          <a:bodyPr vert="horz" wrap="square" lIns="182880" tIns="146304" rIns="182880" bIns="146304" rtlCol="0" anchor="t" anchorCtr="0">
            <a:no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0"/>
              </a:spcBef>
              <a:spcAft>
                <a:spcPts val="1200"/>
              </a:spcAft>
              <a:buSzTx/>
              <a:buFont typeface="Arial" pitchFamily="34" charset="0"/>
              <a:buNone/>
            </a:pPr>
            <a:r>
              <a:rPr lang="en-US" sz="2400" dirty="0">
                <a:gradFill>
                  <a:gsLst>
                    <a:gs pos="93939">
                      <a:srgbClr val="525252"/>
                    </a:gs>
                    <a:gs pos="74242">
                      <a:srgbClr val="525252"/>
                    </a:gs>
                  </a:gsLst>
                  <a:lin ang="5400000" scaled="0"/>
                </a:gradFill>
                <a:latin typeface="Segoe UI" panose="020B0502040204020203" pitchFamily="34" charset="0"/>
                <a:cs typeface="Segoe UI" panose="020B0502040204020203" pitchFamily="34" charset="0"/>
              </a:rPr>
              <a:t>A few great places to start…</a:t>
            </a:r>
          </a:p>
          <a:p>
            <a:pPr marL="0" lvl="1" indent="0">
              <a:spcBef>
                <a:spcPts val="0"/>
              </a:spcBef>
              <a:buFont typeface="Arial" pitchFamily="34" charset="0"/>
              <a:buNone/>
            </a:pPr>
            <a:r>
              <a:rPr lang="en-US" sz="1800" b="1" dirty="0">
                <a:gradFill>
                  <a:gsLst>
                    <a:gs pos="93939">
                      <a:srgbClr val="525252"/>
                    </a:gs>
                    <a:gs pos="74242">
                      <a:srgbClr val="525252"/>
                    </a:gs>
                  </a:gsLst>
                  <a:lin ang="5400000" scaled="0"/>
                </a:gradFill>
              </a:rPr>
              <a:t>Brand Central: </a:t>
            </a:r>
            <a:r>
              <a:rPr lang="en-US" sz="1800" dirty="0">
                <a:gradFill>
                  <a:gsLst>
                    <a:gs pos="93939">
                      <a:srgbClr val="525252"/>
                    </a:gs>
                    <a:gs pos="74242">
                      <a:srgbClr val="525252"/>
                    </a:gs>
                  </a:gsLst>
                  <a:lin ang="5400000" scaled="0"/>
                </a:gradFill>
              </a:rPr>
              <a:t>A resource for information on the Microsoft brand</a:t>
            </a:r>
          </a:p>
          <a:p>
            <a:pPr marL="0" lvl="1" indent="0">
              <a:spcBef>
                <a:spcPts val="0"/>
              </a:spcBef>
              <a:buFont typeface="Arial" pitchFamily="34" charset="0"/>
              <a:buNone/>
            </a:pPr>
            <a:r>
              <a:rPr lang="en-US" sz="1600" dirty="0">
                <a:gradFill>
                  <a:gsLst>
                    <a:gs pos="93939">
                      <a:srgbClr val="525252"/>
                    </a:gs>
                    <a:gs pos="74242">
                      <a:srgbClr val="525252"/>
                    </a:gs>
                  </a:gsLst>
                  <a:lin ang="5400000" scaled="0"/>
                </a:gradFill>
                <a:hlinkClick r:id="rId3"/>
              </a:rPr>
              <a:t>https://microsoft.sharepoint.com/teams/BrandCentral/</a:t>
            </a:r>
            <a:endParaRPr lang="en-US" sz="1600" dirty="0">
              <a:gradFill>
                <a:gsLst>
                  <a:gs pos="93939">
                    <a:srgbClr val="525252"/>
                  </a:gs>
                  <a:gs pos="74242">
                    <a:srgbClr val="525252"/>
                  </a:gs>
                </a:gsLst>
                <a:lin ang="5400000" scaled="0"/>
              </a:gradFill>
            </a:endParaRP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Microsoft News Center</a:t>
            </a:r>
            <a:r>
              <a:rPr lang="en-US" sz="1800" dirty="0">
                <a:gradFill>
                  <a:gsLst>
                    <a:gs pos="93939">
                      <a:srgbClr val="525252"/>
                    </a:gs>
                    <a:gs pos="74242">
                      <a:srgbClr val="525252"/>
                    </a:gs>
                  </a:gsLst>
                  <a:lin ang="5400000" scaled="0"/>
                </a:gradFill>
              </a:rPr>
              <a:t/>
            </a:r>
            <a:br>
              <a:rPr lang="en-US" sz="1800" dirty="0">
                <a:gradFill>
                  <a:gsLst>
                    <a:gs pos="93939">
                      <a:srgbClr val="525252"/>
                    </a:gs>
                    <a:gs pos="74242">
                      <a:srgbClr val="525252"/>
                    </a:gs>
                  </a:gsLst>
                  <a:lin ang="5400000" scaled="0"/>
                </a:gradFill>
              </a:rPr>
            </a:br>
            <a:r>
              <a:rPr lang="en-US" sz="1800" dirty="0">
                <a:gradFill>
                  <a:gsLst>
                    <a:gs pos="93939">
                      <a:srgbClr val="525252"/>
                    </a:gs>
                    <a:gs pos="74242">
                      <a:srgbClr val="525252"/>
                    </a:gs>
                  </a:gsLst>
                  <a:lin ang="5400000" scaled="0"/>
                </a:gradFill>
              </a:rPr>
              <a:t>A great place for the latest and greatest </a:t>
            </a:r>
          </a:p>
          <a:p>
            <a:pPr marL="0" lvl="1" indent="0">
              <a:buFont typeface="Arial" pitchFamily="34" charset="0"/>
              <a:buNone/>
            </a:pPr>
            <a:r>
              <a:rPr lang="en-US" sz="1600" dirty="0">
                <a:gradFill>
                  <a:gsLst>
                    <a:gs pos="74242">
                      <a:srgbClr val="FFFFFF"/>
                    </a:gs>
                    <a:gs pos="57000">
                      <a:srgbClr val="FFFFFF"/>
                    </a:gs>
                  </a:gsLst>
                  <a:lin ang="5400000" scaled="0"/>
                </a:gradFill>
                <a:hlinkClick r:id="rId4"/>
              </a:rPr>
              <a:t>www.microsoft.com/en-us/news</a:t>
            </a:r>
            <a:r>
              <a:rPr lang="en-US" sz="1600" dirty="0">
                <a:gradFill>
                  <a:gsLst>
                    <a:gs pos="74242">
                      <a:srgbClr val="FFFFFF"/>
                    </a:gs>
                    <a:gs pos="57000">
                      <a:srgbClr val="FFFFFF"/>
                    </a:gs>
                  </a:gsLst>
                  <a:lin ang="5400000" scaled="0"/>
                </a:gradFill>
              </a:rPr>
              <a:t> </a:t>
            </a: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Xbox Wire Media Assets library</a:t>
            </a:r>
          </a:p>
          <a:p>
            <a:pPr marL="0" lvl="1" indent="0">
              <a:buFont typeface="Arial" pitchFamily="34" charset="0"/>
              <a:buNone/>
            </a:pPr>
            <a:r>
              <a:rPr lang="en-US" sz="1600" dirty="0">
                <a:gradFill>
                  <a:gsLst>
                    <a:gs pos="74242">
                      <a:srgbClr val="FFFFFF"/>
                    </a:gs>
                    <a:gs pos="57000">
                      <a:srgbClr val="FFFFFF"/>
                    </a:gs>
                  </a:gsLst>
                  <a:lin ang="5400000" scaled="0"/>
                </a:gradFill>
                <a:hlinkClick r:id="rId5"/>
              </a:rPr>
              <a:t>http://news.xbox.com/media/</a:t>
            </a:r>
            <a:endParaRPr lang="en-US" sz="1600" dirty="0">
              <a:gradFill>
                <a:gsLst>
                  <a:gs pos="74242">
                    <a:srgbClr val="FFFFFF"/>
                  </a:gs>
                  <a:gs pos="57000">
                    <a:srgbClr val="FFFFFF"/>
                  </a:gs>
                </a:gsLst>
                <a:lin ang="5400000" scaled="0"/>
              </a:gradFill>
            </a:endParaRP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Featured Devices</a:t>
            </a:r>
            <a:r>
              <a:rPr lang="en-US" sz="1800" dirty="0">
                <a:gradFill>
                  <a:gsLst>
                    <a:gs pos="93939">
                      <a:srgbClr val="525252"/>
                    </a:gs>
                    <a:gs pos="74242">
                      <a:srgbClr val="525252"/>
                    </a:gs>
                  </a:gsLst>
                  <a:lin ang="5400000" scaled="0"/>
                </a:gradFill>
              </a:rPr>
              <a:t>: PC, tablet and phone hardware imagery and marketing materials </a:t>
            </a:r>
          </a:p>
          <a:p>
            <a:pPr marL="0" lvl="1" indent="0">
              <a:buFont typeface="Arial" pitchFamily="34" charset="0"/>
              <a:buNone/>
            </a:pPr>
            <a:r>
              <a:rPr lang="en-US" sz="1600" dirty="0">
                <a:gradFill>
                  <a:gsLst>
                    <a:gs pos="74242">
                      <a:srgbClr val="FFFFFF"/>
                    </a:gs>
                    <a:gs pos="57000">
                      <a:srgbClr val="FFFFFF"/>
                    </a:gs>
                  </a:gsLst>
                  <a:lin ang="5400000" scaled="0"/>
                </a:gradFill>
                <a:hlinkClick r:id="rId6"/>
              </a:rPr>
              <a:t>https://www.featureddevices.com/</a:t>
            </a:r>
            <a:r>
              <a:rPr lang="en-US" sz="1600" dirty="0">
                <a:gradFill>
                  <a:gsLst>
                    <a:gs pos="74242">
                      <a:srgbClr val="FFFFFF"/>
                    </a:gs>
                    <a:gs pos="57000">
                      <a:srgbClr val="FFFFFF"/>
                    </a:gs>
                  </a:gsLst>
                  <a:lin ang="5400000" scaled="0"/>
                </a:gradFill>
              </a:rPr>
              <a:t> </a:t>
            </a: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Presentation Resources</a:t>
            </a:r>
            <a:r>
              <a:rPr lang="en-US" sz="1800" dirty="0">
                <a:gradFill>
                  <a:gsLst>
                    <a:gs pos="93939">
                      <a:srgbClr val="525252"/>
                    </a:gs>
                    <a:gs pos="74242">
                      <a:srgbClr val="525252"/>
                    </a:gs>
                  </a:gsLst>
                  <a:lin ang="5400000" scaled="0"/>
                </a:gradFill>
              </a:rPr>
              <a:t>: Presentation guidelines and PowerPoint templates </a:t>
            </a:r>
            <a:endParaRPr lang="en-US" sz="1600" dirty="0">
              <a:gradFill>
                <a:gsLst>
                  <a:gs pos="74242">
                    <a:srgbClr val="FFFFFF"/>
                  </a:gs>
                  <a:gs pos="57000">
                    <a:srgbClr val="FFFFFF"/>
                  </a:gs>
                </a:gsLst>
                <a:lin ang="5400000" scaled="0"/>
              </a:gradFill>
            </a:endParaRPr>
          </a:p>
          <a:p>
            <a:pPr marL="0" lvl="1" indent="0">
              <a:lnSpc>
                <a:spcPct val="100000"/>
              </a:lnSpc>
              <a:spcBef>
                <a:spcPts val="0"/>
              </a:spcBef>
              <a:buFont typeface="Arial" pitchFamily="34" charset="0"/>
              <a:buNone/>
            </a:pPr>
            <a:r>
              <a:rPr lang="en-US" sz="1600" dirty="0">
                <a:gradFill>
                  <a:gsLst>
                    <a:gs pos="93939">
                      <a:srgbClr val="525252"/>
                    </a:gs>
                    <a:gs pos="74242">
                      <a:srgbClr val="525252"/>
                    </a:gs>
                  </a:gsLst>
                  <a:lin ang="5400000" scaled="0"/>
                </a:gradFill>
                <a:hlinkClick r:id="rId7"/>
              </a:rPr>
              <a:t>https://microsoft.sharepoint.com/teams/BrandCentral/Pages/Presentations.aspx</a:t>
            </a:r>
            <a:endParaRPr lang="en-US" sz="1600" dirty="0">
              <a:gradFill>
                <a:gsLst>
                  <a:gs pos="93939">
                    <a:srgbClr val="525252"/>
                  </a:gs>
                  <a:gs pos="74242">
                    <a:srgbClr val="525252"/>
                  </a:gs>
                </a:gsLst>
                <a:lin ang="5400000" scaled="0"/>
              </a:gradFill>
            </a:endParaRPr>
          </a:p>
          <a:p>
            <a:pPr marL="0" lvl="1" indent="0">
              <a:lnSpc>
                <a:spcPct val="100000"/>
              </a:lnSpc>
              <a:spcBef>
                <a:spcPts val="1200"/>
              </a:spcBef>
              <a:buFont typeface="Arial" pitchFamily="34" charset="0"/>
              <a:buNone/>
            </a:pPr>
            <a:endParaRPr lang="en-US" sz="1800" dirty="0">
              <a:gradFill>
                <a:gsLst>
                  <a:gs pos="93939">
                    <a:srgbClr val="525252"/>
                  </a:gs>
                  <a:gs pos="74242">
                    <a:srgbClr val="525252"/>
                  </a:gs>
                </a:gsLst>
                <a:lin ang="5400000" scaled="0"/>
              </a:gradFill>
            </a:endParaRPr>
          </a:p>
        </p:txBody>
      </p:sp>
    </p:spTree>
    <p:extLst>
      <p:ext uri="{BB962C8B-B14F-4D97-AF65-F5344CB8AC3E}">
        <p14:creationId xmlns:p14="http://schemas.microsoft.com/office/powerpoint/2010/main" val="37527746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Call to action</a:t>
            </a:r>
            <a:endParaRPr lang="en-US" dirty="0"/>
          </a:p>
        </p:txBody>
      </p:sp>
      <p:sp>
        <p:nvSpPr>
          <p:cNvPr id="6" name="Text Placeholder 5"/>
          <p:cNvSpPr>
            <a:spLocks noGrp="1"/>
          </p:cNvSpPr>
          <p:nvPr>
            <p:ph type="body" sz="quarter" idx="10"/>
          </p:nvPr>
        </p:nvSpPr>
        <p:spPr>
          <a:xfrm>
            <a:off x="274702" y="1211287"/>
            <a:ext cx="11888787" cy="4616648"/>
          </a:xfrm>
        </p:spPr>
        <p:txBody>
          <a:bodyPr/>
          <a:lstStyle/>
          <a:p>
            <a:r>
              <a:rPr lang="en-US" dirty="0"/>
              <a:t>Let attendees know what do to following this session.</a:t>
            </a:r>
          </a:p>
          <a:p>
            <a:r>
              <a:rPr lang="en-US" dirty="0"/>
              <a:t>Tell Attendees the URL where they can find</a:t>
            </a:r>
            <a:br>
              <a:rPr lang="en-US" dirty="0"/>
            </a:br>
            <a:r>
              <a:rPr lang="en-US" dirty="0"/>
              <a:t>your </a:t>
            </a:r>
            <a:r>
              <a:rPr lang="en-US" dirty="0" err="1"/>
              <a:t>Github</a:t>
            </a:r>
            <a:r>
              <a:rPr lang="en-US" dirty="0"/>
              <a:t> Code</a:t>
            </a:r>
          </a:p>
          <a:p>
            <a:r>
              <a:rPr lang="en-US" dirty="0"/>
              <a:t>Use this slide to list resources, white papers, </a:t>
            </a:r>
            <a:br>
              <a:rPr lang="en-US" dirty="0"/>
            </a:br>
            <a:r>
              <a:rPr lang="en-US" dirty="0"/>
              <a:t>videos and links.</a:t>
            </a:r>
          </a:p>
          <a:p>
            <a:pPr lvl="0"/>
            <a:r>
              <a:rPr lang="en-US" dirty="0"/>
              <a:t>Re-visit Build session recordings on </a:t>
            </a:r>
            <a:r>
              <a:rPr lang="en-US" dirty="0">
                <a:hlinkClick r:id="rId3"/>
              </a:rPr>
              <a:t>Channel 9</a:t>
            </a:r>
            <a:r>
              <a:rPr lang="en-US" dirty="0"/>
              <a:t>.</a:t>
            </a:r>
          </a:p>
          <a:p>
            <a:pPr lvl="0"/>
            <a:r>
              <a:rPr lang="en-US" dirty="0"/>
              <a:t>Continue your education at</a:t>
            </a:r>
            <a:br>
              <a:rPr lang="en-US" dirty="0"/>
            </a:br>
            <a:r>
              <a:rPr lang="en-US" dirty="0">
                <a:hlinkClick r:id="rId4"/>
              </a:rPr>
              <a:t>Microsoft Virtual Academy</a:t>
            </a:r>
            <a:r>
              <a:rPr lang="en-US" dirty="0"/>
              <a:t> online.</a:t>
            </a:r>
          </a:p>
        </p:txBody>
      </p:sp>
      <p:sp>
        <p:nvSpPr>
          <p:cNvPr id="4" name="Rectangle 3"/>
          <p:cNvSpPr/>
          <p:nvPr/>
        </p:nvSpPr>
        <p:spPr>
          <a:xfrm>
            <a:off x="10529777" y="6031402"/>
            <a:ext cx="1634102" cy="664797"/>
          </a:xfrm>
          <a:prstGeom prst="rect">
            <a:avLst/>
          </a:prstGeom>
        </p:spPr>
        <p:txBody>
          <a:bodyPr wrap="none" lIns="182880" tIns="146304" rIns="182880" bIns="146304">
            <a:spAutoFit/>
          </a:bodyPr>
          <a:lstStyle/>
          <a:p>
            <a:pPr algn="r"/>
            <a:r>
              <a:rPr lang="en-US" sz="2400" dirty="0">
                <a:gradFill>
                  <a:gsLst>
                    <a:gs pos="6494">
                      <a:schemeClr val="tx1"/>
                    </a:gs>
                    <a:gs pos="18182">
                      <a:schemeClr val="tx1"/>
                    </a:gs>
                  </a:gsLst>
                  <a:lin ang="5400000" scaled="1"/>
                </a:gradFill>
              </a:rPr>
              <a:t>#</a:t>
            </a:r>
            <a:r>
              <a:rPr lang="en-US" sz="2400" dirty="0" err="1">
                <a:gradFill>
                  <a:gsLst>
                    <a:gs pos="6494">
                      <a:schemeClr val="tx1"/>
                    </a:gs>
                    <a:gs pos="18182">
                      <a:schemeClr val="tx1"/>
                    </a:gs>
                  </a:gsLst>
                  <a:lin ang="5400000" scaled="1"/>
                </a:gradFill>
              </a:rPr>
              <a:t>MSBuild</a:t>
            </a:r>
            <a:endParaRPr lang="en-US" sz="2400" dirty="0">
              <a:gradFill>
                <a:gsLst>
                  <a:gs pos="6494">
                    <a:schemeClr val="tx1"/>
                  </a:gs>
                  <a:gs pos="18182">
                    <a:schemeClr val="tx1"/>
                  </a:gs>
                </a:gsLst>
                <a:lin ang="5400000" scaled="1"/>
              </a:gradFill>
            </a:endParaRPr>
          </a:p>
        </p:txBody>
      </p:sp>
    </p:spTree>
    <p:extLst>
      <p:ext uri="{BB962C8B-B14F-4D97-AF65-F5344CB8AC3E}">
        <p14:creationId xmlns:p14="http://schemas.microsoft.com/office/powerpoint/2010/main" val="69472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Related sessions</a:t>
            </a:r>
            <a:endParaRPr lang="en-US" dirty="0"/>
          </a:p>
        </p:txBody>
      </p:sp>
      <p:sp>
        <p:nvSpPr>
          <p:cNvPr id="3" name="Text Placeholder 2"/>
          <p:cNvSpPr>
            <a:spLocks noGrp="1"/>
          </p:cNvSpPr>
          <p:nvPr>
            <p:ph type="body" sz="quarter" idx="10"/>
          </p:nvPr>
        </p:nvSpPr>
        <p:spPr/>
        <p:txBody>
          <a:bodyPr/>
          <a:lstStyle/>
          <a:p>
            <a:r>
              <a:rPr lang="en-US"/>
              <a:t>Provide a list of related sessions for attendees:</a:t>
            </a:r>
          </a:p>
          <a:p>
            <a:pPr lvl="1"/>
            <a:r>
              <a:rPr lang="en-US"/>
              <a:t>Related breakout sessions</a:t>
            </a:r>
          </a:p>
          <a:p>
            <a:pPr lvl="1"/>
            <a:r>
              <a:rPr lang="en-US"/>
              <a:t>Related theater sessions</a:t>
            </a:r>
          </a:p>
          <a:p>
            <a:pPr lvl="1"/>
            <a:r>
              <a:rPr lang="en-US"/>
              <a:t>Hub demo stations, etc.</a:t>
            </a:r>
          </a:p>
          <a:p>
            <a:endParaRPr lang="en-US" dirty="0"/>
          </a:p>
        </p:txBody>
      </p:sp>
      <p:sp>
        <p:nvSpPr>
          <p:cNvPr id="4" name="Rectangle 3"/>
          <p:cNvSpPr/>
          <p:nvPr/>
        </p:nvSpPr>
        <p:spPr>
          <a:xfrm>
            <a:off x="10529777" y="6031402"/>
            <a:ext cx="1634102" cy="664797"/>
          </a:xfrm>
          <a:prstGeom prst="rect">
            <a:avLst/>
          </a:prstGeom>
        </p:spPr>
        <p:txBody>
          <a:bodyPr wrap="none" lIns="182880" tIns="146304" rIns="182880" bIns="146304">
            <a:spAutoFit/>
          </a:bodyPr>
          <a:lstStyle/>
          <a:p>
            <a:pPr algn="r"/>
            <a:r>
              <a:rPr lang="en-US" sz="2400" dirty="0">
                <a:gradFill>
                  <a:gsLst>
                    <a:gs pos="6494">
                      <a:schemeClr val="tx1"/>
                    </a:gs>
                    <a:gs pos="18182">
                      <a:schemeClr val="tx1"/>
                    </a:gs>
                  </a:gsLst>
                  <a:lin ang="5400000" scaled="1"/>
                </a:gradFill>
              </a:rPr>
              <a:t>#</a:t>
            </a:r>
            <a:r>
              <a:rPr lang="en-US" sz="2400" dirty="0" err="1">
                <a:gradFill>
                  <a:gsLst>
                    <a:gs pos="6494">
                      <a:schemeClr val="tx1"/>
                    </a:gs>
                    <a:gs pos="18182">
                      <a:schemeClr val="tx1"/>
                    </a:gs>
                  </a:gsLst>
                  <a:lin ang="5400000" scaled="1"/>
                </a:gradFill>
              </a:rPr>
              <a:t>MSBuild</a:t>
            </a:r>
            <a:endParaRPr lang="en-US" sz="2400" dirty="0">
              <a:gradFill>
                <a:gsLst>
                  <a:gs pos="6494">
                    <a:schemeClr val="tx1"/>
                  </a:gs>
                  <a:gs pos="18182">
                    <a:schemeClr val="tx1"/>
                  </a:gs>
                </a:gsLst>
                <a:lin ang="5400000" scaled="1"/>
              </a:gradFill>
            </a:endParaRPr>
          </a:p>
        </p:txBody>
      </p:sp>
    </p:spTree>
    <p:extLst>
      <p:ext uri="{BB962C8B-B14F-4D97-AF65-F5344CB8AC3E}">
        <p14:creationId xmlns:p14="http://schemas.microsoft.com/office/powerpoint/2010/main" val="3075939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(without bullet points)</a:t>
            </a:r>
          </a:p>
        </p:txBody>
      </p:sp>
      <p:sp>
        <p:nvSpPr>
          <p:cNvPr id="6" name="Text Placeholder 5"/>
          <p:cNvSpPr>
            <a:spLocks noGrp="1"/>
          </p:cNvSpPr>
          <p:nvPr>
            <p:ph type="body" sz="quarter" idx="10"/>
          </p:nvPr>
        </p:nvSpPr>
        <p:spPr>
          <a:xfrm>
            <a:off x="274638" y="1212850"/>
            <a:ext cx="11888787" cy="2816156"/>
          </a:xfrm>
        </p:spPr>
        <p:txBody>
          <a:bodyPr/>
          <a:lstStyle/>
          <a:p>
            <a:r>
              <a:rPr lang="en-US" dirty="0"/>
              <a:t>Main topic 1: size 36pt</a:t>
            </a:r>
          </a:p>
          <a:p>
            <a:pPr lvl="1"/>
            <a:r>
              <a:rPr lang="en-US" dirty="0"/>
              <a:t>Size 28pt for second level</a:t>
            </a:r>
          </a:p>
          <a:p>
            <a:pPr lvl="2"/>
            <a:r>
              <a:rPr lang="en-US" dirty="0"/>
              <a:t>Size 24pt for third level</a:t>
            </a:r>
          </a:p>
          <a:p>
            <a:pPr lvl="3"/>
            <a:r>
              <a:rPr lang="en-US" dirty="0"/>
              <a:t>Size 22pt for fourth level</a:t>
            </a:r>
          </a:p>
          <a:p>
            <a:pPr lvl="4"/>
            <a:r>
              <a:rPr lang="en-US" dirty="0"/>
              <a:t>Size 22 for fifth level</a:t>
            </a:r>
          </a:p>
          <a:p>
            <a:pPr lvl="2"/>
            <a:endParaRPr lang="en-US" dirty="0"/>
          </a:p>
        </p:txBody>
      </p:sp>
    </p:spTree>
    <p:extLst>
      <p:ext uri="{BB962C8B-B14F-4D97-AF65-F5344CB8AC3E}">
        <p14:creationId xmlns:p14="http://schemas.microsoft.com/office/powerpoint/2010/main" val="4234473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with bullet points - adjusting list levels</a:t>
            </a:r>
          </a:p>
        </p:txBody>
      </p:sp>
      <p:sp>
        <p:nvSpPr>
          <p:cNvPr id="6" name="Text Placeholder 5"/>
          <p:cNvSpPr>
            <a:spLocks noGrp="1"/>
          </p:cNvSpPr>
          <p:nvPr>
            <p:ph type="body" sz="quarter" idx="10"/>
          </p:nvPr>
        </p:nvSpPr>
        <p:spPr>
          <a:xfrm>
            <a:off x="274702" y="1211287"/>
            <a:ext cx="11888787" cy="2308324"/>
          </a:xfrm>
        </p:spPr>
        <p:txBody>
          <a:bodyPr/>
          <a:lstStyle/>
          <a:p>
            <a:r>
              <a:rPr lang="en-US" dirty="0"/>
              <a:t>Main topic 1: size 36pt</a:t>
            </a:r>
          </a:p>
          <a:p>
            <a:pPr lvl="1"/>
            <a:r>
              <a:rPr lang="en-US" dirty="0"/>
              <a:t>Size 28pt for second level</a:t>
            </a:r>
          </a:p>
          <a:p>
            <a:pPr lvl="2"/>
            <a:r>
              <a:rPr lang="en-US" dirty="0"/>
              <a:t>Size 24pt for third level</a:t>
            </a:r>
          </a:p>
          <a:p>
            <a:pPr lvl="3"/>
            <a:r>
              <a:rPr lang="en-US" dirty="0"/>
              <a:t>Size 22pt for fourth level</a:t>
            </a:r>
          </a:p>
          <a:p>
            <a:pPr lvl="4"/>
            <a:r>
              <a:rPr lang="en-US" dirty="0"/>
              <a:t>Size 22 for fifth level</a:t>
            </a:r>
          </a:p>
        </p:txBody>
      </p:sp>
      <p:sp>
        <p:nvSpPr>
          <p:cNvPr id="7" name="Rectangle 6"/>
          <p:cNvSpPr/>
          <p:nvPr/>
        </p:nvSpPr>
        <p:spPr bwMode="auto">
          <a:xfrm>
            <a:off x="8501063" y="2765750"/>
            <a:ext cx="3663140" cy="39405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1400" dirty="0">
                <a:gradFill>
                  <a:gsLst>
                    <a:gs pos="5417">
                      <a:srgbClr val="FFFFFF"/>
                    </a:gs>
                    <a:gs pos="28000">
                      <a:srgbClr val="FFFFFF"/>
                    </a:gs>
                  </a:gsLst>
                  <a:lin ang="5400000" scaled="0"/>
                </a:gradFill>
                <a:ea typeface="Segoe UI" pitchFamily="34" charset="0"/>
                <a:cs typeface="Segoe UI" pitchFamily="34" charset="0"/>
              </a:rPr>
              <a:t>Use the “Decrease List Level” and “Increase List Level” tools on the Home Menu to change text levels.</a:t>
            </a:r>
          </a:p>
          <a:p>
            <a:pPr defTabSz="932472" fontAlgn="base">
              <a:spcBef>
                <a:spcPts val="612"/>
              </a:spcBef>
              <a:spcAft>
                <a:spcPct val="0"/>
              </a:spcAft>
            </a:pPr>
            <a:r>
              <a:rPr lang="en-US" sz="1400" dirty="0">
                <a:gradFill>
                  <a:gsLst>
                    <a:gs pos="5417">
                      <a:srgbClr val="FFFFFF"/>
                    </a:gs>
                    <a:gs pos="28000">
                      <a:srgbClr val="FFFFFF"/>
                    </a:gs>
                  </a:gsLst>
                  <a:lin ang="5400000" scaled="0"/>
                </a:gradFill>
                <a:ea typeface="Segoe UI" pitchFamily="34" charset="0"/>
                <a:cs typeface="Segoe UI" pitchFamily="34" charset="0"/>
              </a:rPr>
              <a:t>Try this:  </a:t>
            </a:r>
          </a:p>
          <a:p>
            <a:pPr marL="294732" indent="-239672" defTabSz="932472" fontAlgn="base">
              <a:spcBef>
                <a:spcPct val="0"/>
              </a:spcBef>
              <a:spcAft>
                <a:spcPct val="0"/>
              </a:spcAft>
              <a:buFont typeface="+mj-lt"/>
              <a:buAutoNum type="arabicPeriod"/>
            </a:pPr>
            <a:r>
              <a:rPr lang="en-US" sz="1400" dirty="0">
                <a:gradFill>
                  <a:gsLst>
                    <a:gs pos="5417">
                      <a:srgbClr val="FFFFFF"/>
                    </a:gs>
                    <a:gs pos="28000">
                      <a:srgbClr val="FFFFFF"/>
                    </a:gs>
                  </a:gsLst>
                  <a:lin ang="5400000" scaled="0"/>
                </a:gradFill>
                <a:ea typeface="Segoe UI" pitchFamily="34" charset="0"/>
                <a:cs typeface="Segoe UI" pitchFamily="34" charset="0"/>
              </a:rPr>
              <a:t>Place your cursor in any row of text to the left that says “Size 20pt for subtopics”</a:t>
            </a:r>
          </a:p>
          <a:p>
            <a:pPr marL="294732" indent="-239672" defTabSz="932472" fontAlgn="base">
              <a:spcBef>
                <a:spcPct val="0"/>
              </a:spcBef>
              <a:spcAft>
                <a:spcPct val="0"/>
              </a:spcAft>
              <a:buFont typeface="+mj-lt"/>
              <a:buAutoNum type="arabicPeriod"/>
            </a:pPr>
            <a:r>
              <a:rPr lang="en-US" sz="1400" dirty="0">
                <a:gradFill>
                  <a:gsLst>
                    <a:gs pos="5417">
                      <a:srgbClr val="FFFFFF"/>
                    </a:gs>
                    <a:gs pos="28000">
                      <a:srgbClr val="FFFFFF"/>
                    </a:gs>
                  </a:gsLst>
                  <a:lin ang="5400000" scaled="0"/>
                </a:gradFill>
                <a:ea typeface="Segoe UI" pitchFamily="34" charset="0"/>
                <a:cs typeface="Segoe UI" pitchFamily="34" charset="0"/>
              </a:rPr>
              <a:t>Next click the Home tab, and then on the “</a:t>
            </a:r>
            <a:r>
              <a:rPr lang="en-US" sz="1400" u="sng" dirty="0">
                <a:gradFill>
                  <a:gsLst>
                    <a:gs pos="5417">
                      <a:srgbClr val="FFFFFF"/>
                    </a:gs>
                    <a:gs pos="28000">
                      <a:srgbClr val="FFFFFF"/>
                    </a:gs>
                  </a:gsLst>
                  <a:lin ang="5400000" scaled="0"/>
                </a:gradFill>
                <a:ea typeface="Segoe UI" pitchFamily="34" charset="0"/>
                <a:cs typeface="Segoe UI" pitchFamily="34" charset="0"/>
              </a:rPr>
              <a:t>Decrease List level</a:t>
            </a:r>
            <a:r>
              <a:rPr lang="en-US" sz="1400" dirty="0">
                <a:gradFill>
                  <a:gsLst>
                    <a:gs pos="5417">
                      <a:srgbClr val="FFFFFF"/>
                    </a:gs>
                    <a:gs pos="28000">
                      <a:srgbClr val="FFFFFF"/>
                    </a:gs>
                  </a:gsLst>
                  <a:lin ang="5400000" scaled="0"/>
                </a:gradFill>
                <a:ea typeface="Segoe UI" pitchFamily="34" charset="0"/>
                <a:cs typeface="Segoe UI" pitchFamily="34" charset="0"/>
              </a:rPr>
              <a:t>” tool. Notice how the line moves up one level.</a:t>
            </a:r>
          </a:p>
          <a:p>
            <a:pPr marL="294732" indent="-239672" defTabSz="932472" fontAlgn="base">
              <a:spcBef>
                <a:spcPct val="0"/>
              </a:spcBef>
              <a:spcAft>
                <a:spcPct val="0"/>
              </a:spcAft>
              <a:buFont typeface="+mj-lt"/>
              <a:buAutoNum type="arabicPeriod"/>
            </a:pPr>
            <a:r>
              <a:rPr lang="en-US" sz="1400" dirty="0">
                <a:gradFill>
                  <a:gsLst>
                    <a:gs pos="5417">
                      <a:srgbClr val="FFFFFF"/>
                    </a:gs>
                    <a:gs pos="28000">
                      <a:srgbClr val="FFFFFF"/>
                    </a:gs>
                  </a:gsLst>
                  <a:lin ang="5400000" scaled="0"/>
                </a:gradFill>
                <a:ea typeface="Segoe UI" pitchFamily="34" charset="0"/>
                <a:cs typeface="Segoe UI" pitchFamily="34" charset="0"/>
              </a:rPr>
              <a:t>Now try placing your cursor in one of the  “Main topic…” lines of text. Click the “</a:t>
            </a:r>
            <a:r>
              <a:rPr lang="en-US" sz="1400" u="sng" dirty="0">
                <a:gradFill>
                  <a:gsLst>
                    <a:gs pos="5417">
                      <a:srgbClr val="FFFFFF"/>
                    </a:gs>
                    <a:gs pos="28000">
                      <a:srgbClr val="FFFFFF"/>
                    </a:gs>
                  </a:gsLst>
                  <a:lin ang="5400000" scaled="0"/>
                </a:gradFill>
                <a:ea typeface="Segoe UI" pitchFamily="34" charset="0"/>
                <a:cs typeface="Segoe UI" pitchFamily="34" charset="0"/>
              </a:rPr>
              <a:t>Increase List Level</a:t>
            </a:r>
            <a:r>
              <a:rPr lang="en-US" sz="1400" dirty="0">
                <a:gradFill>
                  <a:gsLst>
                    <a:gs pos="5417">
                      <a:srgbClr val="FFFFFF"/>
                    </a:gs>
                    <a:gs pos="28000">
                      <a:srgbClr val="FFFFFF"/>
                    </a:gs>
                  </a:gsLst>
                  <a:lin ang="5400000" scaled="0"/>
                </a:gradFill>
                <a:ea typeface="Segoe UI" pitchFamily="34" charset="0"/>
                <a:cs typeface="Segoe UI" pitchFamily="34" charset="0"/>
              </a:rPr>
              <a:t>” tool and see how the text is pushed in one level</a:t>
            </a:r>
          </a:p>
          <a:p>
            <a:pPr defTabSz="932472" fontAlgn="base">
              <a:spcBef>
                <a:spcPts val="612"/>
              </a:spcBef>
              <a:spcAft>
                <a:spcPct val="0"/>
              </a:spcAft>
            </a:pPr>
            <a:r>
              <a:rPr lang="en-US" sz="1400" dirty="0">
                <a:gradFill>
                  <a:gsLst>
                    <a:gs pos="5417">
                      <a:srgbClr val="FFFFFF"/>
                    </a:gs>
                    <a:gs pos="28000">
                      <a:srgbClr val="FFFFFF"/>
                    </a:gs>
                  </a:gsLst>
                  <a:lin ang="5400000" scaled="0"/>
                </a:gradFill>
                <a:ea typeface="Segoe UI" pitchFamily="34" charset="0"/>
                <a:cs typeface="Segoe UI" pitchFamily="34" charset="0"/>
              </a:rPr>
              <a:t>Use these 2 tools to adjust your text levels as you work</a:t>
            </a:r>
          </a:p>
        </p:txBody>
      </p:sp>
      <p:pic>
        <p:nvPicPr>
          <p:cNvPr id="8" name="Picture 3"/>
          <p:cNvPicPr>
            <a:picLocks noChangeArrowheads="1"/>
          </p:cNvPicPr>
          <p:nvPr/>
        </p:nvPicPr>
        <p:blipFill>
          <a:blip r:embed="rId3">
            <a:extLst>
              <a:ext uri="{28A0092B-C50C-407E-A947-70E740481C1C}">
                <a14:useLocalDpi xmlns:a14="http://schemas.microsoft.com/office/drawing/2010/main"/>
              </a:ext>
            </a:extLst>
          </a:blip>
          <a:stretch>
            <a:fillRect/>
          </a:stretch>
        </p:blipFill>
        <p:spPr bwMode="auto">
          <a:xfrm>
            <a:off x="2012043" y="5310029"/>
            <a:ext cx="6264116" cy="1396294"/>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2049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274638" y="1828800"/>
            <a:ext cx="11887200" cy="2025170"/>
          </a:xfrm>
        </p:spPr>
        <p:txBody>
          <a:bodyPr/>
          <a:lstStyle/>
          <a:p>
            <a:r>
              <a:rPr lang="en-US" dirty="0"/>
              <a:t>Example of a bulleted slide with a subhead</a:t>
            </a:r>
          </a:p>
          <a:p>
            <a:pPr lvl="1"/>
            <a:r>
              <a:rPr lang="en-US" dirty="0"/>
              <a:t>Set the slide title to “Sentence case”</a:t>
            </a:r>
          </a:p>
          <a:p>
            <a:pPr lvl="1"/>
            <a:r>
              <a:rPr lang="en-US" dirty="0"/>
              <a:t>Set subheads to “Sentence case”</a:t>
            </a:r>
          </a:p>
          <a:p>
            <a:pPr lvl="0"/>
            <a:r>
              <a:rPr lang="en-US" dirty="0"/>
              <a:t>Hyperlink style</a:t>
            </a:r>
          </a:p>
          <a:p>
            <a:pPr lvl="1"/>
            <a:r>
              <a:rPr lang="en-US" dirty="0">
                <a:hlinkClick r:id="rId3"/>
              </a:rPr>
              <a:t>www.microsoft.com</a:t>
            </a:r>
            <a:r>
              <a:rPr lang="en-US" dirty="0"/>
              <a:t> </a:t>
            </a:r>
          </a:p>
        </p:txBody>
      </p:sp>
      <p:sp>
        <p:nvSpPr>
          <p:cNvPr id="2" name="Title 1"/>
          <p:cNvSpPr>
            <a:spLocks noGrp="1"/>
          </p:cNvSpPr>
          <p:nvPr>
            <p:ph type="title"/>
          </p:nvPr>
        </p:nvSpPr>
        <p:spPr/>
        <p:txBody>
          <a:bodyPr/>
          <a:lstStyle/>
          <a:p>
            <a:r>
              <a:rPr lang="en-US" dirty="0"/>
              <a:t>Bullet points layout with subtitle</a:t>
            </a:r>
            <a:br>
              <a:rPr lang="en-US" dirty="0"/>
            </a:br>
            <a:r>
              <a:rPr lang="en-US" sz="3600" dirty="0">
                <a:gradFill>
                  <a:gsLst>
                    <a:gs pos="21538">
                      <a:schemeClr val="tx1"/>
                    </a:gs>
                    <a:gs pos="33000">
                      <a:schemeClr val="tx1"/>
                    </a:gs>
                  </a:gsLst>
                  <a:lin ang="5400000" scaled="0"/>
                </a:gradFill>
              </a:rPr>
              <a:t>Subtitle is smaller in the same text block</a:t>
            </a:r>
            <a:endParaRPr lang="en-US" sz="4000" dirty="0">
              <a:gradFill>
                <a:gsLst>
                  <a:gs pos="21538">
                    <a:schemeClr val="tx1"/>
                  </a:gs>
                  <a:gs pos="33000">
                    <a:schemeClr val="tx1"/>
                  </a:gs>
                </a:gsLst>
                <a:lin ang="5400000" scaled="0"/>
              </a:gradFill>
            </a:endParaRPr>
          </a:p>
        </p:txBody>
      </p:sp>
    </p:spTree>
    <p:extLst>
      <p:ext uri="{BB962C8B-B14F-4D97-AF65-F5344CB8AC3E}">
        <p14:creationId xmlns:p14="http://schemas.microsoft.com/office/powerpoint/2010/main" val="3887587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Azure CLI 2.0</a:t>
            </a:r>
            <a:endParaRPr lang="en-US" dirty="0"/>
          </a:p>
        </p:txBody>
      </p:sp>
      <p:sp>
        <p:nvSpPr>
          <p:cNvPr id="5" name="Text Placeholder 4"/>
          <p:cNvSpPr>
            <a:spLocks noGrp="1"/>
          </p:cNvSpPr>
          <p:nvPr>
            <p:ph type="body" sz="quarter" idx="12"/>
          </p:nvPr>
        </p:nvSpPr>
        <p:spPr/>
        <p:txBody>
          <a:bodyPr/>
          <a:lstStyle/>
          <a:p>
            <a:r>
              <a:rPr lang="en-US" dirty="0" smtClean="0"/>
              <a:t>Jason R. Shaver</a:t>
            </a:r>
            <a:endParaRPr lang="en-US" dirty="0"/>
          </a:p>
          <a:p>
            <a:r>
              <a:rPr lang="en-US" dirty="0" smtClean="0"/>
              <a:t>Senior Program Manager</a:t>
            </a:r>
            <a:endParaRPr lang="en-US" dirty="0"/>
          </a:p>
        </p:txBody>
      </p:sp>
      <p:sp>
        <p:nvSpPr>
          <p:cNvPr id="6" name="Text Placeholder 5"/>
          <p:cNvSpPr>
            <a:spLocks noGrp="1"/>
          </p:cNvSpPr>
          <p:nvPr>
            <p:ph type="body" sz="quarter" idx="15"/>
          </p:nvPr>
        </p:nvSpPr>
        <p:spPr/>
        <p:txBody>
          <a:bodyPr/>
          <a:lstStyle/>
          <a:p>
            <a:r>
              <a:rPr lang="en-US" dirty="0" smtClean="0"/>
              <a:t>P4119</a:t>
            </a:r>
            <a:endParaRPr lang="en-US" dirty="0"/>
          </a:p>
        </p:txBody>
      </p:sp>
    </p:spTree>
    <p:extLst>
      <p:ext uri="{BB962C8B-B14F-4D97-AF65-F5344CB8AC3E}">
        <p14:creationId xmlns:p14="http://schemas.microsoft.com/office/powerpoint/2010/main" val="3788647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Photo layout 1</a:t>
            </a:r>
            <a:endParaRPr lang="en-US" dirty="0"/>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49148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25398" y="2747826"/>
            <a:ext cx="1657350" cy="3248025"/>
          </a:xfrm>
          <a:prstGeom prst="rect">
            <a:avLst/>
          </a:prstGeom>
        </p:spPr>
      </p:pic>
      <p:sp>
        <p:nvSpPr>
          <p:cNvPr id="2" name="Title 1"/>
          <p:cNvSpPr>
            <a:spLocks noGrp="1"/>
          </p:cNvSpPr>
          <p:nvPr>
            <p:ph type="title"/>
          </p:nvPr>
        </p:nvSpPr>
        <p:spPr/>
        <p:txBody>
          <a:bodyPr/>
          <a:lstStyle/>
          <a:p>
            <a:r>
              <a:rPr lang="en-US" dirty="0"/>
              <a:t>Slide palette info</a:t>
            </a:r>
          </a:p>
        </p:txBody>
      </p:sp>
      <p:sp>
        <p:nvSpPr>
          <p:cNvPr id="29" name="Rectangle 28"/>
          <p:cNvSpPr/>
          <p:nvPr/>
        </p:nvSpPr>
        <p:spPr bwMode="auto">
          <a:xfrm>
            <a:off x="1088475" y="2982932"/>
            <a:ext cx="980023" cy="155434"/>
          </a:xfrm>
          <a:prstGeom prst="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27" name="Group 26"/>
          <p:cNvGrpSpPr/>
          <p:nvPr/>
        </p:nvGrpSpPr>
        <p:grpSpPr>
          <a:xfrm>
            <a:off x="3888770" y="4114332"/>
            <a:ext cx="7199136" cy="2869038"/>
            <a:chOff x="3630747" y="3737150"/>
            <a:chExt cx="7199136" cy="2869038"/>
          </a:xfrm>
        </p:grpSpPr>
        <p:sp>
          <p:nvSpPr>
            <p:cNvPr id="30" name="Rectangle 3"/>
            <p:cNvSpPr/>
            <p:nvPr/>
          </p:nvSpPr>
          <p:spPr bwMode="auto">
            <a:xfrm>
              <a:off x="3630747" y="4254353"/>
              <a:ext cx="7127758" cy="1438579"/>
            </a:xfrm>
            <a:custGeom>
              <a:avLst/>
              <a:gdLst/>
              <a:ahLst/>
              <a:cxnLst/>
              <a:rect l="l" t="t" r="r" b="b"/>
              <a:pathLst>
                <a:path w="6985822" h="1410500">
                  <a:moveTo>
                    <a:pt x="0" y="0"/>
                  </a:moveTo>
                  <a:lnTo>
                    <a:pt x="3955278" y="0"/>
                  </a:lnTo>
                  <a:lnTo>
                    <a:pt x="3955278" y="170496"/>
                  </a:lnTo>
                  <a:lnTo>
                    <a:pt x="6985822" y="170496"/>
                  </a:lnTo>
                  <a:lnTo>
                    <a:pt x="6985822" y="1284072"/>
                  </a:lnTo>
                  <a:lnTo>
                    <a:pt x="3955278" y="1284072"/>
                  </a:lnTo>
                  <a:lnTo>
                    <a:pt x="3955278" y="1410500"/>
                  </a:lnTo>
                  <a:lnTo>
                    <a:pt x="0" y="1410500"/>
                  </a:lnTo>
                  <a:close/>
                </a:path>
              </a:pathLst>
            </a:custGeom>
            <a:noFill/>
            <a:ln w="3175">
              <a:solidFill>
                <a:schemeClr val="tx1">
                  <a:alpha val="27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err="1">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6361410" y="4378088"/>
              <a:ext cx="1206527" cy="1206042"/>
            </a:xfrm>
            <a:prstGeom prst="rect">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100000">
                        <a:schemeClr val="bg1"/>
                      </a:gs>
                      <a:gs pos="0">
                        <a:schemeClr val="bg1"/>
                      </a:gs>
                    </a:gsLst>
                    <a:lin ang="5400000" scaled="0"/>
                  </a:gradFill>
                </a:rPr>
                <a:t>Accent 3</a:t>
              </a:r>
            </a:p>
          </p:txBody>
        </p:sp>
        <p:sp>
          <p:nvSpPr>
            <p:cNvPr id="32" name="Rectangle 31"/>
            <p:cNvSpPr/>
            <p:nvPr/>
          </p:nvSpPr>
          <p:spPr bwMode="auto">
            <a:xfrm>
              <a:off x="5056434" y="4378088"/>
              <a:ext cx="1206527" cy="1206042"/>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4545">
                        <a:schemeClr val="tx1"/>
                      </a:gs>
                      <a:gs pos="70000">
                        <a:schemeClr val="tx1"/>
                      </a:gs>
                    </a:gsLst>
                    <a:lin ang="5400000" scaled="0"/>
                  </a:gradFill>
                </a:rPr>
                <a:t>Accent 2</a:t>
              </a:r>
            </a:p>
          </p:txBody>
        </p:sp>
        <p:sp>
          <p:nvSpPr>
            <p:cNvPr id="33" name="Rectangle 32"/>
            <p:cNvSpPr/>
            <p:nvPr/>
          </p:nvSpPr>
          <p:spPr bwMode="auto">
            <a:xfrm>
              <a:off x="3751458" y="4378088"/>
              <a:ext cx="1206527" cy="120604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Accent 1</a:t>
              </a:r>
            </a:p>
          </p:txBody>
        </p:sp>
        <p:sp>
          <p:nvSpPr>
            <p:cNvPr id="34" name="Rectangle 33"/>
            <p:cNvSpPr/>
            <p:nvPr/>
          </p:nvSpPr>
          <p:spPr bwMode="auto">
            <a:xfrm>
              <a:off x="9736779" y="4528438"/>
              <a:ext cx="935733" cy="935357"/>
            </a:xfrm>
            <a:prstGeom prst="rect">
              <a:avLst/>
            </a:prstGeom>
            <a:solidFill>
              <a:schemeClr val="accent6"/>
            </a:solidFill>
            <a:ln w="3175">
              <a:solidFill>
                <a:schemeClr val="tx1">
                  <a:lumMod val="20000"/>
                  <a:lumOff val="80000"/>
                </a:schemeClr>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3590">
                        <a:srgbClr val="282828"/>
                      </a:gs>
                      <a:gs pos="15385">
                        <a:srgbClr val="353535"/>
                      </a:gs>
                    </a:gsLst>
                    <a:lin ang="5400000" scaled="0"/>
                  </a:gradFill>
                </a:rPr>
                <a:t>Accent 6</a:t>
              </a:r>
            </a:p>
          </p:txBody>
        </p:sp>
        <p:sp>
          <p:nvSpPr>
            <p:cNvPr id="35" name="Rectangle 34"/>
            <p:cNvSpPr/>
            <p:nvPr/>
          </p:nvSpPr>
          <p:spPr bwMode="auto">
            <a:xfrm>
              <a:off x="8705220" y="4528438"/>
              <a:ext cx="935733" cy="935357"/>
            </a:xfrm>
            <a:prstGeom prst="rect">
              <a:avLst/>
            </a:prstGeom>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3540">
                        <a:schemeClr val="tx1"/>
                      </a:gs>
                      <a:gs pos="22000">
                        <a:schemeClr val="tx1"/>
                      </a:gs>
                    </a:gsLst>
                    <a:lin ang="5400000" scaled="0"/>
                  </a:gradFill>
                </a:rPr>
                <a:t>Accent 5</a:t>
              </a:r>
            </a:p>
          </p:txBody>
        </p:sp>
        <p:sp>
          <p:nvSpPr>
            <p:cNvPr id="36" name="Rectangle 35"/>
            <p:cNvSpPr/>
            <p:nvPr/>
          </p:nvSpPr>
          <p:spPr bwMode="auto">
            <a:xfrm>
              <a:off x="7666388" y="4528438"/>
              <a:ext cx="935733" cy="935357"/>
            </a:xfrm>
            <a:prstGeom prst="rect">
              <a:avLst/>
            </a:prstGeom>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0">
                        <a:srgbClr val="FFFFFF"/>
                      </a:gs>
                      <a:gs pos="100000">
                        <a:srgbClr val="FFFFFF"/>
                      </a:gs>
                    </a:gsLst>
                    <a:lin ang="5400000" scaled="0"/>
                  </a:gradFill>
                </a:rPr>
                <a:t>Accent 4</a:t>
              </a:r>
            </a:p>
          </p:txBody>
        </p:sp>
        <p:sp>
          <p:nvSpPr>
            <p:cNvPr id="37" name="TextBox 36"/>
            <p:cNvSpPr txBox="1"/>
            <p:nvPr/>
          </p:nvSpPr>
          <p:spPr>
            <a:xfrm>
              <a:off x="3757856" y="3737150"/>
              <a:ext cx="7060545" cy="313904"/>
            </a:xfrm>
            <a:prstGeom prst="rect">
              <a:avLst/>
            </a:prstGeom>
            <a:noFill/>
          </p:spPr>
          <p:txBody>
            <a:bodyPr wrap="square" lIns="0" tIns="0" rIns="0" bIns="0" rtlCol="0">
              <a:spAutoFit/>
            </a:bodyPr>
            <a:lstStyle/>
            <a:p>
              <a:pPr algn="ctr"/>
              <a:r>
                <a:rPr lang="en-US" sz="2000" dirty="0">
                  <a:gradFill>
                    <a:gsLst>
                      <a:gs pos="2917">
                        <a:schemeClr val="tx1"/>
                      </a:gs>
                      <a:gs pos="30000">
                        <a:schemeClr val="tx1"/>
                      </a:gs>
                    </a:gsLst>
                    <a:lin ang="5400000" scaled="0"/>
                  </a:gradFill>
                </a:rPr>
                <a:t>Accent colors 1-6 – (6 Theme Colors to the far right)</a:t>
              </a:r>
            </a:p>
          </p:txBody>
        </p:sp>
        <p:grpSp>
          <p:nvGrpSpPr>
            <p:cNvPr id="38" name="Group 37"/>
            <p:cNvGrpSpPr/>
            <p:nvPr/>
          </p:nvGrpSpPr>
          <p:grpSpPr>
            <a:xfrm>
              <a:off x="3751456" y="3819883"/>
              <a:ext cx="6921056" cy="455867"/>
              <a:chOff x="5099206" y="3872901"/>
              <a:chExt cx="6165897" cy="363048"/>
            </a:xfrm>
          </p:grpSpPr>
          <p:cxnSp>
            <p:nvCxnSpPr>
              <p:cNvPr id="41" name="Straight Connector 40"/>
              <p:cNvCxnSpPr/>
              <p:nvPr/>
            </p:nvCxnSpPr>
            <p:spPr>
              <a:xfrm>
                <a:off x="5104785" y="4099191"/>
                <a:ext cx="6154739" cy="0"/>
              </a:xfrm>
              <a:prstGeom prst="line">
                <a:avLst/>
              </a:prstGeom>
              <a:noFill/>
              <a:ln>
                <a:solidFill>
                  <a:schemeClr val="tx1"/>
                </a:solidFill>
                <a:headEnd type="arrow" w="med" len="med"/>
                <a:tailEnd type="arrow" w="med" len="med"/>
              </a:ln>
              <a:effectLst/>
            </p:spPr>
            <p:style>
              <a:lnRef idx="1">
                <a:schemeClr val="accent2"/>
              </a:lnRef>
              <a:fillRef idx="3">
                <a:schemeClr val="accent2"/>
              </a:fillRef>
              <a:effectRef idx="2">
                <a:schemeClr val="accent2"/>
              </a:effectRef>
              <a:fontRef idx="minor">
                <a:schemeClr val="lt1"/>
              </a:fontRef>
            </p:style>
          </p:cxnSp>
          <p:cxnSp>
            <p:nvCxnSpPr>
              <p:cNvPr id="42" name="Straight Connector 41"/>
              <p:cNvCxnSpPr/>
              <p:nvPr/>
            </p:nvCxnSpPr>
            <p:spPr>
              <a:xfrm>
                <a:off x="5099206" y="3872901"/>
                <a:ext cx="0" cy="363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1265103" y="3872902"/>
                <a:ext cx="0" cy="363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 name="Text Placeholder 2"/>
            <p:cNvSpPr txBox="1">
              <a:spLocks/>
            </p:cNvSpPr>
            <p:nvPr/>
          </p:nvSpPr>
          <p:spPr>
            <a:xfrm>
              <a:off x="3751456" y="5843402"/>
              <a:ext cx="3816481" cy="762786"/>
            </a:xfrm>
            <a:prstGeom prst="rect">
              <a:avLst/>
            </a:prstGeom>
          </p:spPr>
          <p:txBody>
            <a:bodyPr vert="horz" wrap="square" lIns="182880" tIns="0" rIns="18288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gradFill>
                    <a:gsLst>
                      <a:gs pos="2917">
                        <a:schemeClr val="tx1"/>
                      </a:gs>
                      <a:gs pos="30000">
                        <a:schemeClr val="tx1"/>
                      </a:gs>
                    </a:gsLst>
                    <a:lin ang="5400000" scaled="0"/>
                  </a:gradFill>
                  <a:latin typeface="+mn-lt"/>
                </a:rPr>
                <a:t>Use </a:t>
              </a:r>
              <a:r>
                <a:rPr lang="en-US" sz="1800" b="1" dirty="0">
                  <a:gradFill>
                    <a:gsLst>
                      <a:gs pos="2917">
                        <a:schemeClr val="tx1"/>
                      </a:gs>
                      <a:gs pos="30000">
                        <a:schemeClr val="tx1"/>
                      </a:gs>
                    </a:gsLst>
                    <a:lin ang="5400000" scaled="0"/>
                  </a:gradFill>
                  <a:latin typeface="+mn-lt"/>
                </a:rPr>
                <a:t>Accent 1</a:t>
              </a:r>
              <a:r>
                <a:rPr lang="en-US" sz="1800" dirty="0">
                  <a:gradFill>
                    <a:gsLst>
                      <a:gs pos="2917">
                        <a:schemeClr val="tx1"/>
                      </a:gs>
                      <a:gs pos="30000">
                        <a:schemeClr val="tx1"/>
                      </a:gs>
                    </a:gsLst>
                    <a:lin ang="5400000" scaled="0"/>
                  </a:gradFill>
                  <a:latin typeface="+mn-lt"/>
                </a:rPr>
                <a:t> as the main accent color. Use </a:t>
              </a:r>
              <a:r>
                <a:rPr lang="en-US" sz="1800" b="1" dirty="0">
                  <a:gradFill>
                    <a:gsLst>
                      <a:gs pos="2917">
                        <a:schemeClr val="tx1"/>
                      </a:gs>
                      <a:gs pos="30000">
                        <a:schemeClr val="tx1"/>
                      </a:gs>
                    </a:gsLst>
                    <a:lin ang="5400000" scaled="0"/>
                  </a:gradFill>
                  <a:latin typeface="+mn-lt"/>
                </a:rPr>
                <a:t>Accent 2</a:t>
              </a:r>
              <a:r>
                <a:rPr lang="en-US" sz="1800" dirty="0">
                  <a:gradFill>
                    <a:gsLst>
                      <a:gs pos="2917">
                        <a:schemeClr val="tx1"/>
                      </a:gs>
                      <a:gs pos="30000">
                        <a:schemeClr val="tx1"/>
                      </a:gs>
                    </a:gsLst>
                    <a:lin ang="5400000" scaled="0"/>
                  </a:gradFill>
                  <a:latin typeface="+mn-lt"/>
                </a:rPr>
                <a:t> and </a:t>
              </a:r>
              <a:r>
                <a:rPr lang="en-US" sz="1800" b="1" dirty="0">
                  <a:gradFill>
                    <a:gsLst>
                      <a:gs pos="2917">
                        <a:schemeClr val="tx1"/>
                      </a:gs>
                      <a:gs pos="30000">
                        <a:schemeClr val="tx1"/>
                      </a:gs>
                    </a:gsLst>
                    <a:lin ang="5400000" scaled="0"/>
                  </a:gradFill>
                  <a:latin typeface="+mn-lt"/>
                </a:rPr>
                <a:t>Accent 3</a:t>
              </a:r>
              <a:r>
                <a:rPr lang="en-US" sz="1800" dirty="0">
                  <a:gradFill>
                    <a:gsLst>
                      <a:gs pos="2917">
                        <a:schemeClr val="tx1"/>
                      </a:gs>
                      <a:gs pos="30000">
                        <a:schemeClr val="tx1"/>
                      </a:gs>
                    </a:gsLst>
                    <a:lin ang="5400000" scaled="0"/>
                  </a:gradFill>
                  <a:latin typeface="+mn-lt"/>
                </a:rPr>
                <a:t> when </a:t>
              </a:r>
              <a:r>
                <a:rPr lang="en-US" sz="1800" dirty="0">
                  <a:gradFill>
                    <a:gsLst>
                      <a:gs pos="0">
                        <a:schemeClr val="tx1"/>
                      </a:gs>
                      <a:gs pos="86000">
                        <a:schemeClr val="tx1"/>
                      </a:gs>
                    </a:gsLst>
                    <a:lin ang="5400000" scaled="0"/>
                  </a:gradFill>
                  <a:latin typeface="+mn-lt"/>
                </a:rPr>
                <a:t>additional colors are needed. </a:t>
              </a:r>
            </a:p>
          </p:txBody>
        </p:sp>
        <p:sp>
          <p:nvSpPr>
            <p:cNvPr id="40" name="Text Placeholder 2"/>
            <p:cNvSpPr txBox="1">
              <a:spLocks/>
            </p:cNvSpPr>
            <p:nvPr/>
          </p:nvSpPr>
          <p:spPr>
            <a:xfrm>
              <a:off x="7823759" y="5742276"/>
              <a:ext cx="3006124" cy="452021"/>
            </a:xfrm>
            <a:prstGeom prst="rect">
              <a:avLst/>
            </a:prstGeom>
          </p:spPr>
          <p:txBody>
            <a:bodyPr vert="horz" wrap="square" lIns="0" tIns="0" rIns="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gradFill>
                    <a:gsLst>
                      <a:gs pos="0">
                        <a:schemeClr val="tx1"/>
                      </a:gs>
                      <a:gs pos="86000">
                        <a:schemeClr val="tx1"/>
                      </a:gs>
                    </a:gsLst>
                    <a:lin ang="5400000" scaled="0"/>
                  </a:gradFill>
                  <a:latin typeface="+mn-lt"/>
                </a:rPr>
                <a:t>Use </a:t>
              </a:r>
              <a:r>
                <a:rPr lang="en-US" sz="1600" b="1" dirty="0">
                  <a:gradFill>
                    <a:gsLst>
                      <a:gs pos="0">
                        <a:schemeClr val="tx1"/>
                      </a:gs>
                      <a:gs pos="86000">
                        <a:schemeClr val="tx1"/>
                      </a:gs>
                    </a:gsLst>
                    <a:lin ang="5400000" scaled="0"/>
                  </a:gradFill>
                  <a:latin typeface="+mn-lt"/>
                </a:rPr>
                <a:t>Accents 4-6 </a:t>
              </a:r>
              <a:r>
                <a:rPr lang="en-US" sz="1600" dirty="0">
                  <a:gradFill>
                    <a:gsLst>
                      <a:gs pos="0">
                        <a:schemeClr val="tx1"/>
                      </a:gs>
                      <a:gs pos="86000">
                        <a:schemeClr val="tx1"/>
                      </a:gs>
                    </a:gsLst>
                    <a:lin ang="5400000" scaled="0"/>
                  </a:gradFill>
                  <a:latin typeface="+mn-lt"/>
                </a:rPr>
                <a:t>sparingly – only when more colors are necessary. </a:t>
              </a:r>
            </a:p>
          </p:txBody>
        </p:sp>
      </p:grpSp>
      <p:sp>
        <p:nvSpPr>
          <p:cNvPr id="44" name="Text Placeholder 2"/>
          <p:cNvSpPr txBox="1">
            <a:spLocks/>
          </p:cNvSpPr>
          <p:nvPr/>
        </p:nvSpPr>
        <p:spPr>
          <a:xfrm>
            <a:off x="274638" y="1227844"/>
            <a:ext cx="11887200" cy="1209562"/>
          </a:xfrm>
          <a:prstGeom prst="rect">
            <a:avLst/>
          </a:prstGeom>
        </p:spPr>
        <p:txBody>
          <a:bodyPr vert="horz" wrap="square" lIns="182880" tIns="146304" rIns="182880" bIns="146304"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a:gradFill>
                  <a:gsLst>
                    <a:gs pos="21538">
                      <a:schemeClr val="tx1"/>
                    </a:gs>
                    <a:gs pos="33000">
                      <a:schemeClr val="tx1"/>
                    </a:gs>
                  </a:gsLst>
                  <a:lin ang="5400000" scaled="0"/>
                </a:gradFill>
              </a:rPr>
              <a:t>The PowerPoint palette for this template has been built for you and is shown below. Avoid using too many colors in your presentation. </a:t>
            </a:r>
          </a:p>
        </p:txBody>
      </p:sp>
    </p:spTree>
    <p:extLst>
      <p:ext uri="{BB962C8B-B14F-4D97-AF65-F5344CB8AC3E}">
        <p14:creationId xmlns:p14="http://schemas.microsoft.com/office/powerpoint/2010/main" val="372603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Demo</a:t>
            </a:r>
          </a:p>
        </p:txBody>
      </p:sp>
      <p:sp>
        <p:nvSpPr>
          <p:cNvPr id="4" name="Text Placeholder 3"/>
          <p:cNvSpPr>
            <a:spLocks noGrp="1"/>
          </p:cNvSpPr>
          <p:nvPr>
            <p:ph type="body" sz="quarter" idx="12"/>
          </p:nvPr>
        </p:nvSpPr>
        <p:spPr/>
        <p:txBody>
          <a:bodyPr/>
          <a:lstStyle/>
          <a:p>
            <a:r>
              <a:rPr lang="en-US" dirty="0"/>
              <a:t>Speaker name</a:t>
            </a:r>
          </a:p>
        </p:txBody>
      </p:sp>
    </p:spTree>
    <p:extLst>
      <p:ext uri="{BB962C8B-B14F-4D97-AF65-F5344CB8AC3E}">
        <p14:creationId xmlns:p14="http://schemas.microsoft.com/office/powerpoint/2010/main" val="415117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Video</a:t>
            </a:r>
          </a:p>
        </p:txBody>
      </p:sp>
    </p:spTree>
    <p:extLst>
      <p:ext uri="{BB962C8B-B14F-4D97-AF65-F5344CB8AC3E}">
        <p14:creationId xmlns:p14="http://schemas.microsoft.com/office/powerpoint/2010/main" val="1702666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Section title</a:t>
            </a:r>
          </a:p>
        </p:txBody>
      </p:sp>
    </p:spTree>
    <p:extLst>
      <p:ext uri="{BB962C8B-B14F-4D97-AF65-F5344CB8AC3E}">
        <p14:creationId xmlns:p14="http://schemas.microsoft.com/office/powerpoint/2010/main" val="1666887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Slide for developer code and </a:t>
            </a:r>
            <a:r>
              <a:rPr lang="en-US" dirty="0" err="1"/>
              <a:t>Github</a:t>
            </a:r>
            <a:r>
              <a:rPr lang="en-US" dirty="0"/>
              <a:t> URLs</a:t>
            </a:r>
          </a:p>
        </p:txBody>
      </p:sp>
      <p:sp>
        <p:nvSpPr>
          <p:cNvPr id="5" name="Text Placeholder 4"/>
          <p:cNvSpPr>
            <a:spLocks noGrp="1"/>
          </p:cNvSpPr>
          <p:nvPr>
            <p:ph type="body" sz="quarter" idx="10"/>
          </p:nvPr>
        </p:nvSpPr>
        <p:spPr>
          <a:xfrm>
            <a:off x="274638" y="1221157"/>
            <a:ext cx="11887199" cy="3130088"/>
          </a:xfrm>
        </p:spPr>
        <p:txBody>
          <a:bodyPr/>
          <a:lstStyle/>
          <a:p>
            <a:r>
              <a:rPr lang="en-US" dirty="0"/>
              <a:t>This slide layout uses Consolas, a monotype font which is ideal for showing software code.</a:t>
            </a:r>
          </a:p>
          <a:p>
            <a:endParaRPr lang="en-US" dirty="0"/>
          </a:p>
          <a:p>
            <a:r>
              <a:rPr lang="en-US" dirty="0"/>
              <a:t>Also, provide info that gives attendees some specifics about what they will find when they</a:t>
            </a:r>
            <a:br>
              <a:rPr lang="en-US" dirty="0"/>
            </a:br>
            <a:r>
              <a:rPr lang="en-US" dirty="0"/>
              <a:t>look at your </a:t>
            </a:r>
            <a:r>
              <a:rPr lang="en-US" dirty="0" err="1"/>
              <a:t>Github</a:t>
            </a:r>
            <a:r>
              <a:rPr lang="en-US" dirty="0"/>
              <a:t> code. </a:t>
            </a:r>
          </a:p>
        </p:txBody>
      </p:sp>
    </p:spTree>
    <p:extLst>
      <p:ext uri="{BB962C8B-B14F-4D97-AF65-F5344CB8AC3E}">
        <p14:creationId xmlns:p14="http://schemas.microsoft.com/office/powerpoint/2010/main" val="4207219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a:t>Some speakers at Microsoft like to use this slide for hidden “notes slides”. </a:t>
            </a:r>
          </a:p>
          <a:p>
            <a:r>
              <a:rPr lang="en-US" dirty="0"/>
              <a:t>Delete it if you don’t want to use it.</a:t>
            </a:r>
          </a:p>
        </p:txBody>
      </p:sp>
      <p:sp>
        <p:nvSpPr>
          <p:cNvPr id="7" name="Text Placeholder 6"/>
          <p:cNvSpPr>
            <a:spLocks noGrp="1"/>
          </p:cNvSpPr>
          <p:nvPr>
            <p:ph type="body" sz="quarter" idx="11"/>
          </p:nvPr>
        </p:nvSpPr>
        <p:spPr/>
        <p:txBody>
          <a:bodyPr/>
          <a:lstStyle/>
          <a:p>
            <a:r>
              <a:rPr lang="en-US" dirty="0"/>
              <a:t>NEXT: &lt;next slide title&gt;</a:t>
            </a:r>
          </a:p>
        </p:txBody>
      </p:sp>
      <p:sp>
        <p:nvSpPr>
          <p:cNvPr id="4" name="Title 3"/>
          <p:cNvSpPr>
            <a:spLocks noGrp="1"/>
          </p:cNvSpPr>
          <p:nvPr>
            <p:ph type="title"/>
          </p:nvPr>
        </p:nvSpPr>
        <p:spPr/>
        <p:txBody>
          <a:bodyPr/>
          <a:lstStyle/>
          <a:p>
            <a:r>
              <a:rPr lang="en-US" dirty="0"/>
              <a:t>Notes (hidden)</a:t>
            </a:r>
          </a:p>
        </p:txBody>
      </p:sp>
    </p:spTree>
    <p:extLst>
      <p:ext uri="{BB962C8B-B14F-4D97-AF65-F5344CB8AC3E}">
        <p14:creationId xmlns:p14="http://schemas.microsoft.com/office/powerpoint/2010/main" val="3726924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srcRect r="18502" b="7107"/>
          <a:stretch/>
        </p:blipFill>
        <p:spPr>
          <a:xfrm>
            <a:off x="2262263" y="754061"/>
            <a:ext cx="9459694" cy="6057554"/>
          </a:xfrm>
          <a:prstGeom prst="rect">
            <a:avLst/>
          </a:prstGeom>
        </p:spPr>
      </p:pic>
      <p:pic>
        <p:nvPicPr>
          <p:cNvPr id="10" name="Picture 9"/>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l="15789" b="24812"/>
          <a:stretch/>
        </p:blipFill>
        <p:spPr>
          <a:xfrm>
            <a:off x="-1" y="3017284"/>
            <a:ext cx="5037229" cy="3977240"/>
          </a:xfrm>
          <a:prstGeom prst="rect">
            <a:avLst/>
          </a:prstGeom>
        </p:spPr>
      </p:pic>
      <p:sp>
        <p:nvSpPr>
          <p:cNvPr id="5" name="Title 4"/>
          <p:cNvSpPr>
            <a:spLocks noGrp="1"/>
          </p:cNvSpPr>
          <p:nvPr>
            <p:ph type="title"/>
          </p:nvPr>
        </p:nvSpPr>
        <p:spPr/>
        <p:txBody>
          <a:bodyPr/>
          <a:lstStyle/>
          <a:p>
            <a:r>
              <a:rPr lang="en-US" dirty="0"/>
              <a:t>Please Complete An Evaluation Form</a:t>
            </a:r>
            <a:br>
              <a:rPr lang="en-US" dirty="0"/>
            </a:br>
            <a:r>
              <a:rPr lang="en-US" dirty="0"/>
              <a:t>for every session you attend. </a:t>
            </a:r>
          </a:p>
        </p:txBody>
      </p:sp>
      <p:sp>
        <p:nvSpPr>
          <p:cNvPr id="7" name="Rectangle 6"/>
          <p:cNvSpPr/>
          <p:nvPr/>
        </p:nvSpPr>
        <p:spPr>
          <a:xfrm>
            <a:off x="292592" y="1816547"/>
            <a:ext cx="10954846" cy="757130"/>
          </a:xfrm>
          <a:prstGeom prst="rect">
            <a:avLst/>
          </a:prstGeom>
        </p:spPr>
        <p:txBody>
          <a:bodyPr vert="horz" wrap="square" lIns="146304" tIns="91440" rIns="146304" bIns="91440" rtlCol="0" anchor="t">
            <a:noAutofit/>
          </a:bodyPr>
          <a:lstStyle/>
          <a:p>
            <a:pPr>
              <a:lnSpc>
                <a:spcPct val="90000"/>
              </a:lnSpc>
              <a:spcBef>
                <a:spcPct val="0"/>
              </a:spcBef>
            </a:pPr>
            <a:r>
              <a:rPr lang="en-US" sz="4400" spc="-102" dirty="0">
                <a:ln w="3175">
                  <a:noFill/>
                </a:ln>
                <a:gradFill>
                  <a:gsLst>
                    <a:gs pos="34416">
                      <a:schemeClr val="tx2"/>
                    </a:gs>
                    <a:gs pos="83000">
                      <a:schemeClr val="tx2"/>
                    </a:gs>
                  </a:gsLst>
                  <a:lin ang="5400000" scaled="0"/>
                </a:gradFill>
                <a:latin typeface="+mj-lt"/>
                <a:cs typeface="Segoe UI" pitchFamily="34" charset="0"/>
              </a:rPr>
              <a:t>Your input is important!</a:t>
            </a:r>
          </a:p>
        </p:txBody>
      </p:sp>
      <p:sp>
        <p:nvSpPr>
          <p:cNvPr id="8" name="Rectangle 7"/>
          <p:cNvSpPr/>
          <p:nvPr/>
        </p:nvSpPr>
        <p:spPr>
          <a:xfrm>
            <a:off x="10529777" y="6031402"/>
            <a:ext cx="1634102" cy="664797"/>
          </a:xfrm>
          <a:prstGeom prst="rect">
            <a:avLst/>
          </a:prstGeom>
        </p:spPr>
        <p:txBody>
          <a:bodyPr wrap="none" lIns="182880" tIns="146304" rIns="182880" bIns="146304">
            <a:spAutoFit/>
          </a:bodyPr>
          <a:lstStyle/>
          <a:p>
            <a:pPr algn="r"/>
            <a:r>
              <a:rPr lang="en-US" sz="2400" dirty="0">
                <a:gradFill>
                  <a:gsLst>
                    <a:gs pos="6494">
                      <a:schemeClr val="tx1"/>
                    </a:gs>
                    <a:gs pos="18182">
                      <a:schemeClr val="tx1"/>
                    </a:gs>
                  </a:gsLst>
                  <a:lin ang="5400000" scaled="1"/>
                </a:gradFill>
              </a:rPr>
              <a:t>#</a:t>
            </a:r>
            <a:r>
              <a:rPr lang="en-US" sz="2400" dirty="0" err="1">
                <a:gradFill>
                  <a:gsLst>
                    <a:gs pos="6494">
                      <a:schemeClr val="tx1"/>
                    </a:gs>
                    <a:gs pos="18182">
                      <a:schemeClr val="tx1"/>
                    </a:gs>
                  </a:gsLst>
                  <a:lin ang="5400000" scaled="1"/>
                </a:gradFill>
              </a:rPr>
              <a:t>MSBuild</a:t>
            </a:r>
            <a:endParaRPr lang="en-US" sz="2400" dirty="0">
              <a:gradFill>
                <a:gsLst>
                  <a:gs pos="6494">
                    <a:schemeClr val="tx1"/>
                  </a:gs>
                  <a:gs pos="18182">
                    <a:schemeClr val="tx1"/>
                  </a:gs>
                </a:gsLst>
                <a:lin ang="5400000" scaled="1"/>
              </a:gradFill>
            </a:endParaRPr>
          </a:p>
        </p:txBody>
      </p:sp>
    </p:spTree>
    <p:extLst>
      <p:ext uri="{BB962C8B-B14F-4D97-AF65-F5344CB8AC3E}">
        <p14:creationId xmlns:p14="http://schemas.microsoft.com/office/powerpoint/2010/main" val="3793227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784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4677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What is the Azure CLI?</a:t>
            </a:r>
            <a:endParaRPr lang="en-US" dirty="0"/>
          </a:p>
        </p:txBody>
      </p:sp>
      <p:sp>
        <p:nvSpPr>
          <p:cNvPr id="6" name="Text Placeholder 5"/>
          <p:cNvSpPr>
            <a:spLocks noGrp="1"/>
          </p:cNvSpPr>
          <p:nvPr>
            <p:ph type="body" sz="quarter" idx="10"/>
          </p:nvPr>
        </p:nvSpPr>
        <p:spPr>
          <a:xfrm>
            <a:off x="274702" y="1211287"/>
            <a:ext cx="11888787" cy="2511457"/>
          </a:xfrm>
        </p:spPr>
        <p:txBody>
          <a:bodyPr/>
          <a:lstStyle/>
          <a:p>
            <a:r>
              <a:rPr lang="en-US" dirty="0"/>
              <a:t>Command-line tool along-side Azure PowerShell</a:t>
            </a:r>
          </a:p>
          <a:p>
            <a:r>
              <a:rPr lang="en-US" dirty="0"/>
              <a:t>Focused </a:t>
            </a:r>
            <a:r>
              <a:rPr lang="en-US"/>
              <a:t>on </a:t>
            </a:r>
            <a:r>
              <a:rPr lang="en-US" smtClean="0"/>
              <a:t>Mac/Linux/BASH/cmd.exe</a:t>
            </a:r>
            <a:endParaRPr lang="en-US" dirty="0"/>
          </a:p>
          <a:p>
            <a:r>
              <a:rPr lang="en-US" dirty="0"/>
              <a:t>Simple to automate</a:t>
            </a:r>
          </a:p>
          <a:p>
            <a:r>
              <a:rPr lang="en-US" dirty="0"/>
              <a:t>Easy</a:t>
            </a:r>
            <a:r>
              <a:rPr lang="en-US"/>
              <a:t> to </a:t>
            </a:r>
            <a:r>
              <a:rPr lang="en-US" smtClean="0"/>
              <a:t>learn</a:t>
            </a:r>
            <a:endParaRPr lang="en-US" dirty="0"/>
          </a:p>
        </p:txBody>
      </p:sp>
    </p:spTree>
    <p:extLst>
      <p:ext uri="{BB962C8B-B14F-4D97-AF65-F5344CB8AC3E}">
        <p14:creationId xmlns:p14="http://schemas.microsoft.com/office/powerpoint/2010/main" val="196176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Presentation title</a:t>
            </a:r>
            <a:endParaRPr lang="en-US" dirty="0"/>
          </a:p>
        </p:txBody>
      </p:sp>
      <p:sp>
        <p:nvSpPr>
          <p:cNvPr id="5" name="Text Placeholder 4"/>
          <p:cNvSpPr>
            <a:spLocks noGrp="1"/>
          </p:cNvSpPr>
          <p:nvPr>
            <p:ph type="body" sz="quarter" idx="12"/>
          </p:nvPr>
        </p:nvSpPr>
        <p:spPr/>
        <p:txBody>
          <a:bodyPr/>
          <a:lstStyle/>
          <a:p>
            <a:r>
              <a:rPr lang="en-US"/>
              <a:t>Speaker Name</a:t>
            </a:r>
          </a:p>
          <a:p>
            <a:r>
              <a:rPr lang="en-US"/>
              <a:t>Title</a:t>
            </a:r>
            <a:endParaRPr lang="en-US" dirty="0"/>
          </a:p>
        </p:txBody>
      </p:sp>
      <p:sp>
        <p:nvSpPr>
          <p:cNvPr id="6" name="Text Placeholder 5"/>
          <p:cNvSpPr>
            <a:spLocks noGrp="1"/>
          </p:cNvSpPr>
          <p:nvPr>
            <p:ph type="body" sz="quarter" idx="15"/>
          </p:nvPr>
        </p:nvSpPr>
        <p:spPr/>
        <p:txBody>
          <a:bodyPr/>
          <a:lstStyle/>
          <a:p>
            <a:r>
              <a:rPr lang="en-US" dirty="0"/>
              <a:t>Session Code Here</a:t>
            </a:r>
          </a:p>
        </p:txBody>
      </p:sp>
    </p:spTree>
    <p:extLst>
      <p:ext uri="{BB962C8B-B14F-4D97-AF65-F5344CB8AC3E}">
        <p14:creationId xmlns:p14="http://schemas.microsoft.com/office/powerpoint/2010/main" val="2089720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Text Placeholder 13"/>
          <p:cNvSpPr>
            <a:spLocks noGrp="1"/>
          </p:cNvSpPr>
          <p:nvPr>
            <p:ph type="body" sz="quarter" idx="10"/>
          </p:nvPr>
        </p:nvSpPr>
        <p:spPr>
          <a:xfrm>
            <a:off x="274638" y="1212850"/>
            <a:ext cx="11887200" cy="4013406"/>
          </a:xfrm>
        </p:spPr>
        <p:txBody>
          <a:bodyPr/>
          <a:lstStyle/>
          <a:p>
            <a:pPr marL="0" lvl="0" indent="0">
              <a:buNone/>
            </a:pPr>
            <a:r>
              <a:rPr lang="en-US" sz="1600" dirty="0">
                <a:gradFill>
                  <a:gsLst>
                    <a:gs pos="25664">
                      <a:srgbClr val="FFFFFF"/>
                    </a:gs>
                    <a:gs pos="58000">
                      <a:srgbClr val="FFFFFF"/>
                    </a:gs>
                  </a:gsLst>
                  <a:lin ang="5400000" scaled="0"/>
                </a:gradFill>
              </a:rPr>
              <a:t>Below is a list of key dates and resources:</a:t>
            </a:r>
          </a:p>
          <a:p>
            <a:pPr marL="0" lvl="0" indent="0">
              <a:buNone/>
            </a:pPr>
            <a:endParaRPr lang="en-US" sz="1600" dirty="0">
              <a:gradFill>
                <a:gsLst>
                  <a:gs pos="25664">
                    <a:srgbClr val="FFFFFF"/>
                  </a:gs>
                  <a:gs pos="58000">
                    <a:srgbClr val="FFFFFF"/>
                  </a:gs>
                </a:gsLst>
                <a:lin ang="5400000" scaled="0"/>
              </a:gradFill>
              <a:latin typeface="Segoe UI"/>
            </a:endParaRPr>
          </a:p>
          <a:p>
            <a:pPr marL="0" lvl="0" indent="0">
              <a:buNone/>
            </a:pPr>
            <a:r>
              <a:rPr lang="en-US" sz="1600" b="1" dirty="0">
                <a:gradFill>
                  <a:gsLst>
                    <a:gs pos="78761">
                      <a:srgbClr val="FFFF00"/>
                    </a:gs>
                    <a:gs pos="58000">
                      <a:srgbClr val="FFFF00"/>
                    </a:gs>
                  </a:gsLst>
                  <a:lin ang="5400000" scaled="0"/>
                </a:gradFill>
                <a:latin typeface="Segoe UI"/>
              </a:rPr>
              <a:t>Important</a:t>
            </a:r>
            <a:r>
              <a:rPr lang="en-US" sz="1600" b="1" dirty="0">
                <a:gradFill>
                  <a:gsLst>
                    <a:gs pos="25664">
                      <a:srgbClr val="FFFFFF"/>
                    </a:gs>
                    <a:gs pos="58000">
                      <a:srgbClr val="FFFFFF"/>
                    </a:gs>
                  </a:gsLst>
                  <a:lin ang="5400000" scaled="0"/>
                </a:gradFill>
                <a:latin typeface="Segoe UI"/>
              </a:rPr>
              <a:t> </a:t>
            </a:r>
            <a:r>
              <a:rPr lang="en-US" sz="1600" b="1" dirty="0">
                <a:gradFill>
                  <a:gsLst>
                    <a:gs pos="78761">
                      <a:srgbClr val="FFFF00"/>
                    </a:gs>
                    <a:gs pos="58000">
                      <a:srgbClr val="FFFF00"/>
                    </a:gs>
                  </a:gsLst>
                  <a:lin ang="5400000" scaled="0"/>
                </a:gradFill>
                <a:latin typeface="Segoe UI"/>
              </a:rPr>
              <a:t>Content Deadlines </a:t>
            </a:r>
            <a:r>
              <a:rPr lang="en-US" sz="1600" dirty="0">
                <a:gradFill>
                  <a:gsLst>
                    <a:gs pos="25664">
                      <a:srgbClr val="FFFFFF"/>
                    </a:gs>
                    <a:gs pos="58000">
                      <a:srgbClr val="FFFFFF"/>
                    </a:gs>
                  </a:gsLst>
                  <a:lin ang="5400000" scaled="0"/>
                </a:gradFill>
              </a:rPr>
              <a:t>– detailed instructions are found on the </a:t>
            </a:r>
            <a:r>
              <a:rPr lang="en-US" sz="1600" dirty="0">
                <a:solidFill>
                  <a:schemeClr val="tx1"/>
                </a:solidFill>
              </a:rPr>
              <a:t>Speaker Portal</a:t>
            </a:r>
            <a:r>
              <a:rPr lang="en-US" sz="1600" b="1" dirty="0">
                <a:gradFill>
                  <a:gsLst>
                    <a:gs pos="25664">
                      <a:srgbClr val="FFFFFF"/>
                    </a:gs>
                    <a:gs pos="58000">
                      <a:srgbClr val="FFFFFF"/>
                    </a:gs>
                  </a:gsLst>
                  <a:lin ang="5400000" scaled="0"/>
                </a:gradFill>
              </a:rPr>
              <a:t>:</a:t>
            </a:r>
            <a:endParaRPr lang="en-US" sz="1600" dirty="0">
              <a:gradFill>
                <a:gsLst>
                  <a:gs pos="25664">
                    <a:srgbClr val="FFFFFF"/>
                  </a:gs>
                  <a:gs pos="58000">
                    <a:srgbClr val="FFFFFF"/>
                  </a:gs>
                </a:gsLst>
                <a:lin ang="5400000" scaled="0"/>
              </a:gradFill>
            </a:endParaRPr>
          </a:p>
          <a:p>
            <a:pPr marL="574891" lvl="1" indent="-171657">
              <a:buSzPct val="100000"/>
              <a:buFont typeface="Arial" pitchFamily="34" charset="0"/>
              <a:buChar char="•"/>
            </a:pPr>
            <a:r>
              <a:rPr lang="en-US" sz="1600" b="1" dirty="0">
                <a:gradFill>
                  <a:gsLst>
                    <a:gs pos="78761">
                      <a:srgbClr val="FFFF00"/>
                    </a:gs>
                    <a:gs pos="58000">
                      <a:srgbClr val="FFFF00"/>
                    </a:gs>
                  </a:gsLst>
                  <a:lin ang="5400000" scaled="0"/>
                </a:gradFill>
                <a:latin typeface="Segoe UI"/>
              </a:rPr>
              <a:t>ASAP</a:t>
            </a:r>
            <a:r>
              <a:rPr lang="en-US" sz="1600" dirty="0">
                <a:gradFill>
                  <a:gsLst>
                    <a:gs pos="25664">
                      <a:srgbClr val="FFFFFF"/>
                    </a:gs>
                    <a:gs pos="58000">
                      <a:srgbClr val="FFFFFF"/>
                    </a:gs>
                  </a:gsLst>
                  <a:lin ang="5400000" scaled="0"/>
                </a:gradFill>
                <a:latin typeface="+mj-lt"/>
              </a:rPr>
              <a:t> </a:t>
            </a:r>
            <a:r>
              <a:rPr lang="en-US" sz="1600" dirty="0">
                <a:gradFill>
                  <a:gsLst>
                    <a:gs pos="25664">
                      <a:srgbClr val="FFFFFF"/>
                    </a:gs>
                    <a:gs pos="58000">
                      <a:srgbClr val="FFFFFF"/>
                    </a:gs>
                  </a:gsLst>
                  <a:lin ang="5400000" scaled="0"/>
                </a:gradFill>
                <a:latin typeface="+mn-lt"/>
              </a:rPr>
              <a:t>Complete your event registration</a:t>
            </a:r>
          </a:p>
          <a:p>
            <a:pPr marL="574891" lvl="1" indent="-171657">
              <a:buSzPct val="100000"/>
              <a:buFont typeface="Arial" pitchFamily="34" charset="0"/>
              <a:buChar char="•"/>
            </a:pPr>
            <a:r>
              <a:rPr lang="en-US" sz="1600" b="1" dirty="0">
                <a:gradFill>
                  <a:gsLst>
                    <a:gs pos="78761">
                      <a:srgbClr val="FFFF00"/>
                    </a:gs>
                    <a:gs pos="58000">
                      <a:srgbClr val="FFFF00"/>
                    </a:gs>
                  </a:gsLst>
                  <a:lin ang="5400000" scaled="0"/>
                </a:gradFill>
                <a:latin typeface="Segoe UI"/>
              </a:rPr>
              <a:t>April 27, 2017 </a:t>
            </a:r>
            <a:r>
              <a:rPr lang="en-US" sz="1600" dirty="0">
                <a:gradFill>
                  <a:gsLst>
                    <a:gs pos="25664">
                      <a:srgbClr val="FFFFFF"/>
                    </a:gs>
                    <a:gs pos="58000">
                      <a:srgbClr val="FFFFFF"/>
                    </a:gs>
                  </a:gsLst>
                  <a:lin ang="5400000" scaled="0"/>
                </a:gradFill>
                <a:latin typeface="+mn-lt"/>
              </a:rPr>
              <a:t>Fill out an ERT Request for additional equipment needed for your session</a:t>
            </a:r>
          </a:p>
          <a:p>
            <a:pPr marL="574891" lvl="1" indent="-171657">
              <a:buSzPct val="100000"/>
            </a:pPr>
            <a:r>
              <a:rPr lang="en-US" sz="1600" b="1" dirty="0">
                <a:gradFill>
                  <a:gsLst>
                    <a:gs pos="78761">
                      <a:srgbClr val="FFFF00"/>
                    </a:gs>
                    <a:gs pos="58000">
                      <a:srgbClr val="FFFF00"/>
                    </a:gs>
                  </a:gsLst>
                  <a:lin ang="5400000" scaled="0"/>
                </a:gradFill>
                <a:latin typeface="Segoe UI"/>
              </a:rPr>
              <a:t>May 5, 2017 at 3:00 pm </a:t>
            </a:r>
            <a:r>
              <a:rPr lang="en-US" sz="1600" dirty="0">
                <a:gradFill>
                  <a:gsLst>
                    <a:gs pos="25664">
                      <a:srgbClr val="FFFFFF"/>
                    </a:gs>
                    <a:gs pos="58000">
                      <a:srgbClr val="FFFFFF"/>
                    </a:gs>
                  </a:gsLst>
                  <a:lin ang="5400000" scaled="0"/>
                </a:gradFill>
                <a:latin typeface="+mn-lt"/>
              </a:rPr>
              <a:t>Upload your FINAL PPT at the Speaker Portal</a:t>
            </a:r>
          </a:p>
          <a:p>
            <a:pPr marL="411330" lvl="2" indent="0">
              <a:buSzPct val="100000"/>
              <a:buNone/>
            </a:pPr>
            <a:endParaRPr lang="en-US" sz="1600" dirty="0">
              <a:gradFill>
                <a:gsLst>
                  <a:gs pos="25664">
                    <a:srgbClr val="FFFFFF"/>
                  </a:gs>
                  <a:gs pos="58000">
                    <a:srgbClr val="FFFFFF"/>
                  </a:gs>
                </a:gsLst>
                <a:lin ang="5400000" scaled="0"/>
              </a:gradFill>
            </a:endParaRPr>
          </a:p>
          <a:p>
            <a:pPr marL="574891" lvl="1" indent="-171657">
              <a:buSzPct val="100000"/>
            </a:pPr>
            <a:r>
              <a:rPr lang="en-US" sz="1600" dirty="0">
                <a:gradFill>
                  <a:gsLst>
                    <a:gs pos="25664">
                      <a:srgbClr val="FFFFFF"/>
                    </a:gs>
                    <a:gs pos="58000">
                      <a:srgbClr val="FFFFFF"/>
                    </a:gs>
                  </a:gsLst>
                  <a:lin ang="5400000" scaled="0"/>
                </a:gradFill>
                <a:latin typeface="+mn-lt"/>
              </a:rPr>
              <a:t>Your spoken presentation may change until delivery of the session, but create and lock your PPT by the deadline</a:t>
            </a:r>
          </a:p>
          <a:p>
            <a:pPr marL="865404" lvl="2" indent="-171657">
              <a:buSzPct val="100000"/>
            </a:pPr>
            <a:r>
              <a:rPr lang="en-US" sz="1200" dirty="0">
                <a:gradFill>
                  <a:gsLst>
                    <a:gs pos="25664">
                      <a:srgbClr val="FFFFFF"/>
                    </a:gs>
                    <a:gs pos="58000">
                      <a:srgbClr val="FFFFFF"/>
                    </a:gs>
                  </a:gsLst>
                  <a:lin ang="5400000" scaled="0"/>
                </a:gradFill>
                <a:latin typeface="+mn-lt"/>
              </a:rPr>
              <a:t>YOUR PROMPT FINAL PPT SUBMISSION IS APPRECIATED</a:t>
            </a:r>
          </a:p>
          <a:p>
            <a:pPr marL="865404" lvl="2" indent="-171657">
              <a:buSzPct val="100000"/>
            </a:pPr>
            <a:r>
              <a:rPr lang="en-US" sz="1200" dirty="0">
                <a:gradFill>
                  <a:gsLst>
                    <a:gs pos="25664">
                      <a:srgbClr val="FFFFFF"/>
                    </a:gs>
                    <a:gs pos="58000">
                      <a:srgbClr val="FFFFFF"/>
                    </a:gs>
                  </a:gsLst>
                  <a:lin ang="5400000" scaled="0"/>
                </a:gradFill>
                <a:latin typeface="+mn-lt"/>
              </a:rPr>
              <a:t>Limited PPT support is available onsite</a:t>
            </a:r>
            <a:r>
              <a:rPr lang="en-US" sz="1600" b="1" dirty="0">
                <a:gradFill>
                  <a:gsLst>
                    <a:gs pos="25664">
                      <a:srgbClr val="FFFFFF"/>
                    </a:gs>
                    <a:gs pos="58000">
                      <a:srgbClr val="FFFFFF"/>
                    </a:gs>
                  </a:gsLst>
                  <a:lin ang="5400000" scaled="0"/>
                </a:gradFill>
              </a:rPr>
              <a:t/>
            </a:r>
            <a:br>
              <a:rPr lang="en-US" sz="1600" b="1" dirty="0">
                <a:gradFill>
                  <a:gsLst>
                    <a:gs pos="25664">
                      <a:srgbClr val="FFFFFF"/>
                    </a:gs>
                    <a:gs pos="58000">
                      <a:srgbClr val="FFFFFF"/>
                    </a:gs>
                  </a:gsLst>
                  <a:lin ang="5400000" scaled="0"/>
                </a:gradFill>
              </a:rPr>
            </a:br>
            <a:endParaRPr lang="en-US" sz="1600" b="1" dirty="0">
              <a:gradFill>
                <a:gsLst>
                  <a:gs pos="25664">
                    <a:srgbClr val="FFFFFF"/>
                  </a:gs>
                  <a:gs pos="58000">
                    <a:srgbClr val="FFFFFF"/>
                  </a:gs>
                </a:gsLst>
                <a:lin ang="5400000" scaled="0"/>
              </a:gradFill>
            </a:endParaRPr>
          </a:p>
          <a:p>
            <a:pPr marL="171657" lvl="1" indent="-171657">
              <a:buSzPct val="100000"/>
              <a:buNone/>
            </a:pPr>
            <a:endParaRPr lang="en-US" sz="1600" b="1" dirty="0">
              <a:gradFill>
                <a:gsLst>
                  <a:gs pos="25664">
                    <a:srgbClr val="FFFFFF"/>
                  </a:gs>
                  <a:gs pos="58000">
                    <a:srgbClr val="FFFFFF"/>
                  </a:gs>
                </a:gsLst>
                <a:lin ang="5400000" scaled="0"/>
              </a:gradFill>
            </a:endParaRPr>
          </a:p>
          <a:p>
            <a:pPr marL="171657" lvl="1" indent="-171657">
              <a:buSzPct val="100000"/>
              <a:buNone/>
            </a:pPr>
            <a:r>
              <a:rPr lang="en-US" sz="1600" b="1" dirty="0">
                <a:gradFill>
                  <a:gsLst>
                    <a:gs pos="25664">
                      <a:srgbClr val="FFFFFF"/>
                    </a:gs>
                    <a:gs pos="58000">
                      <a:srgbClr val="FFFFFF"/>
                    </a:gs>
                  </a:gsLst>
                  <a:lin ang="5400000" scaled="0"/>
                </a:gradFill>
              </a:rPr>
              <a:t>Points of Contact</a:t>
            </a:r>
          </a:p>
          <a:p>
            <a:pPr marL="574891" lvl="1" indent="-171657">
              <a:buSzPct val="100000"/>
            </a:pPr>
            <a:r>
              <a:rPr lang="en-US" sz="1600" dirty="0">
                <a:gradFill>
                  <a:gsLst>
                    <a:gs pos="25664">
                      <a:srgbClr val="FFFFFF"/>
                    </a:gs>
                    <a:gs pos="58000">
                      <a:srgbClr val="FFFFFF"/>
                    </a:gs>
                  </a:gsLst>
                  <a:lin ang="5400000" scaled="0"/>
                </a:gradFill>
                <a:latin typeface="+mn-lt"/>
              </a:rPr>
              <a:t>Direct presentation questions to Erika Seven at v-erseve@microsoft.com</a:t>
            </a:r>
          </a:p>
          <a:p>
            <a:pPr marL="574891" lvl="1" indent="-171657">
              <a:buSzPct val="100000"/>
            </a:pPr>
            <a:r>
              <a:rPr lang="en-US" sz="1600" dirty="0">
                <a:gradFill>
                  <a:gsLst>
                    <a:gs pos="25664">
                      <a:srgbClr val="FFFFFF"/>
                    </a:gs>
                    <a:gs pos="58000">
                      <a:srgbClr val="FFFFFF"/>
                    </a:gs>
                  </a:gsLst>
                  <a:lin ang="5400000" scaled="0"/>
                </a:gradFill>
                <a:latin typeface="+mn-lt"/>
              </a:rPr>
              <a:t>Direct content questions to your Track Owner</a:t>
            </a:r>
            <a:endParaRPr lang="en-US" sz="1600" dirty="0">
              <a:gradFill>
                <a:gsLst>
                  <a:gs pos="25664">
                    <a:srgbClr val="FFFFFF"/>
                  </a:gs>
                  <a:gs pos="58000">
                    <a:srgbClr val="FFFFFF"/>
                  </a:gs>
                </a:gsLst>
                <a:lin ang="5400000" scaled="0"/>
              </a:gradFill>
              <a:latin typeface="+mj-lt"/>
            </a:endParaRPr>
          </a:p>
        </p:txBody>
      </p:sp>
      <p:sp>
        <p:nvSpPr>
          <p:cNvPr id="396290" name="Rectangle 2"/>
          <p:cNvSpPr>
            <a:spLocks noGrp="1" noChangeArrowheads="1"/>
          </p:cNvSpPr>
          <p:nvPr>
            <p:ph type="title"/>
          </p:nvPr>
        </p:nvSpPr>
        <p:spPr/>
        <p:txBody>
          <a:bodyPr/>
          <a:lstStyle/>
          <a:p>
            <a:r>
              <a:rPr lang="en-US"/>
              <a:t>Deadlines &amp; Resources</a:t>
            </a:r>
            <a:endParaRPr lang="en-US" dirty="0"/>
          </a:p>
        </p:txBody>
      </p:sp>
      <p:sp>
        <p:nvSpPr>
          <p:cNvPr id="2" name="Rectangle 1"/>
          <p:cNvSpPr/>
          <p:nvPr/>
        </p:nvSpPr>
        <p:spPr bwMode="auto">
          <a:xfrm>
            <a:off x="231624" y="5542085"/>
            <a:ext cx="11895477" cy="1155577"/>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5" name="Rectangle 4"/>
          <p:cNvSpPr/>
          <p:nvPr/>
        </p:nvSpPr>
        <p:spPr bwMode="white">
          <a:xfrm>
            <a:off x="231624" y="1581531"/>
            <a:ext cx="11895477" cy="2599803"/>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 name="Rectangle 5"/>
          <p:cNvSpPr/>
          <p:nvPr/>
        </p:nvSpPr>
        <p:spPr bwMode="white">
          <a:xfrm>
            <a:off x="231623" y="4237926"/>
            <a:ext cx="11895477" cy="1247567"/>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3" name="TextBox 2"/>
          <p:cNvSpPr txBox="1"/>
          <p:nvPr/>
        </p:nvSpPr>
        <p:spPr>
          <a:xfrm>
            <a:off x="292951" y="5805941"/>
            <a:ext cx="11772819" cy="627864"/>
          </a:xfrm>
          <a:prstGeom prst="rect">
            <a:avLst/>
          </a:prstGeom>
          <a:noFill/>
        </p:spPr>
        <p:txBody>
          <a:bodyPr wrap="square" lIns="182880" tIns="146304" rIns="182880" bIns="146304" rtlCol="0">
            <a:spAutoFit/>
          </a:bodyPr>
          <a:lstStyle/>
          <a:p>
            <a:pPr>
              <a:lnSpc>
                <a:spcPct val="90000"/>
              </a:lnSpc>
              <a:spcAft>
                <a:spcPts val="600"/>
              </a:spcAft>
            </a:pPr>
            <a:r>
              <a:rPr lang="en-US" sz="2400" b="1" dirty="0">
                <a:gradFill>
                  <a:gsLst>
                    <a:gs pos="78761">
                      <a:srgbClr val="FFFF00"/>
                    </a:gs>
                    <a:gs pos="58000">
                      <a:srgbClr val="FFFF00"/>
                    </a:gs>
                  </a:gsLst>
                  <a:lin ang="5400000" scaled="0"/>
                </a:gradFill>
                <a:latin typeface="Segoe UI"/>
                <a:ea typeface="Segoe UI" pitchFamily="34" charset="0"/>
                <a:cs typeface="Segoe UI" pitchFamily="34" charset="0"/>
              </a:rPr>
              <a:t>NOTE: </a:t>
            </a:r>
            <a:r>
              <a:rPr lang="en-US" sz="2400" dirty="0">
                <a:gradFill>
                  <a:gsLst>
                    <a:gs pos="2917">
                      <a:schemeClr val="tx1"/>
                    </a:gs>
                    <a:gs pos="30000">
                      <a:schemeClr val="tx1"/>
                    </a:gs>
                  </a:gsLst>
                  <a:lin ang="5400000" scaled="0"/>
                </a:gradFill>
              </a:rPr>
              <a:t>PPTs or Recordings with licensing issues will not be published until resolved.</a:t>
            </a:r>
          </a:p>
        </p:txBody>
      </p:sp>
    </p:spTree>
    <p:extLst>
      <p:ext uri="{BB962C8B-B14F-4D97-AF65-F5344CB8AC3E}">
        <p14:creationId xmlns:p14="http://schemas.microsoft.com/office/powerpoint/2010/main" val="254137693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ext Placeholder 13"/>
          <p:cNvSpPr>
            <a:spLocks noGrp="1"/>
          </p:cNvSpPr>
          <p:nvPr>
            <p:ph type="body" sz="quarter" idx="10"/>
          </p:nvPr>
        </p:nvSpPr>
        <p:spPr>
          <a:xfrm>
            <a:off x="277003" y="1212849"/>
            <a:ext cx="11887200" cy="5212023"/>
          </a:xfrm>
        </p:spPr>
        <p:txBody>
          <a:bodyPr/>
          <a:lstStyle/>
          <a:p>
            <a:pPr marL="0" defTabSz="932472" fontAlgn="base">
              <a:spcBef>
                <a:spcPct val="0"/>
              </a:spcBef>
              <a:spcAft>
                <a:spcPct val="0"/>
              </a:spcAft>
              <a:buNone/>
            </a:pPr>
            <a:r>
              <a:rPr lang="en-US" sz="1600" dirty="0">
                <a:gradFill>
                  <a:gsLst>
                    <a:gs pos="25664">
                      <a:srgbClr val="FFFFFF"/>
                    </a:gs>
                    <a:gs pos="58000">
                      <a:srgbClr val="FFFFFF"/>
                    </a:gs>
                  </a:gsLst>
                  <a:lin ang="5400000" scaled="0"/>
                </a:gradFill>
              </a:rPr>
              <a:t>Upload your final deck on the speaker portal on or before </a:t>
            </a:r>
            <a:r>
              <a:rPr lang="en-US" sz="1600" b="1" dirty="0">
                <a:gradFill>
                  <a:gsLst>
                    <a:gs pos="78761">
                      <a:srgbClr val="FFFF00"/>
                    </a:gs>
                    <a:gs pos="58000">
                      <a:srgbClr val="FFFF00"/>
                    </a:gs>
                  </a:gsLst>
                  <a:lin ang="5400000" scaled="0"/>
                </a:gradFill>
                <a:latin typeface="Segoe UI"/>
              </a:rPr>
              <a:t>May 5, 2017 at 3:00 pm (pacific) </a:t>
            </a:r>
            <a:r>
              <a:rPr lang="en-US" sz="1600" dirty="0">
                <a:solidFill>
                  <a:schemeClr val="tx1"/>
                </a:solidFill>
                <a:latin typeface="Segoe UI"/>
              </a:rPr>
              <a:t>and receive priority for expedited deck scrub. If you are not able to upload the deck, bring it to the Speaker Workroom as soon as possible and your deck will be queued up to complete deck scrub.</a:t>
            </a:r>
          </a:p>
          <a:p>
            <a:pPr marL="0" defTabSz="932472" fontAlgn="base">
              <a:spcBef>
                <a:spcPct val="0"/>
              </a:spcBef>
              <a:spcAft>
                <a:spcPct val="0"/>
              </a:spcAft>
              <a:buNone/>
            </a:pPr>
            <a:endParaRPr lang="en-GB" sz="1600" dirty="0">
              <a:gradFill>
                <a:gsLst>
                  <a:gs pos="0">
                    <a:srgbClr val="FFFFFF"/>
                  </a:gs>
                  <a:gs pos="100000">
                    <a:srgbClr val="FFFFFF"/>
                  </a:gs>
                </a:gsLst>
                <a:lin ang="5400000" scaled="0"/>
              </a:gradFill>
              <a:latin typeface="+mn-lt"/>
            </a:endParaRPr>
          </a:p>
          <a:p>
            <a:pPr marL="0" defTabSz="932472" fontAlgn="base">
              <a:spcBef>
                <a:spcPct val="0"/>
              </a:spcBef>
              <a:spcAft>
                <a:spcPct val="0"/>
              </a:spcAft>
              <a:buNone/>
            </a:pPr>
            <a:r>
              <a:rPr lang="en-GB" sz="2000" b="1" dirty="0">
                <a:gradFill>
                  <a:gsLst>
                    <a:gs pos="78761">
                      <a:srgbClr val="FFFF00"/>
                    </a:gs>
                    <a:gs pos="58000">
                      <a:srgbClr val="FFFF00"/>
                    </a:gs>
                  </a:gsLst>
                  <a:lin ang="5400000" scaled="0"/>
                </a:gradFill>
                <a:latin typeface="Segoe UI"/>
              </a:rPr>
              <a:t>The Scrub Process will include:</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Verification that required slides are included</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any non-template logos and graphics from the walk-in slide </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any unused placeholder slides from the deck</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all comments, hidden slides and speaker notes from slides </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Set file properties box</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Reset printability to grayscale </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Notify Speaker of any images identified as unlicensed for immediate resolution</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Rename PPT file to match naming convention</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Correct session title and session code to match Schedule Builder</a:t>
            </a:r>
          </a:p>
          <a:p>
            <a:pPr marL="0" defTabSz="932472" fontAlgn="base">
              <a:spcBef>
                <a:spcPct val="0"/>
              </a:spcBef>
              <a:spcAft>
                <a:spcPct val="0"/>
              </a:spcAft>
              <a:buNone/>
            </a:pPr>
            <a:endParaRPr lang="en-US" sz="1600" dirty="0">
              <a:gradFill>
                <a:gsLst>
                  <a:gs pos="0">
                    <a:schemeClr val="tx2"/>
                  </a:gs>
                  <a:gs pos="100000">
                    <a:schemeClr val="tx2"/>
                  </a:gs>
                </a:gsLst>
                <a:lin ang="5400000" scaled="0"/>
              </a:gradFill>
              <a:latin typeface="+mn-lt"/>
            </a:endParaRPr>
          </a:p>
          <a:p>
            <a:pPr marL="0" defTabSz="932472" fontAlgn="base">
              <a:spcBef>
                <a:spcPct val="0"/>
              </a:spcBef>
              <a:spcAft>
                <a:spcPct val="0"/>
              </a:spcAft>
              <a:buNone/>
            </a:pPr>
            <a:endParaRPr lang="en-US" sz="800" dirty="0">
              <a:gradFill>
                <a:gsLst>
                  <a:gs pos="0">
                    <a:schemeClr val="tx2"/>
                  </a:gs>
                  <a:gs pos="100000">
                    <a:schemeClr val="tx2"/>
                  </a:gs>
                </a:gsLst>
                <a:lin ang="5400000" scaled="0"/>
              </a:gradFill>
              <a:latin typeface="+mn-lt"/>
            </a:endParaRPr>
          </a:p>
          <a:p>
            <a:pPr marL="342900" lvl="1" indent="-342900" defTabSz="932472" fontAlgn="base">
              <a:spcBef>
                <a:spcPct val="0"/>
              </a:spcBef>
              <a:spcAft>
                <a:spcPct val="0"/>
              </a:spcAft>
              <a:buNone/>
            </a:pPr>
            <a:r>
              <a:rPr lang="en-US" sz="1600" dirty="0">
                <a:solidFill>
                  <a:srgbClr val="FFFFFF">
                    <a:alpha val="99000"/>
                  </a:srgbClr>
                </a:solidFill>
              </a:rPr>
              <a:t>PRINTING: This template is intentionally set to print in color or grayscale, not black and white</a:t>
            </a:r>
            <a:endParaRPr lang="en-US" sz="1600" b="1" dirty="0">
              <a:solidFill>
                <a:srgbClr val="FF0000">
                  <a:alpha val="99000"/>
                </a:srgbClr>
              </a:solidFill>
              <a:latin typeface="+mn-lt"/>
            </a:endParaRPr>
          </a:p>
          <a:p>
            <a:pPr defTabSz="932472" fontAlgn="base">
              <a:spcBef>
                <a:spcPct val="0"/>
              </a:spcBef>
              <a:spcAft>
                <a:spcPct val="0"/>
              </a:spcAft>
              <a:buNone/>
            </a:pPr>
            <a:endParaRPr lang="en-US" sz="1600" b="1" dirty="0">
              <a:solidFill>
                <a:srgbClr val="FF0000">
                  <a:alpha val="99000"/>
                </a:srgbClr>
              </a:solidFill>
              <a:latin typeface="+mn-lt"/>
            </a:endParaRPr>
          </a:p>
          <a:p>
            <a:pPr marL="0" defTabSz="932472" fontAlgn="base">
              <a:spcBef>
                <a:spcPct val="0"/>
              </a:spcBef>
              <a:spcAft>
                <a:spcPct val="0"/>
              </a:spcAft>
              <a:buNone/>
            </a:pPr>
            <a:r>
              <a:rPr lang="en-US" sz="2000" b="1" dirty="0">
                <a:gradFill>
                  <a:gsLst>
                    <a:gs pos="78761">
                      <a:srgbClr val="FFFF00"/>
                    </a:gs>
                    <a:gs pos="58000">
                      <a:srgbClr val="FFFF00"/>
                    </a:gs>
                  </a:gsLst>
                  <a:lin ang="5400000" scaled="0"/>
                </a:gradFill>
                <a:latin typeface="Segoe UI"/>
              </a:rPr>
              <a:t>As speakers, you must:</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Use the provided event template and associated colors, fonts, layout and transition slides</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Correct product names to follow applicable branding rules</a:t>
            </a:r>
          </a:p>
          <a:p>
            <a:pPr marL="238054" indent="-238054" defTabSz="932472" fontAlgn="base">
              <a:spcBef>
                <a:spcPct val="0"/>
              </a:spcBef>
              <a:spcAft>
                <a:spcPct val="0"/>
              </a:spcAft>
              <a:buFont typeface="Arial" pitchFamily="34" charset="0"/>
              <a:buChar char="•"/>
            </a:pPr>
            <a:r>
              <a:rPr lang="en-US" sz="1600" dirty="0">
                <a:gradFill>
                  <a:gsLst>
                    <a:gs pos="25664">
                      <a:srgbClr val="FFFFFF"/>
                    </a:gs>
                    <a:gs pos="58000">
                      <a:srgbClr val="FFFFFF"/>
                    </a:gs>
                  </a:gsLst>
                  <a:lin ang="5400000" scaled="0"/>
                </a:gradFill>
              </a:rPr>
              <a:t>Remove any unlicensed images</a:t>
            </a:r>
          </a:p>
        </p:txBody>
      </p:sp>
      <p:sp>
        <p:nvSpPr>
          <p:cNvPr id="2" name="Title 1"/>
          <p:cNvSpPr>
            <a:spLocks noGrp="1"/>
          </p:cNvSpPr>
          <p:nvPr>
            <p:ph type="title"/>
          </p:nvPr>
        </p:nvSpPr>
        <p:spPr/>
        <p:txBody>
          <a:bodyPr vert="horz" wrap="square" lIns="146304" tIns="91440" rIns="146304" bIns="91440" rtlCol="0" anchor="t">
            <a:noAutofit/>
          </a:bodyPr>
          <a:lstStyle/>
          <a:p>
            <a:r>
              <a:rPr lang="en-GB" dirty="0"/>
              <a:t>Scrub Checklist</a:t>
            </a:r>
            <a:endParaRPr dirty="0"/>
          </a:p>
        </p:txBody>
      </p:sp>
      <p:sp>
        <p:nvSpPr>
          <p:cNvPr id="5" name="Rectangle 4"/>
          <p:cNvSpPr/>
          <p:nvPr/>
        </p:nvSpPr>
        <p:spPr bwMode="white">
          <a:xfrm>
            <a:off x="231623" y="1990253"/>
            <a:ext cx="11895477" cy="2514599"/>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6" name="Rectangle 5"/>
          <p:cNvSpPr/>
          <p:nvPr/>
        </p:nvSpPr>
        <p:spPr bwMode="white">
          <a:xfrm>
            <a:off x="231624" y="5181136"/>
            <a:ext cx="11895478" cy="1333964"/>
          </a:xfrm>
          <a:prstGeom prst="rect">
            <a:avLst/>
          </a:prstGeom>
          <a:noFill/>
          <a:ln>
            <a:solidFill>
              <a:srgbClr val="FFFF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2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450035112"/>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2"/>
          <p:cNvSpPr txBox="1">
            <a:spLocks/>
          </p:cNvSpPr>
          <p:nvPr/>
        </p:nvSpPr>
        <p:spPr>
          <a:xfrm>
            <a:off x="1463093" y="296863"/>
            <a:ext cx="10698745" cy="914400"/>
          </a:xfrm>
          <a:prstGeom prst="rect">
            <a:avLst/>
          </a:prstGeom>
        </p:spPr>
        <p:txBody>
          <a:bodyPr lIns="182880" tIns="146304" rIns="182880" bIns="146304" anchor="t"/>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1"/>
                    </a:gs>
                    <a:gs pos="100000">
                      <a:schemeClr val="tx1"/>
                    </a:gs>
                  </a:gsLst>
                  <a:lin ang="5400000" scaled="0"/>
                </a:gradFill>
                <a:effectLst/>
                <a:latin typeface="+mj-lt"/>
                <a:ea typeface="+mn-ea"/>
                <a:cs typeface="Arial" charset="0"/>
              </a:defRPr>
            </a:lvl1pPr>
          </a:lstStyle>
          <a:p>
            <a:r>
              <a:rPr lang="en-US" sz="5507" b="1" dirty="0">
                <a:latin typeface="+mn-lt"/>
              </a:rPr>
              <a:t>ATTENTION: PLEASE READ</a:t>
            </a:r>
          </a:p>
        </p:txBody>
      </p:sp>
      <p:pic>
        <p:nvPicPr>
          <p:cNvPr id="2" name="Picture 1"/>
          <p:cNvPicPr>
            <a:picLocks noChangeAspect="1"/>
          </p:cNvPicPr>
          <p:nvPr/>
        </p:nvPicPr>
        <p:blipFill>
          <a:blip r:embed="rId3"/>
          <a:stretch>
            <a:fillRect/>
          </a:stretch>
        </p:blipFill>
        <p:spPr>
          <a:xfrm>
            <a:off x="457200" y="479425"/>
            <a:ext cx="1005893" cy="736492"/>
          </a:xfrm>
          <a:prstGeom prst="rect">
            <a:avLst/>
          </a:prstGeom>
        </p:spPr>
      </p:pic>
      <p:sp>
        <p:nvSpPr>
          <p:cNvPr id="5" name="Freeform 82"/>
          <p:cNvSpPr>
            <a:spLocks noEditPoints="1"/>
          </p:cNvSpPr>
          <p:nvPr/>
        </p:nvSpPr>
        <p:spPr bwMode="auto">
          <a:xfrm>
            <a:off x="9692919" y="4619435"/>
            <a:ext cx="2276563" cy="1877272"/>
          </a:xfrm>
          <a:custGeom>
            <a:avLst/>
            <a:gdLst>
              <a:gd name="T0" fmla="*/ 873 w 946"/>
              <a:gd name="T1" fmla="*/ 780 h 780"/>
              <a:gd name="T2" fmla="*/ 73 w 946"/>
              <a:gd name="T3" fmla="*/ 780 h 780"/>
              <a:gd name="T4" fmla="*/ 12 w 946"/>
              <a:gd name="T5" fmla="*/ 745 h 780"/>
              <a:gd name="T6" fmla="*/ 16 w 946"/>
              <a:gd name="T7" fmla="*/ 675 h 780"/>
              <a:gd name="T8" fmla="*/ 414 w 946"/>
              <a:gd name="T9" fmla="*/ 33 h 780"/>
              <a:gd name="T10" fmla="*/ 414 w 946"/>
              <a:gd name="T11" fmla="*/ 32 h 780"/>
              <a:gd name="T12" fmla="*/ 473 w 946"/>
              <a:gd name="T13" fmla="*/ 0 h 780"/>
              <a:gd name="T14" fmla="*/ 532 w 946"/>
              <a:gd name="T15" fmla="*/ 32 h 780"/>
              <a:gd name="T16" fmla="*/ 533 w 946"/>
              <a:gd name="T17" fmla="*/ 34 h 780"/>
              <a:gd name="T18" fmla="*/ 930 w 946"/>
              <a:gd name="T19" fmla="*/ 675 h 780"/>
              <a:gd name="T20" fmla="*/ 934 w 946"/>
              <a:gd name="T21" fmla="*/ 745 h 780"/>
              <a:gd name="T22" fmla="*/ 873 w 946"/>
              <a:gd name="T23" fmla="*/ 780 h 780"/>
              <a:gd name="T24" fmla="*/ 154 w 946"/>
              <a:gd name="T25" fmla="*/ 667 h 780"/>
              <a:gd name="T26" fmla="*/ 792 w 946"/>
              <a:gd name="T27" fmla="*/ 667 h 780"/>
              <a:gd name="T28" fmla="*/ 473 w 946"/>
              <a:gd name="T29" fmla="*/ 152 h 780"/>
              <a:gd name="T30" fmla="*/ 154 w 946"/>
              <a:gd name="T31" fmla="*/ 667 h 780"/>
              <a:gd name="T32" fmla="*/ 531 w 946"/>
              <a:gd name="T33" fmla="*/ 347 h 780"/>
              <a:gd name="T34" fmla="*/ 415 w 946"/>
              <a:gd name="T35" fmla="*/ 347 h 780"/>
              <a:gd name="T36" fmla="*/ 437 w 946"/>
              <a:gd name="T37" fmla="*/ 534 h 780"/>
              <a:gd name="T38" fmla="*/ 509 w 946"/>
              <a:gd name="T39" fmla="*/ 534 h 780"/>
              <a:gd name="T40" fmla="*/ 531 w 946"/>
              <a:gd name="T41" fmla="*/ 347 h 780"/>
              <a:gd name="T42" fmla="*/ 509 w 946"/>
              <a:gd name="T43" fmla="*/ 554 h 780"/>
              <a:gd name="T44" fmla="*/ 437 w 946"/>
              <a:gd name="T45" fmla="*/ 554 h 780"/>
              <a:gd name="T46" fmla="*/ 437 w 946"/>
              <a:gd name="T47" fmla="*/ 622 h 780"/>
              <a:gd name="T48" fmla="*/ 509 w 946"/>
              <a:gd name="T49" fmla="*/ 622 h 780"/>
              <a:gd name="T50" fmla="*/ 509 w 946"/>
              <a:gd name="T51" fmla="*/ 554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46" h="780">
                <a:moveTo>
                  <a:pt x="873" y="780"/>
                </a:moveTo>
                <a:cubicBezTo>
                  <a:pt x="73" y="780"/>
                  <a:pt x="73" y="780"/>
                  <a:pt x="73" y="780"/>
                </a:cubicBezTo>
                <a:cubicBezTo>
                  <a:pt x="46" y="780"/>
                  <a:pt x="24" y="767"/>
                  <a:pt x="12" y="745"/>
                </a:cubicBezTo>
                <a:cubicBezTo>
                  <a:pt x="0" y="723"/>
                  <a:pt x="2" y="697"/>
                  <a:pt x="16" y="675"/>
                </a:cubicBezTo>
                <a:cubicBezTo>
                  <a:pt x="414" y="33"/>
                  <a:pt x="414" y="33"/>
                  <a:pt x="414" y="33"/>
                </a:cubicBezTo>
                <a:cubicBezTo>
                  <a:pt x="414" y="32"/>
                  <a:pt x="414" y="32"/>
                  <a:pt x="414" y="32"/>
                </a:cubicBezTo>
                <a:cubicBezTo>
                  <a:pt x="428" y="12"/>
                  <a:pt x="450" y="0"/>
                  <a:pt x="473" y="0"/>
                </a:cubicBezTo>
                <a:cubicBezTo>
                  <a:pt x="496" y="0"/>
                  <a:pt x="518" y="12"/>
                  <a:pt x="532" y="32"/>
                </a:cubicBezTo>
                <a:cubicBezTo>
                  <a:pt x="533" y="34"/>
                  <a:pt x="533" y="34"/>
                  <a:pt x="533" y="34"/>
                </a:cubicBezTo>
                <a:cubicBezTo>
                  <a:pt x="930" y="675"/>
                  <a:pt x="930" y="675"/>
                  <a:pt x="930" y="675"/>
                </a:cubicBezTo>
                <a:cubicBezTo>
                  <a:pt x="944" y="697"/>
                  <a:pt x="946" y="723"/>
                  <a:pt x="934" y="745"/>
                </a:cubicBezTo>
                <a:cubicBezTo>
                  <a:pt x="922" y="767"/>
                  <a:pt x="900" y="780"/>
                  <a:pt x="873" y="780"/>
                </a:cubicBezTo>
                <a:close/>
                <a:moveTo>
                  <a:pt x="154" y="667"/>
                </a:moveTo>
                <a:cubicBezTo>
                  <a:pt x="792" y="667"/>
                  <a:pt x="792" y="667"/>
                  <a:pt x="792" y="667"/>
                </a:cubicBezTo>
                <a:cubicBezTo>
                  <a:pt x="473" y="152"/>
                  <a:pt x="473" y="152"/>
                  <a:pt x="473" y="152"/>
                </a:cubicBezTo>
                <a:lnTo>
                  <a:pt x="154" y="667"/>
                </a:lnTo>
                <a:close/>
                <a:moveTo>
                  <a:pt x="531" y="347"/>
                </a:moveTo>
                <a:cubicBezTo>
                  <a:pt x="415" y="347"/>
                  <a:pt x="415" y="347"/>
                  <a:pt x="415" y="347"/>
                </a:cubicBezTo>
                <a:cubicBezTo>
                  <a:pt x="437" y="534"/>
                  <a:pt x="437" y="534"/>
                  <a:pt x="437" y="534"/>
                </a:cubicBezTo>
                <a:cubicBezTo>
                  <a:pt x="509" y="534"/>
                  <a:pt x="509" y="534"/>
                  <a:pt x="509" y="534"/>
                </a:cubicBezTo>
                <a:lnTo>
                  <a:pt x="531" y="347"/>
                </a:lnTo>
                <a:close/>
                <a:moveTo>
                  <a:pt x="509" y="554"/>
                </a:moveTo>
                <a:cubicBezTo>
                  <a:pt x="437" y="554"/>
                  <a:pt x="437" y="554"/>
                  <a:pt x="437" y="554"/>
                </a:cubicBezTo>
                <a:cubicBezTo>
                  <a:pt x="437" y="622"/>
                  <a:pt x="437" y="622"/>
                  <a:pt x="437" y="622"/>
                </a:cubicBezTo>
                <a:cubicBezTo>
                  <a:pt x="509" y="622"/>
                  <a:pt x="509" y="622"/>
                  <a:pt x="509" y="622"/>
                </a:cubicBezTo>
                <a:lnTo>
                  <a:pt x="509" y="554"/>
                </a:lnTo>
                <a:close/>
              </a:path>
            </a:pathLst>
          </a:custGeom>
          <a:solidFill>
            <a:srgbClr val="FFFF00"/>
          </a:solidFill>
          <a:ln>
            <a:noFill/>
          </a:ln>
        </p:spPr>
        <p:txBody>
          <a:bodyPr vert="horz" wrap="square" lIns="93260" tIns="46630" rIns="93260" bIns="46630" numCol="1" anchor="t" anchorCtr="0" compatLnSpc="1">
            <a:prstTxWarp prst="textNoShape">
              <a:avLst/>
            </a:prstTxWarp>
          </a:bodyPr>
          <a:lstStyle/>
          <a:p>
            <a:endParaRPr lang="en-US" sz="1836" dirty="0"/>
          </a:p>
        </p:txBody>
      </p:sp>
      <p:sp>
        <p:nvSpPr>
          <p:cNvPr id="7" name="Text Placeholder 3"/>
          <p:cNvSpPr txBox="1">
            <a:spLocks/>
          </p:cNvSpPr>
          <p:nvPr/>
        </p:nvSpPr>
        <p:spPr>
          <a:xfrm>
            <a:off x="274637" y="1394164"/>
            <a:ext cx="11887201" cy="5227297"/>
          </a:xfrm>
          <a:prstGeom prst="rect">
            <a:avLst/>
          </a:prstGeom>
        </p:spPr>
        <p:txBody>
          <a:bodyPr wrap="square" lIns="182880" tIns="146304" rIns="182880" bIns="146304"/>
          <a:lst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gradFill>
                  <a:gsLst>
                    <a:gs pos="1250">
                      <a:schemeClr val="tx1"/>
                    </a:gs>
                    <a:gs pos="100000">
                      <a:schemeClr val="tx1"/>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tx1"/>
                    </a:gs>
                    <a:gs pos="100000">
                      <a:schemeClr val="tx1"/>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tx1"/>
                    </a:gs>
                    <a:gs pos="100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defTabSz="932742">
              <a:lnSpc>
                <a:spcPct val="100000"/>
              </a:lnSpc>
              <a:spcBef>
                <a:spcPts val="0"/>
              </a:spcBef>
              <a:buSzTx/>
              <a:buNone/>
            </a:pPr>
            <a:r>
              <a:rPr lang="en-US" sz="2800" b="1" spc="0" dirty="0">
                <a:gradFill>
                  <a:gsLst>
                    <a:gs pos="92920">
                      <a:srgbClr val="FFFFFF"/>
                    </a:gs>
                    <a:gs pos="49000">
                      <a:srgbClr val="FFFFFF"/>
                    </a:gs>
                  </a:gsLst>
                  <a:lin ang="5400000" scaled="0"/>
                </a:gradFill>
                <a:latin typeface="+mn-lt"/>
              </a:rPr>
              <a:t>Photography and copyright infringement.</a:t>
            </a:r>
          </a:p>
          <a:p>
            <a:pPr marL="0" lvl="0" indent="0" defTabSz="932742">
              <a:lnSpc>
                <a:spcPct val="85000"/>
              </a:lnSpc>
              <a:spcBef>
                <a:spcPts val="1836"/>
              </a:spcBef>
              <a:buSzTx/>
              <a:buNone/>
            </a:pPr>
            <a:r>
              <a:rPr lang="en-US" sz="2400" spc="0" dirty="0">
                <a:gradFill>
                  <a:gsLst>
                    <a:gs pos="92920">
                      <a:srgbClr val="FFFFFF"/>
                    </a:gs>
                    <a:gs pos="49000">
                      <a:srgbClr val="FFFFFF"/>
                    </a:gs>
                  </a:gsLst>
                  <a:lin ang="5400000" scaled="0"/>
                </a:gradFill>
                <a:latin typeface="+mn-lt"/>
              </a:rPr>
              <a:t>Due to copyright laws, please refrain from searching for photography online and utilizing them in your presentations. Using imagery from movies, television, music </a:t>
            </a:r>
            <a:br>
              <a:rPr lang="en-US" sz="2400" spc="0" dirty="0">
                <a:gradFill>
                  <a:gsLst>
                    <a:gs pos="92920">
                      <a:srgbClr val="FFFFFF"/>
                    </a:gs>
                    <a:gs pos="49000">
                      <a:srgbClr val="FFFFFF"/>
                    </a:gs>
                  </a:gsLst>
                  <a:lin ang="5400000" scaled="0"/>
                </a:gradFill>
                <a:latin typeface="+mn-lt"/>
              </a:rPr>
            </a:br>
            <a:r>
              <a:rPr lang="en-US" sz="2400" spc="0" dirty="0">
                <a:gradFill>
                  <a:gsLst>
                    <a:gs pos="92920">
                      <a:srgbClr val="FFFFFF"/>
                    </a:gs>
                    <a:gs pos="49000">
                      <a:srgbClr val="FFFFFF"/>
                    </a:gs>
                  </a:gsLst>
                  <a:lin ang="5400000" scaled="0"/>
                </a:gradFill>
                <a:latin typeface="+mn-lt"/>
              </a:rPr>
              <a:t>and pop-culture is illegal, unless purchased from a stock photography site or given expressed written consent from the owner. If you have any questions regarding your imagery please consult with CELA and/or read more at this site.</a:t>
            </a:r>
            <a:r>
              <a:rPr lang="en-US" sz="2400" b="1" spc="0" dirty="0">
                <a:gradFill>
                  <a:gsLst>
                    <a:gs pos="92920">
                      <a:srgbClr val="FFFFFF"/>
                    </a:gs>
                    <a:gs pos="49000">
                      <a:srgbClr val="FFFFFF"/>
                    </a:gs>
                  </a:gsLst>
                  <a:lin ang="5400000" scaled="0"/>
                </a:gradFill>
                <a:latin typeface="+mn-lt"/>
              </a:rPr>
              <a:t> </a:t>
            </a:r>
          </a:p>
          <a:p>
            <a:pPr marL="0" lvl="0" indent="0" defTabSz="932742">
              <a:lnSpc>
                <a:spcPct val="85000"/>
              </a:lnSpc>
              <a:spcBef>
                <a:spcPts val="1836"/>
              </a:spcBef>
              <a:buSzTx/>
              <a:buNone/>
            </a:pPr>
            <a:r>
              <a:rPr lang="en-US" sz="2400" spc="0" dirty="0">
                <a:gradFill>
                  <a:gsLst>
                    <a:gs pos="92920">
                      <a:srgbClr val="FFFFFF"/>
                    </a:gs>
                    <a:gs pos="49000">
                      <a:srgbClr val="FFFFFF"/>
                    </a:gs>
                  </a:gsLst>
                  <a:lin ang="5400000" scaled="0"/>
                </a:gradFill>
                <a:latin typeface="+mn-lt"/>
              </a:rPr>
              <a:t>Alternatively, please see the photography section below for instruction on impactful photo usage and links to Microsoft owned images. </a:t>
            </a:r>
          </a:p>
          <a:p>
            <a:pPr marL="0" lvl="0" indent="0" defTabSz="932742">
              <a:lnSpc>
                <a:spcPct val="85000"/>
              </a:lnSpc>
              <a:spcBef>
                <a:spcPts val="0"/>
              </a:spcBef>
              <a:buSzTx/>
              <a:buNone/>
            </a:pPr>
            <a:endParaRPr lang="en-US" sz="2400" spc="0" dirty="0">
              <a:gradFill>
                <a:gsLst>
                  <a:gs pos="92920">
                    <a:srgbClr val="FFFFFF"/>
                  </a:gs>
                  <a:gs pos="49000">
                    <a:srgbClr val="FFFFFF"/>
                  </a:gs>
                </a:gsLst>
                <a:lin ang="5400000" scaled="0"/>
              </a:gradFill>
              <a:latin typeface="+mn-lt"/>
            </a:endParaRPr>
          </a:p>
          <a:p>
            <a:pPr marL="0" lvl="0" indent="0" defTabSz="932742">
              <a:lnSpc>
                <a:spcPct val="85000"/>
              </a:lnSpc>
              <a:spcBef>
                <a:spcPts val="0"/>
              </a:spcBef>
              <a:buSzTx/>
              <a:buNone/>
            </a:pPr>
            <a:r>
              <a:rPr lang="en-US" sz="2400" spc="0" dirty="0">
                <a:gradFill>
                  <a:gsLst>
                    <a:gs pos="92920">
                      <a:srgbClr val="FFFFFF"/>
                    </a:gs>
                    <a:gs pos="49000">
                      <a:srgbClr val="FFFFFF"/>
                    </a:gs>
                  </a:gsLst>
                  <a:lin ang="5400000" scaled="0"/>
                </a:gradFill>
                <a:latin typeface="+mn-lt"/>
              </a:rPr>
              <a:t>Please also consider brand illustrations. See the illustration slides</a:t>
            </a:r>
          </a:p>
          <a:p>
            <a:pPr marL="0" lvl="0" indent="0" defTabSz="932742">
              <a:lnSpc>
                <a:spcPct val="100000"/>
              </a:lnSpc>
              <a:spcBef>
                <a:spcPts val="0"/>
              </a:spcBef>
              <a:buSzTx/>
              <a:buNone/>
            </a:pPr>
            <a:r>
              <a:rPr lang="en-US" sz="2400" spc="0" dirty="0">
                <a:gradFill>
                  <a:gsLst>
                    <a:gs pos="92920">
                      <a:srgbClr val="FFFFFF"/>
                    </a:gs>
                    <a:gs pos="49000">
                      <a:srgbClr val="FFFFFF"/>
                    </a:gs>
                  </a:gsLst>
                  <a:lin ang="5400000" scaled="0"/>
                </a:gradFill>
                <a:latin typeface="+mn-lt"/>
              </a:rPr>
              <a:t>for details. Custom illustrations created by </a:t>
            </a:r>
          </a:p>
          <a:p>
            <a:pPr marL="0" lvl="0" indent="0" defTabSz="932742">
              <a:lnSpc>
                <a:spcPct val="100000"/>
              </a:lnSpc>
              <a:spcBef>
                <a:spcPts val="0"/>
              </a:spcBef>
              <a:buSzTx/>
              <a:buNone/>
            </a:pPr>
            <a:r>
              <a:rPr lang="en-US" sz="2400" spc="0" dirty="0">
                <a:gradFill>
                  <a:gsLst>
                    <a:gs pos="92920">
                      <a:srgbClr val="FFFFFF"/>
                    </a:gs>
                    <a:gs pos="49000">
                      <a:srgbClr val="FFFFFF"/>
                    </a:gs>
                  </a:gsLst>
                  <a:lin ang="5400000" scaled="0"/>
                </a:gradFill>
                <a:latin typeface="+mn-lt"/>
              </a:rPr>
              <a:t>Silver Fox Productions are also available.</a:t>
            </a:r>
          </a:p>
        </p:txBody>
      </p:sp>
    </p:spTree>
    <p:extLst>
      <p:ext uri="{BB962C8B-B14F-4D97-AF65-F5344CB8AC3E}">
        <p14:creationId xmlns:p14="http://schemas.microsoft.com/office/powerpoint/2010/main" val="4617975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Multiply 7"/>
          <p:cNvSpPr/>
          <p:nvPr/>
        </p:nvSpPr>
        <p:spPr>
          <a:xfrm>
            <a:off x="1894665" y="482600"/>
            <a:ext cx="8647144" cy="6029325"/>
          </a:xfrm>
          <a:prstGeom prst="mathMultiply">
            <a:avLst/>
          </a:prstGeom>
          <a:noFill/>
          <a:ln w="15875">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932688"/>
            <a:endParaRPr lang="en-US" sz="1836">
              <a:solidFill>
                <a:prstClr val="black"/>
              </a:solidFill>
            </a:endParaRPr>
          </a:p>
        </p:txBody>
      </p:sp>
      <p:sp>
        <p:nvSpPr>
          <p:cNvPr id="14" name="Text Placeholder 13"/>
          <p:cNvSpPr>
            <a:spLocks noGrp="1"/>
          </p:cNvSpPr>
          <p:nvPr>
            <p:ph type="body" sz="quarter" idx="10"/>
          </p:nvPr>
        </p:nvSpPr>
        <p:spPr/>
        <p:txBody>
          <a:bodyPr/>
          <a:lstStyle/>
          <a:p>
            <a:r>
              <a:rPr lang="en-US" sz="3200" dirty="0"/>
              <a:t>If an image is on the Internet/Bing it is in the public domain. </a:t>
            </a:r>
          </a:p>
          <a:p>
            <a:r>
              <a:rPr lang="en-US" sz="3200" dirty="0"/>
              <a:t>If there is no copyright notice on the image, I don’t need permission.</a:t>
            </a:r>
          </a:p>
          <a:p>
            <a:r>
              <a:rPr lang="en-US" sz="3200" dirty="0"/>
              <a:t>If I don’t profit from the use, I don’t need permission.</a:t>
            </a:r>
          </a:p>
          <a:p>
            <a:r>
              <a:rPr lang="en-US" sz="3200" dirty="0"/>
              <a:t>If I remove the image after notice, I don’t owe any money to the copyright.</a:t>
            </a:r>
          </a:p>
          <a:p>
            <a:r>
              <a:rPr lang="en-US" sz="3200" dirty="0"/>
              <a:t>If I alter the image X%, I don’t need permission.</a:t>
            </a:r>
          </a:p>
          <a:p>
            <a:r>
              <a:rPr lang="en-US" sz="3200" dirty="0"/>
              <a:t>If I only use a part of the image, I don’t need permission.</a:t>
            </a:r>
          </a:p>
          <a:p>
            <a:r>
              <a:rPr lang="en-US" sz="3200" dirty="0"/>
              <a:t>If I only include a hyperlink in my presentation and click it to show the image, I don’t need permission.</a:t>
            </a:r>
          </a:p>
        </p:txBody>
      </p:sp>
      <p:sp>
        <p:nvSpPr>
          <p:cNvPr id="2" name="Title 1"/>
          <p:cNvSpPr>
            <a:spLocks noGrp="1"/>
          </p:cNvSpPr>
          <p:nvPr>
            <p:ph type="title"/>
          </p:nvPr>
        </p:nvSpPr>
        <p:spPr/>
        <p:txBody>
          <a:bodyPr/>
          <a:lstStyle/>
          <a:p>
            <a:r>
              <a:rPr lang="en-US"/>
              <a:t>Common Copyright Myths</a:t>
            </a:r>
            <a:endParaRPr lang="en-US" dirty="0"/>
          </a:p>
        </p:txBody>
      </p:sp>
    </p:spTree>
    <p:extLst>
      <p:ext uri="{BB962C8B-B14F-4D97-AF65-F5344CB8AC3E}">
        <p14:creationId xmlns:p14="http://schemas.microsoft.com/office/powerpoint/2010/main" val="680838565"/>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Where can I find imagery?</a:t>
            </a:r>
          </a:p>
        </p:txBody>
      </p:sp>
      <p:sp>
        <p:nvSpPr>
          <p:cNvPr id="9" name="Text Placeholder 1"/>
          <p:cNvSpPr txBox="1">
            <a:spLocks/>
          </p:cNvSpPr>
          <p:nvPr/>
        </p:nvSpPr>
        <p:spPr>
          <a:xfrm>
            <a:off x="5761039" y="1220151"/>
            <a:ext cx="5486400" cy="5477511"/>
          </a:xfrm>
          <a:prstGeom prst="rect">
            <a:avLst/>
          </a:prstGeom>
          <a:solidFill>
            <a:srgbClr val="F0F0F0"/>
          </a:solidFill>
        </p:spPr>
        <p:txBody>
          <a:bodyPr vert="horz" wrap="square" lIns="182880" tIns="146304" rIns="182880" bIns="146304" rtlCol="0" anchor="t" anchorCtr="0">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spcAft>
                <a:spcPts val="1200"/>
              </a:spcAft>
              <a:buClr>
                <a:srgbClr val="FFFFFF"/>
              </a:buClr>
            </a:pPr>
            <a:r>
              <a:rPr sz="2400" dirty="0">
                <a:gradFill>
                  <a:gsLst>
                    <a:gs pos="96970">
                      <a:srgbClr val="525252"/>
                    </a:gs>
                    <a:gs pos="82828">
                      <a:srgbClr val="525252"/>
                    </a:gs>
                  </a:gsLst>
                  <a:lin ang="5400000" scaled="0"/>
                </a:gradFill>
                <a:latin typeface="Segoe UI" panose="020B0502040204020203" pitchFamily="34" charset="0"/>
                <a:cs typeface="Segoe UI" panose="020B0502040204020203" pitchFamily="34" charset="0"/>
              </a:rPr>
              <a:t>Respect intellectual property rights</a:t>
            </a:r>
          </a:p>
          <a:p>
            <a:pPr indent="-241300">
              <a:buClr>
                <a:srgbClr val="FFFFFF"/>
              </a:buClr>
            </a:pPr>
            <a:r>
              <a:rPr sz="1800" dirty="0">
                <a:gradFill>
                  <a:gsLst>
                    <a:gs pos="96970">
                      <a:srgbClr val="525252"/>
                    </a:gs>
                    <a:gs pos="82828">
                      <a:srgbClr val="525252"/>
                    </a:gs>
                  </a:gsLst>
                  <a:lin ang="5400000" scaled="0"/>
                </a:gradFill>
                <a:latin typeface="Segoe UI"/>
              </a:rPr>
              <a:t>Photography and graphics used in presentations, for </a:t>
            </a:r>
            <a:r>
              <a:rPr sz="1800" b="1" dirty="0">
                <a:gradFill>
                  <a:gsLst>
                    <a:gs pos="96970">
                      <a:srgbClr val="525252"/>
                    </a:gs>
                    <a:gs pos="82828">
                      <a:srgbClr val="525252"/>
                    </a:gs>
                  </a:gsLst>
                  <a:lin ang="5400000" scaled="0"/>
                </a:gradFill>
                <a:latin typeface="Segoe UI"/>
              </a:rPr>
              <a:t>both internal and external audiences</a:t>
            </a:r>
            <a:r>
              <a:rPr sz="1800" dirty="0">
                <a:gradFill>
                  <a:gsLst>
                    <a:gs pos="96970">
                      <a:srgbClr val="525252"/>
                    </a:gs>
                    <a:gs pos="82828">
                      <a:srgbClr val="525252"/>
                    </a:gs>
                  </a:gsLst>
                  <a:lin ang="5400000" scaled="0"/>
                </a:gradFill>
                <a:latin typeface="Segoe UI"/>
              </a:rPr>
              <a:t>, must be owned by Microsoft or licensed appropriately. </a:t>
            </a:r>
          </a:p>
          <a:p>
            <a:r>
              <a:rPr sz="1800" dirty="0">
                <a:gradFill>
                  <a:gsLst>
                    <a:gs pos="96970">
                      <a:srgbClr val="525252"/>
                    </a:gs>
                    <a:gs pos="82828">
                      <a:srgbClr val="525252"/>
                    </a:gs>
                  </a:gsLst>
                  <a:lin ang="5400000" scaled="0"/>
                </a:gradFill>
                <a:latin typeface="Segoe UI"/>
                <a:cs typeface="Segoe UI" panose="020B0502040204020203" pitchFamily="34" charset="0"/>
              </a:rPr>
              <a:t>Microsoft has agreements in place with several stock providers. More information about approved stock providers and instructions for requesting licenses is available here: </a:t>
            </a:r>
            <a:r>
              <a:rPr lang="en-US" sz="1800" b="1" u="sng" dirty="0">
                <a:solidFill>
                  <a:schemeClr val="bg1">
                    <a:lumMod val="50000"/>
                  </a:schemeClr>
                </a:solidFill>
              </a:rPr>
              <a:t>https://microsoft.sharepoint.com/teams/MediaAcquisition/Pages/knowledgeBase.aspx </a:t>
            </a:r>
          </a:p>
          <a:p>
            <a:endParaRPr lang="en-US" sz="1400" b="1" u="sng" dirty="0">
              <a:solidFill>
                <a:schemeClr val="bg1">
                  <a:lumMod val="50000"/>
                </a:schemeClr>
              </a:solidFill>
            </a:endParaRPr>
          </a:p>
          <a:p>
            <a:r>
              <a:rPr sz="1800" b="1" dirty="0">
                <a:solidFill>
                  <a:srgbClr val="A80000"/>
                </a:solidFill>
                <a:latin typeface="Segoe UI"/>
                <a:cs typeface="Segoe UI" panose="020B0502040204020203" pitchFamily="34" charset="0"/>
              </a:rPr>
              <a:t>Avoid intellectual property theft: Do not use photos or graphics copied from the web </a:t>
            </a:r>
            <a:r>
              <a:rPr sz="1800" dirty="0">
                <a:solidFill>
                  <a:srgbClr val="A80000"/>
                </a:solidFill>
                <a:latin typeface="Segoe UI"/>
                <a:cs typeface="Segoe UI" panose="020B0502040204020203" pitchFamily="34" charset="0"/>
              </a:rPr>
              <a:t>in presentations. When in doubt, consult with LCA </a:t>
            </a:r>
            <a:r>
              <a:rPr sz="1800" dirty="0">
                <a:gradFill>
                  <a:gsLst>
                    <a:gs pos="82828">
                      <a:srgbClr val="000000"/>
                    </a:gs>
                    <a:gs pos="74242">
                      <a:srgbClr val="000000"/>
                    </a:gs>
                  </a:gsLst>
                  <a:lin ang="5400000" scaled="0"/>
                </a:gradFill>
                <a:latin typeface="Segoe UI"/>
                <a:hlinkClick r:id="rId2"/>
              </a:rPr>
              <a:t>http://lcaweb/CTP/Copyrights/Third-Party-Content-Use/Pages/default.aspx</a:t>
            </a:r>
            <a:endParaRPr sz="1800" dirty="0">
              <a:gradFill>
                <a:gsLst>
                  <a:gs pos="82828">
                    <a:srgbClr val="000000"/>
                  </a:gs>
                  <a:gs pos="74242">
                    <a:srgbClr val="000000"/>
                  </a:gs>
                </a:gsLst>
                <a:lin ang="5400000" scaled="0"/>
              </a:gradFill>
              <a:latin typeface="Segoe UI"/>
            </a:endParaRPr>
          </a:p>
        </p:txBody>
      </p:sp>
      <p:sp>
        <p:nvSpPr>
          <p:cNvPr id="5" name="Text Placeholder 1"/>
          <p:cNvSpPr txBox="1">
            <a:spLocks/>
          </p:cNvSpPr>
          <p:nvPr/>
        </p:nvSpPr>
        <p:spPr>
          <a:xfrm>
            <a:off x="274639" y="1212849"/>
            <a:ext cx="5486400" cy="5484813"/>
          </a:xfrm>
          <a:prstGeom prst="rect">
            <a:avLst/>
          </a:prstGeom>
          <a:solidFill>
            <a:srgbClr val="FFFFFF"/>
          </a:solidFill>
        </p:spPr>
        <p:txBody>
          <a:bodyPr vert="horz" wrap="square" lIns="182880" tIns="146304" rIns="182880" bIns="146304" rtlCol="0" anchor="t" anchorCtr="0">
            <a:no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0"/>
              </a:spcBef>
              <a:spcAft>
                <a:spcPts val="1200"/>
              </a:spcAft>
              <a:buSzTx/>
              <a:buFont typeface="Arial" pitchFamily="34" charset="0"/>
              <a:buNone/>
            </a:pPr>
            <a:r>
              <a:rPr lang="en-US" sz="2400" dirty="0">
                <a:gradFill>
                  <a:gsLst>
                    <a:gs pos="93939">
                      <a:srgbClr val="525252"/>
                    </a:gs>
                    <a:gs pos="74242">
                      <a:srgbClr val="525252"/>
                    </a:gs>
                  </a:gsLst>
                  <a:lin ang="5400000" scaled="0"/>
                </a:gradFill>
                <a:latin typeface="Segoe UI" panose="020B0502040204020203" pitchFamily="34" charset="0"/>
                <a:cs typeface="Segoe UI" panose="020B0502040204020203" pitchFamily="34" charset="0"/>
              </a:rPr>
              <a:t>A few great places to start…</a:t>
            </a:r>
          </a:p>
          <a:p>
            <a:pPr marL="0" lvl="1" indent="0">
              <a:spcBef>
                <a:spcPts val="0"/>
              </a:spcBef>
              <a:buFont typeface="Arial" pitchFamily="34" charset="0"/>
              <a:buNone/>
            </a:pPr>
            <a:r>
              <a:rPr lang="en-US" sz="1800" b="1" dirty="0">
                <a:gradFill>
                  <a:gsLst>
                    <a:gs pos="93939">
                      <a:srgbClr val="525252"/>
                    </a:gs>
                    <a:gs pos="74242">
                      <a:srgbClr val="525252"/>
                    </a:gs>
                  </a:gsLst>
                  <a:lin ang="5400000" scaled="0"/>
                </a:gradFill>
              </a:rPr>
              <a:t>Brand Central: </a:t>
            </a:r>
            <a:r>
              <a:rPr lang="en-US" sz="1800" dirty="0">
                <a:gradFill>
                  <a:gsLst>
                    <a:gs pos="93939">
                      <a:srgbClr val="525252"/>
                    </a:gs>
                    <a:gs pos="74242">
                      <a:srgbClr val="525252"/>
                    </a:gs>
                  </a:gsLst>
                  <a:lin ang="5400000" scaled="0"/>
                </a:gradFill>
              </a:rPr>
              <a:t>A resource for information on the Microsoft brand</a:t>
            </a:r>
          </a:p>
          <a:p>
            <a:pPr marL="0" lvl="1" indent="0">
              <a:spcBef>
                <a:spcPts val="0"/>
              </a:spcBef>
              <a:buFont typeface="Arial" pitchFamily="34" charset="0"/>
              <a:buNone/>
            </a:pPr>
            <a:r>
              <a:rPr lang="en-US" sz="1600" dirty="0">
                <a:gradFill>
                  <a:gsLst>
                    <a:gs pos="93939">
                      <a:srgbClr val="525252"/>
                    </a:gs>
                    <a:gs pos="74242">
                      <a:srgbClr val="525252"/>
                    </a:gs>
                  </a:gsLst>
                  <a:lin ang="5400000" scaled="0"/>
                </a:gradFill>
                <a:hlinkClick r:id="rId3"/>
              </a:rPr>
              <a:t>https://microsoft.sharepoint.com/teams/BrandCentral/</a:t>
            </a:r>
            <a:endParaRPr lang="en-US" sz="1600" dirty="0">
              <a:gradFill>
                <a:gsLst>
                  <a:gs pos="93939">
                    <a:srgbClr val="525252"/>
                  </a:gs>
                  <a:gs pos="74242">
                    <a:srgbClr val="525252"/>
                  </a:gs>
                </a:gsLst>
                <a:lin ang="5400000" scaled="0"/>
              </a:gradFill>
            </a:endParaRP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Microsoft News Center</a:t>
            </a:r>
            <a:r>
              <a:rPr lang="en-US" sz="1800" dirty="0">
                <a:gradFill>
                  <a:gsLst>
                    <a:gs pos="93939">
                      <a:srgbClr val="525252"/>
                    </a:gs>
                    <a:gs pos="74242">
                      <a:srgbClr val="525252"/>
                    </a:gs>
                  </a:gsLst>
                  <a:lin ang="5400000" scaled="0"/>
                </a:gradFill>
              </a:rPr>
              <a:t/>
            </a:r>
            <a:br>
              <a:rPr lang="en-US" sz="1800" dirty="0">
                <a:gradFill>
                  <a:gsLst>
                    <a:gs pos="93939">
                      <a:srgbClr val="525252"/>
                    </a:gs>
                    <a:gs pos="74242">
                      <a:srgbClr val="525252"/>
                    </a:gs>
                  </a:gsLst>
                  <a:lin ang="5400000" scaled="0"/>
                </a:gradFill>
              </a:rPr>
            </a:br>
            <a:r>
              <a:rPr lang="en-US" sz="1800" dirty="0">
                <a:gradFill>
                  <a:gsLst>
                    <a:gs pos="93939">
                      <a:srgbClr val="525252"/>
                    </a:gs>
                    <a:gs pos="74242">
                      <a:srgbClr val="525252"/>
                    </a:gs>
                  </a:gsLst>
                  <a:lin ang="5400000" scaled="0"/>
                </a:gradFill>
              </a:rPr>
              <a:t>A great place for the latest and greatest </a:t>
            </a:r>
          </a:p>
          <a:p>
            <a:pPr marL="0" lvl="1" indent="0">
              <a:buFont typeface="Arial" pitchFamily="34" charset="0"/>
              <a:buNone/>
            </a:pPr>
            <a:r>
              <a:rPr lang="en-US" sz="1600" dirty="0">
                <a:gradFill>
                  <a:gsLst>
                    <a:gs pos="74242">
                      <a:srgbClr val="FFFFFF"/>
                    </a:gs>
                    <a:gs pos="57000">
                      <a:srgbClr val="FFFFFF"/>
                    </a:gs>
                  </a:gsLst>
                  <a:lin ang="5400000" scaled="0"/>
                </a:gradFill>
                <a:hlinkClick r:id="rId4"/>
              </a:rPr>
              <a:t>www.microsoft.com/en-us/news</a:t>
            </a:r>
            <a:r>
              <a:rPr lang="en-US" sz="1600" dirty="0">
                <a:gradFill>
                  <a:gsLst>
                    <a:gs pos="74242">
                      <a:srgbClr val="FFFFFF"/>
                    </a:gs>
                    <a:gs pos="57000">
                      <a:srgbClr val="FFFFFF"/>
                    </a:gs>
                  </a:gsLst>
                  <a:lin ang="5400000" scaled="0"/>
                </a:gradFill>
              </a:rPr>
              <a:t> </a:t>
            </a: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Xbox Wire Media Assets library</a:t>
            </a:r>
          </a:p>
          <a:p>
            <a:pPr marL="0" lvl="1" indent="0">
              <a:buFont typeface="Arial" pitchFamily="34" charset="0"/>
              <a:buNone/>
            </a:pPr>
            <a:r>
              <a:rPr lang="en-US" sz="1600" dirty="0">
                <a:gradFill>
                  <a:gsLst>
                    <a:gs pos="74242">
                      <a:srgbClr val="FFFFFF"/>
                    </a:gs>
                    <a:gs pos="57000">
                      <a:srgbClr val="FFFFFF"/>
                    </a:gs>
                  </a:gsLst>
                  <a:lin ang="5400000" scaled="0"/>
                </a:gradFill>
                <a:hlinkClick r:id="rId5"/>
              </a:rPr>
              <a:t>http://news.xbox.com/media/</a:t>
            </a:r>
            <a:endParaRPr lang="en-US" sz="1600" dirty="0">
              <a:gradFill>
                <a:gsLst>
                  <a:gs pos="74242">
                    <a:srgbClr val="FFFFFF"/>
                  </a:gs>
                  <a:gs pos="57000">
                    <a:srgbClr val="FFFFFF"/>
                  </a:gs>
                </a:gsLst>
                <a:lin ang="5400000" scaled="0"/>
              </a:gradFill>
            </a:endParaRP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Featured Devices</a:t>
            </a:r>
            <a:r>
              <a:rPr lang="en-US" sz="1800" dirty="0">
                <a:gradFill>
                  <a:gsLst>
                    <a:gs pos="93939">
                      <a:srgbClr val="525252"/>
                    </a:gs>
                    <a:gs pos="74242">
                      <a:srgbClr val="525252"/>
                    </a:gs>
                  </a:gsLst>
                  <a:lin ang="5400000" scaled="0"/>
                </a:gradFill>
              </a:rPr>
              <a:t>: PC, tablet and phone hardware imagery and marketing materials </a:t>
            </a:r>
          </a:p>
          <a:p>
            <a:pPr marL="0" lvl="1" indent="0">
              <a:buFont typeface="Arial" pitchFamily="34" charset="0"/>
              <a:buNone/>
            </a:pPr>
            <a:r>
              <a:rPr lang="en-US" sz="1600" dirty="0">
                <a:gradFill>
                  <a:gsLst>
                    <a:gs pos="74242">
                      <a:srgbClr val="FFFFFF"/>
                    </a:gs>
                    <a:gs pos="57000">
                      <a:srgbClr val="FFFFFF"/>
                    </a:gs>
                  </a:gsLst>
                  <a:lin ang="5400000" scaled="0"/>
                </a:gradFill>
                <a:hlinkClick r:id="rId6"/>
              </a:rPr>
              <a:t>https://www.featureddevices.com/</a:t>
            </a:r>
            <a:r>
              <a:rPr lang="en-US" sz="1600" dirty="0">
                <a:gradFill>
                  <a:gsLst>
                    <a:gs pos="74242">
                      <a:srgbClr val="FFFFFF"/>
                    </a:gs>
                    <a:gs pos="57000">
                      <a:srgbClr val="FFFFFF"/>
                    </a:gs>
                  </a:gsLst>
                  <a:lin ang="5400000" scaled="0"/>
                </a:gradFill>
              </a:rPr>
              <a:t> </a:t>
            </a:r>
          </a:p>
          <a:p>
            <a:pPr marL="0" lvl="1" indent="0">
              <a:spcBef>
                <a:spcPts val="1200"/>
              </a:spcBef>
              <a:buFont typeface="Arial" pitchFamily="34" charset="0"/>
              <a:buNone/>
            </a:pPr>
            <a:r>
              <a:rPr lang="en-US" sz="1800" b="1" dirty="0">
                <a:gradFill>
                  <a:gsLst>
                    <a:gs pos="93939">
                      <a:srgbClr val="525252"/>
                    </a:gs>
                    <a:gs pos="74242">
                      <a:srgbClr val="525252"/>
                    </a:gs>
                  </a:gsLst>
                  <a:lin ang="5400000" scaled="0"/>
                </a:gradFill>
              </a:rPr>
              <a:t>Presentation Resources</a:t>
            </a:r>
            <a:r>
              <a:rPr lang="en-US" sz="1800" dirty="0">
                <a:gradFill>
                  <a:gsLst>
                    <a:gs pos="93939">
                      <a:srgbClr val="525252"/>
                    </a:gs>
                    <a:gs pos="74242">
                      <a:srgbClr val="525252"/>
                    </a:gs>
                  </a:gsLst>
                  <a:lin ang="5400000" scaled="0"/>
                </a:gradFill>
              </a:rPr>
              <a:t>: Presentation guidelines and PowerPoint templates </a:t>
            </a:r>
            <a:endParaRPr lang="en-US" sz="1600" dirty="0">
              <a:gradFill>
                <a:gsLst>
                  <a:gs pos="74242">
                    <a:srgbClr val="FFFFFF"/>
                  </a:gs>
                  <a:gs pos="57000">
                    <a:srgbClr val="FFFFFF"/>
                  </a:gs>
                </a:gsLst>
                <a:lin ang="5400000" scaled="0"/>
              </a:gradFill>
            </a:endParaRPr>
          </a:p>
          <a:p>
            <a:pPr marL="0" lvl="1" indent="0">
              <a:lnSpc>
                <a:spcPct val="100000"/>
              </a:lnSpc>
              <a:spcBef>
                <a:spcPts val="0"/>
              </a:spcBef>
              <a:buFont typeface="Arial" pitchFamily="34" charset="0"/>
              <a:buNone/>
            </a:pPr>
            <a:r>
              <a:rPr lang="en-US" sz="1600" dirty="0">
                <a:gradFill>
                  <a:gsLst>
                    <a:gs pos="93939">
                      <a:srgbClr val="525252"/>
                    </a:gs>
                    <a:gs pos="74242">
                      <a:srgbClr val="525252"/>
                    </a:gs>
                  </a:gsLst>
                  <a:lin ang="5400000" scaled="0"/>
                </a:gradFill>
                <a:hlinkClick r:id="rId7"/>
              </a:rPr>
              <a:t>https://microsoft.sharepoint.com/teams/BrandCentral/Pages/Presentations.aspx</a:t>
            </a:r>
            <a:endParaRPr lang="en-US" sz="1600" dirty="0">
              <a:gradFill>
                <a:gsLst>
                  <a:gs pos="93939">
                    <a:srgbClr val="525252"/>
                  </a:gs>
                  <a:gs pos="74242">
                    <a:srgbClr val="525252"/>
                  </a:gs>
                </a:gsLst>
                <a:lin ang="5400000" scaled="0"/>
              </a:gradFill>
            </a:endParaRPr>
          </a:p>
          <a:p>
            <a:pPr marL="0" lvl="1" indent="0">
              <a:lnSpc>
                <a:spcPct val="100000"/>
              </a:lnSpc>
              <a:spcBef>
                <a:spcPts val="1200"/>
              </a:spcBef>
              <a:buFont typeface="Arial" pitchFamily="34" charset="0"/>
              <a:buNone/>
            </a:pPr>
            <a:endParaRPr lang="en-US" sz="1800" dirty="0">
              <a:gradFill>
                <a:gsLst>
                  <a:gs pos="93939">
                    <a:srgbClr val="525252"/>
                  </a:gs>
                  <a:gs pos="74242">
                    <a:srgbClr val="525252"/>
                  </a:gs>
                </a:gsLst>
                <a:lin ang="5400000" scaled="0"/>
              </a:gradFill>
            </a:endParaRPr>
          </a:p>
        </p:txBody>
      </p:sp>
    </p:spTree>
    <p:extLst>
      <p:ext uri="{BB962C8B-B14F-4D97-AF65-F5344CB8AC3E}">
        <p14:creationId xmlns:p14="http://schemas.microsoft.com/office/powerpoint/2010/main" val="8251347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Call to action</a:t>
            </a:r>
            <a:endParaRPr lang="en-US" dirty="0"/>
          </a:p>
        </p:txBody>
      </p:sp>
      <p:sp>
        <p:nvSpPr>
          <p:cNvPr id="6" name="Text Placeholder 5"/>
          <p:cNvSpPr>
            <a:spLocks noGrp="1"/>
          </p:cNvSpPr>
          <p:nvPr>
            <p:ph type="body" sz="quarter" idx="10"/>
          </p:nvPr>
        </p:nvSpPr>
        <p:spPr>
          <a:xfrm>
            <a:off x="274702" y="1211287"/>
            <a:ext cx="11888787" cy="4616648"/>
          </a:xfrm>
        </p:spPr>
        <p:txBody>
          <a:bodyPr/>
          <a:lstStyle/>
          <a:p>
            <a:r>
              <a:rPr lang="en-US" dirty="0"/>
              <a:t>Let attendees know what do to following this session.</a:t>
            </a:r>
          </a:p>
          <a:p>
            <a:r>
              <a:rPr lang="en-US" dirty="0"/>
              <a:t>Tell Attendees the URL where they can find</a:t>
            </a:r>
            <a:br>
              <a:rPr lang="en-US" dirty="0"/>
            </a:br>
            <a:r>
              <a:rPr lang="en-US" dirty="0"/>
              <a:t>your </a:t>
            </a:r>
            <a:r>
              <a:rPr lang="en-US" dirty="0" err="1"/>
              <a:t>Github</a:t>
            </a:r>
            <a:r>
              <a:rPr lang="en-US" dirty="0"/>
              <a:t> Code</a:t>
            </a:r>
          </a:p>
          <a:p>
            <a:r>
              <a:rPr lang="en-US" dirty="0"/>
              <a:t>Use this slide to list resources, white papers, </a:t>
            </a:r>
            <a:br>
              <a:rPr lang="en-US" dirty="0"/>
            </a:br>
            <a:r>
              <a:rPr lang="en-US" dirty="0"/>
              <a:t>videos and links.</a:t>
            </a:r>
          </a:p>
          <a:p>
            <a:pPr lvl="0"/>
            <a:r>
              <a:rPr lang="en-US" dirty="0"/>
              <a:t>Re-visit Build session recordings on </a:t>
            </a:r>
            <a:r>
              <a:rPr lang="en-US" dirty="0">
                <a:hlinkClick r:id="rId3"/>
              </a:rPr>
              <a:t>Channel 9</a:t>
            </a:r>
            <a:r>
              <a:rPr lang="en-US" dirty="0"/>
              <a:t>.</a:t>
            </a:r>
          </a:p>
          <a:p>
            <a:pPr lvl="0"/>
            <a:r>
              <a:rPr lang="en-US" dirty="0"/>
              <a:t>Continue your education at</a:t>
            </a:r>
            <a:br>
              <a:rPr lang="en-US" dirty="0"/>
            </a:br>
            <a:r>
              <a:rPr lang="en-US" dirty="0">
                <a:hlinkClick r:id="rId4"/>
              </a:rPr>
              <a:t>Microsoft Virtual Academy</a:t>
            </a:r>
            <a:r>
              <a:rPr lang="en-US" dirty="0"/>
              <a:t> online.</a:t>
            </a:r>
          </a:p>
        </p:txBody>
      </p:sp>
      <p:sp>
        <p:nvSpPr>
          <p:cNvPr id="4" name="Rectangle 3"/>
          <p:cNvSpPr/>
          <p:nvPr/>
        </p:nvSpPr>
        <p:spPr>
          <a:xfrm>
            <a:off x="10529777" y="6031402"/>
            <a:ext cx="1634102" cy="664797"/>
          </a:xfrm>
          <a:prstGeom prst="rect">
            <a:avLst/>
          </a:prstGeom>
        </p:spPr>
        <p:txBody>
          <a:bodyPr wrap="none" lIns="182880" tIns="146304" rIns="182880" bIns="146304">
            <a:spAutoFit/>
          </a:bodyPr>
          <a:lstStyle/>
          <a:p>
            <a:pPr algn="r"/>
            <a:r>
              <a:rPr lang="en-US" sz="2400" dirty="0">
                <a:gradFill>
                  <a:gsLst>
                    <a:gs pos="6494">
                      <a:schemeClr val="tx1"/>
                    </a:gs>
                    <a:gs pos="18182">
                      <a:schemeClr val="tx1"/>
                    </a:gs>
                  </a:gsLst>
                  <a:lin ang="5400000" scaled="1"/>
                </a:gradFill>
              </a:rPr>
              <a:t>#</a:t>
            </a:r>
            <a:r>
              <a:rPr lang="en-US" sz="2400" dirty="0" err="1">
                <a:gradFill>
                  <a:gsLst>
                    <a:gs pos="6494">
                      <a:schemeClr val="tx1"/>
                    </a:gs>
                    <a:gs pos="18182">
                      <a:schemeClr val="tx1"/>
                    </a:gs>
                  </a:gsLst>
                  <a:lin ang="5400000" scaled="1"/>
                </a:gradFill>
              </a:rPr>
              <a:t>MSBuild</a:t>
            </a:r>
            <a:endParaRPr lang="en-US" sz="2400" dirty="0">
              <a:gradFill>
                <a:gsLst>
                  <a:gs pos="6494">
                    <a:schemeClr val="tx1"/>
                  </a:gs>
                  <a:gs pos="18182">
                    <a:schemeClr val="tx1"/>
                  </a:gs>
                </a:gsLst>
                <a:lin ang="5400000" scaled="1"/>
              </a:gradFill>
            </a:endParaRPr>
          </a:p>
        </p:txBody>
      </p:sp>
    </p:spTree>
    <p:extLst>
      <p:ext uri="{BB962C8B-B14F-4D97-AF65-F5344CB8AC3E}">
        <p14:creationId xmlns:p14="http://schemas.microsoft.com/office/powerpoint/2010/main" val="3801175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Related sessions</a:t>
            </a:r>
            <a:endParaRPr lang="en-US" dirty="0"/>
          </a:p>
        </p:txBody>
      </p:sp>
      <p:sp>
        <p:nvSpPr>
          <p:cNvPr id="3" name="Text Placeholder 2"/>
          <p:cNvSpPr>
            <a:spLocks noGrp="1"/>
          </p:cNvSpPr>
          <p:nvPr>
            <p:ph type="body" sz="quarter" idx="10"/>
          </p:nvPr>
        </p:nvSpPr>
        <p:spPr/>
        <p:txBody>
          <a:bodyPr/>
          <a:lstStyle/>
          <a:p>
            <a:r>
              <a:rPr lang="en-US"/>
              <a:t>Provide a list of related sessions for attendees:</a:t>
            </a:r>
          </a:p>
          <a:p>
            <a:pPr lvl="1"/>
            <a:r>
              <a:rPr lang="en-US"/>
              <a:t>Related breakout sessions</a:t>
            </a:r>
          </a:p>
          <a:p>
            <a:pPr lvl="1"/>
            <a:r>
              <a:rPr lang="en-US"/>
              <a:t>Related theater sessions</a:t>
            </a:r>
          </a:p>
          <a:p>
            <a:pPr lvl="1"/>
            <a:r>
              <a:rPr lang="en-US"/>
              <a:t>Hub demo stations, etc.</a:t>
            </a:r>
          </a:p>
          <a:p>
            <a:endParaRPr lang="en-US" dirty="0"/>
          </a:p>
        </p:txBody>
      </p:sp>
      <p:sp>
        <p:nvSpPr>
          <p:cNvPr id="4" name="Rectangle 3"/>
          <p:cNvSpPr/>
          <p:nvPr/>
        </p:nvSpPr>
        <p:spPr>
          <a:xfrm>
            <a:off x="10529777" y="6031402"/>
            <a:ext cx="1634102" cy="664797"/>
          </a:xfrm>
          <a:prstGeom prst="rect">
            <a:avLst/>
          </a:prstGeom>
        </p:spPr>
        <p:txBody>
          <a:bodyPr wrap="none" lIns="182880" tIns="146304" rIns="182880" bIns="146304">
            <a:spAutoFit/>
          </a:bodyPr>
          <a:lstStyle/>
          <a:p>
            <a:pPr algn="r"/>
            <a:r>
              <a:rPr lang="en-US" sz="2400" dirty="0">
                <a:gradFill>
                  <a:gsLst>
                    <a:gs pos="6494">
                      <a:schemeClr val="tx1"/>
                    </a:gs>
                    <a:gs pos="18182">
                      <a:schemeClr val="tx1"/>
                    </a:gs>
                  </a:gsLst>
                  <a:lin ang="5400000" scaled="1"/>
                </a:gradFill>
              </a:rPr>
              <a:t>#</a:t>
            </a:r>
            <a:r>
              <a:rPr lang="en-US" sz="2400" dirty="0" err="1">
                <a:gradFill>
                  <a:gsLst>
                    <a:gs pos="6494">
                      <a:schemeClr val="tx1"/>
                    </a:gs>
                    <a:gs pos="18182">
                      <a:schemeClr val="tx1"/>
                    </a:gs>
                  </a:gsLst>
                  <a:lin ang="5400000" scaled="1"/>
                </a:gradFill>
              </a:rPr>
              <a:t>MSBuild</a:t>
            </a:r>
            <a:endParaRPr lang="en-US" sz="2400" dirty="0">
              <a:gradFill>
                <a:gsLst>
                  <a:gs pos="6494">
                    <a:schemeClr val="tx1"/>
                  </a:gs>
                  <a:gs pos="18182">
                    <a:schemeClr val="tx1"/>
                  </a:gs>
                </a:gsLst>
                <a:lin ang="5400000" scaled="1"/>
              </a:gradFill>
            </a:endParaRPr>
          </a:p>
        </p:txBody>
      </p:sp>
    </p:spTree>
    <p:extLst>
      <p:ext uri="{BB962C8B-B14F-4D97-AF65-F5344CB8AC3E}">
        <p14:creationId xmlns:p14="http://schemas.microsoft.com/office/powerpoint/2010/main" val="1548747570"/>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Text layout (without bullet points)</a:t>
            </a:r>
          </a:p>
        </p:txBody>
      </p:sp>
      <p:sp>
        <p:nvSpPr>
          <p:cNvPr id="6" name="Text Placeholder 5"/>
          <p:cNvSpPr>
            <a:spLocks noGrp="1"/>
          </p:cNvSpPr>
          <p:nvPr>
            <p:ph type="body" sz="quarter" idx="10"/>
          </p:nvPr>
        </p:nvSpPr>
        <p:spPr>
          <a:xfrm>
            <a:off x="274638" y="1212850"/>
            <a:ext cx="11888787" cy="2816156"/>
          </a:xfrm>
        </p:spPr>
        <p:txBody>
          <a:bodyPr/>
          <a:lstStyle/>
          <a:p>
            <a:r>
              <a:rPr lang="en-US" dirty="0"/>
              <a:t>Main topic 1: size 36pt</a:t>
            </a:r>
          </a:p>
          <a:p>
            <a:pPr lvl="1"/>
            <a:r>
              <a:rPr lang="en-US" dirty="0"/>
              <a:t>Size 28pt for second level</a:t>
            </a:r>
          </a:p>
          <a:p>
            <a:pPr lvl="2"/>
            <a:r>
              <a:rPr lang="en-US" dirty="0"/>
              <a:t>Size 24pt for third level</a:t>
            </a:r>
          </a:p>
          <a:p>
            <a:pPr lvl="3"/>
            <a:r>
              <a:rPr lang="en-US" dirty="0"/>
              <a:t>Size 22pt for fourth level</a:t>
            </a:r>
          </a:p>
          <a:p>
            <a:pPr lvl="4"/>
            <a:r>
              <a:rPr lang="en-US" dirty="0"/>
              <a:t>Size 22 for fifth level</a:t>
            </a:r>
          </a:p>
          <a:p>
            <a:pPr lvl="2"/>
            <a:endParaRPr lang="en-US" dirty="0"/>
          </a:p>
        </p:txBody>
      </p:sp>
    </p:spTree>
    <p:extLst>
      <p:ext uri="{BB962C8B-B14F-4D97-AF65-F5344CB8AC3E}">
        <p14:creationId xmlns:p14="http://schemas.microsoft.com/office/powerpoint/2010/main" val="68707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Adjusting list levels</a:t>
            </a:r>
          </a:p>
        </p:txBody>
      </p:sp>
      <p:sp>
        <p:nvSpPr>
          <p:cNvPr id="6" name="Text Placeholder 5"/>
          <p:cNvSpPr>
            <a:spLocks noGrp="1"/>
          </p:cNvSpPr>
          <p:nvPr>
            <p:ph type="body" sz="quarter" idx="10"/>
          </p:nvPr>
        </p:nvSpPr>
        <p:spPr>
          <a:xfrm>
            <a:off x="274702" y="1211287"/>
            <a:ext cx="11888787" cy="2308324"/>
          </a:xfrm>
        </p:spPr>
        <p:txBody>
          <a:bodyPr/>
          <a:lstStyle/>
          <a:p>
            <a:r>
              <a:rPr lang="en-US" dirty="0"/>
              <a:t>Main topic 1: size 36pt</a:t>
            </a:r>
          </a:p>
          <a:p>
            <a:pPr lvl="1"/>
            <a:r>
              <a:rPr lang="en-US" dirty="0"/>
              <a:t>Size 28pt for second level</a:t>
            </a:r>
          </a:p>
          <a:p>
            <a:pPr lvl="2"/>
            <a:r>
              <a:rPr lang="en-US" dirty="0"/>
              <a:t>Size 24pt for third level</a:t>
            </a:r>
          </a:p>
          <a:p>
            <a:pPr lvl="3"/>
            <a:r>
              <a:rPr lang="en-US" dirty="0"/>
              <a:t>Size 22pt for fourth level</a:t>
            </a:r>
          </a:p>
          <a:p>
            <a:pPr lvl="4"/>
            <a:r>
              <a:rPr lang="en-US" dirty="0"/>
              <a:t>Size 22 for fifth level</a:t>
            </a:r>
          </a:p>
        </p:txBody>
      </p:sp>
      <p:sp>
        <p:nvSpPr>
          <p:cNvPr id="7" name="Rectangle 6"/>
          <p:cNvSpPr/>
          <p:nvPr/>
        </p:nvSpPr>
        <p:spPr bwMode="auto">
          <a:xfrm>
            <a:off x="8501063" y="2765750"/>
            <a:ext cx="3663140" cy="394057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1400" dirty="0">
                <a:gradFill>
                  <a:gsLst>
                    <a:gs pos="5417">
                      <a:srgbClr val="FFFFFF"/>
                    </a:gs>
                    <a:gs pos="28000">
                      <a:srgbClr val="FFFFFF"/>
                    </a:gs>
                  </a:gsLst>
                  <a:lin ang="5400000" scaled="0"/>
                </a:gradFill>
                <a:ea typeface="Segoe UI" pitchFamily="34" charset="0"/>
                <a:cs typeface="Segoe UI" pitchFamily="34" charset="0"/>
              </a:rPr>
              <a:t>Use the “Decrease List Level” and “Increase List Level” tools on the Home Menu to change text levels.</a:t>
            </a:r>
          </a:p>
          <a:p>
            <a:pPr defTabSz="932472" fontAlgn="base">
              <a:spcBef>
                <a:spcPts val="612"/>
              </a:spcBef>
              <a:spcAft>
                <a:spcPct val="0"/>
              </a:spcAft>
            </a:pPr>
            <a:r>
              <a:rPr lang="en-US" sz="1400" dirty="0">
                <a:gradFill>
                  <a:gsLst>
                    <a:gs pos="5417">
                      <a:srgbClr val="FFFFFF"/>
                    </a:gs>
                    <a:gs pos="28000">
                      <a:srgbClr val="FFFFFF"/>
                    </a:gs>
                  </a:gsLst>
                  <a:lin ang="5400000" scaled="0"/>
                </a:gradFill>
                <a:ea typeface="Segoe UI" pitchFamily="34" charset="0"/>
                <a:cs typeface="Segoe UI" pitchFamily="34" charset="0"/>
              </a:rPr>
              <a:t>Try this:  </a:t>
            </a:r>
          </a:p>
          <a:p>
            <a:pPr marL="294732" indent="-239672" defTabSz="932472" fontAlgn="base">
              <a:spcBef>
                <a:spcPct val="0"/>
              </a:spcBef>
              <a:spcAft>
                <a:spcPct val="0"/>
              </a:spcAft>
              <a:buFont typeface="+mj-lt"/>
              <a:buAutoNum type="arabicPeriod"/>
            </a:pPr>
            <a:r>
              <a:rPr lang="en-US" sz="1400" dirty="0">
                <a:gradFill>
                  <a:gsLst>
                    <a:gs pos="5417">
                      <a:srgbClr val="FFFFFF"/>
                    </a:gs>
                    <a:gs pos="28000">
                      <a:srgbClr val="FFFFFF"/>
                    </a:gs>
                  </a:gsLst>
                  <a:lin ang="5400000" scaled="0"/>
                </a:gradFill>
                <a:ea typeface="Segoe UI" pitchFamily="34" charset="0"/>
                <a:cs typeface="Segoe UI" pitchFamily="34" charset="0"/>
              </a:rPr>
              <a:t>Place your cursor in any row of text to the left that says “Size 20pt for subtopics”</a:t>
            </a:r>
          </a:p>
          <a:p>
            <a:pPr marL="294732" indent="-239672" defTabSz="932472" fontAlgn="base">
              <a:spcBef>
                <a:spcPct val="0"/>
              </a:spcBef>
              <a:spcAft>
                <a:spcPct val="0"/>
              </a:spcAft>
              <a:buFont typeface="+mj-lt"/>
              <a:buAutoNum type="arabicPeriod"/>
            </a:pPr>
            <a:r>
              <a:rPr lang="en-US" sz="1400" dirty="0">
                <a:gradFill>
                  <a:gsLst>
                    <a:gs pos="5417">
                      <a:srgbClr val="FFFFFF"/>
                    </a:gs>
                    <a:gs pos="28000">
                      <a:srgbClr val="FFFFFF"/>
                    </a:gs>
                  </a:gsLst>
                  <a:lin ang="5400000" scaled="0"/>
                </a:gradFill>
                <a:ea typeface="Segoe UI" pitchFamily="34" charset="0"/>
                <a:cs typeface="Segoe UI" pitchFamily="34" charset="0"/>
              </a:rPr>
              <a:t>Next click the Home tab, and then on the “</a:t>
            </a:r>
            <a:r>
              <a:rPr lang="en-US" sz="1400" u="sng" dirty="0">
                <a:gradFill>
                  <a:gsLst>
                    <a:gs pos="5417">
                      <a:srgbClr val="FFFFFF"/>
                    </a:gs>
                    <a:gs pos="28000">
                      <a:srgbClr val="FFFFFF"/>
                    </a:gs>
                  </a:gsLst>
                  <a:lin ang="5400000" scaled="0"/>
                </a:gradFill>
                <a:ea typeface="Segoe UI" pitchFamily="34" charset="0"/>
                <a:cs typeface="Segoe UI" pitchFamily="34" charset="0"/>
              </a:rPr>
              <a:t>Decrease List level</a:t>
            </a:r>
            <a:r>
              <a:rPr lang="en-US" sz="1400" dirty="0">
                <a:gradFill>
                  <a:gsLst>
                    <a:gs pos="5417">
                      <a:srgbClr val="FFFFFF"/>
                    </a:gs>
                    <a:gs pos="28000">
                      <a:srgbClr val="FFFFFF"/>
                    </a:gs>
                  </a:gsLst>
                  <a:lin ang="5400000" scaled="0"/>
                </a:gradFill>
                <a:ea typeface="Segoe UI" pitchFamily="34" charset="0"/>
                <a:cs typeface="Segoe UI" pitchFamily="34" charset="0"/>
              </a:rPr>
              <a:t>” tool. Notice how the line moves up one level.</a:t>
            </a:r>
          </a:p>
          <a:p>
            <a:pPr marL="294732" indent="-239672" defTabSz="932472" fontAlgn="base">
              <a:spcBef>
                <a:spcPct val="0"/>
              </a:spcBef>
              <a:spcAft>
                <a:spcPct val="0"/>
              </a:spcAft>
              <a:buFont typeface="+mj-lt"/>
              <a:buAutoNum type="arabicPeriod"/>
            </a:pPr>
            <a:r>
              <a:rPr lang="en-US" sz="1400" dirty="0">
                <a:gradFill>
                  <a:gsLst>
                    <a:gs pos="5417">
                      <a:srgbClr val="FFFFFF"/>
                    </a:gs>
                    <a:gs pos="28000">
                      <a:srgbClr val="FFFFFF"/>
                    </a:gs>
                  </a:gsLst>
                  <a:lin ang="5400000" scaled="0"/>
                </a:gradFill>
                <a:ea typeface="Segoe UI" pitchFamily="34" charset="0"/>
                <a:cs typeface="Segoe UI" pitchFamily="34" charset="0"/>
              </a:rPr>
              <a:t>Now try placing your cursor in one of the  “Main topic…” lines of text. Click the “</a:t>
            </a:r>
            <a:r>
              <a:rPr lang="en-US" sz="1400" u="sng" dirty="0">
                <a:gradFill>
                  <a:gsLst>
                    <a:gs pos="5417">
                      <a:srgbClr val="FFFFFF"/>
                    </a:gs>
                    <a:gs pos="28000">
                      <a:srgbClr val="FFFFFF"/>
                    </a:gs>
                  </a:gsLst>
                  <a:lin ang="5400000" scaled="0"/>
                </a:gradFill>
                <a:ea typeface="Segoe UI" pitchFamily="34" charset="0"/>
                <a:cs typeface="Segoe UI" pitchFamily="34" charset="0"/>
              </a:rPr>
              <a:t>Increase List Level</a:t>
            </a:r>
            <a:r>
              <a:rPr lang="en-US" sz="1400" dirty="0">
                <a:gradFill>
                  <a:gsLst>
                    <a:gs pos="5417">
                      <a:srgbClr val="FFFFFF"/>
                    </a:gs>
                    <a:gs pos="28000">
                      <a:srgbClr val="FFFFFF"/>
                    </a:gs>
                  </a:gsLst>
                  <a:lin ang="5400000" scaled="0"/>
                </a:gradFill>
                <a:ea typeface="Segoe UI" pitchFamily="34" charset="0"/>
                <a:cs typeface="Segoe UI" pitchFamily="34" charset="0"/>
              </a:rPr>
              <a:t>” tool and see how the text is pushed in one level</a:t>
            </a:r>
          </a:p>
          <a:p>
            <a:pPr defTabSz="932472" fontAlgn="base">
              <a:spcBef>
                <a:spcPts val="612"/>
              </a:spcBef>
              <a:spcAft>
                <a:spcPct val="0"/>
              </a:spcAft>
            </a:pPr>
            <a:r>
              <a:rPr lang="en-US" sz="1400" dirty="0">
                <a:gradFill>
                  <a:gsLst>
                    <a:gs pos="5417">
                      <a:srgbClr val="FFFFFF"/>
                    </a:gs>
                    <a:gs pos="28000">
                      <a:srgbClr val="FFFFFF"/>
                    </a:gs>
                  </a:gsLst>
                  <a:lin ang="5400000" scaled="0"/>
                </a:gradFill>
                <a:ea typeface="Segoe UI" pitchFamily="34" charset="0"/>
                <a:cs typeface="Segoe UI" pitchFamily="34" charset="0"/>
              </a:rPr>
              <a:t>Use these 2 tools to adjust your text levels as you work</a:t>
            </a:r>
          </a:p>
        </p:txBody>
      </p:sp>
      <p:pic>
        <p:nvPicPr>
          <p:cNvPr id="8" name="Picture 3"/>
          <p:cNvPicPr>
            <a:picLocks noChangeArrowheads="1"/>
          </p:cNvPicPr>
          <p:nvPr/>
        </p:nvPicPr>
        <p:blipFill>
          <a:blip r:embed="rId3">
            <a:extLst>
              <a:ext uri="{28A0092B-C50C-407E-A947-70E740481C1C}">
                <a14:useLocalDpi xmlns:a14="http://schemas.microsoft.com/office/drawing/2010/main"/>
              </a:ext>
            </a:extLst>
          </a:blip>
          <a:stretch>
            <a:fillRect/>
          </a:stretch>
        </p:blipFill>
        <p:spPr bwMode="auto">
          <a:xfrm>
            <a:off x="2012043" y="5310029"/>
            <a:ext cx="6264116" cy="1396294"/>
          </a:xfrm>
          <a:prstGeom prst="rect">
            <a:avLst/>
          </a:prstGeom>
          <a:noFill/>
          <a:ln w="190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82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Great for automation</a:t>
            </a:r>
            <a:endParaRPr lang="en-US" dirty="0"/>
          </a:p>
        </p:txBody>
      </p:sp>
      <p:sp>
        <p:nvSpPr>
          <p:cNvPr id="6" name="Text Placeholder 5"/>
          <p:cNvSpPr>
            <a:spLocks noGrp="1"/>
          </p:cNvSpPr>
          <p:nvPr>
            <p:ph type="body" sz="quarter" idx="10"/>
          </p:nvPr>
        </p:nvSpPr>
        <p:spPr>
          <a:xfrm>
            <a:off x="274702" y="1211287"/>
            <a:ext cx="11888787" cy="4068806"/>
          </a:xfrm>
        </p:spPr>
        <p:txBody>
          <a:bodyPr/>
          <a:lstStyle/>
          <a:p>
            <a:r>
              <a:rPr lang="en-US" dirty="0"/>
              <a:t>Support for JSON and UNIX-style output</a:t>
            </a:r>
          </a:p>
          <a:p>
            <a:r>
              <a:rPr lang="en-US" dirty="0"/>
              <a:t>Built in query processor (</a:t>
            </a:r>
            <a:r>
              <a:rPr lang="en-US" dirty="0" err="1"/>
              <a:t>JMESPath</a:t>
            </a:r>
            <a:r>
              <a:rPr lang="en-US" dirty="0"/>
              <a:t>)</a:t>
            </a:r>
          </a:p>
          <a:p>
            <a:pPr lvl="1"/>
            <a:r>
              <a:rPr lang="en-US" dirty="0"/>
              <a:t>Clean output right to a $VAR</a:t>
            </a:r>
          </a:p>
          <a:p>
            <a:pPr lvl="1"/>
            <a:r>
              <a:rPr lang="en-US" dirty="0"/>
              <a:t>Transformations and filtering</a:t>
            </a:r>
          </a:p>
          <a:p>
            <a:r>
              <a:rPr lang="en-US" dirty="0"/>
              <a:t>No prompting, no hung scripts</a:t>
            </a:r>
          </a:p>
          <a:p>
            <a:r>
              <a:rPr lang="en-US" dirty="0"/>
              <a:t>Easy</a:t>
            </a:r>
            <a:r>
              <a:rPr lang="en-US"/>
              <a:t> to create Service Principals</a:t>
            </a:r>
            <a:endParaRPr lang="en-US" dirty="0"/>
          </a:p>
          <a:p>
            <a:endParaRPr lang="en-US" dirty="0"/>
          </a:p>
        </p:txBody>
      </p:sp>
    </p:spTree>
    <p:extLst>
      <p:ext uri="{BB962C8B-B14F-4D97-AF65-F5344CB8AC3E}">
        <p14:creationId xmlns:p14="http://schemas.microsoft.com/office/powerpoint/2010/main" val="164515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274638" y="1828800"/>
            <a:ext cx="11887200" cy="2025170"/>
          </a:xfrm>
        </p:spPr>
        <p:txBody>
          <a:bodyPr/>
          <a:lstStyle/>
          <a:p>
            <a:r>
              <a:rPr lang="en-US" dirty="0"/>
              <a:t>Example of a bulleted slide with a subhead</a:t>
            </a:r>
          </a:p>
          <a:p>
            <a:pPr lvl="1"/>
            <a:r>
              <a:rPr lang="en-US" dirty="0"/>
              <a:t>Set the slide title to “Sentence case”</a:t>
            </a:r>
          </a:p>
          <a:p>
            <a:pPr lvl="1"/>
            <a:r>
              <a:rPr lang="en-US" dirty="0"/>
              <a:t>Set subheads to “Sentence case”</a:t>
            </a:r>
          </a:p>
          <a:p>
            <a:pPr lvl="0"/>
            <a:r>
              <a:rPr lang="en-US" dirty="0"/>
              <a:t>Hyperlink style</a:t>
            </a:r>
          </a:p>
          <a:p>
            <a:pPr lvl="1"/>
            <a:r>
              <a:rPr lang="en-US" dirty="0">
                <a:hlinkClick r:id="rId3"/>
              </a:rPr>
              <a:t>www.microsoft.com</a:t>
            </a:r>
            <a:r>
              <a:rPr lang="en-US" dirty="0"/>
              <a:t> </a:t>
            </a:r>
          </a:p>
        </p:txBody>
      </p:sp>
      <p:sp>
        <p:nvSpPr>
          <p:cNvPr id="2" name="Title 1"/>
          <p:cNvSpPr>
            <a:spLocks noGrp="1"/>
          </p:cNvSpPr>
          <p:nvPr>
            <p:ph type="title"/>
          </p:nvPr>
        </p:nvSpPr>
        <p:spPr/>
        <p:txBody>
          <a:bodyPr/>
          <a:lstStyle/>
          <a:p>
            <a:r>
              <a:rPr lang="en-US" dirty="0"/>
              <a:t>Bullet points layout with subtitle</a:t>
            </a:r>
            <a:br>
              <a:rPr lang="en-US" dirty="0"/>
            </a:br>
            <a:r>
              <a:rPr lang="en-US" sz="3600" dirty="0">
                <a:gradFill>
                  <a:gsLst>
                    <a:gs pos="21538">
                      <a:schemeClr val="tx1"/>
                    </a:gs>
                    <a:gs pos="33000">
                      <a:schemeClr val="tx1"/>
                    </a:gs>
                  </a:gsLst>
                  <a:lin ang="5400000" scaled="0"/>
                </a:gradFill>
              </a:rPr>
              <a:t>Subtitle is smaller in the same text block</a:t>
            </a:r>
            <a:endParaRPr lang="en-US" sz="4000" dirty="0">
              <a:gradFill>
                <a:gsLst>
                  <a:gs pos="21538">
                    <a:schemeClr val="tx1"/>
                  </a:gs>
                  <a:gs pos="33000">
                    <a:schemeClr val="tx1"/>
                  </a:gs>
                </a:gsLst>
                <a:lin ang="5400000" scaled="0"/>
              </a:gradFill>
            </a:endParaRPr>
          </a:p>
        </p:txBody>
      </p:sp>
    </p:spTree>
    <p:extLst>
      <p:ext uri="{BB962C8B-B14F-4D97-AF65-F5344CB8AC3E}">
        <p14:creationId xmlns:p14="http://schemas.microsoft.com/office/powerpoint/2010/main" val="2341120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Photo layout 1</a:t>
            </a:r>
            <a:endParaRPr lang="en-US" dirty="0"/>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4258783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38673" y="3018774"/>
            <a:ext cx="1657350" cy="3248025"/>
          </a:xfrm>
          <a:prstGeom prst="rect">
            <a:avLst/>
          </a:prstGeom>
        </p:spPr>
      </p:pic>
      <p:sp>
        <p:nvSpPr>
          <p:cNvPr id="2" name="Title 1"/>
          <p:cNvSpPr>
            <a:spLocks noGrp="1"/>
          </p:cNvSpPr>
          <p:nvPr>
            <p:ph type="title"/>
          </p:nvPr>
        </p:nvSpPr>
        <p:spPr/>
        <p:txBody>
          <a:bodyPr/>
          <a:lstStyle/>
          <a:p>
            <a:r>
              <a:rPr lang="en-US" dirty="0"/>
              <a:t>Slide palette info</a:t>
            </a:r>
          </a:p>
        </p:txBody>
      </p:sp>
      <p:sp>
        <p:nvSpPr>
          <p:cNvPr id="4" name="Rectangle 3"/>
          <p:cNvSpPr/>
          <p:nvPr/>
        </p:nvSpPr>
        <p:spPr bwMode="auto">
          <a:xfrm>
            <a:off x="2431370" y="3557266"/>
            <a:ext cx="7127758" cy="1438579"/>
          </a:xfrm>
          <a:custGeom>
            <a:avLst/>
            <a:gdLst/>
            <a:ahLst/>
            <a:cxnLst/>
            <a:rect l="l" t="t" r="r" b="b"/>
            <a:pathLst>
              <a:path w="6985822" h="1410500">
                <a:moveTo>
                  <a:pt x="0" y="0"/>
                </a:moveTo>
                <a:lnTo>
                  <a:pt x="3955278" y="0"/>
                </a:lnTo>
                <a:lnTo>
                  <a:pt x="3955278" y="170496"/>
                </a:lnTo>
                <a:lnTo>
                  <a:pt x="6985822" y="170496"/>
                </a:lnTo>
                <a:lnTo>
                  <a:pt x="6985822" y="1284072"/>
                </a:lnTo>
                <a:lnTo>
                  <a:pt x="3955278" y="1284072"/>
                </a:lnTo>
                <a:lnTo>
                  <a:pt x="3955278" y="1410500"/>
                </a:lnTo>
                <a:lnTo>
                  <a:pt x="0" y="1410500"/>
                </a:lnTo>
                <a:close/>
              </a:path>
            </a:pathLst>
          </a:custGeom>
          <a:noFill/>
          <a:ln w="3175">
            <a:solidFill>
              <a:schemeClr val="tx1">
                <a:alpha val="27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5162033" y="3696009"/>
            <a:ext cx="1206527" cy="1206042"/>
          </a:xfrm>
          <a:prstGeom prst="rect">
            <a:avLst/>
          </a:prstGeom>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4615">
                      <a:srgbClr val="353535"/>
                    </a:gs>
                    <a:gs pos="36000">
                      <a:srgbClr val="353535"/>
                    </a:gs>
                  </a:gsLst>
                  <a:lin ang="5400000" scaled="0"/>
                </a:gradFill>
              </a:rPr>
              <a:t>Accent 3</a:t>
            </a:r>
          </a:p>
        </p:txBody>
      </p:sp>
      <p:sp>
        <p:nvSpPr>
          <p:cNvPr id="6" name="Rectangle 5"/>
          <p:cNvSpPr/>
          <p:nvPr/>
        </p:nvSpPr>
        <p:spPr bwMode="auto">
          <a:xfrm>
            <a:off x="3857057" y="3696009"/>
            <a:ext cx="1206527" cy="1206042"/>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4615">
                      <a:srgbClr val="353535"/>
                    </a:gs>
                    <a:gs pos="36000">
                      <a:srgbClr val="353535"/>
                    </a:gs>
                  </a:gsLst>
                  <a:lin ang="5400000" scaled="0"/>
                </a:gradFill>
              </a:rPr>
              <a:t>Accent 2</a:t>
            </a:r>
          </a:p>
        </p:txBody>
      </p:sp>
      <p:sp>
        <p:nvSpPr>
          <p:cNvPr id="7" name="Rectangle 6"/>
          <p:cNvSpPr/>
          <p:nvPr/>
        </p:nvSpPr>
        <p:spPr bwMode="auto">
          <a:xfrm>
            <a:off x="2552081" y="3696009"/>
            <a:ext cx="1206527" cy="120604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000" dirty="0">
                <a:gradFill>
                  <a:gsLst>
                    <a:gs pos="0">
                      <a:srgbClr val="FFFFFF"/>
                    </a:gs>
                    <a:gs pos="100000">
                      <a:srgbClr val="FFFFFF"/>
                    </a:gs>
                  </a:gsLst>
                  <a:lin ang="5400000" scaled="0"/>
                </a:gradFill>
              </a:rPr>
              <a:t>Accent 1</a:t>
            </a:r>
          </a:p>
        </p:txBody>
      </p:sp>
      <p:sp>
        <p:nvSpPr>
          <p:cNvPr id="8" name="Rectangle 7"/>
          <p:cNvSpPr/>
          <p:nvPr/>
        </p:nvSpPr>
        <p:spPr bwMode="auto">
          <a:xfrm>
            <a:off x="8537402" y="3831351"/>
            <a:ext cx="935733" cy="935357"/>
          </a:xfrm>
          <a:prstGeom prst="rect">
            <a:avLst/>
          </a:prstGeom>
          <a:ln>
            <a:no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0">
                      <a:srgbClr val="FFFFFF"/>
                    </a:gs>
                    <a:gs pos="100000">
                      <a:srgbClr val="FFFFFF"/>
                    </a:gs>
                  </a:gsLst>
                  <a:lin ang="5400000" scaled="0"/>
                </a:gradFill>
              </a:rPr>
              <a:t>Accent 6</a:t>
            </a:r>
          </a:p>
        </p:txBody>
      </p:sp>
      <p:sp>
        <p:nvSpPr>
          <p:cNvPr id="9" name="Rectangle 8"/>
          <p:cNvSpPr/>
          <p:nvPr/>
        </p:nvSpPr>
        <p:spPr bwMode="auto">
          <a:xfrm>
            <a:off x="7505843" y="3831351"/>
            <a:ext cx="935733" cy="935357"/>
          </a:xfrm>
          <a:prstGeom prst="rect">
            <a:avLst/>
          </a:prstGeom>
          <a:solidFill>
            <a:schemeClr val="accent5"/>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4615">
                      <a:srgbClr val="353535"/>
                    </a:gs>
                    <a:gs pos="36000">
                      <a:srgbClr val="353535"/>
                    </a:gs>
                  </a:gsLst>
                  <a:lin ang="5400000" scaled="0"/>
                </a:gradFill>
              </a:rPr>
              <a:t>Accent 5</a:t>
            </a:r>
          </a:p>
        </p:txBody>
      </p:sp>
      <p:sp>
        <p:nvSpPr>
          <p:cNvPr id="10" name="Rectangle 9"/>
          <p:cNvSpPr/>
          <p:nvPr/>
        </p:nvSpPr>
        <p:spPr bwMode="auto">
          <a:xfrm>
            <a:off x="6467011" y="3831351"/>
            <a:ext cx="935733" cy="935357"/>
          </a:xfrm>
          <a:prstGeom prst="rect">
            <a:avLst/>
          </a:prstGeom>
          <a:ln>
            <a:no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1200" dirty="0">
                <a:gradFill>
                  <a:gsLst>
                    <a:gs pos="0">
                      <a:srgbClr val="FFFFFF"/>
                    </a:gs>
                    <a:gs pos="100000">
                      <a:srgbClr val="FFFFFF"/>
                    </a:gs>
                  </a:gsLst>
                  <a:lin ang="5400000" scaled="0"/>
                </a:gradFill>
              </a:rPr>
              <a:t>Accent 4</a:t>
            </a:r>
          </a:p>
        </p:txBody>
      </p:sp>
      <p:sp>
        <p:nvSpPr>
          <p:cNvPr id="14" name="TextBox 13"/>
          <p:cNvSpPr txBox="1"/>
          <p:nvPr/>
        </p:nvSpPr>
        <p:spPr>
          <a:xfrm>
            <a:off x="2558479" y="3040063"/>
            <a:ext cx="7060545" cy="313904"/>
          </a:xfrm>
          <a:prstGeom prst="rect">
            <a:avLst/>
          </a:prstGeom>
          <a:noFill/>
        </p:spPr>
        <p:txBody>
          <a:bodyPr wrap="square" lIns="0" tIns="0" rIns="0" bIns="0" rtlCol="0">
            <a:spAutoFit/>
          </a:bodyPr>
          <a:lstStyle/>
          <a:p>
            <a:pPr algn="ctr"/>
            <a:r>
              <a:rPr lang="en-US" sz="2000" dirty="0">
                <a:gradFill>
                  <a:gsLst>
                    <a:gs pos="90256">
                      <a:schemeClr val="tx1"/>
                    </a:gs>
                    <a:gs pos="51795">
                      <a:schemeClr val="tx1"/>
                    </a:gs>
                  </a:gsLst>
                  <a:lin ang="5400000" scaled="0"/>
                </a:gradFill>
              </a:rPr>
              <a:t>Accent colors 1-6 – (6 Theme Colors to the far right)</a:t>
            </a:r>
          </a:p>
        </p:txBody>
      </p:sp>
      <p:grpSp>
        <p:nvGrpSpPr>
          <p:cNvPr id="15" name="Group 14"/>
          <p:cNvGrpSpPr/>
          <p:nvPr/>
        </p:nvGrpSpPr>
        <p:grpSpPr>
          <a:xfrm>
            <a:off x="2552079" y="3122796"/>
            <a:ext cx="6921056" cy="455867"/>
            <a:chOff x="5099206" y="3872901"/>
            <a:chExt cx="6165897" cy="363048"/>
          </a:xfrm>
        </p:grpSpPr>
        <p:cxnSp>
          <p:nvCxnSpPr>
            <p:cNvPr id="16" name="Straight Connector 15"/>
            <p:cNvCxnSpPr/>
            <p:nvPr/>
          </p:nvCxnSpPr>
          <p:spPr>
            <a:xfrm>
              <a:off x="5104785" y="4099191"/>
              <a:ext cx="6154739" cy="0"/>
            </a:xfrm>
            <a:prstGeom prst="line">
              <a:avLst/>
            </a:prstGeom>
            <a:noFill/>
            <a:ln>
              <a:solidFill>
                <a:schemeClr val="tx1"/>
              </a:solidFill>
              <a:headEnd type="arrow" w="med" len="med"/>
              <a:tailEnd type="arrow" w="med" len="med"/>
            </a:ln>
            <a:effectLst/>
          </p:spPr>
          <p:style>
            <a:lnRef idx="1">
              <a:schemeClr val="accent2"/>
            </a:lnRef>
            <a:fillRef idx="3">
              <a:schemeClr val="accent2"/>
            </a:fillRef>
            <a:effectRef idx="2">
              <a:schemeClr val="accent2"/>
            </a:effectRef>
            <a:fontRef idx="minor">
              <a:schemeClr val="lt1"/>
            </a:fontRef>
          </p:style>
        </p:cxnSp>
        <p:cxnSp>
          <p:nvCxnSpPr>
            <p:cNvPr id="17" name="Straight Connector 16"/>
            <p:cNvCxnSpPr/>
            <p:nvPr/>
          </p:nvCxnSpPr>
          <p:spPr>
            <a:xfrm>
              <a:off x="5099206" y="3872901"/>
              <a:ext cx="0" cy="363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1265103" y="3872902"/>
              <a:ext cx="0" cy="363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Text Placeholder 2"/>
          <p:cNvSpPr txBox="1">
            <a:spLocks/>
          </p:cNvSpPr>
          <p:nvPr/>
        </p:nvSpPr>
        <p:spPr>
          <a:xfrm>
            <a:off x="274638" y="1227844"/>
            <a:ext cx="11887200" cy="1209562"/>
          </a:xfrm>
          <a:prstGeom prst="rect">
            <a:avLst/>
          </a:prstGeom>
        </p:spPr>
        <p:txBody>
          <a:bodyPr vert="horz" wrap="square" lIns="182880" tIns="146304" rIns="182880" bIns="146304"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a:gradFill>
                  <a:gsLst>
                    <a:gs pos="90256">
                      <a:schemeClr val="tx1"/>
                    </a:gs>
                    <a:gs pos="51795">
                      <a:schemeClr val="tx1"/>
                    </a:gs>
                  </a:gsLst>
                  <a:lin ang="5400000" scaled="0"/>
                </a:gradFill>
              </a:rPr>
              <a:t>The PowerPoint palette for this template has been built for you and is shown below. Avoid using too many colors in your presentation. </a:t>
            </a:r>
          </a:p>
        </p:txBody>
      </p:sp>
      <p:sp>
        <p:nvSpPr>
          <p:cNvPr id="20" name="Text Placeholder 2"/>
          <p:cNvSpPr txBox="1">
            <a:spLocks/>
          </p:cNvSpPr>
          <p:nvPr/>
        </p:nvSpPr>
        <p:spPr>
          <a:xfrm>
            <a:off x="2552079" y="5146315"/>
            <a:ext cx="3816481" cy="762786"/>
          </a:xfrm>
          <a:prstGeom prst="rect">
            <a:avLst/>
          </a:prstGeom>
        </p:spPr>
        <p:txBody>
          <a:bodyPr vert="horz" wrap="square" lIns="182880" tIns="0" rIns="18288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a:gradFill>
                  <a:gsLst>
                    <a:gs pos="90256">
                      <a:schemeClr val="tx1"/>
                    </a:gs>
                    <a:gs pos="51795">
                      <a:schemeClr val="tx1"/>
                    </a:gs>
                  </a:gsLst>
                  <a:lin ang="5400000" scaled="0"/>
                </a:gradFill>
                <a:latin typeface="Segoe UI"/>
              </a:rPr>
              <a:t>Use </a:t>
            </a:r>
            <a:r>
              <a:rPr lang="en-US" sz="1800" b="1" dirty="0">
                <a:gradFill>
                  <a:gsLst>
                    <a:gs pos="90256">
                      <a:schemeClr val="tx1"/>
                    </a:gs>
                    <a:gs pos="51795">
                      <a:schemeClr val="tx1"/>
                    </a:gs>
                  </a:gsLst>
                  <a:lin ang="5400000" scaled="0"/>
                </a:gradFill>
                <a:latin typeface="Segoe UI"/>
              </a:rPr>
              <a:t>Accent 1</a:t>
            </a:r>
            <a:r>
              <a:rPr lang="en-US" sz="1800" dirty="0">
                <a:gradFill>
                  <a:gsLst>
                    <a:gs pos="90256">
                      <a:schemeClr val="tx1"/>
                    </a:gs>
                    <a:gs pos="51795">
                      <a:schemeClr val="tx1"/>
                    </a:gs>
                  </a:gsLst>
                  <a:lin ang="5400000" scaled="0"/>
                </a:gradFill>
                <a:latin typeface="Segoe UI"/>
              </a:rPr>
              <a:t> as the main accent color. Use </a:t>
            </a:r>
            <a:r>
              <a:rPr lang="en-US" sz="1800" b="1" dirty="0">
                <a:gradFill>
                  <a:gsLst>
                    <a:gs pos="90256">
                      <a:schemeClr val="tx1"/>
                    </a:gs>
                    <a:gs pos="51795">
                      <a:schemeClr val="tx1"/>
                    </a:gs>
                  </a:gsLst>
                  <a:lin ang="5400000" scaled="0"/>
                </a:gradFill>
                <a:latin typeface="Segoe UI"/>
              </a:rPr>
              <a:t>Accent 2</a:t>
            </a:r>
            <a:r>
              <a:rPr lang="en-US" sz="1800" dirty="0">
                <a:gradFill>
                  <a:gsLst>
                    <a:gs pos="90256">
                      <a:schemeClr val="tx1"/>
                    </a:gs>
                    <a:gs pos="51795">
                      <a:schemeClr val="tx1"/>
                    </a:gs>
                  </a:gsLst>
                  <a:lin ang="5400000" scaled="0"/>
                </a:gradFill>
                <a:latin typeface="Segoe UI"/>
              </a:rPr>
              <a:t> and </a:t>
            </a:r>
            <a:r>
              <a:rPr lang="en-US" sz="1800" b="1" dirty="0">
                <a:gradFill>
                  <a:gsLst>
                    <a:gs pos="90256">
                      <a:schemeClr val="tx1"/>
                    </a:gs>
                    <a:gs pos="51795">
                      <a:schemeClr val="tx1"/>
                    </a:gs>
                  </a:gsLst>
                  <a:lin ang="5400000" scaled="0"/>
                </a:gradFill>
                <a:latin typeface="Segoe UI"/>
              </a:rPr>
              <a:t>Accent 3</a:t>
            </a:r>
            <a:r>
              <a:rPr lang="en-US" sz="1800" dirty="0">
                <a:gradFill>
                  <a:gsLst>
                    <a:gs pos="90256">
                      <a:schemeClr val="tx1"/>
                    </a:gs>
                    <a:gs pos="51795">
                      <a:schemeClr val="tx1"/>
                    </a:gs>
                  </a:gsLst>
                  <a:lin ang="5400000" scaled="0"/>
                </a:gradFill>
                <a:latin typeface="Segoe UI"/>
              </a:rPr>
              <a:t> when additional colors are needed. </a:t>
            </a:r>
          </a:p>
        </p:txBody>
      </p:sp>
      <p:sp>
        <p:nvSpPr>
          <p:cNvPr id="29" name="Rectangle 28"/>
          <p:cNvSpPr/>
          <p:nvPr/>
        </p:nvSpPr>
        <p:spPr bwMode="auto">
          <a:xfrm>
            <a:off x="1119769" y="3265932"/>
            <a:ext cx="980023" cy="155434"/>
          </a:xfrm>
          <a:prstGeom prst="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8" name="Text Placeholder 2"/>
          <p:cNvSpPr txBox="1">
            <a:spLocks/>
          </p:cNvSpPr>
          <p:nvPr/>
        </p:nvSpPr>
        <p:spPr>
          <a:xfrm>
            <a:off x="6624382" y="5045189"/>
            <a:ext cx="3006124" cy="452021"/>
          </a:xfrm>
          <a:prstGeom prst="rect">
            <a:avLst/>
          </a:prstGeom>
        </p:spPr>
        <p:txBody>
          <a:bodyPr vert="horz" wrap="square" lIns="0" tIns="0" rIns="0" bIns="0" rtlCol="0">
            <a:spAutoFit/>
          </a:bodyPr>
          <a:lstStyle>
            <a:lvl1pPr marL="0" marR="0" indent="0" algn="l" defTabSz="914363" rtl="0" eaLnBrk="1" fontAlgn="auto" latinLnBrk="0" hangingPunct="1">
              <a:lnSpc>
                <a:spcPct val="90000"/>
              </a:lnSpc>
              <a:spcBef>
                <a:spcPts val="2400"/>
              </a:spcBef>
              <a:spcAft>
                <a:spcPts val="0"/>
              </a:spcAft>
              <a:buClrTx/>
              <a:buSzPct val="90000"/>
              <a:buFont typeface="Arial" pitchFamily="34" charset="0"/>
              <a:buNone/>
              <a:tabLst/>
              <a:defRPr sz="4000" kern="1200" spc="-70" baseline="0">
                <a:gradFill>
                  <a:gsLst>
                    <a:gs pos="100000">
                      <a:schemeClr val="tx2"/>
                    </a:gs>
                    <a:gs pos="0">
                      <a:schemeClr val="tx2"/>
                    </a:gs>
                  </a:gsLst>
                  <a:lin ang="5400000" scaled="0"/>
                </a:gradFill>
                <a:latin typeface="+mj-lt"/>
                <a:ea typeface="+mn-ea"/>
                <a:cs typeface="+mn-cs"/>
              </a:defRPr>
            </a:lvl1pPr>
            <a:lvl2pPr marL="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2pPr>
            <a:lvl3pPr marL="231775"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000" kern="1200" spc="0" baseline="0">
                <a:gradFill>
                  <a:gsLst>
                    <a:gs pos="100000">
                      <a:schemeClr val="tx1"/>
                    </a:gs>
                    <a:gs pos="6000">
                      <a:schemeClr val="tx1"/>
                    </a:gs>
                  </a:gsLst>
                  <a:lin ang="5400000" scaled="0"/>
                </a:gradFill>
                <a:latin typeface="+mn-lt"/>
                <a:ea typeface="+mn-ea"/>
                <a:cs typeface="+mn-cs"/>
              </a:defRPr>
            </a:lvl3pPr>
            <a:lvl4pPr marL="45720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000" kern="1200" spc="0" baseline="0">
                <a:gradFill>
                  <a:gsLst>
                    <a:gs pos="100000">
                      <a:schemeClr val="tx1"/>
                    </a:gs>
                    <a:gs pos="6000">
                      <a:schemeClr val="tx1"/>
                    </a:gs>
                  </a:gsLst>
                  <a:lin ang="5400000" scaled="0"/>
                </a:gradFill>
                <a:latin typeface="+mn-lt"/>
                <a:ea typeface="+mn-ea"/>
                <a:cs typeface="+mn-cs"/>
              </a:defRPr>
            </a:lvl4pPr>
            <a:lvl5pPr marL="693738"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000" kern="1200" spc="0" baseline="0">
                <a:gradFill>
                  <a:gsLst>
                    <a:gs pos="100000">
                      <a:schemeClr val="tx1"/>
                    </a:gs>
                    <a:gs pos="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dirty="0">
                <a:gradFill>
                  <a:gsLst>
                    <a:gs pos="90256">
                      <a:schemeClr val="tx1"/>
                    </a:gs>
                    <a:gs pos="51795">
                      <a:schemeClr val="tx1"/>
                    </a:gs>
                  </a:gsLst>
                  <a:lin ang="5400000" scaled="0"/>
                </a:gradFill>
                <a:latin typeface="Segoe UI"/>
              </a:rPr>
              <a:t>Use </a:t>
            </a:r>
            <a:r>
              <a:rPr lang="en-US" sz="1600" b="1" dirty="0">
                <a:gradFill>
                  <a:gsLst>
                    <a:gs pos="90256">
                      <a:schemeClr val="tx1"/>
                    </a:gs>
                    <a:gs pos="51795">
                      <a:schemeClr val="tx1"/>
                    </a:gs>
                  </a:gsLst>
                  <a:lin ang="5400000" scaled="0"/>
                </a:gradFill>
                <a:latin typeface="Segoe UI"/>
              </a:rPr>
              <a:t>Accents 4-6 </a:t>
            </a:r>
            <a:r>
              <a:rPr lang="en-US" sz="1600" dirty="0">
                <a:gradFill>
                  <a:gsLst>
                    <a:gs pos="90256">
                      <a:schemeClr val="tx1"/>
                    </a:gs>
                    <a:gs pos="51795">
                      <a:schemeClr val="tx1"/>
                    </a:gs>
                  </a:gsLst>
                  <a:lin ang="5400000" scaled="0"/>
                </a:gradFill>
                <a:latin typeface="Segoe UI"/>
              </a:rPr>
              <a:t>sparingly – only when more colors are necessary. </a:t>
            </a:r>
          </a:p>
        </p:txBody>
      </p:sp>
    </p:spTree>
    <p:extLst>
      <p:ext uri="{BB962C8B-B14F-4D97-AF65-F5344CB8AC3E}">
        <p14:creationId xmlns:p14="http://schemas.microsoft.com/office/powerpoint/2010/main" val="3941056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Demo</a:t>
            </a:r>
          </a:p>
        </p:txBody>
      </p:sp>
      <p:sp>
        <p:nvSpPr>
          <p:cNvPr id="4" name="Text Placeholder 3"/>
          <p:cNvSpPr>
            <a:spLocks noGrp="1"/>
          </p:cNvSpPr>
          <p:nvPr>
            <p:ph type="body" sz="quarter" idx="12"/>
          </p:nvPr>
        </p:nvSpPr>
        <p:spPr/>
        <p:txBody>
          <a:bodyPr/>
          <a:lstStyle/>
          <a:p>
            <a:r>
              <a:rPr lang="en-US" dirty="0"/>
              <a:t>Speaker name</a:t>
            </a:r>
          </a:p>
        </p:txBody>
      </p:sp>
    </p:spTree>
    <p:extLst>
      <p:ext uri="{BB962C8B-B14F-4D97-AF65-F5344CB8AC3E}">
        <p14:creationId xmlns:p14="http://schemas.microsoft.com/office/powerpoint/2010/main" val="32376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Video</a:t>
            </a:r>
          </a:p>
        </p:txBody>
      </p:sp>
    </p:spTree>
    <p:extLst>
      <p:ext uri="{BB962C8B-B14F-4D97-AF65-F5344CB8AC3E}">
        <p14:creationId xmlns:p14="http://schemas.microsoft.com/office/powerpoint/2010/main" val="2128580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Section title</a:t>
            </a:r>
          </a:p>
        </p:txBody>
      </p:sp>
    </p:spTree>
    <p:extLst>
      <p:ext uri="{BB962C8B-B14F-4D97-AF65-F5344CB8AC3E}">
        <p14:creationId xmlns:p14="http://schemas.microsoft.com/office/powerpoint/2010/main" val="862097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Slide for developer code and </a:t>
            </a:r>
            <a:r>
              <a:rPr lang="en-US" dirty="0" err="1"/>
              <a:t>Github</a:t>
            </a:r>
            <a:r>
              <a:rPr lang="en-US" dirty="0"/>
              <a:t> URLs</a:t>
            </a:r>
          </a:p>
        </p:txBody>
      </p:sp>
      <p:sp>
        <p:nvSpPr>
          <p:cNvPr id="5" name="Text Placeholder 4"/>
          <p:cNvSpPr>
            <a:spLocks noGrp="1"/>
          </p:cNvSpPr>
          <p:nvPr>
            <p:ph type="body" sz="quarter" idx="10"/>
          </p:nvPr>
        </p:nvSpPr>
        <p:spPr>
          <a:xfrm>
            <a:off x="274638" y="1221157"/>
            <a:ext cx="11887199" cy="3130088"/>
          </a:xfrm>
        </p:spPr>
        <p:txBody>
          <a:bodyPr/>
          <a:lstStyle/>
          <a:p>
            <a:r>
              <a:rPr lang="en-US" dirty="0"/>
              <a:t>This slide layout uses Consolas, a monotype font which is ideal for showing software code.</a:t>
            </a:r>
          </a:p>
          <a:p>
            <a:endParaRPr lang="en-US" dirty="0"/>
          </a:p>
          <a:p>
            <a:r>
              <a:rPr lang="en-US" dirty="0"/>
              <a:t>Also, provide info that gives attendees some specifics about what they will find when they</a:t>
            </a:r>
            <a:br>
              <a:rPr lang="en-US" dirty="0"/>
            </a:br>
            <a:r>
              <a:rPr lang="en-US" dirty="0"/>
              <a:t>look at your </a:t>
            </a:r>
            <a:r>
              <a:rPr lang="en-US" dirty="0" err="1"/>
              <a:t>Github</a:t>
            </a:r>
            <a:r>
              <a:rPr lang="en-US" dirty="0"/>
              <a:t> code. </a:t>
            </a:r>
          </a:p>
        </p:txBody>
      </p:sp>
    </p:spTree>
    <p:extLst>
      <p:ext uri="{BB962C8B-B14F-4D97-AF65-F5344CB8AC3E}">
        <p14:creationId xmlns:p14="http://schemas.microsoft.com/office/powerpoint/2010/main" val="82836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a:t>Some speakers at Microsoft like to use this slide for hidden “notes slides”. </a:t>
            </a:r>
          </a:p>
          <a:p>
            <a:r>
              <a:rPr lang="en-US" dirty="0"/>
              <a:t>Delete it if you don’t want to use it.</a:t>
            </a:r>
          </a:p>
        </p:txBody>
      </p:sp>
      <p:sp>
        <p:nvSpPr>
          <p:cNvPr id="7" name="Text Placeholder 6"/>
          <p:cNvSpPr>
            <a:spLocks noGrp="1"/>
          </p:cNvSpPr>
          <p:nvPr>
            <p:ph type="body" sz="quarter" idx="11"/>
          </p:nvPr>
        </p:nvSpPr>
        <p:spPr/>
        <p:txBody>
          <a:bodyPr/>
          <a:lstStyle/>
          <a:p>
            <a:r>
              <a:rPr lang="en-US" dirty="0"/>
              <a:t>NEXT: &lt;next slide title&gt;</a:t>
            </a:r>
          </a:p>
        </p:txBody>
      </p:sp>
      <p:sp>
        <p:nvSpPr>
          <p:cNvPr id="4" name="Title 3"/>
          <p:cNvSpPr>
            <a:spLocks noGrp="1"/>
          </p:cNvSpPr>
          <p:nvPr>
            <p:ph type="title"/>
          </p:nvPr>
        </p:nvSpPr>
        <p:spPr/>
        <p:txBody>
          <a:bodyPr/>
          <a:lstStyle/>
          <a:p>
            <a:r>
              <a:rPr lang="en-US" dirty="0"/>
              <a:t>Notes (hidden)</a:t>
            </a:r>
          </a:p>
        </p:txBody>
      </p:sp>
    </p:spTree>
    <p:extLst>
      <p:ext uri="{BB962C8B-B14F-4D97-AF65-F5344CB8AC3E}">
        <p14:creationId xmlns:p14="http://schemas.microsoft.com/office/powerpoint/2010/main" val="23895617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srcRect r="18502" b="7107"/>
          <a:stretch/>
        </p:blipFill>
        <p:spPr>
          <a:xfrm>
            <a:off x="2262263" y="754061"/>
            <a:ext cx="9459694" cy="6057554"/>
          </a:xfrm>
          <a:prstGeom prst="rect">
            <a:avLst/>
          </a:prstGeom>
        </p:spPr>
      </p:pic>
      <p:pic>
        <p:nvPicPr>
          <p:cNvPr id="10" name="Picture 9"/>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20000"/>
                    </a14:imgEffect>
                  </a14:imgLayer>
                </a14:imgProps>
              </a:ext>
            </a:extLst>
          </a:blip>
          <a:srcRect l="15789" b="24812"/>
          <a:stretch/>
        </p:blipFill>
        <p:spPr>
          <a:xfrm>
            <a:off x="-1" y="3017284"/>
            <a:ext cx="5037229" cy="3977240"/>
          </a:xfrm>
          <a:prstGeom prst="rect">
            <a:avLst/>
          </a:prstGeom>
        </p:spPr>
      </p:pic>
      <p:sp>
        <p:nvSpPr>
          <p:cNvPr id="5" name="Title 4"/>
          <p:cNvSpPr>
            <a:spLocks noGrp="1"/>
          </p:cNvSpPr>
          <p:nvPr>
            <p:ph type="title"/>
          </p:nvPr>
        </p:nvSpPr>
        <p:spPr/>
        <p:txBody>
          <a:bodyPr/>
          <a:lstStyle/>
          <a:p>
            <a:r>
              <a:rPr lang="en-US" dirty="0"/>
              <a:t>Please Complete An Evaluation Form</a:t>
            </a:r>
            <a:br>
              <a:rPr lang="en-US" dirty="0"/>
            </a:br>
            <a:r>
              <a:rPr lang="en-US" dirty="0"/>
              <a:t>for every session you attend. </a:t>
            </a:r>
          </a:p>
        </p:txBody>
      </p:sp>
      <p:sp>
        <p:nvSpPr>
          <p:cNvPr id="7" name="Rectangle 6"/>
          <p:cNvSpPr/>
          <p:nvPr/>
        </p:nvSpPr>
        <p:spPr>
          <a:xfrm>
            <a:off x="292592" y="1816547"/>
            <a:ext cx="10954846" cy="757130"/>
          </a:xfrm>
          <a:prstGeom prst="rect">
            <a:avLst/>
          </a:prstGeom>
        </p:spPr>
        <p:txBody>
          <a:bodyPr vert="horz" wrap="square" lIns="146304" tIns="91440" rIns="146304" bIns="91440" rtlCol="0" anchor="t">
            <a:noAutofit/>
          </a:bodyPr>
          <a:lstStyle/>
          <a:p>
            <a:pPr>
              <a:lnSpc>
                <a:spcPct val="90000"/>
              </a:lnSpc>
              <a:spcBef>
                <a:spcPct val="0"/>
              </a:spcBef>
            </a:pPr>
            <a:r>
              <a:rPr lang="en-US" sz="4400" spc="-102" dirty="0">
                <a:ln w="3175">
                  <a:noFill/>
                </a:ln>
                <a:gradFill>
                  <a:gsLst>
                    <a:gs pos="34416">
                      <a:schemeClr val="tx2"/>
                    </a:gs>
                    <a:gs pos="83000">
                      <a:schemeClr val="tx2"/>
                    </a:gs>
                  </a:gsLst>
                  <a:lin ang="5400000" scaled="0"/>
                </a:gradFill>
                <a:latin typeface="+mj-lt"/>
                <a:cs typeface="Segoe UI" pitchFamily="34" charset="0"/>
              </a:rPr>
              <a:t>Your input is important!</a:t>
            </a:r>
          </a:p>
        </p:txBody>
      </p:sp>
      <p:sp>
        <p:nvSpPr>
          <p:cNvPr id="8" name="Rectangle 7"/>
          <p:cNvSpPr/>
          <p:nvPr/>
        </p:nvSpPr>
        <p:spPr>
          <a:xfrm>
            <a:off x="10529777" y="6031402"/>
            <a:ext cx="1634102" cy="664797"/>
          </a:xfrm>
          <a:prstGeom prst="rect">
            <a:avLst/>
          </a:prstGeom>
        </p:spPr>
        <p:txBody>
          <a:bodyPr wrap="none" lIns="182880" tIns="146304" rIns="182880" bIns="146304">
            <a:spAutoFit/>
          </a:bodyPr>
          <a:lstStyle/>
          <a:p>
            <a:pPr algn="r"/>
            <a:r>
              <a:rPr lang="en-US" sz="2400" dirty="0">
                <a:gradFill>
                  <a:gsLst>
                    <a:gs pos="6494">
                      <a:schemeClr val="tx1"/>
                    </a:gs>
                    <a:gs pos="18182">
                      <a:schemeClr val="tx1"/>
                    </a:gs>
                  </a:gsLst>
                  <a:lin ang="5400000" scaled="1"/>
                </a:gradFill>
              </a:rPr>
              <a:t>#</a:t>
            </a:r>
            <a:r>
              <a:rPr lang="en-US" sz="2400" dirty="0" err="1">
                <a:gradFill>
                  <a:gsLst>
                    <a:gs pos="6494">
                      <a:schemeClr val="tx1"/>
                    </a:gs>
                    <a:gs pos="18182">
                      <a:schemeClr val="tx1"/>
                    </a:gs>
                  </a:gsLst>
                  <a:lin ang="5400000" scaled="1"/>
                </a:gradFill>
              </a:rPr>
              <a:t>MSBuild</a:t>
            </a:r>
            <a:endParaRPr lang="en-US" sz="2400" dirty="0">
              <a:gradFill>
                <a:gsLst>
                  <a:gs pos="6494">
                    <a:schemeClr val="tx1"/>
                  </a:gs>
                  <a:gs pos="18182">
                    <a:schemeClr val="tx1"/>
                  </a:gs>
                </a:gsLst>
                <a:lin ang="5400000" scaled="1"/>
              </a:gradFill>
            </a:endParaRPr>
          </a:p>
        </p:txBody>
      </p:sp>
    </p:spTree>
    <p:extLst>
      <p:ext uri="{BB962C8B-B14F-4D97-AF65-F5344CB8AC3E}">
        <p14:creationId xmlns:p14="http://schemas.microsoft.com/office/powerpoint/2010/main" val="27778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0383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Automation demo</a:t>
            </a:r>
            <a:endParaRPr lang="en-US" dirty="0"/>
          </a:p>
        </p:txBody>
      </p:sp>
      <p:sp>
        <p:nvSpPr>
          <p:cNvPr id="5" name="Text Placeholder 4"/>
          <p:cNvSpPr>
            <a:spLocks noGrp="1"/>
          </p:cNvSpPr>
          <p:nvPr>
            <p:ph type="body" sz="quarter" idx="10"/>
          </p:nvPr>
        </p:nvSpPr>
        <p:spPr>
          <a:xfrm>
            <a:off x="274638" y="1221157"/>
            <a:ext cx="11887199" cy="440890"/>
          </a:xfrm>
        </p:spPr>
        <p:txBody>
          <a:bodyPr/>
          <a:lstStyle/>
          <a:p>
            <a:endParaRPr lang="en-US" sz="1800" dirty="0"/>
          </a:p>
        </p:txBody>
      </p:sp>
    </p:spTree>
    <p:extLst>
      <p:ext uri="{BB962C8B-B14F-4D97-AF65-F5344CB8AC3E}">
        <p14:creationId xmlns:p14="http://schemas.microsoft.com/office/powerpoint/2010/main" val="2089324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Great for exploration</a:t>
            </a:r>
            <a:endParaRPr lang="en-US" dirty="0"/>
          </a:p>
        </p:txBody>
      </p:sp>
      <p:sp>
        <p:nvSpPr>
          <p:cNvPr id="6" name="Text Placeholder 5"/>
          <p:cNvSpPr>
            <a:spLocks noGrp="1"/>
          </p:cNvSpPr>
          <p:nvPr>
            <p:ph type="body" sz="quarter" idx="10"/>
          </p:nvPr>
        </p:nvSpPr>
        <p:spPr>
          <a:xfrm>
            <a:off x="274702" y="1211287"/>
            <a:ext cx="11888787" cy="5219891"/>
          </a:xfrm>
        </p:spPr>
        <p:txBody>
          <a:bodyPr/>
          <a:lstStyle/>
          <a:p>
            <a:r>
              <a:rPr lang="en-US" dirty="0"/>
              <a:t>Consistent documentation: on-line and in-tool</a:t>
            </a:r>
          </a:p>
          <a:p>
            <a:r>
              <a:rPr lang="en-US" dirty="0"/>
              <a:t>[Tab] completion for</a:t>
            </a:r>
          </a:p>
          <a:p>
            <a:pPr lvl="1"/>
            <a:r>
              <a:rPr lang="en-US" dirty="0"/>
              <a:t>Commands</a:t>
            </a:r>
          </a:p>
          <a:p>
            <a:pPr lvl="1"/>
            <a:r>
              <a:rPr lang="en-US" dirty="0"/>
              <a:t>Resource groups</a:t>
            </a:r>
          </a:p>
          <a:p>
            <a:pPr lvl="1"/>
            <a:r>
              <a:rPr lang="en-US" dirty="0"/>
              <a:t>Resource names</a:t>
            </a:r>
          </a:p>
          <a:p>
            <a:pPr lvl="1"/>
            <a:r>
              <a:rPr lang="en-US" dirty="0"/>
              <a:t>Parameter values</a:t>
            </a:r>
          </a:p>
          <a:p>
            <a:r>
              <a:rPr lang="en-US" dirty="0"/>
              <a:t>New </a:t>
            </a:r>
            <a:r>
              <a:rPr lang="en-US" b="1"/>
              <a:t>Interactive</a:t>
            </a:r>
            <a:r>
              <a:rPr lang="en-US"/>
              <a:t> mode preview</a:t>
            </a:r>
            <a:endParaRPr lang="en-US" dirty="0"/>
          </a:p>
          <a:p>
            <a:pPr lvl="1"/>
            <a:r>
              <a:rPr lang="en-US" dirty="0" err="1"/>
              <a:t>Intellisense</a:t>
            </a:r>
            <a:endParaRPr lang="en-US" dirty="0"/>
          </a:p>
          <a:p>
            <a:pPr lvl="1"/>
            <a:r>
              <a:rPr lang="en-US" dirty="0"/>
              <a:t>Gestures and Defaults</a:t>
            </a:r>
          </a:p>
          <a:p>
            <a:pPr lvl="1"/>
            <a:r>
              <a:rPr lang="en-US" dirty="0"/>
              <a:t>Example-based tutorials</a:t>
            </a:r>
          </a:p>
        </p:txBody>
      </p:sp>
    </p:spTree>
    <p:extLst>
      <p:ext uri="{BB962C8B-B14F-4D97-AF65-F5344CB8AC3E}">
        <p14:creationId xmlns:p14="http://schemas.microsoft.com/office/powerpoint/2010/main" val="35931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Interactive mode </a:t>
            </a:r>
            <a:r>
              <a:rPr lang="en-US" dirty="0"/>
              <a:t>d</a:t>
            </a:r>
            <a:r>
              <a:rPr lang="en-US" dirty="0" smtClean="0"/>
              <a:t>emo</a:t>
            </a:r>
            <a:endParaRPr lang="en-US" dirty="0"/>
          </a:p>
        </p:txBody>
      </p:sp>
      <p:sp>
        <p:nvSpPr>
          <p:cNvPr id="5" name="Text Placeholder 4"/>
          <p:cNvSpPr>
            <a:spLocks noGrp="1"/>
          </p:cNvSpPr>
          <p:nvPr>
            <p:ph type="body" sz="quarter" idx="10"/>
          </p:nvPr>
        </p:nvSpPr>
        <p:spPr>
          <a:xfrm>
            <a:off x="274638" y="1221157"/>
            <a:ext cx="11887199" cy="654410"/>
          </a:xfrm>
        </p:spPr>
        <p:txBody>
          <a:bodyPr/>
          <a:lstStyle/>
          <a:p>
            <a:endParaRPr lang="en-US" dirty="0" smtClean="0"/>
          </a:p>
        </p:txBody>
      </p:sp>
    </p:spTree>
    <p:extLst>
      <p:ext uri="{BB962C8B-B14F-4D97-AF65-F5344CB8AC3E}">
        <p14:creationId xmlns:p14="http://schemas.microsoft.com/office/powerpoint/2010/main" val="730275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Getting started</a:t>
            </a:r>
            <a:endParaRPr lang="en-US" dirty="0"/>
          </a:p>
        </p:txBody>
      </p:sp>
      <p:sp>
        <p:nvSpPr>
          <p:cNvPr id="6" name="Text Placeholder 5"/>
          <p:cNvSpPr>
            <a:spLocks noGrp="1"/>
          </p:cNvSpPr>
          <p:nvPr>
            <p:ph type="body" sz="quarter" idx="10"/>
          </p:nvPr>
        </p:nvSpPr>
        <p:spPr>
          <a:xfrm>
            <a:off x="274702" y="1211287"/>
            <a:ext cx="11888787" cy="5423023"/>
          </a:xfrm>
        </p:spPr>
        <p:txBody>
          <a:bodyPr/>
          <a:lstStyle/>
          <a:p>
            <a:r>
              <a:rPr lang="en-US" dirty="0"/>
              <a:t>Getting started: </a:t>
            </a:r>
            <a:r>
              <a:rPr lang="en-US" dirty="0">
                <a:hlinkClick r:id="rId3"/>
              </a:rPr>
              <a:t>http://aka.ms/AzureCLI2</a:t>
            </a:r>
            <a:endParaRPr lang="en-US" dirty="0"/>
          </a:p>
          <a:p>
            <a:r>
              <a:rPr lang="en-US" dirty="0" smtClean="0"/>
              <a:t>We're </a:t>
            </a:r>
            <a:r>
              <a:rPr lang="en-US" dirty="0"/>
              <a:t>in the Azure Cloud Shell Preview!</a:t>
            </a:r>
          </a:p>
          <a:p>
            <a:endParaRPr lang="en-US" dirty="0"/>
          </a:p>
          <a:p>
            <a:endParaRPr lang="en-US" dirty="0"/>
          </a:p>
          <a:p>
            <a:endParaRPr lang="en-US" sz="1600" dirty="0"/>
          </a:p>
          <a:p>
            <a:r>
              <a:rPr lang="en-US" dirty="0"/>
              <a:t>Leave feedback and suggestions </a:t>
            </a:r>
            <a:r>
              <a:rPr lang="en-US" dirty="0" smtClean="0"/>
              <a:t>in-tool via </a:t>
            </a:r>
            <a:endParaRPr lang="en-US" dirty="0"/>
          </a:p>
          <a:p>
            <a:endParaRPr lang="en-US" dirty="0"/>
          </a:p>
          <a:p>
            <a:endParaRPr lang="en-US" sz="4800" dirty="0"/>
          </a:p>
          <a:p>
            <a:r>
              <a:rPr lang="en-US" dirty="0"/>
              <a:t>Bugs and Issues: </a:t>
            </a:r>
            <a:r>
              <a:rPr lang="en-US" dirty="0">
                <a:hlinkClick r:id="rId4"/>
              </a:rPr>
              <a:t>http://github.com/azure/azure-cli/issues</a:t>
            </a:r>
            <a:endParaRPr lang="en-US" dirty="0"/>
          </a:p>
        </p:txBody>
      </p:sp>
      <p:pic>
        <p:nvPicPr>
          <p:cNvPr id="3" name="Picture 2"/>
          <p:cNvPicPr>
            <a:picLocks noChangeAspect="1"/>
          </p:cNvPicPr>
          <p:nvPr/>
        </p:nvPicPr>
        <p:blipFill rotWithShape="1">
          <a:blip r:embed="rId5"/>
          <a:srcRect t="15808" b="15690"/>
          <a:stretch/>
        </p:blipFill>
        <p:spPr>
          <a:xfrm>
            <a:off x="1244535" y="4559231"/>
            <a:ext cx="6379818" cy="990600"/>
          </a:xfrm>
          <a:prstGeom prst="rect">
            <a:avLst/>
          </a:prstGeom>
        </p:spPr>
      </p:pic>
      <p:pic>
        <p:nvPicPr>
          <p:cNvPr id="4" name="Picture 3"/>
          <p:cNvPicPr>
            <a:picLocks noChangeAspect="1"/>
          </p:cNvPicPr>
          <p:nvPr/>
        </p:nvPicPr>
        <p:blipFill rotWithShape="1">
          <a:blip r:embed="rId6"/>
          <a:srcRect t="6666" b="1"/>
          <a:stretch/>
        </p:blipFill>
        <p:spPr>
          <a:xfrm>
            <a:off x="1271967" y="2544762"/>
            <a:ext cx="6172200" cy="1066800"/>
          </a:xfrm>
          <a:prstGeom prst="rect">
            <a:avLst/>
          </a:prstGeom>
        </p:spPr>
      </p:pic>
      <p:sp>
        <p:nvSpPr>
          <p:cNvPr id="5" name="Rectangle 4"/>
          <p:cNvSpPr/>
          <p:nvPr/>
        </p:nvSpPr>
        <p:spPr bwMode="auto">
          <a:xfrm>
            <a:off x="3215244" y="2544762"/>
            <a:ext cx="1219200" cy="1066800"/>
          </a:xfrm>
          <a:prstGeom prst="rect">
            <a:avLst/>
          </a:prstGeom>
          <a:noFill/>
          <a:ln w="571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754437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07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50111_Build 2017_LIGHT GRAY TEMPLATE">
  <a:themeElements>
    <a:clrScheme name="Build 2017 Colors">
      <a:dk1>
        <a:srgbClr val="505050"/>
      </a:dk1>
      <a:lt1>
        <a:srgbClr val="FFFFFF"/>
      </a:lt1>
      <a:dk2>
        <a:srgbClr val="0078D7"/>
      </a:dk2>
      <a:lt2>
        <a:srgbClr val="EAEAEA"/>
      </a:lt2>
      <a:accent1>
        <a:srgbClr val="0078D7"/>
      </a:accent1>
      <a:accent2>
        <a:srgbClr val="00BCF2"/>
      </a:accent2>
      <a:accent3>
        <a:srgbClr val="505050"/>
      </a:accent3>
      <a:accent4>
        <a:srgbClr val="002050"/>
      </a:accent4>
      <a:accent5>
        <a:srgbClr val="FFB900"/>
      </a:accent5>
      <a:accent6>
        <a:srgbClr val="D2D2D2"/>
      </a:accent6>
      <a:hlink>
        <a:srgbClr val="00BCF2"/>
      </a:hlink>
      <a:folHlink>
        <a:srgbClr val="00BCF2"/>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2017_Template [Read-Only]" id="{6F4885E9-16BF-45DA-8043-52AF389A1A37}" vid="{06FBAB65-A9D9-4EC4-8519-C553F3EA738E}"/>
    </a:ext>
  </a:extLst>
</a:theme>
</file>

<file path=ppt/theme/theme2.xml><?xml version="1.0" encoding="utf-8"?>
<a:theme xmlns:a="http://schemas.openxmlformats.org/drawingml/2006/main" name="5-50111_Build 2017_DARK GRAY TEMPLATE">
  <a:themeElements>
    <a:clrScheme name="Build 2017 Colors (Dark Gray)">
      <a:dk1>
        <a:srgbClr val="505050"/>
      </a:dk1>
      <a:lt1>
        <a:srgbClr val="FFFFFF"/>
      </a:lt1>
      <a:dk2>
        <a:srgbClr val="0078D7"/>
      </a:dk2>
      <a:lt2>
        <a:srgbClr val="EAEAEA"/>
      </a:lt2>
      <a:accent1>
        <a:srgbClr val="0078D7"/>
      </a:accent1>
      <a:accent2>
        <a:srgbClr val="00BCF2"/>
      </a:accent2>
      <a:accent3>
        <a:srgbClr val="EAEAEA"/>
      </a:accent3>
      <a:accent4>
        <a:srgbClr val="002050"/>
      </a:accent4>
      <a:accent5>
        <a:srgbClr val="FFB900"/>
      </a:accent5>
      <a:accent6>
        <a:srgbClr val="737373"/>
      </a:accent6>
      <a:hlink>
        <a:srgbClr val="00BCF2"/>
      </a:hlink>
      <a:folHlink>
        <a:srgbClr val="00BCF2"/>
      </a:folHlink>
    </a:clrScheme>
    <a:fontScheme name="Segoe UI Light - Segoe UI Semilight">
      <a:majorFont>
        <a:latin typeface="Segoe UI Light"/>
        <a:ea typeface=""/>
        <a:cs typeface=""/>
      </a:majorFont>
      <a:minorFont>
        <a:latin typeface="Segoe UI Semilight"/>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2017_Template [Read-Only]" id="{6F4885E9-16BF-45DA-8043-52AF389A1A37}" vid="{7C70E2A4-8980-409D-AC1F-E29167836A6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969207E9E45B4F92588BF1EA46DC95" ma:contentTypeVersion="3" ma:contentTypeDescription="Create a new document." ma:contentTypeScope="" ma:versionID="1e1fcfddd8db8048c4a46e2d616262e9">
  <xsd:schema xmlns:xsd="http://www.w3.org/2001/XMLSchema" xmlns:xs="http://www.w3.org/2001/XMLSchema" xmlns:p="http://schemas.microsoft.com/office/2006/metadata/properties" xmlns:ns2="8ba95a24-e119-4505-bcb7-a6255a7224ae" xmlns:ns3="ebedd953-c4f3-4fcb-aca2-f56e021fdeaf" targetNamespace="http://schemas.microsoft.com/office/2006/metadata/properties" ma:root="true" ma:fieldsID="272c2f575823cf407a7d766c3dcda8ca" ns2:_="" ns3:_="">
    <xsd:import namespace="8ba95a24-e119-4505-bcb7-a6255a7224ae"/>
    <xsd:import namespace="ebedd953-c4f3-4fcb-aca2-f56e021fdeaf"/>
    <xsd:element name="properties">
      <xsd:complexType>
        <xsd:sequence>
          <xsd:element name="documentManagement">
            <xsd:complexType>
              <xsd:all>
                <xsd:element ref="ns2:MediaServiceMetadata" minOccurs="0"/>
                <xsd:element ref="ns2:MediaServiceFastMetadata"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a95a24-e119-4505-bcb7-a6255a7224a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edd953-c4f3-4fcb-aca2-f56e021fdeaf"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82C185C-1B73-4675-B34B-4F61940502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a95a24-e119-4505-bcb7-a6255a7224ae"/>
    <ds:schemaRef ds:uri="ebedd953-c4f3-4fcb-aca2-f56e021fde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purl.org/dc/dcmitype/"/>
    <ds:schemaRef ds:uri="http://schemas.microsoft.com/office/2006/documentManagement/types"/>
    <ds:schemaRef ds:uri="ebedd953-c4f3-4fcb-aca2-f56e021fdeaf"/>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8ba95a24-e119-4505-bcb7-a6255a7224a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Microsoft_Build2017_Template</Template>
  <TotalTime>2587</TotalTime>
  <Words>4902</Words>
  <Application>Microsoft Macintosh PowerPoint</Application>
  <PresentationFormat>Custom</PresentationFormat>
  <Paragraphs>499</Paragraphs>
  <Slides>49</Slides>
  <Notes>43</Notes>
  <HiddenSlides>11</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49</vt:i4>
      </vt:variant>
    </vt:vector>
  </HeadingPairs>
  <TitlesOfParts>
    <vt:vector size="59" baseType="lpstr">
      <vt:lpstr>Calibri</vt:lpstr>
      <vt:lpstr>Consolas</vt:lpstr>
      <vt:lpstr>Segoe</vt:lpstr>
      <vt:lpstr>Segoe UI</vt:lpstr>
      <vt:lpstr>Segoe UI Light</vt:lpstr>
      <vt:lpstr>Segoe UI Semilight</vt:lpstr>
      <vt:lpstr>Wingdings</vt:lpstr>
      <vt:lpstr>Arial</vt:lpstr>
      <vt:lpstr>5-50111_Build 2017_LIGHT GRAY TEMPLATE</vt:lpstr>
      <vt:lpstr>5-50111_Build 2017_DARK GRAY TEMPLATE</vt:lpstr>
      <vt:lpstr>PowerPoint Presentation</vt:lpstr>
      <vt:lpstr>Azure CLI 2.0</vt:lpstr>
      <vt:lpstr>What is the Azure CLI?</vt:lpstr>
      <vt:lpstr>Great for automation</vt:lpstr>
      <vt:lpstr>Automation demo</vt:lpstr>
      <vt:lpstr>Great for exploration</vt:lpstr>
      <vt:lpstr>Interactive mode demo</vt:lpstr>
      <vt:lpstr>Getting started</vt:lpstr>
      <vt:lpstr>PowerPoint Presentation</vt:lpstr>
      <vt:lpstr>Deadlines &amp; Resources</vt:lpstr>
      <vt:lpstr>Scrub Checklist</vt:lpstr>
      <vt:lpstr>PowerPoint Presentation</vt:lpstr>
      <vt:lpstr>Common Copyright Myths</vt:lpstr>
      <vt:lpstr>Where can I find imagery?</vt:lpstr>
      <vt:lpstr>Call to action</vt:lpstr>
      <vt:lpstr>Related sessions</vt:lpstr>
      <vt:lpstr>Text layout (without bullet points)</vt:lpstr>
      <vt:lpstr>Text with bullet points - adjusting list levels</vt:lpstr>
      <vt:lpstr>Bullet points layout with subtitle Subtitle is smaller in the same text block</vt:lpstr>
      <vt:lpstr>Photo layout 1</vt:lpstr>
      <vt:lpstr>Slide palette info</vt:lpstr>
      <vt:lpstr>Demo</vt:lpstr>
      <vt:lpstr>Video</vt:lpstr>
      <vt:lpstr>Section title</vt:lpstr>
      <vt:lpstr>Slide for developer code and Github URLs</vt:lpstr>
      <vt:lpstr>Notes (hidden)</vt:lpstr>
      <vt:lpstr>Please Complete An Evaluation Form for every session you attend. </vt:lpstr>
      <vt:lpstr>PowerPoint Presentation</vt:lpstr>
      <vt:lpstr>PowerPoint Presentation</vt:lpstr>
      <vt:lpstr>Presentation title</vt:lpstr>
      <vt:lpstr>Deadlines &amp; Resources</vt:lpstr>
      <vt:lpstr>Scrub Checklist</vt:lpstr>
      <vt:lpstr>PowerPoint Presentation</vt:lpstr>
      <vt:lpstr>Common Copyright Myths</vt:lpstr>
      <vt:lpstr>Where can I find imagery?</vt:lpstr>
      <vt:lpstr>Call to action</vt:lpstr>
      <vt:lpstr>Related sessions</vt:lpstr>
      <vt:lpstr>Text layout (without bullet points)</vt:lpstr>
      <vt:lpstr>Adjusting list levels</vt:lpstr>
      <vt:lpstr>Bullet points layout with subtitle Subtitle is smaller in the same text block</vt:lpstr>
      <vt:lpstr>Photo layout 1</vt:lpstr>
      <vt:lpstr>Slide palette info</vt:lpstr>
      <vt:lpstr>Demo</vt:lpstr>
      <vt:lpstr>Video</vt:lpstr>
      <vt:lpstr>Section title</vt:lpstr>
      <vt:lpstr>Slide for developer code and Github URLs</vt:lpstr>
      <vt:lpstr>Notes (hidden)</vt:lpstr>
      <vt:lpstr>Please Complete An Evaluation Form for every session you attend. </vt:lpstr>
      <vt:lpstr>PowerPoint Presentation</vt:lpstr>
    </vt:vector>
  </TitlesOfParts>
  <Manager/>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Microsoft Build 2017</dc:subject>
  <dc:creator>Jason Shaver</dc:creator>
  <cp:keywords>Microsoft Build 2017</cp:keywords>
  <dc:description>Template: Mitchell Derrey, Silver Fox Productions_x000d_
Formatting: _x000d_
Audience Type:</dc:description>
  <cp:lastModifiedBy>Jason Shaver</cp:lastModifiedBy>
  <cp:revision>25</cp:revision>
  <dcterms:created xsi:type="dcterms:W3CDTF">2017-05-01T20:36:30Z</dcterms:created>
  <dcterms:modified xsi:type="dcterms:W3CDTF">2017-05-05T00:30:37Z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0x01010011969207E9E45B4F92588BF1EA46DC95</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53;#Washington State Convention and Trade Center|2ebf141d-f871-4cc9-bf08-f87f112ab464</vt:lpwstr>
  </property>
  <property fmtid="{D5CDD505-2E9C-101B-9397-08002B2CF9AE}" pid="7" name="Track">
    <vt:lpwstr/>
  </property>
  <property fmtid="{D5CDD505-2E9C-101B-9397-08002B2CF9AE}" pid="8" name="Event Location">
    <vt:lpwstr>52;#Seattle|54f46ed2-c77e-4a59-b182-a4171fdb0d11</vt:lpwstr>
  </property>
  <property fmtid="{D5CDD505-2E9C-101B-9397-08002B2CF9AE}" pid="9" name="Campaign">
    <vt:lpwstr/>
  </property>
  <property fmtid="{D5CDD505-2E9C-101B-9397-08002B2CF9AE}" pid="10" name="IsMyDocuments">
    <vt:bool>true</vt:bool>
  </property>
  <property fmtid="{D5CDD505-2E9C-101B-9397-08002B2CF9AE}" pid="11" name="TaxKeyword">
    <vt:lpwstr>315;#Microsoft Build 2017|0407fc0d-d203-4d0a-848e-0398e286e7e2</vt:lpwstr>
  </property>
  <property fmtid="{D5CDD505-2E9C-101B-9397-08002B2CF9AE}" pid="12" name="Audience1">
    <vt:lpwstr>316;#developers|8e4a08dc-5d95-4156-ab65-f22579a1592a</vt:lpwstr>
  </property>
  <property fmtid="{D5CDD505-2E9C-101B-9397-08002B2CF9AE}" pid="13" name="Event Name">
    <vt:lpwstr>47;#Build|58542b36-5bf5-46a6-a53f-a41fb7a73785</vt:lpwstr>
  </property>
</Properties>
</file>