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75" r:id="rId4"/>
    <p:sldMasterId id="2147484495" r:id="rId5"/>
  </p:sldMasterIdLst>
  <p:notesMasterIdLst>
    <p:notesMasterId r:id="rId19"/>
  </p:notesMasterIdLst>
  <p:handoutMasterIdLst>
    <p:handoutMasterId r:id="rId20"/>
  </p:handoutMasterIdLst>
  <p:sldIdLst>
    <p:sldId id="1486" r:id="rId6"/>
    <p:sldId id="1502" r:id="rId7"/>
    <p:sldId id="1587" r:id="rId8"/>
    <p:sldId id="1580" r:id="rId9"/>
    <p:sldId id="1581" r:id="rId10"/>
    <p:sldId id="1582" r:id="rId11"/>
    <p:sldId id="1511" r:id="rId12"/>
    <p:sldId id="1583" r:id="rId13"/>
    <p:sldId id="1577" r:id="rId14"/>
    <p:sldId id="1574" r:id="rId15"/>
    <p:sldId id="1584" r:id="rId16"/>
    <p:sldId id="1585" r:id="rId17"/>
    <p:sldId id="1586" r:id="rId18"/>
  </p:sldIdLst>
  <p:sldSz cx="12436475" cy="6994525"/>
  <p:notesSz cx="7010400" cy="9296400"/>
  <p:defaultTextStyle>
    <a:defPPr>
      <a:defRPr lang="en-US"/>
    </a:defPPr>
    <a:lvl1pPr marL="0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6371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2742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99113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65484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185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ku Uchikawa" initials="SU" lastIdx="11" clrIdx="0"/>
  <p:cmAuthor id="1" name="Mary Feil-Jacobs" initials="MFJ" lastIdx="43" clrIdx="1"/>
  <p:cmAuthor id="2" name="Monica Lueder" initials="ML" lastIdx="22" clrIdx="2">
    <p:extLst>
      <p:ext uri="{19B8F6BF-5375-455C-9EA6-DF929625EA0E}">
        <p15:presenceInfo xmlns:p15="http://schemas.microsoft.com/office/powerpoint/2012/main" userId="S-1-5-21-2127521184-1604012920-1887927527-2598260" providerId="AD"/>
      </p:ext>
    </p:extLst>
  </p:cmAuthor>
  <p:cmAuthor id="3" name="Mary Feil-Jacobs" initials="MF" lastIdx="22" clrIdx="3">
    <p:extLst>
      <p:ext uri="{19B8F6BF-5375-455C-9EA6-DF929625EA0E}">
        <p15:presenceInfo xmlns:p15="http://schemas.microsoft.com/office/powerpoint/2012/main" userId="S-1-5-21-2127521184-1604012920-1887927527-65006" providerId="AD"/>
      </p:ext>
    </p:extLst>
  </p:cmAuthor>
  <p:cmAuthor id="4" name="Mitchell Derrey" initials="MD" lastIdx="8" clrIdx="4">
    <p:extLst>
      <p:ext uri="{19B8F6BF-5375-455C-9EA6-DF929625EA0E}">
        <p15:presenceInfo xmlns:p15="http://schemas.microsoft.com/office/powerpoint/2012/main" userId="S-1-5-21-383413107-1061881802-891584314-48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  <a:srgbClr val="737373"/>
    <a:srgbClr val="323232"/>
    <a:srgbClr val="E6E6E6"/>
    <a:srgbClr val="D2D2D2"/>
    <a:srgbClr val="505050"/>
    <a:srgbClr val="525252"/>
    <a:srgbClr val="0078D7"/>
    <a:srgbClr val="FF8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64" autoAdjust="0"/>
    <p:restoredTop sz="79475" autoAdjust="0"/>
  </p:normalViewPr>
  <p:slideViewPr>
    <p:cSldViewPr>
      <p:cViewPr varScale="1">
        <p:scale>
          <a:sx n="104" d="100"/>
          <a:sy n="104" d="100"/>
        </p:scale>
        <p:origin x="48" y="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-2102"/>
    </p:cViewPr>
  </p:sorterViewPr>
  <p:notesViewPr>
    <p:cSldViewPr showGuides="1">
      <p:cViewPr varScale="1">
        <p:scale>
          <a:sx n="81" d="100"/>
          <a:sy n="81" d="100"/>
        </p:scale>
        <p:origin x="3042" y="84"/>
      </p:cViewPr>
      <p:guideLst>
        <p:guide orient="horz" pos="2928"/>
        <p:guide pos="2208"/>
      </p:guideLst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-117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dirty="0">
                <a:latin typeface="Segoe UI" pitchFamily="34" charset="0"/>
              </a:rPr>
              <a:t>Microsoft Build 2017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1D0CB2F-F0BF-435A-A27A-2EC15087F634}" type="datetime8">
              <a:rPr lang="en-US" smtClean="0">
                <a:latin typeface="Segoe UI" pitchFamily="34" charset="0"/>
              </a:rPr>
              <a:t>5/3/2017 2:24 PM</a:t>
            </a:fld>
            <a:endParaRPr lang="en-US" dirty="0">
              <a:latin typeface="Segoe UI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5923788" cy="33797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 marL="406034" defTabSz="931467" eaLnBrk="0" hangingPunct="0"/>
            <a:r>
              <a:rPr lang="en-US" sz="4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3"/>
          </p:nvPr>
        </p:nvSpPr>
        <p:spPr>
          <a:xfrm>
            <a:off x="5912103" y="8829967"/>
            <a:ext cx="1096674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C9E9D6-92A0-482B-A603-C9BA7FFB8190}" type="slidenum">
              <a:rPr lang="en-US" smtClean="0">
                <a:latin typeface="Segoe UI" pitchFamily="34" charset="0"/>
              </a:rPr>
              <a:t>‹#›</a:t>
            </a:fld>
            <a:endParaRPr lang="en-US" dirty="0">
              <a:latin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5956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eader Placeholder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Segoe UI" pitchFamily="34" charset="0"/>
              </a:defRPr>
            </a:lvl1pPr>
          </a:lstStyle>
          <a:p>
            <a:r>
              <a:rPr lang="en-US" dirty="0"/>
              <a:t>Microsoft Build 2017</a:t>
            </a:r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4"/>
          </p:nvPr>
        </p:nvSpPr>
        <p:spPr>
          <a:xfrm>
            <a:off x="0" y="8831580"/>
            <a:ext cx="6052312" cy="361897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marL="582359" indent="0" algn="l">
              <a:defRPr sz="1200"/>
            </a:lvl1pPr>
          </a:lstStyle>
          <a:p>
            <a:pPr defTabSz="931467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D18B56EA-E28F-4F92-9F16-7A6F2501B303}" type="datetime8">
              <a:rPr lang="en-US" smtClean="0"/>
              <a:t>5/3/2017 2:24 PM</a:t>
            </a:fld>
            <a:endParaRPr lang="en-US" dirty="0"/>
          </a:p>
        </p:txBody>
      </p:sp>
      <p:sp>
        <p:nvSpPr>
          <p:cNvPr id="12" name="Notes Placeholder 11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5"/>
          </p:nvPr>
        </p:nvSpPr>
        <p:spPr>
          <a:xfrm>
            <a:off x="6040627" y="8829967"/>
            <a:ext cx="96815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egoe UI" pitchFamily="34" charset="0"/>
              </a:defRPr>
            </a:lvl1pPr>
          </a:lstStyle>
          <a:p>
            <a:fld id="{B4008EB6-D09E-4580-8CD6-DDB1451194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4826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32742" rtl="0" eaLnBrk="1" latinLnBrk="0" hangingPunct="1">
      <a:lnSpc>
        <a:spcPct val="90000"/>
      </a:lnSpc>
      <a:spcAft>
        <a:spcPts val="340"/>
      </a:spcAft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1pPr>
    <a:lvl2pPr marL="217262" indent="-107956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2pPr>
    <a:lvl3pPr marL="334664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3pPr>
    <a:lvl4pPr marL="492551" indent="-149789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4pPr>
    <a:lvl5pPr marL="627496" indent="-117403" algn="l" defTabSz="932742" rtl="0" eaLnBrk="1" latinLnBrk="0" hangingPunct="1">
      <a:lnSpc>
        <a:spcPct val="90000"/>
      </a:lnSpc>
      <a:spcAft>
        <a:spcPts val="340"/>
      </a:spcAft>
      <a:buFont typeface="Arial" pitchFamily="34" charset="0"/>
      <a:buChar char="•"/>
      <a:defRPr sz="900" kern="1200">
        <a:solidFill>
          <a:schemeClr val="tx1"/>
        </a:solidFill>
        <a:latin typeface="Segoe UI Light" pitchFamily="34" charset="0"/>
        <a:ea typeface="+mn-ea"/>
        <a:cs typeface="+mn-cs"/>
      </a:defRPr>
    </a:lvl5pPr>
    <a:lvl6pPr marL="233185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98226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64597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30969" algn="l" defTabSz="93274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31467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C1C3D530-3419-45A5-AB8A-2242E8FDFF4E}" type="datetime8">
              <a:rPr lang="en-US" smtClean="0"/>
              <a:t>5/3/2017 2:24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969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31467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4FAA446-E61B-4D43-A3B1-7749AA6DC131}" type="datetime8">
              <a:rPr lang="en-US" smtClean="0"/>
              <a:t>5/3/2017 2:24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436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31467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5/3/2017 2:24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283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31467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5/3/2017 2:24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9322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69DC94B-DB72-488C-A100-9C8F7341285A}" type="datetime8">
              <a:rPr lang="en-US" smtClean="0">
                <a:solidFill>
                  <a:prstClr val="black"/>
                </a:solidFill>
              </a:rPr>
              <a:t>5/3/2017 2:24 PM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EC87E0CF-87F6-4B58-B8B8-DCAB2DAAF3CA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31467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207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31467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313C66B-7AF5-40BA-8933-D16874FF94CC}" type="datetime8">
              <a:rPr lang="en-US" smtClean="0"/>
              <a:t>5/3/2017 2:24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241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31467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5/3/2017 2:24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070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31467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2016 Microsoft Corporation. All rights reserved. MICROSOFT MAKES NO WARRANTIES, EXPRESS, IMPLIED OR STATUTORY, AS TO THE INFORMATION IN THIS PRESENTATION.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90EC29EE-A8AD-4CE0-9C0B-116E0D4D7533}" type="datetime8">
              <a:rPr lang="en-US" smtClean="0"/>
              <a:t>5/3/2017 2:24 PM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99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31467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5/3/2017 2:24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242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31467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5/3/2017 2:24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076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31467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34FAA446-E61B-4D43-A3B1-7749AA6DC131}" type="datetime8">
              <a:rPr lang="en-US" smtClean="0"/>
              <a:t>5/3/2017 2:24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483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Microsoft Build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31467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D18B56EA-E28F-4F92-9F16-7A6F2501B303}" type="datetime8">
              <a:rPr lang="en-US" smtClean="0"/>
              <a:t>5/3/2017 2:24 PM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957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08EB6-D09E-4580-8CD6-DDB14511944F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idx="13"/>
          </p:nvPr>
        </p:nvSpPr>
        <p:spPr/>
        <p:txBody>
          <a:bodyPr/>
          <a:lstStyle/>
          <a:p>
            <a:fld id="{174E4CE6-2FE4-433F-87B8-CB5DD266EBFC}" type="datetime8">
              <a:rPr lang="en-US" smtClean="0"/>
              <a:t>5/3/2017 2:24 PM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defTabSz="931467" eaLnBrk="0" hangingPunct="0"/>
            <a:r>
              <a:rPr lang="en-US" sz="400">
                <a:gradFill>
                  <a:gsLst>
                    <a:gs pos="0">
                      <a:prstClr val="black"/>
                    </a:gs>
                    <a:gs pos="100000">
                      <a:prstClr val="black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rPr>
              <a:t>© Microsoft Corporation. All rights reserved. MICROSOFT MAKES NO WARRANTIES, EXPRESS, IMPLIED OR STATUTORY, AS TO THE INFORMATION IN THIS PRESENTATION.</a:t>
            </a:r>
            <a:endParaRPr lang="en-US" sz="400" dirty="0">
              <a:gradFill>
                <a:gsLst>
                  <a:gs pos="0">
                    <a:prstClr val="black"/>
                  </a:gs>
                  <a:gs pos="100000">
                    <a:prstClr val="black"/>
                  </a:gs>
                </a:gsLst>
                <a:lin ang="5400000" scaled="0"/>
              </a:gra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405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10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618636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138322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7938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1096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9038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2277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110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8112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lkin Build 2017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0"/>
            <a:ext cx="12436475" cy="557163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 bwMode="auto">
          <a:xfrm>
            <a:off x="1681" y="4960286"/>
            <a:ext cx="12434794" cy="2034239"/>
          </a:xfrm>
          <a:prstGeom prst="rect">
            <a:avLst/>
          </a:prstGeom>
          <a:solidFill>
            <a:schemeClr val="bg1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 dirty="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invGray">
          <a:xfrm>
            <a:off x="460689" y="5357956"/>
            <a:ext cx="2648621" cy="11698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0688" y="479424"/>
            <a:ext cx="1451843" cy="309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523"/>
          <a:stretch/>
        </p:blipFill>
        <p:spPr>
          <a:xfrm>
            <a:off x="7752216" y="4960286"/>
            <a:ext cx="4684259" cy="203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9315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986479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74702" y="2125678"/>
            <a:ext cx="9143936" cy="1828786"/>
          </a:xfrm>
          <a:noFill/>
        </p:spPr>
        <p:txBody>
          <a:bodyPr lIns="146304" tIns="91440" rIns="146304" bIns="91440" anchor="t" anchorCtr="0"/>
          <a:lstStyle>
            <a:lvl1pPr>
              <a:defRPr sz="5400" spc="-100" baseline="0">
                <a:gradFill>
                  <a:gsLst>
                    <a:gs pos="62564">
                      <a:schemeClr val="tx1"/>
                    </a:gs>
                    <a:gs pos="55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701" y="3955786"/>
            <a:ext cx="7315137" cy="1828007"/>
          </a:xfrm>
          <a:noFill/>
        </p:spPr>
        <p:txBody>
          <a:bodyPr lIns="164592" tIns="109728" rIns="164592" bIns="109728">
            <a:no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91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  <p:pic>
        <p:nvPicPr>
          <p:cNvPr id="6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02"/>
          <a:stretch/>
        </p:blipFill>
        <p:spPr>
          <a:xfrm>
            <a:off x="7752216" y="5084764"/>
            <a:ext cx="4684259" cy="1909762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9418638" y="296863"/>
            <a:ext cx="2743200" cy="461665"/>
          </a:xfrm>
        </p:spPr>
        <p:txBody>
          <a:bodyPr/>
          <a:lstStyle>
            <a:lvl1pPr marL="0" marR="0" indent="0" algn="r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Arial" pitchFamily="34" charset="0"/>
              <a:buNone/>
              <a:tabLst/>
              <a:defRPr lang="en-US" sz="200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Session Code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282738" y="6041341"/>
            <a:ext cx="1634102" cy="664797"/>
          </a:xfrm>
          <a:prstGeom prst="rect">
            <a:avLst/>
          </a:prstGeom>
        </p:spPr>
        <p:txBody>
          <a:bodyPr wrap="none" lIns="182880" tIns="146304" rIns="182880" bIns="146304">
            <a:spAutoFit/>
          </a:bodyPr>
          <a:lstStyle/>
          <a:p>
            <a:r>
              <a:rPr lang="en-US" sz="2400" dirty="0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#</a:t>
            </a:r>
            <a:r>
              <a:rPr lang="en-US" sz="2400" dirty="0" err="1">
                <a:gradFill>
                  <a:gsLst>
                    <a:gs pos="2597">
                      <a:schemeClr val="tx1"/>
                    </a:gs>
                    <a:gs pos="18182">
                      <a:schemeClr val="tx1"/>
                    </a:gs>
                  </a:gsLst>
                  <a:lin ang="5400000" scaled="1"/>
                </a:gradFill>
              </a:rPr>
              <a:t>MSBuild</a:t>
            </a:r>
            <a:endParaRPr lang="en-US" sz="2400" dirty="0">
              <a:gradFill>
                <a:gsLst>
                  <a:gs pos="2597">
                    <a:schemeClr val="tx1"/>
                  </a:gs>
                  <a:gs pos="18182">
                    <a:schemeClr val="tx1"/>
                  </a:gs>
                </a:gsLst>
                <a:lin ang="5400000" scaled="1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8678132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757024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321570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 dirty="0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54530601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965013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81027781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796245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405076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2574406291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62"/>
            <a:ext cx="11887200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100000">
                      <a:schemeClr val="tx1"/>
                    </a:gs>
                    <a:gs pos="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007454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uare Right Photo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740132"/>
            <a:ext cx="4892040" cy="1514261"/>
          </a:xfrm>
        </p:spPr>
        <p:txBody>
          <a:bodyPr wrap="square" anchor="ctr">
            <a:spAutoFit/>
          </a:bodyPr>
          <a:lstStyle>
            <a:lvl1pPr>
              <a:defRPr sz="480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Square photo layout</a:t>
            </a:r>
          </a:p>
        </p:txBody>
      </p:sp>
      <p:sp>
        <p:nvSpPr>
          <p:cNvPr id="6" name="Picture Placeholder 4"/>
          <p:cNvSpPr>
            <a:spLocks noGrp="1" noChangeAspect="1"/>
          </p:cNvSpPr>
          <p:nvPr>
            <p:ph type="pic" sz="quarter" idx="10"/>
          </p:nvPr>
        </p:nvSpPr>
        <p:spPr bwMode="ltGray">
          <a:xfrm>
            <a:off x="5441315" y="0"/>
            <a:ext cx="6995160" cy="699258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tIns="548640" anchor="ctr" anchorCtr="0">
            <a:noAutofit/>
          </a:bodyPr>
          <a:lstStyle>
            <a:lvl1pPr marL="0" indent="0" algn="ctr">
              <a:buNone/>
              <a:defRPr sz="1600" b="1" cap="none" baseline="0">
                <a:gradFill>
                  <a:gsLst>
                    <a:gs pos="0">
                      <a:srgbClr val="FFFFFF"/>
                    </a:gs>
                    <a:gs pos="27000">
                      <a:srgbClr val="FFFFFF"/>
                    </a:gs>
                  </a:gsLst>
                  <a:lin ang="5400000" scaled="0"/>
                </a:gradFill>
                <a:latin typeface="+mn-lt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667155633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pos="342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8" y="1212850"/>
            <a:ext cx="11888787" cy="2308324"/>
          </a:xfrm>
        </p:spPr>
        <p:txBody>
          <a:bodyPr>
            <a:spAutoFit/>
          </a:bodyPr>
          <a:lstStyle>
            <a:lvl1pPr marL="0" indent="0">
              <a:buNone/>
              <a:defRPr/>
            </a:lvl1pPr>
            <a:lvl2pPr marL="228600" indent="0">
              <a:buNone/>
              <a:defRPr/>
            </a:lvl2pPr>
            <a:lvl3pPr marL="457200" indent="0">
              <a:buNone/>
              <a:defRPr/>
            </a:lvl3pPr>
            <a:lvl4pPr marL="685800" indent="0">
              <a:buNone/>
              <a:defRPr/>
            </a:lvl4pPr>
            <a:lvl5pPr marL="914400" indent="0"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1319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642001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Accent Col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05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veloper Co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Slide for developer code</a:t>
            </a:r>
          </a:p>
        </p:txBody>
      </p:sp>
      <p:sp>
        <p:nvSpPr>
          <p:cNvPr id="3" name="Rectangle 2"/>
          <p:cNvSpPr/>
          <p:nvPr userDrawn="1"/>
        </p:nvSpPr>
        <p:spPr bwMode="hidden">
          <a:xfrm>
            <a:off x="1" y="1212849"/>
            <a:ext cx="12436475" cy="5781676"/>
          </a:xfrm>
          <a:prstGeom prst="rect">
            <a:avLst/>
          </a:prstGeom>
          <a:solidFill>
            <a:srgbClr val="FFFFFF"/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6639" tIns="46639" rIns="46639" bIns="4663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1995931"/>
          </a:xfrm>
        </p:spPr>
        <p:txBody>
          <a:bodyPr/>
          <a:lstStyle>
            <a:lvl1pPr marL="0" indent="0">
              <a:buNone/>
              <a:defRPr sz="3300"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 marL="34655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2pPr>
            <a:lvl3pPr marL="58460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3pPr>
            <a:lvl4pPr marL="814563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4pPr>
            <a:lvl5pPr marL="1050997" indent="0">
              <a:buNone/>
              <a:defRPr>
                <a:gradFill>
                  <a:gsLst>
                    <a:gs pos="8718">
                      <a:srgbClr val="353535"/>
                    </a:gs>
                    <a:gs pos="34000">
                      <a:srgbClr val="353535"/>
                    </a:gs>
                  </a:gsLst>
                  <a:lin ang="5400000" scaled="0"/>
                </a:gradFill>
                <a:latin typeface="Consolas" panose="020B0609020204030204" pitchFamily="49" charset="0"/>
                <a:cs typeface="Consolas" panose="020B0609020204030204" pitchFamily="49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1737675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log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 userDrawn="1"/>
        </p:nvSpPr>
        <p:spPr bwMode="blackWhite">
          <a:xfrm>
            <a:off x="274639" y="6220609"/>
            <a:ext cx="4572000" cy="4770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82880" tIns="182880" rIns="182880" bIns="182880" numCol="1" anchor="t" anchorCtr="0" compatLnSpc="1">
            <a:prstTxWarp prst="textNoShape">
              <a:avLst/>
            </a:prstTxWarp>
            <a:spAutoFit/>
          </a:bodyPr>
          <a:lstStyle/>
          <a:p>
            <a:pPr defTabSz="932290" eaLnBrk="0" hangingPunct="0"/>
            <a:r>
              <a:rPr lang="en-US" sz="700" dirty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cs typeface="Segoe UI" pitchFamily="34" charset="0"/>
              </a:rPr>
              <a:t>© Copyright Microsoft Corporation. All rights reserved. </a:t>
            </a:r>
          </a:p>
        </p:txBody>
      </p:sp>
      <p:pic>
        <p:nvPicPr>
          <p:cNvPr id="8" name="MS logo white - EMF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460688" y="479425"/>
            <a:ext cx="1451843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6120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Notes slide Layou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274638" y="1212850"/>
            <a:ext cx="11887200" cy="2443746"/>
          </a:xfrm>
          <a:prstGeom prst="rect">
            <a:avLst/>
          </a:prstGeom>
        </p:spPr>
        <p:txBody>
          <a:bodyPr/>
          <a:lstStyle>
            <a:lvl1pPr marL="2905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36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  <a:lvl2pPr marL="571500" indent="-280988">
              <a:buClr>
                <a:schemeClr val="tx1"/>
              </a:buClr>
              <a:buSzPct val="90000"/>
              <a:buFont typeface="Arial" pitchFamily="34" charset="0"/>
              <a:buChar char="•"/>
              <a:defRPr sz="32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2pPr>
            <a:lvl3pPr marL="862013" indent="-290513">
              <a:buClr>
                <a:schemeClr val="tx1"/>
              </a:buClr>
              <a:buSzPct val="90000"/>
              <a:buFont typeface="Arial" pitchFamily="34" charset="0"/>
              <a:buChar char="•"/>
              <a:defRPr sz="28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3pPr>
            <a:lvl4pPr marL="10906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4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4pPr>
            <a:lvl5pPr marL="1319213" indent="-228600">
              <a:buClr>
                <a:schemeClr val="tx1"/>
              </a:buClr>
              <a:buSzPct val="90000"/>
              <a:buFont typeface="Arial" pitchFamily="34" charset="0"/>
              <a:buChar char="•"/>
              <a:defRPr sz="200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5pPr>
          </a:lstStyle>
          <a:p>
            <a:pPr lvl="0"/>
            <a:r>
              <a:rPr lang="en-US" dirty="0"/>
              <a:t>Use this Layout for Speaker Notes slides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" y="6363076"/>
            <a:ext cx="12436476" cy="631450"/>
          </a:xfrm>
          <a:prstGeom prst="rect">
            <a:avLst/>
          </a:prstGeom>
          <a:solidFill>
            <a:srgbClr val="FFFF99"/>
          </a:solidFill>
        </p:spPr>
        <p:txBody>
          <a:bodyPr wrap="square" lIns="155457" tIns="77729" rIns="155457" bIns="77729" anchor="b" anchorCtr="0">
            <a:noAutofit/>
          </a:bodyPr>
          <a:lstStyle>
            <a:lvl1pPr algn="r">
              <a:buFont typeface="Arial" pitchFamily="34" charset="0"/>
              <a:buNone/>
              <a:defRPr sz="3700" spc="-51" baseline="0">
                <a:gradFill>
                  <a:gsLst>
                    <a:gs pos="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/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pPr lvl="0"/>
            <a:r>
              <a:rPr lang="en-US" dirty="0"/>
              <a:t>Next: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7724681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548481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8578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Non-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None/>
              <a:defRPr sz="3000" b="0">
                <a:latin typeface="+mn-lt"/>
              </a:defRPr>
            </a:lvl1pPr>
            <a:lvl2pPr marL="255588" indent="0">
              <a:buFont typeface="Wingdings" panose="05000000000000000000" pitchFamily="2" charset="2"/>
              <a:buNone/>
              <a:defRPr sz="2400" b="0"/>
            </a:lvl2pPr>
            <a:lvl3pPr marL="450850" indent="0">
              <a:buFont typeface="Wingdings" panose="05000000000000000000" pitchFamily="2" charset="2"/>
              <a:buNone/>
              <a:tabLst/>
              <a:defRPr sz="2200" b="0"/>
            </a:lvl3pPr>
            <a:lvl4pPr marL="652462" indent="0">
              <a:buFont typeface="Wingdings" panose="05000000000000000000" pitchFamily="2" charset="2"/>
              <a:buNone/>
              <a:defRPr sz="2200" b="0"/>
            </a:lvl4pPr>
            <a:lvl5pPr marL="854075" indent="0">
              <a:buFont typeface="Wingdings" panose="05000000000000000000" pitchFamily="2" charset="2"/>
              <a:buNone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0" indent="0">
              <a:spcBef>
                <a:spcPts val="1224"/>
              </a:spcBef>
              <a:buClr>
                <a:schemeClr val="tx1"/>
              </a:buClr>
              <a:buFont typeface="Arial" panose="020B0604020202020204" pitchFamily="34" charset="0"/>
              <a:buNone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255588" indent="0">
              <a:buFont typeface="Arial" panose="020B0604020202020204" pitchFamily="34" charset="0"/>
              <a:buNone/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450850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652462" indent="0">
              <a:buFont typeface="Arial" panose="020B0604020202020204" pitchFamily="34" charset="0"/>
              <a:buNone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854075" indent="0">
              <a:buFont typeface="Arial" panose="020B0604020202020204" pitchFamily="34" charset="0"/>
              <a:buNone/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514350" marR="0" lvl="0" indent="-514350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tabLst/>
            </a:pPr>
            <a:r>
              <a:rPr lang="en-US" dirty="0"/>
              <a:t>Click to edit Master text styles</a:t>
            </a:r>
          </a:p>
          <a:p>
            <a:pPr marL="712788" marR="0" lvl="1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Second level</a:t>
            </a:r>
          </a:p>
          <a:p>
            <a:pPr marL="908050" marR="0" lvl="2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Third level</a:t>
            </a:r>
          </a:p>
          <a:p>
            <a:pPr marL="1109662" marR="0" lvl="3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Fourth level</a:t>
            </a:r>
          </a:p>
          <a:p>
            <a:pPr marL="1311275" marR="0" lvl="4" indent="-4572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6365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74639" y="1211287"/>
            <a:ext cx="5486399" cy="2157514"/>
          </a:xfrm>
        </p:spPr>
        <p:txBody>
          <a:bodyPr wrap="square">
            <a:spAutoFit/>
          </a:bodyPr>
          <a:lstStyle>
            <a:lvl1pPr marL="231775" indent="-231775">
              <a:spcBef>
                <a:spcPts val="1224"/>
              </a:spcBef>
              <a:buClr>
                <a:schemeClr val="tx1"/>
              </a:buClr>
              <a:buFont typeface="Wingdings" panose="05000000000000000000" pitchFamily="2" charset="2"/>
              <a:buChar char=""/>
              <a:defRPr sz="3000" b="0">
                <a:latin typeface="+mn-lt"/>
              </a:defRPr>
            </a:lvl1pPr>
            <a:lvl2pPr marL="427038" indent="-171450">
              <a:buFont typeface="Wingdings" panose="05000000000000000000" pitchFamily="2" charset="2"/>
              <a:buChar char=""/>
              <a:defRPr sz="2400" b="0"/>
            </a:lvl2pPr>
            <a:lvl3pPr marL="639763" indent="-188913">
              <a:buFont typeface="Wingdings" panose="05000000000000000000" pitchFamily="2" charset="2"/>
              <a:buChar char=""/>
              <a:tabLst/>
              <a:defRPr sz="2200" b="0"/>
            </a:lvl3pPr>
            <a:lvl4pPr marL="828675" indent="-176213">
              <a:buFont typeface="Wingdings" panose="05000000000000000000" pitchFamily="2" charset="2"/>
              <a:buChar char=""/>
              <a:defRPr sz="2200" b="0"/>
            </a:lvl4pPr>
            <a:lvl5pPr marL="1023938" indent="-169863">
              <a:buFont typeface="Wingdings" panose="05000000000000000000" pitchFamily="2" charset="2"/>
              <a:buChar char=""/>
              <a:tabLst/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675439" y="1211287"/>
            <a:ext cx="5486399" cy="2123658"/>
          </a:xfrm>
        </p:spPr>
        <p:txBody>
          <a:bodyPr wrap="square">
            <a:spAutoFit/>
          </a:bodyPr>
          <a:lstStyle>
            <a:lvl1pPr marL="287338" indent="-287338">
              <a:spcBef>
                <a:spcPts val="1224"/>
              </a:spcBef>
              <a:buClr>
                <a:schemeClr val="tx1"/>
              </a:buClr>
              <a:buFont typeface="Arial" pitchFamily="34" charset="0"/>
              <a:buChar char="•"/>
              <a:defRPr lang="en-US" sz="30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598488" indent="-342900">
              <a:defRPr lang="en-US" sz="24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793750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95362" indent="-342900"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96975" indent="-342900">
              <a:tabLst/>
              <a:defRPr lang="en-US" sz="2200" b="0" kern="1200" spc="0" baseline="0" dirty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</a:lstStyle>
          <a:p>
            <a:pPr marL="231775" marR="0" lvl="0" indent="-231775" algn="l" defTabSz="932742" rtl="0" eaLnBrk="1" fontAlgn="auto" latinLnBrk="0" hangingPunct="1">
              <a:lnSpc>
                <a:spcPct val="90000"/>
              </a:lnSpc>
              <a:spcBef>
                <a:spcPts val="1224"/>
              </a:spcBef>
              <a:spcAft>
                <a:spcPts val="0"/>
              </a:spcAft>
              <a:buClr>
                <a:schemeClr val="tx1"/>
              </a:buClr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Click to edit Master text styles</a:t>
            </a:r>
          </a:p>
          <a:p>
            <a:pPr marL="427038" marR="0" lvl="1" indent="-17145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Second level</a:t>
            </a:r>
          </a:p>
          <a:p>
            <a:pPr marL="639763" marR="0" lvl="2" indent="-1889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Third level</a:t>
            </a:r>
          </a:p>
          <a:p>
            <a:pPr marL="828675" marR="0" lvl="3" indent="-17621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Fourth level</a:t>
            </a:r>
          </a:p>
          <a:p>
            <a:pPr marL="1023938" marR="0" lvl="4" indent="-169863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193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925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8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sz="7200" spc="-10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</a:defRPr>
            </a:lvl1pPr>
          </a:lstStyle>
          <a:p>
            <a:r>
              <a:rPr lang="en-US" dirty="0"/>
              <a:t>Demo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954463"/>
            <a:ext cx="10058401" cy="738664"/>
          </a:xfrm>
          <a:noFill/>
        </p:spPr>
        <p:txBody>
          <a:bodyPr lIns="182880" tIns="146304" rIns="182880" bIns="146304">
            <a:spAutoFit/>
          </a:bodyPr>
          <a:lstStyle>
            <a:lvl1pPr marL="0" indent="0">
              <a:spcBef>
                <a:spcPts val="0"/>
              </a:spcBef>
              <a:buNone/>
              <a:defRPr sz="3200" spc="0" baseline="0"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</a:defRPr>
            </a:lvl1pPr>
          </a:lstStyle>
          <a:p>
            <a:pPr lvl="0"/>
            <a:r>
              <a:rPr lang="en-US" dirty="0"/>
              <a:t>Speaker Name</a:t>
            </a:r>
          </a:p>
        </p:txBody>
      </p:sp>
    </p:spTree>
    <p:extLst>
      <p:ext uri="{BB962C8B-B14F-4D97-AF65-F5344CB8AC3E}">
        <p14:creationId xmlns:p14="http://schemas.microsoft.com/office/powerpoint/2010/main" val="1591993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4639" y="2125677"/>
            <a:ext cx="10056812" cy="1181862"/>
          </a:xfrm>
          <a:noFill/>
        </p:spPr>
        <p:txBody>
          <a:bodyPr tIns="91440" bIns="91440" anchor="t" anchorCtr="0">
            <a:spAutoFit/>
          </a:bodyPr>
          <a:lstStyle>
            <a:lvl1pPr>
              <a:defRPr lang="en-US" sz="7200" b="0" kern="1200" cap="none" spc="-100" baseline="0" dirty="0">
                <a:ln w="3175">
                  <a:noFill/>
                </a:ln>
                <a:gradFill>
                  <a:gsLst>
                    <a:gs pos="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/>
                <a:latin typeface="+mj-lt"/>
                <a:ea typeface="+mn-ea"/>
                <a:cs typeface="Segoe UI" pitchFamily="34" charset="0"/>
              </a:defRPr>
            </a:lvl1pPr>
          </a:lstStyle>
          <a:p>
            <a:r>
              <a:rPr lang="en-US" dirty="0"/>
              <a:t>Video title</a:t>
            </a:r>
          </a:p>
        </p:txBody>
      </p:sp>
    </p:spTree>
    <p:extLst>
      <p:ext uri="{BB962C8B-B14F-4D97-AF65-F5344CB8AC3E}">
        <p14:creationId xmlns:p14="http://schemas.microsoft.com/office/powerpoint/2010/main" val="3280903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602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6" r:id="rId1"/>
    <p:sldLayoutId id="2147484478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  <p:sldLayoutId id="2147484491" r:id="rId14"/>
    <p:sldLayoutId id="2147484492" r:id="rId15"/>
    <p:sldLayoutId id="2147484493" r:id="rId16"/>
    <p:sldLayoutId id="214748449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4639" y="295274"/>
            <a:ext cx="11889564" cy="917575"/>
          </a:xfrm>
          <a:prstGeom prst="rect">
            <a:avLst/>
          </a:prstGeom>
        </p:spPr>
        <p:txBody>
          <a:bodyPr vert="horz" wrap="square" lIns="146304" tIns="91440" rIns="146304" bIns="9144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74640" y="1212851"/>
            <a:ext cx="11887198" cy="230832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371795" y="3072299"/>
            <a:ext cx="6995160" cy="84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544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96" r:id="rId1"/>
    <p:sldLayoutId id="2147484498" r:id="rId2"/>
    <p:sldLayoutId id="2147484500" r:id="rId3"/>
    <p:sldLayoutId id="2147484501" r:id="rId4"/>
    <p:sldLayoutId id="2147484502" r:id="rId5"/>
    <p:sldLayoutId id="2147484503" r:id="rId6"/>
    <p:sldLayoutId id="2147484504" r:id="rId7"/>
    <p:sldLayoutId id="2147484505" r:id="rId8"/>
    <p:sldLayoutId id="2147484506" r:id="rId9"/>
    <p:sldLayoutId id="2147484507" r:id="rId10"/>
    <p:sldLayoutId id="2147484508" r:id="rId11"/>
    <p:sldLayoutId id="2147484509" r:id="rId12"/>
    <p:sldLayoutId id="2147484510" r:id="rId13"/>
    <p:sldLayoutId id="2147484511" r:id="rId14"/>
    <p:sldLayoutId id="2147484512" r:id="rId15"/>
    <p:sldLayoutId id="2147484513" r:id="rId16"/>
    <p:sldLayoutId id="2147484514" r:id="rId17"/>
  </p:sldLayoutIdLst>
  <p:transition>
    <p:fade/>
  </p:transition>
  <p:txStyles>
    <p:titleStyle>
      <a:lvl1pPr algn="l" defTabSz="932742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02" baseline="0" dirty="0" smtClean="0">
          <a:ln w="3175">
            <a:noFill/>
          </a:ln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36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j-lt"/>
          <a:ea typeface="+mn-ea"/>
          <a:cs typeface="+mn-cs"/>
        </a:defRPr>
      </a:lvl1pPr>
      <a:lvl2pPr marL="4572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4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marR="0" indent="-228600" algn="l" defTabSz="932742" rtl="0" eaLnBrk="1" fontAlgn="auto" latinLnBrk="0" hangingPunct="1">
        <a:lnSpc>
          <a:spcPct val="9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200" kern="1200" spc="0" baseline="0">
          <a:gradFill>
            <a:gsLst>
              <a:gs pos="1250">
                <a:schemeClr val="tx1"/>
              </a:gs>
              <a:gs pos="100000">
                <a:schemeClr val="tx1"/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7">
          <p15:clr>
            <a:srgbClr val="5ACBF0"/>
          </p15:clr>
        </p15:guide>
        <p15:guide id="2" pos="173">
          <p15:clr>
            <a:srgbClr val="5ACBF0"/>
          </p15:clr>
        </p15:guide>
        <p15:guide id="3" pos="749">
          <p15:clr>
            <a:srgbClr val="5ACBF0"/>
          </p15:clr>
        </p15:guide>
        <p15:guide id="4" pos="1325">
          <p15:clr>
            <a:srgbClr val="5ACBF0"/>
          </p15:clr>
        </p15:guide>
        <p15:guide id="5" pos="1901">
          <p15:clr>
            <a:srgbClr val="5ACBF0"/>
          </p15:clr>
        </p15:guide>
        <p15:guide id="6" pos="2477">
          <p15:clr>
            <a:srgbClr val="5ACBF0"/>
          </p15:clr>
        </p15:guide>
        <p15:guide id="7" pos="3053">
          <p15:clr>
            <a:srgbClr val="5ACBF0"/>
          </p15:clr>
        </p15:guide>
        <p15:guide id="8" pos="3629">
          <p15:clr>
            <a:srgbClr val="5ACBF0"/>
          </p15:clr>
        </p15:guide>
        <p15:guide id="9" pos="4205">
          <p15:clr>
            <a:srgbClr val="5ACBF0"/>
          </p15:clr>
        </p15:guide>
        <p15:guide id="10" pos="4781">
          <p15:clr>
            <a:srgbClr val="5ACBF0"/>
          </p15:clr>
        </p15:guide>
        <p15:guide id="11" pos="5357">
          <p15:clr>
            <a:srgbClr val="5ACBF0"/>
          </p15:clr>
        </p15:guide>
        <p15:guide id="12" pos="5933">
          <p15:clr>
            <a:srgbClr val="5ACBF0"/>
          </p15:clr>
        </p15:guide>
        <p15:guide id="13" pos="6509">
          <p15:clr>
            <a:srgbClr val="5ACBF0"/>
          </p15:clr>
        </p15:guide>
        <p15:guide id="14" pos="7085">
          <p15:clr>
            <a:srgbClr val="5ACBF0"/>
          </p15:clr>
        </p15:guide>
        <p15:guide id="15" pos="7661">
          <p15:clr>
            <a:srgbClr val="5ACBF0"/>
          </p15:clr>
        </p15:guide>
        <p15:guide id="16" pos="288">
          <p15:clr>
            <a:srgbClr val="C35EA4"/>
          </p15:clr>
        </p15:guide>
        <p15:guide id="17" pos="7546">
          <p15:clr>
            <a:srgbClr val="C35EA4"/>
          </p15:clr>
        </p15:guide>
        <p15:guide id="18" orient="horz" pos="763">
          <p15:clr>
            <a:srgbClr val="5ACBF0"/>
          </p15:clr>
        </p15:guide>
        <p15:guide id="19" orient="horz" pos="1339">
          <p15:clr>
            <a:srgbClr val="5ACBF0"/>
          </p15:clr>
        </p15:guide>
        <p15:guide id="20" orient="horz" pos="1915">
          <p15:clr>
            <a:srgbClr val="5ACBF0"/>
          </p15:clr>
        </p15:guide>
        <p15:guide id="21" orient="horz" pos="2491">
          <p15:clr>
            <a:srgbClr val="5ACBF0"/>
          </p15:clr>
        </p15:guide>
        <p15:guide id="22" orient="horz" pos="3067">
          <p15:clr>
            <a:srgbClr val="5ACBF0"/>
          </p15:clr>
        </p15:guide>
        <p15:guide id="23" orient="horz" pos="3643">
          <p15:clr>
            <a:srgbClr val="5ACBF0"/>
          </p15:clr>
        </p15:guide>
        <p15:guide id="24" orient="horz" pos="4219">
          <p15:clr>
            <a:srgbClr val="5ACBF0"/>
          </p15:clr>
        </p15:guide>
        <p15:guide id="25" orient="horz" pos="302">
          <p15:clr>
            <a:srgbClr val="C35EA4"/>
          </p15:clr>
        </p15:guide>
        <p15:guide id="26" orient="horz" pos="4104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microsoft.com/en-us/graph/docs/concepts/delta_query_overview" TargetMode="External"/><Relationship Id="rId7" Type="http://schemas.openxmlformats.org/officeDocument/2006/relationships/hyperlink" Target="https://channel9.msdn.com/Events/Build/2017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stackoverflow.com/" TargetMode="External"/><Relationship Id="rId5" Type="http://schemas.openxmlformats.org/officeDocument/2006/relationships/hyperlink" Target="https://twitter.com/search?q=#microsoftgraph" TargetMode="External"/><Relationship Id="rId4" Type="http://schemas.openxmlformats.org/officeDocument/2006/relationships/hyperlink" Target="https://github.com/microsoftgraph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graph.microsoft.com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027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74638" y="3954463"/>
            <a:ext cx="10058401" cy="1625060"/>
          </a:xfrm>
        </p:spPr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Webhooks</a:t>
            </a:r>
            <a:r>
              <a:rPr lang="en-US" dirty="0"/>
              <a:t> and Delta Query to track changes to User profiles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114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82180-E32E-4634-BFF3-A27DB496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Delta Query &amp; </a:t>
            </a:r>
            <a:r>
              <a:rPr lang="en-US" dirty="0" err="1"/>
              <a:t>Webhooks</a:t>
            </a:r>
            <a:r>
              <a:rPr lang="en-US" dirty="0"/>
              <a:t> – </a:t>
            </a:r>
            <a:r>
              <a:rPr lang="en-US" dirty="0">
                <a:solidFill>
                  <a:schemeClr val="accent1"/>
                </a:solidFill>
              </a:rPr>
              <a:t>Recap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C20B5B4-BD84-4AC1-B25E-83F82E42B9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4702" y="1615151"/>
            <a:ext cx="11888787" cy="361945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Delta Query to track changes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Subscribe to </a:t>
            </a:r>
            <a:r>
              <a:rPr lang="en-US" dirty="0" err="1"/>
              <a:t>webhooks</a:t>
            </a:r>
            <a:r>
              <a:rPr lang="en-US" dirty="0"/>
              <a:t> to get push notifications</a:t>
            </a:r>
          </a:p>
          <a:p>
            <a:pPr marL="0" indent="0">
              <a:buNone/>
            </a:pPr>
            <a:endParaRPr lang="en-US" spc="-102" dirty="0">
              <a:ln w="3175">
                <a:noFill/>
              </a:ln>
              <a:solidFill>
                <a:schemeClr val="accent1"/>
              </a:solidFill>
              <a:cs typeface="Segoe UI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pc="-102" dirty="0">
                <a:ln w="3175">
                  <a:noFill/>
                </a:ln>
                <a:solidFill>
                  <a:schemeClr val="accent1"/>
                </a:solidFill>
                <a:cs typeface="Segoe UI" pitchFamily="34" charset="0"/>
              </a:rPr>
              <a:t>Delta Query and </a:t>
            </a:r>
            <a:r>
              <a:rPr lang="en-US" spc="-102" dirty="0" err="1">
                <a:ln w="3175">
                  <a:noFill/>
                </a:ln>
                <a:solidFill>
                  <a:schemeClr val="accent1"/>
                </a:solidFill>
                <a:cs typeface="Segoe UI" pitchFamily="34" charset="0"/>
              </a:rPr>
              <a:t>Webhooks</a:t>
            </a:r>
            <a:r>
              <a:rPr lang="en-US" spc="-102" dirty="0">
                <a:ln w="3175">
                  <a:noFill/>
                </a:ln>
                <a:solidFill>
                  <a:schemeClr val="accent1"/>
                </a:solidFill>
                <a:cs typeface="Segoe UI" pitchFamily="34" charset="0"/>
              </a:rPr>
              <a:t> are better together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87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4639" y="1668462"/>
            <a:ext cx="11429998" cy="4567404"/>
          </a:xfrm>
        </p:spPr>
        <p:txBody>
          <a:bodyPr vert="horz" wrap="square" lIns="146304" tIns="91440" rIns="146304" bIns="91440" rtlCol="0" anchor="t">
            <a:spAutoFit/>
          </a:bodyPr>
          <a:lstStyle/>
          <a:p>
            <a:r>
              <a:rPr lang="EN-US" dirty="0"/>
              <a:t>Learn more at </a:t>
            </a:r>
            <a:r>
              <a:rPr lang="en-US" dirty="0">
                <a:hlinkClick r:id="rId3"/>
              </a:rPr>
              <a:t>https://developer.microsoft.com/en-us/graph/docs/concepts/delta_query_overview</a:t>
            </a:r>
            <a:endParaRPr lang="en-US" dirty="0"/>
          </a:p>
          <a:p>
            <a:r>
              <a:rPr lang="EN-US" dirty="0"/>
              <a:t>Find SDKs </a:t>
            </a:r>
            <a:r>
              <a:rPr lang="en-US" dirty="0"/>
              <a:t>and samples </a:t>
            </a:r>
            <a:r>
              <a:rPr lang="EN-US" dirty="0"/>
              <a:t>at</a:t>
            </a:r>
            <a:endParaRPr lang="en-US" dirty="0"/>
          </a:p>
          <a:p>
            <a:pPr marL="228600" lvl="1" indent="0">
              <a:buNone/>
            </a:pPr>
            <a:r>
              <a:rPr lang="EN-US" sz="3600" dirty="0">
                <a:hlinkClick r:id="rId4"/>
              </a:rPr>
              <a:t>https://github.com/microsoftgraph</a:t>
            </a:r>
            <a:endParaRPr lang="en-US" sz="3600" dirty="0"/>
          </a:p>
          <a:p>
            <a:r>
              <a:rPr lang="EN-US" dirty="0"/>
              <a:t>Connect with the team on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Twitter using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#</a:t>
            </a:r>
            <a:r>
              <a:rPr lang="EN-US" dirty="0" err="1">
                <a:hlinkClick r:id="rId5"/>
              </a:rPr>
              <a:t>MicrosoftGraph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stackoverflow.com</a:t>
            </a:r>
            <a:r>
              <a:rPr lang="en-US" dirty="0"/>
              <a:t> [</a:t>
            </a:r>
            <a:r>
              <a:rPr lang="en-US" dirty="0" err="1"/>
              <a:t>microsoftgraph</a:t>
            </a:r>
            <a:r>
              <a:rPr lang="en-US" dirty="0"/>
              <a:t>] for developer questions</a:t>
            </a:r>
          </a:p>
          <a:p>
            <a:r>
              <a:rPr lang="en-US" dirty="0"/>
              <a:t>Re-visit Build session recordings on </a:t>
            </a:r>
            <a:r>
              <a:rPr lang="en-US" dirty="0">
                <a:hlinkClick r:id="rId7"/>
              </a:rPr>
              <a:t>Channel 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action</a:t>
            </a:r>
          </a:p>
        </p:txBody>
      </p:sp>
    </p:spTree>
    <p:extLst>
      <p:ext uri="{BB962C8B-B14F-4D97-AF65-F5344CB8AC3E}">
        <p14:creationId xmlns:p14="http://schemas.microsoft.com/office/powerpoint/2010/main" val="210921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38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74701" y="2125678"/>
            <a:ext cx="12161773" cy="1828786"/>
          </a:xfrm>
        </p:spPr>
        <p:txBody>
          <a:bodyPr/>
          <a:lstStyle/>
          <a:p>
            <a:r>
              <a:rPr lang="en-US" sz="4400" dirty="0"/>
              <a:t>Microsoft Graph – Delta Query and </a:t>
            </a:r>
            <a:r>
              <a:rPr lang="en-US" sz="4400" dirty="0" err="1"/>
              <a:t>Webhooks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Jeff Sakowicz</a:t>
            </a:r>
          </a:p>
          <a:p>
            <a:r>
              <a:rPr lang="en-US" dirty="0"/>
              <a:t>Program Manager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418638" y="475305"/>
            <a:ext cx="2743200" cy="461665"/>
          </a:xfrm>
        </p:spPr>
        <p:txBody>
          <a:bodyPr/>
          <a:lstStyle/>
          <a:p>
            <a:r>
              <a:rPr lang="en-US" dirty="0"/>
              <a:t>P4152</a:t>
            </a:r>
          </a:p>
        </p:txBody>
      </p:sp>
    </p:spTree>
    <p:extLst>
      <p:ext uri="{BB962C8B-B14F-4D97-AF65-F5344CB8AC3E}">
        <p14:creationId xmlns:p14="http://schemas.microsoft.com/office/powerpoint/2010/main" val="378864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A55A6-377A-4816-B104-09C008EE1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C0AC9-2C20-400B-9FFB-7324C0DE91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4702" y="1211287"/>
            <a:ext cx="11888787" cy="3120854"/>
          </a:xfrm>
        </p:spPr>
        <p:txBody>
          <a:bodyPr/>
          <a:lstStyle/>
          <a:p>
            <a:r>
              <a:rPr lang="en-US" dirty="0"/>
              <a:t>Microsoft Graph – Overview</a:t>
            </a:r>
          </a:p>
          <a:p>
            <a:r>
              <a:rPr lang="en-US" dirty="0"/>
              <a:t>Delta Query</a:t>
            </a:r>
          </a:p>
          <a:p>
            <a:r>
              <a:rPr lang="en-US" dirty="0" err="1"/>
              <a:t>Webhooks</a:t>
            </a:r>
            <a:endParaRPr lang="en-US" dirty="0"/>
          </a:p>
          <a:p>
            <a:r>
              <a:rPr lang="en-US" dirty="0"/>
              <a:t>Demos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5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Microsoft Graph?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4E2F1-1FAD-4856-AA90-FDD40CC276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4636" y="1439862"/>
            <a:ext cx="4901707" cy="1813005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Connect to data that drives productivity and reach 100s millions of users</a:t>
            </a:r>
          </a:p>
          <a:p>
            <a:pPr marL="228600" lvl="1" indent="0">
              <a:buNone/>
            </a:pPr>
            <a:r>
              <a:rPr lang="en-US" sz="2000" dirty="0"/>
              <a:t>/me, /users, /groups, /messages, /drive</a:t>
            </a:r>
            <a:endParaRPr lang="en-US" sz="2000" dirty="0">
              <a:gradFill>
                <a:gsLst>
                  <a:gs pos="2917">
                    <a:schemeClr val="tx1"/>
                  </a:gs>
                  <a:gs pos="30000">
                    <a:schemeClr val="tx1"/>
                  </a:gs>
                </a:gsLst>
                <a:lin ang="5400000" scaled="0"/>
              </a:gra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10DC1A-5E02-4AF6-B5AC-1029DB9A2361}"/>
              </a:ext>
            </a:extLst>
          </p:cNvPr>
          <p:cNvSpPr/>
          <p:nvPr/>
        </p:nvSpPr>
        <p:spPr>
          <a:xfrm>
            <a:off x="274636" y="3519194"/>
            <a:ext cx="426720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Relationships</a:t>
            </a:r>
          </a:p>
          <a:p>
            <a:pPr marL="228600" lvl="1" indent="0">
              <a:buNone/>
            </a:pPr>
            <a:r>
              <a:rPr lang="en-US" sz="2000" dirty="0"/>
              <a:t>/me/drive/items/&lt;id&gt;/</a:t>
            </a:r>
          </a:p>
          <a:p>
            <a:pPr marL="228600" lvl="1" indent="0">
              <a:buNone/>
            </a:pPr>
            <a:r>
              <a:rPr lang="en-US" sz="2000" dirty="0" err="1"/>
              <a:t>lastModifiedByUser</a:t>
            </a: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25E119E-1166-47DF-8089-43DC93738943}"/>
              </a:ext>
            </a:extLst>
          </p:cNvPr>
          <p:cNvSpPr/>
          <p:nvPr/>
        </p:nvSpPr>
        <p:spPr>
          <a:xfrm>
            <a:off x="274637" y="4985850"/>
            <a:ext cx="365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+mj-lt"/>
              </a:rPr>
              <a:t>Commercial and consumer accounts</a:t>
            </a:r>
            <a:endParaRPr lang="en-US" sz="20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4DB902-7793-4517-BC5C-2891E93A43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111" y="1108074"/>
            <a:ext cx="7186725" cy="4675188"/>
          </a:xfrm>
          <a:prstGeom prst="rect">
            <a:avLst/>
          </a:prstGeom>
          <a:effectLst>
            <a:glow rad="1485900">
              <a:srgbClr val="FFFFFF">
                <a:alpha val="40000"/>
              </a:srgbClr>
            </a:glow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7F8D2CE-8459-484A-ADB1-B26C1DDBA1AD}"/>
              </a:ext>
            </a:extLst>
          </p:cNvPr>
          <p:cNvSpPr/>
          <p:nvPr/>
        </p:nvSpPr>
        <p:spPr>
          <a:xfrm>
            <a:off x="5788528" y="5878402"/>
            <a:ext cx="5835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latin typeface="+mj-lt"/>
                <a:hlinkClick r:id="rId4"/>
              </a:rPr>
              <a:t>https://graph.microsoft.com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9399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82180-E32E-4634-BFF3-A27DB496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Delta Query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43F3B-2635-4543-A2BA-F0DD042351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4702" y="1394165"/>
            <a:ext cx="11888787" cy="25114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Learn what's changed without doing a full read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F96B0E8-0088-40CA-85B9-8518C0E549A3}"/>
              </a:ext>
            </a:extLst>
          </p:cNvPr>
          <p:cNvSpPr txBox="1">
            <a:spLocks/>
          </p:cNvSpPr>
          <p:nvPr/>
        </p:nvSpPr>
        <p:spPr>
          <a:xfrm>
            <a:off x="274702" y="2582872"/>
            <a:ext cx="11888787" cy="1902059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2286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36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4572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144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2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430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2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Useful for simple change tracking or complex sync jobs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DFEE5C9-15E7-4543-BCCD-DE114201048E}"/>
              </a:ext>
            </a:extLst>
          </p:cNvPr>
          <p:cNvSpPr txBox="1">
            <a:spLocks/>
          </p:cNvSpPr>
          <p:nvPr/>
        </p:nvSpPr>
        <p:spPr>
          <a:xfrm>
            <a:off x="273988" y="3716254"/>
            <a:ext cx="11888787" cy="312085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2286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36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4572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144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2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430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2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New at Build 2017</a:t>
            </a:r>
          </a:p>
          <a:p>
            <a:pPr marL="0" indent="0">
              <a:buNone/>
            </a:pPr>
            <a:r>
              <a:rPr lang="en-US" dirty="0"/>
              <a:t>Available on the v1.0 endpoint for Directory and Outlook</a:t>
            </a:r>
          </a:p>
          <a:p>
            <a:pPr marL="0" indent="0">
              <a:buNone/>
            </a:pPr>
            <a:r>
              <a:rPr lang="en-US" dirty="0"/>
              <a:t>Note: already available in v1.0 for OneDrive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9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82180-E32E-4634-BFF3-A27DB496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Delta Query</a:t>
            </a:r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568D9268-FB22-4ACE-A9F3-5D7619303F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1335" y="1707584"/>
            <a:ext cx="9371584" cy="461665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nsolas" panose="020B0609020204030204" pitchFamily="49" charset="0"/>
              </a:rPr>
              <a:t>First Request: </a:t>
            </a:r>
            <a:r>
              <a:rPr lang="en-US" sz="2000" b="1" dirty="0">
                <a:solidFill>
                  <a:schemeClr val="tx1"/>
                </a:solidFill>
                <a:latin typeface="Consolas" panose="020B0609020204030204" pitchFamily="49" charset="0"/>
              </a:rPr>
              <a:t>GET</a:t>
            </a:r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 https://graph.microsoft.com/v1.0/users</a:t>
            </a:r>
            <a:r>
              <a:rPr lang="en-US" sz="2000" dirty="0">
                <a:solidFill>
                  <a:schemeClr val="accent1"/>
                </a:solidFill>
                <a:latin typeface="Consolas" panose="020B0609020204030204" pitchFamily="49" charset="0"/>
              </a:rPr>
              <a:t>/delta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AE275BCC-2478-4690-B804-1A7CF3A523E4}"/>
              </a:ext>
            </a:extLst>
          </p:cNvPr>
          <p:cNvSpPr txBox="1">
            <a:spLocks/>
          </p:cNvSpPr>
          <p:nvPr/>
        </p:nvSpPr>
        <p:spPr>
          <a:xfrm>
            <a:off x="329095" y="2464715"/>
            <a:ext cx="11885514" cy="517065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3600" kern="1200" spc="0" baseline="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28513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2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57024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22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85537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22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Response contains the resource and either a </a:t>
            </a:r>
            <a:r>
              <a:rPr lang="en-US" sz="2400" b="1" dirty="0" err="1"/>
              <a:t>nextLink</a:t>
            </a:r>
            <a:r>
              <a:rPr lang="en-US" sz="2400" dirty="0"/>
              <a:t> or </a:t>
            </a:r>
            <a:r>
              <a:rPr lang="en-US" sz="2400" b="1" dirty="0" err="1"/>
              <a:t>deltaLink</a:t>
            </a:r>
            <a:r>
              <a:rPr lang="en-US" sz="2400" dirty="0"/>
              <a:t> URL</a:t>
            </a:r>
          </a:p>
        </p:txBody>
      </p:sp>
      <p:sp>
        <p:nvSpPr>
          <p:cNvPr id="10" name="Content Placeholder 1">
            <a:extLst>
              <a:ext uri="{FF2B5EF4-FFF2-40B4-BE49-F238E27FC236}">
                <a16:creationId xmlns:a16="http://schemas.microsoft.com/office/drawing/2014/main" id="{EC705458-6442-4A83-BDC1-D0B820C23389}"/>
              </a:ext>
            </a:extLst>
          </p:cNvPr>
          <p:cNvSpPr txBox="1">
            <a:spLocks/>
          </p:cNvSpPr>
          <p:nvPr/>
        </p:nvSpPr>
        <p:spPr>
          <a:xfrm>
            <a:off x="321335" y="3264934"/>
            <a:ext cx="11885514" cy="732508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3600" kern="1200" spc="0" baseline="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28513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2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57024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22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85537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22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b="1" dirty="0">
                <a:latin typeface="Consolas" panose="020B0609020204030204" pitchFamily="49" charset="0"/>
              </a:rPr>
              <a:t>Next Request:  GET </a:t>
            </a:r>
            <a:r>
              <a:rPr lang="en-US" u="sng" dirty="0">
                <a:solidFill>
                  <a:schemeClr val="tx1"/>
                </a:solidFill>
                <a:latin typeface="Consolas" panose="020B0609020204030204" pitchFamily="49" charset="0"/>
              </a:rPr>
              <a:t>https://graph.microsoft.com/v1.0/users</a:t>
            </a:r>
            <a:r>
              <a:rPr lang="en-US" u="sng" dirty="0">
                <a:solidFill>
                  <a:schemeClr val="accent1"/>
                </a:solidFill>
                <a:latin typeface="Consolas" panose="020B0609020204030204" pitchFamily="49" charset="0"/>
              </a:rPr>
              <a:t>/delta?$&lt;token&gt;</a:t>
            </a:r>
            <a:endParaRPr lang="en-US" sz="1600" dirty="0">
              <a:solidFill>
                <a:schemeClr val="accent1"/>
              </a:solidFill>
              <a:latin typeface="+mj-lt"/>
            </a:endParaRPr>
          </a:p>
          <a:p>
            <a:pPr lvl="2"/>
            <a:endParaRPr lang="en-US" sz="1600" dirty="0">
              <a:latin typeface="+mj-lt"/>
            </a:endParaRPr>
          </a:p>
        </p:txBody>
      </p:sp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9862481A-A565-41D4-8510-ECDBE299EDC3}"/>
              </a:ext>
            </a:extLst>
          </p:cNvPr>
          <p:cNvSpPr txBox="1">
            <a:spLocks/>
          </p:cNvSpPr>
          <p:nvPr/>
        </p:nvSpPr>
        <p:spPr>
          <a:xfrm>
            <a:off x="278689" y="4077465"/>
            <a:ext cx="11885514" cy="517065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3600" kern="1200" spc="0" baseline="0">
                <a:gradFill>
                  <a:gsLst>
                    <a:gs pos="1250">
                      <a:schemeClr val="tx2"/>
                    </a:gs>
                    <a:gs pos="99000">
                      <a:schemeClr val="tx2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0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20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228513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2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457024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22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685537" marR="0" indent="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22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/>
              <a:t>New at Build 2017</a:t>
            </a:r>
            <a:r>
              <a:rPr lang="en-US" sz="2400" dirty="0"/>
              <a:t>: scoping filter support for users and groups in preview on /beta</a:t>
            </a:r>
          </a:p>
        </p:txBody>
      </p:sp>
    </p:spTree>
    <p:extLst>
      <p:ext uri="{BB962C8B-B14F-4D97-AF65-F5344CB8AC3E}">
        <p14:creationId xmlns:p14="http://schemas.microsoft.com/office/powerpoint/2010/main" val="89167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274638" y="3954463"/>
            <a:ext cx="10058401" cy="1181862"/>
          </a:xfrm>
        </p:spPr>
        <p:txBody>
          <a:bodyPr/>
          <a:lstStyle/>
          <a:p>
            <a:r>
              <a:rPr lang="en-US" dirty="0"/>
              <a:t>Use Delta Query to scan for important messages in a User’s Inbox</a:t>
            </a:r>
          </a:p>
        </p:txBody>
      </p:sp>
    </p:spTree>
    <p:extLst>
      <p:ext uri="{BB962C8B-B14F-4D97-AF65-F5344CB8AC3E}">
        <p14:creationId xmlns:p14="http://schemas.microsoft.com/office/powerpoint/2010/main" val="4151172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82180-E32E-4634-BFF3-A27DB496F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/>
                </a:solidFill>
              </a:rPr>
              <a:t>Webhooks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43F3B-2635-4543-A2BA-F0DD042351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4702" y="1394165"/>
            <a:ext cx="11888787" cy="251145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Subscribe to push notifications for changes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F96B0E8-0088-40CA-85B9-8518C0E549A3}"/>
              </a:ext>
            </a:extLst>
          </p:cNvPr>
          <p:cNvSpPr txBox="1">
            <a:spLocks/>
          </p:cNvSpPr>
          <p:nvPr/>
        </p:nvSpPr>
        <p:spPr>
          <a:xfrm>
            <a:off x="274702" y="2582872"/>
            <a:ext cx="11978509" cy="1902059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2286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36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4572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144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2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430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2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Just a “poke” letting you know to come and get data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DFEE5C9-15E7-4543-BCCD-DE114201048E}"/>
              </a:ext>
            </a:extLst>
          </p:cNvPr>
          <p:cNvSpPr txBox="1">
            <a:spLocks/>
          </p:cNvSpPr>
          <p:nvPr/>
        </p:nvSpPr>
        <p:spPr>
          <a:xfrm>
            <a:off x="273988" y="3716254"/>
            <a:ext cx="11888787" cy="3120854"/>
          </a:xfrm>
          <a:prstGeom prst="rect">
            <a:avLst/>
          </a:prstGeom>
        </p:spPr>
        <p:txBody>
          <a:bodyPr vert="horz" wrap="square" lIns="146304" tIns="91440" rIns="146304" bIns="91440" rtlCol="0">
            <a:spAutoFit/>
          </a:bodyPr>
          <a:lstStyle>
            <a:lvl1pPr marL="2286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36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j-lt"/>
                <a:ea typeface="+mn-ea"/>
                <a:cs typeface="+mn-cs"/>
              </a:defRPr>
            </a:lvl1pPr>
            <a:lvl2pPr marL="4572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8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2pPr>
            <a:lvl3pPr marL="6858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4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3pPr>
            <a:lvl4pPr marL="9144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2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4pPr>
            <a:lvl5pPr marL="1143000" marR="0" indent="-228600" algn="l" defTabSz="932742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200" kern="1200" spc="0" baseline="0">
                <a:gradFill>
                  <a:gsLst>
                    <a:gs pos="1250">
                      <a:schemeClr val="tx1"/>
                    </a:gs>
                    <a:gs pos="100000">
                      <a:schemeClr val="tx1"/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New at Build 2017</a:t>
            </a:r>
          </a:p>
          <a:p>
            <a:pPr marL="0" indent="0">
              <a:buNone/>
            </a:pPr>
            <a:r>
              <a:rPr lang="en-US" dirty="0"/>
              <a:t>Preview for Users and Groups in /beta</a:t>
            </a:r>
          </a:p>
          <a:p>
            <a:pPr marL="0" indent="0">
              <a:buNone/>
            </a:pPr>
            <a:r>
              <a:rPr lang="en-US" dirty="0"/>
              <a:t>Preview for Outlook consumer accounts in /beta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3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Webhooks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FB0E71-A580-4C49-85D9-12AD8F1568F4}"/>
              </a:ext>
            </a:extLst>
          </p:cNvPr>
          <p:cNvSpPr txBox="1"/>
          <p:nvPr/>
        </p:nvSpPr>
        <p:spPr>
          <a:xfrm>
            <a:off x="366141" y="1871179"/>
            <a:ext cx="5118652" cy="3015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POST https</a:t>
            </a:r>
            <a:r>
              <a:rPr lang="en-US" sz="1100" dirty="0">
                <a:solidFill>
                  <a:srgbClr val="C7254E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://graph.microsoft.com/beta/subscriptions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7030A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Content-Type: 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application</a:t>
            </a:r>
            <a:r>
              <a:rPr lang="en-US" sz="1100" dirty="0">
                <a:solidFill>
                  <a:srgbClr val="C7254E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json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{ 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changeType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": </a:t>
            </a:r>
            <a:r>
              <a:rPr lang="en-US" sz="1100" b="1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en-US" sz="1100" b="1" dirty="0" err="1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created,updated</a:t>
            </a:r>
            <a:r>
              <a:rPr lang="en-US" sz="1100" b="1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", </a:t>
            </a:r>
            <a:endParaRPr lang="en-US" sz="12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notificationUrl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": "</a:t>
            </a:r>
            <a:r>
              <a:rPr lang="en-US" sz="1100" b="1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https://webhook.azurewebsites.net/</a:t>
            </a:r>
            <a:r>
              <a:rPr lang="en-US" sz="1100" b="1" dirty="0" err="1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notificationClient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", 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"resource": </a:t>
            </a:r>
            <a:r>
              <a:rPr lang="en-US" sz="1100" b="1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"/users/</a:t>
            </a:r>
            <a:r>
              <a:rPr lang="en-US" sz="1100" b="1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{</a:t>
            </a:r>
            <a:r>
              <a:rPr lang="en-US" sz="1100" b="1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user_guid</a:t>
            </a:r>
            <a:r>
              <a:rPr lang="en-US" sz="1100" b="1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}</a:t>
            </a:r>
            <a:r>
              <a:rPr lang="en-US" sz="1100" b="1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", </a:t>
            </a:r>
            <a:endParaRPr lang="en-US" sz="12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expirationDateTime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": "2017-05-12T11:00:00.0000000Z", 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clientState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": "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SecretClientState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35222-BD98-42A7-9612-D8A4EC40C6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4638" y="1221157"/>
            <a:ext cx="11887199" cy="572464"/>
          </a:xfrm>
        </p:spPr>
        <p:txBody>
          <a:bodyPr/>
          <a:lstStyle/>
          <a:p>
            <a:r>
              <a:rPr lang="en-US" sz="2800" dirty="0"/>
              <a:t>Create Subscription     	    Receive Notification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FEBB44-C583-489D-8F35-E0CEC7B75FE6}"/>
              </a:ext>
            </a:extLst>
          </p:cNvPr>
          <p:cNvSpPr txBox="1"/>
          <p:nvPr/>
        </p:nvSpPr>
        <p:spPr>
          <a:xfrm>
            <a:off x="6675432" y="1716477"/>
            <a:ext cx="5118652" cy="5278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{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  "value":[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  {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    "id":"&lt;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subscription_guid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&gt;",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    "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expirationDateTime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":"\"2016-05-11T22:11:09.952Z\"",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    "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clientState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":"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SecretClientState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",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    "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changeType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":</a:t>
            </a:r>
            <a:r>
              <a:rPr lang="en-US" sz="1100" b="1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"Created",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    "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resource":"</a:t>
            </a:r>
            <a:r>
              <a:rPr lang="en-US" sz="1100" b="1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Users</a:t>
            </a:r>
            <a:r>
              <a:rPr lang="en-US" sz="1100" b="1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/{</a:t>
            </a:r>
            <a:r>
              <a:rPr lang="en-US" sz="1100" b="1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user_guid</a:t>
            </a:r>
            <a:r>
              <a:rPr lang="en-US" sz="1100" b="1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}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@&lt;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tenant_guid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&gt;",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    "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resourceData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":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    {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      "@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odata.type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":"#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Microsoft.Graph.User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",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      "@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odata.id":"Users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/{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user_guid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}@&lt;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tenant_guid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&gt;",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      "@odata.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etag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":"W/\"CQAAABYAAADkrWGo7bouTKlsgTZMr9KwAAAUWRHf\"",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      "Id":"&lt;</a:t>
            </a:r>
            <a:r>
              <a:rPr lang="en-US" sz="1100" dirty="0" err="1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long_id_string</a:t>
            </a: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&gt;"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    }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  }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  ]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solidFill>
                  <a:srgbClr val="000000"/>
                </a:solidFill>
                <a:latin typeface="Segoe UI Regular WestEuropean"/>
                <a:cs typeface="Times New Roman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6891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5-50111_Build 2017_LIGHT GRAY TEMPLATE">
  <a:themeElements>
    <a:clrScheme name="Build 2017 Colors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505050"/>
      </a:accent3>
      <a:accent4>
        <a:srgbClr val="002050"/>
      </a:accent4>
      <a:accent5>
        <a:srgbClr val="FFB900"/>
      </a:accent5>
      <a:accent6>
        <a:srgbClr val="D2D2D2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.potx" id="{5417D3E2-C3A5-48BF-8802-FB8B38AE9E9C}" vid="{3B9D3600-BA2F-499E-9B74-B0493B08579C}"/>
    </a:ext>
  </a:extLst>
</a:theme>
</file>

<file path=ppt/theme/theme2.xml><?xml version="1.0" encoding="utf-8"?>
<a:theme xmlns:a="http://schemas.openxmlformats.org/drawingml/2006/main" name="5-50111_Build 2017_DARK GRAY TEMPLATE">
  <a:themeElements>
    <a:clrScheme name="Build 2017 Colors (Dark Gray)">
      <a:dk1>
        <a:srgbClr val="505050"/>
      </a:dk1>
      <a:lt1>
        <a:srgbClr val="FFFFFF"/>
      </a:lt1>
      <a:dk2>
        <a:srgbClr val="0078D7"/>
      </a:dk2>
      <a:lt2>
        <a:srgbClr val="EAEAEA"/>
      </a:lt2>
      <a:accent1>
        <a:srgbClr val="0078D7"/>
      </a:accent1>
      <a:accent2>
        <a:srgbClr val="00BCF2"/>
      </a:accent2>
      <a:accent3>
        <a:srgbClr val="EAEAEA"/>
      </a:accent3>
      <a:accent4>
        <a:srgbClr val="002050"/>
      </a:accent4>
      <a:accent5>
        <a:srgbClr val="FFB900"/>
      </a:accent5>
      <a:accent6>
        <a:srgbClr val="737373"/>
      </a:accent6>
      <a:hlink>
        <a:srgbClr val="00BCF2"/>
      </a:hlink>
      <a:folHlink>
        <a:srgbClr val="00BCF2"/>
      </a:folHlink>
    </a:clrScheme>
    <a:fontScheme name="Segoe UI Light - Segoe UI Semilight">
      <a:majorFont>
        <a:latin typeface="Segoe UI Light"/>
        <a:ea typeface=""/>
        <a:cs typeface=""/>
      </a:majorFont>
      <a:minorFont>
        <a:latin typeface="Segoe UI Semilight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defTabSz="932472" fontAlgn="base">
          <a:lnSpc>
            <a:spcPct val="90000"/>
          </a:lnSpc>
          <a:spcBef>
            <a:spcPct val="0"/>
          </a:spcBef>
          <a:spcAft>
            <a:spcPct val="0"/>
          </a:spcAft>
          <a:defRPr sz="2400" dirty="0" err="1" smtClean="0">
            <a:gradFill>
              <a:gsLst>
                <a:gs pos="0">
                  <a:srgbClr val="FFFFFF"/>
                </a:gs>
                <a:gs pos="100000">
                  <a:srgbClr val="FFFFFF"/>
                </a:gs>
              </a:gsLst>
              <a:lin ang="5400000" scaled="0"/>
            </a:gra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82880" tIns="146304" rIns="182880" bIns="146304" rtlCol="0">
        <a:spAutoFit/>
      </a:bodyPr>
      <a:lstStyle>
        <a:defPPr>
          <a:lnSpc>
            <a:spcPct val="90000"/>
          </a:lnSpc>
          <a:spcAft>
            <a:spcPts val="600"/>
          </a:spcAft>
          <a:defRPr sz="2400" dirty="0" err="1" smtClean="0">
            <a:gradFill>
              <a:gsLst>
                <a:gs pos="2917">
                  <a:schemeClr val="tx1"/>
                </a:gs>
                <a:gs pos="30000">
                  <a:schemeClr val="tx1"/>
                </a:gs>
              </a:gsLst>
              <a:lin ang="5400000" scaled="0"/>
            </a:gra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icrosoft_Build2017_Template.potx" id="{5417D3E2-C3A5-48BF-8802-FB8B38AE9E9C}" vid="{D138E69B-724A-4446-A2DA-FF3B08B1663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458279D9867B4A898DDADEEBA9F6C6" ma:contentTypeVersion="6" ma:contentTypeDescription="Create a new document." ma:contentTypeScope="" ma:versionID="9e454ff6bb7f7c16d889a4aaa7fd8a32">
  <xsd:schema xmlns:xsd="http://www.w3.org/2001/XMLSchema" xmlns:xs="http://www.w3.org/2001/XMLSchema" xmlns:p="http://schemas.microsoft.com/office/2006/metadata/properties" xmlns:ns2="635bb9e2-bfb1-44e1-97f5-ae1cf7ae3362" xmlns:ns3="5fad15d0-477e-40da-a20d-40d4ca777cbd" targetNamespace="http://schemas.microsoft.com/office/2006/metadata/properties" ma:root="true" ma:fieldsID="9fc678868cdd14609d2a643e49380c12" ns2:_="" ns3:_="">
    <xsd:import namespace="635bb9e2-bfb1-44e1-97f5-ae1cf7ae3362"/>
    <xsd:import namespace="5fad15d0-477e-40da-a20d-40d4ca777c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5bb9e2-bfb1-44e1-97f5-ae1cf7ae33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ad15d0-477e-40da-a20d-40d4ca777c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990F116-B58F-4255-B05B-DA3808E0E5C6}">
  <ds:schemaRefs>
    <ds:schemaRef ds:uri="http://purl.org/dc/elements/1.1/"/>
    <ds:schemaRef ds:uri="http://schemas.openxmlformats.org/package/2006/metadata/core-properties"/>
    <ds:schemaRef ds:uri="5fad15d0-477e-40da-a20d-40d4ca777cbd"/>
    <ds:schemaRef ds:uri="635bb9e2-bfb1-44e1-97f5-ae1cf7ae3362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DCBB9C3-EE26-48CB-9572-C4A0F2E233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5bb9e2-bfb1-44e1-97f5-ae1cf7ae3362"/>
    <ds:schemaRef ds:uri="5fad15d0-477e-40da-a20d-40d4ca777c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8FDAC0-319D-4A54-8D8E-1D42CB1F80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26873</TotalTime>
  <Words>909</Words>
  <Application>Microsoft Office PowerPoint</Application>
  <PresentationFormat>Custom</PresentationFormat>
  <Paragraphs>128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Arial</vt:lpstr>
      <vt:lpstr>Calibri</vt:lpstr>
      <vt:lpstr>Consolas</vt:lpstr>
      <vt:lpstr>Segoe UI</vt:lpstr>
      <vt:lpstr>Segoe UI Light</vt:lpstr>
      <vt:lpstr>Segoe UI Regular WestEuropean</vt:lpstr>
      <vt:lpstr>Segoe UI Semilight</vt:lpstr>
      <vt:lpstr>Times New Roman</vt:lpstr>
      <vt:lpstr>Wingdings</vt:lpstr>
      <vt:lpstr>5-50111_Build 2017_LIGHT GRAY TEMPLATE</vt:lpstr>
      <vt:lpstr>5-50111_Build 2017_DARK GRAY TEMPLATE</vt:lpstr>
      <vt:lpstr>PowerPoint Presentation</vt:lpstr>
      <vt:lpstr>Microsoft Graph – Delta Query and Webhooks</vt:lpstr>
      <vt:lpstr>Agenda</vt:lpstr>
      <vt:lpstr>What is Microsoft Graph?</vt:lpstr>
      <vt:lpstr>Delta Query</vt:lpstr>
      <vt:lpstr>Calling Delta Query</vt:lpstr>
      <vt:lpstr>Demo</vt:lpstr>
      <vt:lpstr>Webhooks</vt:lpstr>
      <vt:lpstr>Using Webhooks</vt:lpstr>
      <vt:lpstr>Demo</vt:lpstr>
      <vt:lpstr>Delta Query &amp; Webhooks – Recap</vt:lpstr>
      <vt:lpstr>Call to action</vt:lpstr>
      <vt:lpstr>PowerPoint Presentation</vt:lpstr>
    </vt:vector>
  </TitlesOfParts>
  <Manager/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 here&gt;</dc:title>
  <dc:subject>Microsoft Build 2017</dc:subject>
  <dc:creator>&lt;Speaker name here&gt;</dc:creator>
  <cp:keywords>Microsoft Build 2017</cp:keywords>
  <dc:description>Template: Mitchell Derrey, Silver Fox Productions_x000d_
Formatting: _x000d_
Audience Type:</dc:description>
  <cp:lastModifiedBy>Kaitlin McKinnon</cp:lastModifiedBy>
  <cp:revision>544</cp:revision>
  <cp:lastPrinted>2017-04-28T18:07:57Z</cp:lastPrinted>
  <dcterms:created xsi:type="dcterms:W3CDTF">2014-06-10T19:28:25Z</dcterms:created>
  <dcterms:modified xsi:type="dcterms:W3CDTF">2017-05-03T21:24:39Z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0x01010067458279D9867B4A898DDADEEBA9F6C6</vt:lpwstr>
  </property>
  <property fmtid="{D5CDD505-2E9C-101B-9397-08002B2CF9AE}" pid="3" name="Product">
    <vt:lpwstr/>
  </property>
  <property fmtid="{D5CDD505-2E9C-101B-9397-08002B2CF9AE}" pid="4" name="Event1">
    <vt:lpwstr>622;#Unassigned|2c8af875-f38a-40b8-a0a9-056aed3fc8c0</vt:lpwstr>
  </property>
  <property fmtid="{D5CDD505-2E9C-101B-9397-08002B2CF9AE}" pid="5" name="Audience">
    <vt:lpwstr/>
  </property>
  <property fmtid="{D5CDD505-2E9C-101B-9397-08002B2CF9AE}" pid="6" name="Event Venue">
    <vt:lpwstr>53;#Washington State Convention and Trade Center|2ebf141d-f871-4cc9-bf08-f87f112ab464</vt:lpwstr>
  </property>
  <property fmtid="{D5CDD505-2E9C-101B-9397-08002B2CF9AE}" pid="7" name="Track">
    <vt:lpwstr/>
  </property>
  <property fmtid="{D5CDD505-2E9C-101B-9397-08002B2CF9AE}" pid="8" name="Event Location">
    <vt:lpwstr>52;#Seattle|54f46ed2-c77e-4a59-b182-a4171fdb0d11</vt:lpwstr>
  </property>
  <property fmtid="{D5CDD505-2E9C-101B-9397-08002B2CF9AE}" pid="9" name="Campaign">
    <vt:lpwstr/>
  </property>
  <property fmtid="{D5CDD505-2E9C-101B-9397-08002B2CF9AE}" pid="10" name="IsMyDocuments">
    <vt:bool>true</vt:bool>
  </property>
  <property fmtid="{D5CDD505-2E9C-101B-9397-08002B2CF9AE}" pid="11" name="TaxKeyword">
    <vt:lpwstr>315;#Microsoft Build 2017|0407fc0d-d203-4d0a-848e-0398e286e7e2</vt:lpwstr>
  </property>
  <property fmtid="{D5CDD505-2E9C-101B-9397-08002B2CF9AE}" pid="12" name="Audience1">
    <vt:lpwstr>316;#developers|8e4a08dc-5d95-4156-ab65-f22579a1592a</vt:lpwstr>
  </property>
  <property fmtid="{D5CDD505-2E9C-101B-9397-08002B2CF9AE}" pid="13" name="Event Name">
    <vt:lpwstr>47;#Build|58542b36-5bf5-46a6-a53f-a41fb7a73785</vt:lpwstr>
  </property>
  <property fmtid="{D5CDD505-2E9C-101B-9397-08002B2CF9AE}" pid="14" name="MSIP_Label_f42aa342-8706-4288-bd11-ebb85995028c_Enabled">
    <vt:lpwstr>True</vt:lpwstr>
  </property>
  <property fmtid="{D5CDD505-2E9C-101B-9397-08002B2CF9AE}" pid="15" name="MSIP_Label_f42aa342-8706-4288-bd11-ebb85995028c_SiteId">
    <vt:lpwstr>72f988bf-86f1-41af-91ab-2d7cd011db47</vt:lpwstr>
  </property>
  <property fmtid="{D5CDD505-2E9C-101B-9397-08002B2CF9AE}" pid="16" name="MSIP_Label_f42aa342-8706-4288-bd11-ebb85995028c_Ref">
    <vt:lpwstr>https://api.informationprotection.azure.com/api/72f988bf-86f1-41af-91ab-2d7cd011db47</vt:lpwstr>
  </property>
  <property fmtid="{D5CDD505-2E9C-101B-9397-08002B2CF9AE}" pid="17" name="MSIP_Label_f42aa342-8706-4288-bd11-ebb85995028c_SetBy">
    <vt:lpwstr>jesakowi@microsoft.com</vt:lpwstr>
  </property>
  <property fmtid="{D5CDD505-2E9C-101B-9397-08002B2CF9AE}" pid="18" name="MSIP_Label_f42aa342-8706-4288-bd11-ebb85995028c_SetDate">
    <vt:lpwstr>2017-04-21T13:09:20.9571328-07:00</vt:lpwstr>
  </property>
  <property fmtid="{D5CDD505-2E9C-101B-9397-08002B2CF9AE}" pid="19" name="MSIP_Label_f42aa342-8706-4288-bd11-ebb85995028c_Name">
    <vt:lpwstr>General</vt:lpwstr>
  </property>
  <property fmtid="{D5CDD505-2E9C-101B-9397-08002B2CF9AE}" pid="20" name="MSIP_Label_f42aa342-8706-4288-bd11-ebb85995028c_Application">
    <vt:lpwstr>Microsoft Azure Information Protection</vt:lpwstr>
  </property>
  <property fmtid="{D5CDD505-2E9C-101B-9397-08002B2CF9AE}" pid="21" name="MSIP_Label_f42aa342-8706-4288-bd11-ebb85995028c_Extended_MSFT_Method">
    <vt:lpwstr>Automatic</vt:lpwstr>
  </property>
  <property fmtid="{D5CDD505-2E9C-101B-9397-08002B2CF9AE}" pid="22" name="Sensitivity">
    <vt:lpwstr>General</vt:lpwstr>
  </property>
</Properties>
</file>