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9" r:id="rId6"/>
  </p:sldMasterIdLst>
  <p:notesMasterIdLst>
    <p:notesMasterId r:id="rId20"/>
  </p:notesMasterIdLst>
  <p:handoutMasterIdLst>
    <p:handoutMasterId r:id="rId21"/>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187" autoAdjust="0"/>
  </p:normalViewPr>
  <p:slideViewPr>
    <p:cSldViewPr>
      <p:cViewPr varScale="1">
        <p:scale>
          <a:sx n="114" d="100"/>
          <a:sy n="114" d="100"/>
        </p:scale>
        <p:origin x="84" y="25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5/8/2015 9:47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5/8/2015 9:47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5/8/2015 9:47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4371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5/8/2015 9:47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69412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5/8/2015</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28281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5/8/2015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4854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5/8/2015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7093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30FC45B-5647-4946-A2DA-5EA4A571F3A6}" type="datetime1">
              <a:rPr lang="en-US" smtClean="0">
                <a:solidFill>
                  <a:prstClr val="black"/>
                </a:solidFill>
              </a:rPr>
              <a:pPr/>
              <a:t>5/8/2015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4491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59A47E80-8152-4C93-B5EB-FB5EA07D8999}" type="datetime1">
              <a:rPr lang="en-US" smtClean="0">
                <a:solidFill>
                  <a:prstClr val="black"/>
                </a:solidFill>
              </a:rPr>
              <a:pPr/>
              <a:t>5/8/2015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5659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5/8/2015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8091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5/8/2015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3080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5/8/2015 9:47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43018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424741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860265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053027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437379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041137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872331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26825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978750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300566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100999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3135155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877185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304034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666310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973814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0615842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541391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3764912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88171882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417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71851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02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91568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686297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418249598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6182758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839813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89"/>
            <a:ext cx="2798207" cy="372394"/>
          </a:xfrm>
          <a:prstGeom prst="rect">
            <a:avLst/>
          </a:prstGeom>
        </p:spPr>
        <p:txBody>
          <a:bodyPr/>
          <a:lstStyle/>
          <a:p>
            <a:fld id="{D7A5CE91-BDFD-4199-9C04-22C9AF5301AD}" type="datetimeFigureOut">
              <a:rPr lang="en-US" smtClean="0">
                <a:solidFill>
                  <a:prstClr val="black">
                    <a:tint val="75000"/>
                  </a:prstClr>
                </a:solidFill>
              </a:rPr>
              <a:pPr/>
              <a:t>5/8/2015</a:t>
            </a:fld>
            <a:endParaRPr lang="en-US">
              <a:solidFill>
                <a:prstClr val="black">
                  <a:tint val="75000"/>
                </a:prstClr>
              </a:solidFill>
            </a:endParaRPr>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fld id="{FF93BEFA-CA1A-4DAD-A2CC-668D73488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890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875735"/>
            <a:ext cx="11375536"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48591018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n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2083" y="195926"/>
            <a:ext cx="7945250" cy="348177"/>
          </a:xfrm>
        </p:spPr>
        <p:txBody>
          <a:bodyPr lIns="0" rIns="0"/>
          <a:lstStyle>
            <a:lvl1pPr>
              <a:defRPr sz="1500" spc="0" baseline="0">
                <a:solidFill>
                  <a:srgbClr val="000000"/>
                </a:solidFill>
                <a:latin typeface="+mn-lt"/>
              </a:defRPr>
            </a:lvl1pPr>
          </a:lstStyle>
          <a:p>
            <a:r>
              <a:rPr lang="en-US" dirty="0" smtClean="0"/>
              <a:t>Tiny Title</a:t>
            </a:r>
            <a:endParaRPr lang="en-US" dirty="0"/>
          </a:p>
        </p:txBody>
      </p:sp>
      <p:sp>
        <p:nvSpPr>
          <p:cNvPr id="3" name="Footer Placeholder 2"/>
          <p:cNvSpPr>
            <a:spLocks noGrp="1"/>
          </p:cNvSpPr>
          <p:nvPr>
            <p:ph type="ftr" sz="quarter" idx="10"/>
          </p:nvPr>
        </p:nvSpPr>
        <p:spPr>
          <a:xfrm>
            <a:off x="3109119" y="6606882"/>
            <a:ext cx="8550077" cy="387695"/>
          </a:xfrm>
          <a:prstGeom prst="rect">
            <a:avLst/>
          </a:prstGeom>
        </p:spPr>
        <p:txBody>
          <a:bodyPr/>
          <a:lstStyle/>
          <a:p>
            <a:r>
              <a:rPr lang="en-US" dirty="0" smtClean="0">
                <a:solidFill>
                  <a:srgbClr val="505050"/>
                </a:solidFill>
              </a:rPr>
              <a:t>PRESENTATION TIME NOT TO EXCEED &lt;minutes&gt;</a:t>
            </a:r>
            <a:endParaRPr lang="en-US" dirty="0">
              <a:solidFill>
                <a:srgbClr val="505050"/>
              </a:solidFill>
            </a:endParaRPr>
          </a:p>
        </p:txBody>
      </p:sp>
      <p:sp>
        <p:nvSpPr>
          <p:cNvPr id="4" name="Slide Number Placeholder 3"/>
          <p:cNvSpPr>
            <a:spLocks noGrp="1"/>
          </p:cNvSpPr>
          <p:nvPr>
            <p:ph type="sldNum" sz="quarter" idx="11"/>
          </p:nvPr>
        </p:nvSpPr>
        <p:spPr>
          <a:xfrm>
            <a:off x="11659230" y="6606832"/>
            <a:ext cx="777279" cy="387693"/>
          </a:xfrm>
          <a:prstGeom prst="rect">
            <a:avLst/>
          </a:prstGeom>
        </p:spPr>
        <p:txBody>
          <a:bodyPr/>
          <a:lstStyle/>
          <a:p>
            <a:fld id="{77A80767-0168-4202-AF54-9FDB461E3B29}"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2" hasCustomPrompt="1"/>
          </p:nvPr>
        </p:nvSpPr>
        <p:spPr>
          <a:xfrm>
            <a:off x="8216959" y="205725"/>
            <a:ext cx="3968597" cy="317933"/>
          </a:xfrm>
        </p:spPr>
        <p:txBody>
          <a:bodyPr vert="horz" wrap="square" lIns="122599" tIns="76628" rIns="122599" bIns="76628" rtlCol="0" anchor="t">
            <a:noAutofit/>
          </a:bodyPr>
          <a:lstStyle>
            <a:lvl1pPr marL="0" indent="0" algn="r">
              <a:buNone/>
              <a:defRPr lang="en-US" sz="1335" b="0" cap="none" baseline="0" dirty="0" smtClean="0">
                <a:ln w="3175">
                  <a:noFill/>
                </a:ln>
                <a:solidFill>
                  <a:srgbClr val="000000"/>
                </a:solidFill>
                <a:effectLst/>
                <a:latin typeface="+mn-lt"/>
                <a:cs typeface="Segoe UI" pitchFamily="34" charset="0"/>
              </a:defRPr>
            </a:lvl1pPr>
          </a:lstStyle>
          <a:p>
            <a:pPr lvl="0">
              <a:spcBef>
                <a:spcPct val="0"/>
              </a:spcBef>
            </a:pPr>
            <a:r>
              <a:rPr lang="en-US" dirty="0" smtClean="0"/>
              <a:t>Presenter: First Name, Last Name</a:t>
            </a:r>
            <a:endParaRPr lang="en-US" dirty="0"/>
          </a:p>
        </p:txBody>
      </p:sp>
    </p:spTree>
    <p:extLst>
      <p:ext uri="{BB962C8B-B14F-4D97-AF65-F5344CB8AC3E}">
        <p14:creationId xmlns:p14="http://schemas.microsoft.com/office/powerpoint/2010/main" val="184293963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1976546"/>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prstClr val="black">
                        <a:alpha val="50000"/>
                      </a:prstClr>
                    </a:gs>
                    <a:gs pos="86000">
                      <a:prstClr val="black">
                        <a:alpha val="50000"/>
                      </a:prst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04109529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22046619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345750550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131373425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36455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400919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555714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99378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83844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30416604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88463562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9100944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89605217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21001035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10807821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8197233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4568485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11648400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37473597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68777520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7801018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2791313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5/8/2015</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144648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8"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heme" Target="../theme/theme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798139847"/>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 id="2147484306" r:id="rId29"/>
    <p:sldLayoutId id="2147484307" r:id="rId30"/>
    <p:sldLayoutId id="2147484308" r:id="rId31"/>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816032"/>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hyperlink" Target="http://meme.ms/d5cynpu" TargetMode="External"/><Relationship Id="rId3" Type="http://schemas.openxmlformats.org/officeDocument/2006/relationships/hyperlink" Target="http://ignite.microsoft.com/speaker/speakermoreinfo/?speakerid=a7146455-e77f-e411-b87f-00155d5066d7" TargetMode="External"/><Relationship Id="rId7" Type="http://schemas.openxmlformats.org/officeDocument/2006/relationships/hyperlink" Target="http://ignite.microsoft.com/speaker/speakermoreinfo/?speakerid=b46b02f9-c47f-e411-b87f-00155d5066d7" TargetMode="External"/><Relationship Id="rId2" Type="http://schemas.openxmlformats.org/officeDocument/2006/relationships/hyperlink" Target="http://meme.ms/d5kh13o" TargetMode="External"/><Relationship Id="rId1" Type="http://schemas.openxmlformats.org/officeDocument/2006/relationships/slideLayout" Target="../slideLayouts/slideLayout49.xml"/><Relationship Id="rId6" Type="http://schemas.openxmlformats.org/officeDocument/2006/relationships/hyperlink" Target="http://ignite.microsoft.com/speaker/speakermoreinfo/?speakerid=c01927d1-75a2-e411-b87f-00155d5066d7" TargetMode="External"/><Relationship Id="rId11" Type="http://schemas.openxmlformats.org/officeDocument/2006/relationships/hyperlink" Target="http://ignite.microsoft.com/speaker/speakermoreinfo/?speakerid=4640fdb8-e4bd-e411-b87f-00155d5066d7" TargetMode="External"/><Relationship Id="rId5" Type="http://schemas.openxmlformats.org/officeDocument/2006/relationships/hyperlink" Target="http://meme.ms/d5jsphg" TargetMode="External"/><Relationship Id="rId10" Type="http://schemas.openxmlformats.org/officeDocument/2006/relationships/hyperlink" Target="http://ignite.microsoft.com/session/sessionmoreinfo/?topicid=e9e3df74-95b4-e411-b87f-00155d5066d7" TargetMode="External"/><Relationship Id="rId4" Type="http://schemas.openxmlformats.org/officeDocument/2006/relationships/hyperlink" Target="http://ignite.microsoft.com/speaker/speakermoreinfo/?speakerid=31bd0d45-76a2-e411-b87f-00155d5066d7" TargetMode="External"/><Relationship Id="rId9" Type="http://schemas.openxmlformats.org/officeDocument/2006/relationships/hyperlink" Target="http://ignite.microsoft.com/speaker/speakermoreinfo/?speakerid=721d46a1-e89c-e411-b87f-00155d5066d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8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image" Target="../media/image23.png"/><Relationship Id="rId4" Type="http://schemas.openxmlformats.org/officeDocument/2006/relationships/hyperlink" Target="http://myignite.microsoft.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hyperlink" Target="http://aka.ms/sfbinsider" TargetMode="External"/><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hyperlink" Target="http://aka.ms/sfbfeedback" TargetMode="External"/><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8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4463"/>
            <a:ext cx="11887200" cy="1181100"/>
          </a:xfrm>
        </p:spPr>
        <p:txBody>
          <a:bodyPr/>
          <a:lstStyle/>
          <a:p>
            <a:r>
              <a:rPr lang="en-US" dirty="0" smtClean="0"/>
              <a:t>Related Sessions</a:t>
            </a:r>
            <a:endParaRPr lang="en-US" dirty="0"/>
          </a:p>
        </p:txBody>
      </p:sp>
      <p:graphicFrame>
        <p:nvGraphicFramePr>
          <p:cNvPr id="3" name="Table 2"/>
          <p:cNvGraphicFramePr>
            <a:graphicFrameLocks noGrp="1"/>
          </p:cNvGraphicFramePr>
          <p:nvPr>
            <p:extLst/>
          </p:nvPr>
        </p:nvGraphicFramePr>
        <p:xfrm>
          <a:off x="503237" y="1135062"/>
          <a:ext cx="11125200" cy="4317227"/>
        </p:xfrm>
        <a:graphic>
          <a:graphicData uri="http://schemas.openxmlformats.org/drawingml/2006/table">
            <a:tbl>
              <a:tblPr firstRow="1" firstCol="1" bandRow="1">
                <a:tableStyleId>{5C22544A-7EE6-4342-B048-85BDC9FD1C3A}</a:tableStyleId>
              </a:tblPr>
              <a:tblGrid>
                <a:gridCol w="4724400"/>
                <a:gridCol w="3124200"/>
                <a:gridCol w="3276600"/>
              </a:tblGrid>
              <a:tr h="462036">
                <a:tc>
                  <a:txBody>
                    <a:bodyPr/>
                    <a:lstStyle/>
                    <a:p>
                      <a:pPr marL="0" marR="0" algn="l">
                        <a:lnSpc>
                          <a:spcPct val="105000"/>
                        </a:lnSpc>
                        <a:spcBef>
                          <a:spcPts val="0"/>
                        </a:spcBef>
                        <a:spcAft>
                          <a:spcPts val="0"/>
                        </a:spcAft>
                      </a:pPr>
                      <a:r>
                        <a:rPr lang="en-US" sz="3200" u="none" dirty="0">
                          <a:solidFill>
                            <a:schemeClr val="tx1"/>
                          </a:solidFill>
                          <a:effectLst/>
                          <a:latin typeface="+mj-lt"/>
                        </a:rPr>
                        <a:t>Title</a:t>
                      </a:r>
                      <a:endParaRPr lang="en-US" sz="32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algn="l">
                        <a:lnSpc>
                          <a:spcPct val="105000"/>
                        </a:lnSpc>
                        <a:spcBef>
                          <a:spcPts val="0"/>
                        </a:spcBef>
                        <a:spcAft>
                          <a:spcPts val="0"/>
                        </a:spcAft>
                      </a:pPr>
                      <a:r>
                        <a:rPr lang="en-US" sz="3200" u="none" dirty="0">
                          <a:solidFill>
                            <a:schemeClr val="tx1"/>
                          </a:solidFill>
                          <a:effectLst/>
                          <a:latin typeface="+mj-lt"/>
                        </a:rPr>
                        <a:t>Presenters</a:t>
                      </a:r>
                      <a:endParaRPr lang="en-US" sz="32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algn="l">
                        <a:lnSpc>
                          <a:spcPct val="105000"/>
                        </a:lnSpc>
                        <a:spcBef>
                          <a:spcPts val="0"/>
                        </a:spcBef>
                        <a:spcAft>
                          <a:spcPts val="0"/>
                        </a:spcAft>
                      </a:pPr>
                      <a:r>
                        <a:rPr lang="en-US" sz="3200" u="none" dirty="0">
                          <a:solidFill>
                            <a:schemeClr val="tx1"/>
                          </a:solidFill>
                          <a:effectLst/>
                          <a:latin typeface="+mj-lt"/>
                        </a:rPr>
                        <a:t>Session Date</a:t>
                      </a:r>
                      <a:endParaRPr lang="en-US" sz="32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r h="757397">
                <a:tc>
                  <a:txBody>
                    <a:bodyPr/>
                    <a:lstStyle/>
                    <a:p>
                      <a:pPr marL="0" marR="0">
                        <a:lnSpc>
                          <a:spcPct val="105000"/>
                        </a:lnSpc>
                        <a:spcBef>
                          <a:spcPts val="0"/>
                        </a:spcBef>
                        <a:spcAft>
                          <a:spcPts val="0"/>
                        </a:spcAft>
                      </a:pPr>
                      <a:r>
                        <a:rPr lang="en-US" sz="1800" u="none" dirty="0">
                          <a:solidFill>
                            <a:schemeClr val="tx1"/>
                          </a:solidFill>
                          <a:effectLst/>
                          <a:latin typeface="+mj-lt"/>
                          <a:hlinkClick r:id="rId2"/>
                        </a:rPr>
                        <a:t>A Deep Dive into Skype for Business Mobility</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nSpc>
                          <a:spcPct val="105000"/>
                        </a:lnSpc>
                        <a:spcBef>
                          <a:spcPts val="0"/>
                        </a:spcBef>
                        <a:spcAft>
                          <a:spcPts val="0"/>
                        </a:spcAft>
                      </a:pPr>
                      <a:r>
                        <a:rPr lang="en-US" sz="1800" u="none" dirty="0" smtClean="0">
                          <a:solidFill>
                            <a:schemeClr val="tx1"/>
                          </a:solidFill>
                          <a:effectLst/>
                          <a:latin typeface="+mj-lt"/>
                          <a:hlinkClick r:id="rId3"/>
                        </a:rPr>
                        <a:t>Kaushal Mehta</a:t>
                      </a:r>
                      <a:r>
                        <a:rPr lang="en-US" sz="1800" u="none" dirty="0" smtClean="0">
                          <a:solidFill>
                            <a:schemeClr val="tx1"/>
                          </a:solidFill>
                          <a:effectLst/>
                          <a:latin typeface="+mj-lt"/>
                        </a:rPr>
                        <a:t>, </a:t>
                      </a:r>
                      <a:br>
                        <a:rPr lang="en-US" sz="1800" u="none" dirty="0" smtClean="0">
                          <a:solidFill>
                            <a:schemeClr val="tx1"/>
                          </a:solidFill>
                          <a:effectLst/>
                          <a:latin typeface="+mj-lt"/>
                        </a:rPr>
                      </a:br>
                      <a:r>
                        <a:rPr lang="en-US" sz="1800" u="none" dirty="0" smtClean="0">
                          <a:solidFill>
                            <a:schemeClr val="tx1"/>
                          </a:solidFill>
                          <a:effectLst/>
                          <a:latin typeface="+mj-lt"/>
                          <a:hlinkClick r:id="rId4"/>
                        </a:rPr>
                        <a:t>Mirunan Gunarajah</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nSpc>
                          <a:spcPct val="105000"/>
                        </a:lnSpc>
                        <a:spcBef>
                          <a:spcPts val="0"/>
                        </a:spcBef>
                        <a:spcAft>
                          <a:spcPts val="0"/>
                        </a:spcAft>
                      </a:pPr>
                      <a:r>
                        <a:rPr lang="en-US" sz="1800" u="none" dirty="0" smtClean="0">
                          <a:solidFill>
                            <a:schemeClr val="tx1"/>
                          </a:solidFill>
                          <a:effectLst/>
                          <a:latin typeface="+mj-lt"/>
                          <a:hlinkClick r:id="rId2"/>
                        </a:rPr>
                        <a:t>Tuesday, May 5 from 9:00 – 10:15 AM</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r>
              <a:tr h="757397">
                <a:tc>
                  <a:txBody>
                    <a:bodyPr/>
                    <a:lstStyle/>
                    <a:p>
                      <a:pPr marL="0" marR="0">
                        <a:lnSpc>
                          <a:spcPct val="105000"/>
                        </a:lnSpc>
                        <a:spcBef>
                          <a:spcPts val="0"/>
                        </a:spcBef>
                        <a:spcAft>
                          <a:spcPts val="0"/>
                        </a:spcAft>
                      </a:pPr>
                      <a:r>
                        <a:rPr lang="en-US" sz="1800" u="none">
                          <a:solidFill>
                            <a:schemeClr val="tx1"/>
                          </a:solidFill>
                          <a:effectLst/>
                          <a:latin typeface="+mj-lt"/>
                          <a:hlinkClick r:id="rId5"/>
                        </a:rPr>
                        <a:t>Troubleshooting Skype for Business Scenarios</a:t>
                      </a:r>
                      <a:endParaRPr lang="en-US" sz="1800" u="none">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nSpc>
                          <a:spcPct val="105000"/>
                        </a:lnSpc>
                        <a:spcBef>
                          <a:spcPts val="0"/>
                        </a:spcBef>
                        <a:spcAft>
                          <a:spcPts val="0"/>
                        </a:spcAft>
                      </a:pPr>
                      <a:r>
                        <a:rPr lang="en-US" sz="1800" u="none" dirty="0" smtClean="0">
                          <a:solidFill>
                            <a:schemeClr val="tx1"/>
                          </a:solidFill>
                          <a:effectLst/>
                          <a:latin typeface="+mj-lt"/>
                          <a:hlinkClick r:id="rId6"/>
                        </a:rPr>
                        <a:t>David Howe</a:t>
                      </a:r>
                      <a:r>
                        <a:rPr lang="en-US" sz="1800" u="none" dirty="0" smtClean="0">
                          <a:solidFill>
                            <a:schemeClr val="tx1"/>
                          </a:solidFill>
                          <a:effectLst/>
                          <a:latin typeface="+mj-lt"/>
                        </a:rPr>
                        <a:t>, </a:t>
                      </a:r>
                      <a:br>
                        <a:rPr lang="en-US" sz="1800" u="none" dirty="0" smtClean="0">
                          <a:solidFill>
                            <a:schemeClr val="tx1"/>
                          </a:solidFill>
                          <a:effectLst/>
                          <a:latin typeface="+mj-lt"/>
                        </a:rPr>
                      </a:br>
                      <a:r>
                        <a:rPr lang="en-US" sz="1800" u="none" dirty="0" smtClean="0">
                          <a:solidFill>
                            <a:schemeClr val="tx1"/>
                          </a:solidFill>
                          <a:effectLst/>
                          <a:latin typeface="+mj-lt"/>
                          <a:hlinkClick r:id="rId7"/>
                        </a:rPr>
                        <a:t>Mohamad Saleem</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nSpc>
                          <a:spcPct val="105000"/>
                        </a:lnSpc>
                        <a:spcBef>
                          <a:spcPts val="0"/>
                        </a:spcBef>
                        <a:spcAft>
                          <a:spcPts val="0"/>
                        </a:spcAft>
                      </a:pPr>
                      <a:r>
                        <a:rPr lang="en-US" sz="1800" u="none" dirty="0" smtClean="0">
                          <a:solidFill>
                            <a:schemeClr val="tx1"/>
                          </a:solidFill>
                          <a:effectLst/>
                          <a:latin typeface="+mj-lt"/>
                          <a:hlinkClick r:id="rId5"/>
                        </a:rPr>
                        <a:t>Thursday, May 7 from 9:00 – 10:15 AM</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757397">
                <a:tc>
                  <a:txBody>
                    <a:bodyPr/>
                    <a:lstStyle/>
                    <a:p>
                      <a:pPr marL="0" marR="0">
                        <a:lnSpc>
                          <a:spcPct val="105000"/>
                        </a:lnSpc>
                        <a:spcBef>
                          <a:spcPts val="0"/>
                        </a:spcBef>
                        <a:spcAft>
                          <a:spcPts val="0"/>
                        </a:spcAft>
                      </a:pPr>
                      <a:r>
                        <a:rPr lang="en-US" sz="1800" u="none">
                          <a:solidFill>
                            <a:schemeClr val="tx1"/>
                          </a:solidFill>
                          <a:effectLst/>
                          <a:latin typeface="+mj-lt"/>
                          <a:hlinkClick r:id="rId8"/>
                        </a:rPr>
                        <a:t>Lync/Skype Product Feedback Capture</a:t>
                      </a:r>
                      <a:endParaRPr lang="en-US" sz="1800" u="none">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nSpc>
                          <a:spcPct val="105000"/>
                        </a:lnSpc>
                        <a:spcBef>
                          <a:spcPts val="0"/>
                        </a:spcBef>
                        <a:spcAft>
                          <a:spcPts val="0"/>
                        </a:spcAft>
                      </a:pPr>
                      <a:r>
                        <a:rPr lang="en-US" sz="1800" u="none" dirty="0" smtClean="0">
                          <a:solidFill>
                            <a:schemeClr val="tx1"/>
                          </a:solidFill>
                          <a:effectLst/>
                          <a:latin typeface="+mj-lt"/>
                          <a:hlinkClick r:id="rId4"/>
                        </a:rPr>
                        <a:t>Mirunan Gunarajah</a:t>
                      </a:r>
                      <a:r>
                        <a:rPr lang="en-US" sz="1800" u="none" dirty="0" smtClean="0">
                          <a:solidFill>
                            <a:schemeClr val="tx1"/>
                          </a:solidFill>
                          <a:effectLst/>
                          <a:latin typeface="+mj-lt"/>
                        </a:rPr>
                        <a:t>, </a:t>
                      </a:r>
                      <a:br>
                        <a:rPr lang="en-US" sz="1800" u="none" dirty="0" smtClean="0">
                          <a:solidFill>
                            <a:schemeClr val="tx1"/>
                          </a:solidFill>
                          <a:effectLst/>
                          <a:latin typeface="+mj-lt"/>
                        </a:rPr>
                      </a:br>
                      <a:r>
                        <a:rPr lang="en-US" sz="1800" u="none" dirty="0" smtClean="0">
                          <a:solidFill>
                            <a:schemeClr val="tx1"/>
                          </a:solidFill>
                          <a:effectLst/>
                          <a:latin typeface="+mj-lt"/>
                          <a:hlinkClick r:id="rId9"/>
                        </a:rPr>
                        <a:t>Salana Adhikari</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nSpc>
                          <a:spcPct val="105000"/>
                        </a:lnSpc>
                        <a:spcBef>
                          <a:spcPts val="0"/>
                        </a:spcBef>
                        <a:spcAft>
                          <a:spcPts val="0"/>
                        </a:spcAft>
                      </a:pPr>
                      <a:r>
                        <a:rPr lang="en-US" sz="1800" u="none" dirty="0" smtClean="0">
                          <a:solidFill>
                            <a:schemeClr val="tx1"/>
                          </a:solidFill>
                          <a:effectLst/>
                          <a:latin typeface="+mj-lt"/>
                          <a:hlinkClick r:id="rId8"/>
                        </a:rPr>
                        <a:t>Friday, May 8 from 9:00 - 10:15 AM</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1532972">
                <a:tc>
                  <a:txBody>
                    <a:bodyPr/>
                    <a:lstStyle/>
                    <a:p>
                      <a:pPr marL="0" marR="0">
                        <a:lnSpc>
                          <a:spcPct val="105000"/>
                        </a:lnSpc>
                        <a:spcBef>
                          <a:spcPts val="0"/>
                        </a:spcBef>
                        <a:spcAft>
                          <a:spcPts val="0"/>
                        </a:spcAft>
                      </a:pPr>
                      <a:r>
                        <a:rPr lang="en-US" sz="1800" u="none" dirty="0">
                          <a:solidFill>
                            <a:schemeClr val="tx1"/>
                          </a:solidFill>
                          <a:effectLst/>
                          <a:latin typeface="+mj-lt"/>
                          <a:hlinkClick r:id="rId10"/>
                        </a:rPr>
                        <a:t>Deployment Strategies and Integration </a:t>
                      </a:r>
                      <a:r>
                        <a:rPr lang="en-US" sz="1800" u="none" dirty="0" smtClean="0">
                          <a:solidFill>
                            <a:schemeClr val="tx1"/>
                          </a:solidFill>
                          <a:effectLst/>
                          <a:latin typeface="+mj-lt"/>
                          <a:hlinkClick r:id="rId10"/>
                        </a:rPr>
                        <a:t>Scenarios</a:t>
                      </a:r>
                      <a:br>
                        <a:rPr lang="en-US" sz="1800" u="none" dirty="0" smtClean="0">
                          <a:solidFill>
                            <a:schemeClr val="tx1"/>
                          </a:solidFill>
                          <a:effectLst/>
                          <a:latin typeface="+mj-lt"/>
                          <a:hlinkClick r:id="rId10"/>
                        </a:rPr>
                      </a:br>
                      <a:r>
                        <a:rPr lang="en-US" sz="1800" u="none" dirty="0" smtClean="0">
                          <a:solidFill>
                            <a:schemeClr val="tx1"/>
                          </a:solidFill>
                          <a:effectLst/>
                          <a:latin typeface="+mj-lt"/>
                          <a:hlinkClick r:id="rId10"/>
                        </a:rPr>
                        <a:t>with </a:t>
                      </a:r>
                      <a:r>
                        <a:rPr lang="en-US" sz="1800" u="none" dirty="0">
                          <a:solidFill>
                            <a:schemeClr val="tx1"/>
                          </a:solidFill>
                          <a:effectLst/>
                          <a:latin typeface="+mj-lt"/>
                          <a:hlinkClick r:id="rId10"/>
                        </a:rPr>
                        <a:t>Microsoft Exchange and Skype for Business</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nSpc>
                          <a:spcPct val="105000"/>
                        </a:lnSpc>
                        <a:spcBef>
                          <a:spcPts val="0"/>
                        </a:spcBef>
                        <a:spcAft>
                          <a:spcPts val="0"/>
                        </a:spcAft>
                      </a:pPr>
                      <a:r>
                        <a:rPr lang="en-US" sz="1800" u="none" dirty="0" smtClean="0">
                          <a:solidFill>
                            <a:schemeClr val="tx1"/>
                          </a:solidFill>
                          <a:effectLst/>
                          <a:latin typeface="+mj-lt"/>
                          <a:hlinkClick r:id="rId11"/>
                        </a:rPr>
                        <a:t>Lynn Roe</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nSpc>
                          <a:spcPct val="105000"/>
                        </a:lnSpc>
                        <a:spcBef>
                          <a:spcPts val="0"/>
                        </a:spcBef>
                        <a:spcAft>
                          <a:spcPts val="0"/>
                        </a:spcAft>
                      </a:pPr>
                      <a:r>
                        <a:rPr lang="en-US" sz="1800" u="none" dirty="0" smtClean="0">
                          <a:solidFill>
                            <a:schemeClr val="tx1"/>
                          </a:solidFill>
                          <a:effectLst/>
                          <a:latin typeface="+mj-lt"/>
                          <a:hlinkClick r:id="rId10"/>
                        </a:rPr>
                        <a:t>Friday, May 8 from 10:45 AM – 12:00 PM</a:t>
                      </a:r>
                      <a:endParaRPr lang="en-US" sz="1800" u="non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bl>
          </a:graphicData>
        </a:graphic>
      </p:graphicFrame>
    </p:spTree>
    <p:extLst>
      <p:ext uri="{BB962C8B-B14F-4D97-AF65-F5344CB8AC3E}">
        <p14:creationId xmlns:p14="http://schemas.microsoft.com/office/powerpoint/2010/main" val="18085906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1">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1">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1">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1">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1">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1">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sp>
        <p:nvSpPr>
          <p:cNvPr id="32" name="Freeform 13"/>
          <p:cNvSpPr>
            <a:spLocks/>
          </p:cNvSpPr>
          <p:nvPr/>
        </p:nvSpPr>
        <p:spPr bwMode="auto">
          <a:xfrm>
            <a:off x="3299479" y="1030394"/>
            <a:ext cx="5837519" cy="312034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506224" y="6338982"/>
            <a:ext cx="3678335" cy="374846"/>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http://aka.ms/office365network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5512" y="3005772"/>
            <a:ext cx="4763653" cy="616147"/>
          </a:xfrm>
          <a:prstGeom prst="rect">
            <a:avLst/>
          </a:prstGeom>
        </p:spPr>
      </p:pic>
    </p:spTree>
    <p:extLst>
      <p:ext uri="{BB962C8B-B14F-4D97-AF65-F5344CB8AC3E}">
        <p14:creationId xmlns:p14="http://schemas.microsoft.com/office/powerpoint/2010/main" val="62906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5988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96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582335" cy="1828786"/>
          </a:xfrm>
        </p:spPr>
        <p:txBody>
          <a:bodyPr/>
          <a:lstStyle/>
          <a:p>
            <a:r>
              <a:rPr lang="en-US" dirty="0" smtClean="0"/>
              <a:t>Skype </a:t>
            </a:r>
            <a:r>
              <a:rPr lang="en-US" dirty="0"/>
              <a:t>for Business </a:t>
            </a:r>
            <a:r>
              <a:rPr lang="en-US" dirty="0" smtClean="0"/>
              <a:t>- Product </a:t>
            </a:r>
            <a:r>
              <a:rPr lang="en-US" dirty="0"/>
              <a:t>Feedback</a:t>
            </a:r>
          </a:p>
        </p:txBody>
      </p:sp>
      <p:sp>
        <p:nvSpPr>
          <p:cNvPr id="5" name="Text Placeholder 4"/>
          <p:cNvSpPr>
            <a:spLocks noGrp="1"/>
          </p:cNvSpPr>
          <p:nvPr>
            <p:ph type="body" sz="quarter" idx="12"/>
          </p:nvPr>
        </p:nvSpPr>
        <p:spPr/>
        <p:txBody>
          <a:bodyPr/>
          <a:lstStyle/>
          <a:p>
            <a:r>
              <a:rPr lang="en-US" dirty="0" smtClean="0"/>
              <a:t>Ali </a:t>
            </a:r>
            <a:r>
              <a:rPr lang="en-US" dirty="0" err="1" smtClean="0"/>
              <a:t>Rohani</a:t>
            </a:r>
            <a:r>
              <a:rPr lang="en-US" dirty="0" smtClean="0"/>
              <a:t/>
            </a:r>
            <a:br>
              <a:rPr lang="en-US" dirty="0" smtClean="0"/>
            </a:br>
            <a:r>
              <a:rPr lang="en-US" dirty="0" err="1" smtClean="0"/>
              <a:t>Salana</a:t>
            </a:r>
            <a:r>
              <a:rPr lang="en-US" dirty="0" smtClean="0"/>
              <a:t> Adhikari</a:t>
            </a:r>
          </a:p>
          <a:p>
            <a:r>
              <a:rPr lang="en-US" dirty="0" smtClean="0"/>
              <a:t>Mirunan Gunarajah</a:t>
            </a:r>
          </a:p>
        </p:txBody>
      </p:sp>
      <p:sp>
        <p:nvSpPr>
          <p:cNvPr id="2" name="Rectangle 1"/>
          <p:cNvSpPr/>
          <p:nvPr/>
        </p:nvSpPr>
        <p:spPr>
          <a:xfrm>
            <a:off x="478744" y="479425"/>
            <a:ext cx="986167" cy="338554"/>
          </a:xfrm>
          <a:prstGeom prst="rect">
            <a:avLst/>
          </a:prstGeom>
        </p:spPr>
        <p:txBody>
          <a:bodyPr wrap="none">
            <a:spAutoFit/>
          </a:bodyPr>
          <a:lstStyle/>
          <a:p>
            <a:r>
              <a:rPr lang="en-US" sz="1600" dirty="0">
                <a:solidFill>
                  <a:srgbClr val="000000"/>
                </a:solidFill>
              </a:rPr>
              <a:t>BRK1101</a:t>
            </a:r>
            <a:endParaRPr lang="en-US" dirty="0">
              <a:solidFill>
                <a:srgbClr val="000000"/>
              </a:solidFill>
            </a:endParaRPr>
          </a:p>
        </p:txBody>
      </p:sp>
    </p:spTree>
    <p:extLst>
      <p:ext uri="{BB962C8B-B14F-4D97-AF65-F5344CB8AC3E}">
        <p14:creationId xmlns:p14="http://schemas.microsoft.com/office/powerpoint/2010/main" val="3361570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5984" y="-4657"/>
            <a:ext cx="10726738" cy="946150"/>
          </a:xfrm>
        </p:spPr>
        <p:txBody>
          <a:bodyPr>
            <a:normAutofit/>
          </a:bodyPr>
          <a:lstStyle/>
          <a:p>
            <a:r>
              <a:rPr lang="en-US" dirty="0" smtClean="0">
                <a:solidFill>
                  <a:schemeClr val="tx1"/>
                </a:solidFill>
              </a:rPr>
              <a:t>Session Objectives And Takeaways</a:t>
            </a:r>
            <a:endParaRPr lang="en-US" dirty="0">
              <a:solidFill>
                <a:schemeClr val="tx1"/>
              </a:solidFill>
            </a:endParaRPr>
          </a:p>
        </p:txBody>
      </p:sp>
      <p:sp>
        <p:nvSpPr>
          <p:cNvPr id="11" name="Rectangle 10"/>
          <p:cNvSpPr/>
          <p:nvPr/>
        </p:nvSpPr>
        <p:spPr bwMode="auto">
          <a:xfrm>
            <a:off x="665350" y="1060186"/>
            <a:ext cx="2197412" cy="1751275"/>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defRPr/>
            </a:pPr>
            <a:r>
              <a:rPr lang="en-US" sz="3200" b="1" kern="0" dirty="0" smtClean="0">
                <a:gradFill>
                  <a:gsLst>
                    <a:gs pos="0">
                      <a:srgbClr val="FFFFFF"/>
                    </a:gs>
                    <a:gs pos="100000">
                      <a:srgbClr val="FFFFFF"/>
                    </a:gs>
                  </a:gsLst>
                  <a:lin ang="5400000" scaled="0"/>
                </a:gradFill>
                <a:latin typeface="Segoe UI Light"/>
                <a:ea typeface="Segoe UI" pitchFamily="34" charset="0"/>
                <a:cs typeface="Segoe UI" pitchFamily="34" charset="0"/>
              </a:rPr>
              <a:t>Overview</a:t>
            </a:r>
          </a:p>
        </p:txBody>
      </p:sp>
      <p:sp>
        <p:nvSpPr>
          <p:cNvPr id="12" name="Rectangle 11"/>
          <p:cNvSpPr/>
          <p:nvPr/>
        </p:nvSpPr>
        <p:spPr bwMode="auto">
          <a:xfrm>
            <a:off x="2862761" y="1060186"/>
            <a:ext cx="7679512" cy="1751275"/>
          </a:xfrm>
          <a:prstGeom prst="rect">
            <a:avLst/>
          </a:pr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marL="91413" defTabSz="914089">
              <a:spcBef>
                <a:spcPts val="1200"/>
              </a:spcBef>
              <a:defRPr/>
            </a:pPr>
            <a:r>
              <a:rPr lang="en-US" sz="2400" kern="0" dirty="0" smtClean="0">
                <a:solidFill>
                  <a:srgbClr val="505050">
                    <a:lumMod val="50000"/>
                  </a:srgbClr>
                </a:solidFill>
                <a:ea typeface="Segoe UI" pitchFamily="34" charset="0"/>
                <a:cs typeface="Segoe UI" pitchFamily="34" charset="0"/>
              </a:rPr>
              <a:t>Skype for Business - Feedback </a:t>
            </a:r>
            <a:r>
              <a:rPr lang="en-US" sz="2400" kern="0" dirty="0">
                <a:solidFill>
                  <a:srgbClr val="505050">
                    <a:lumMod val="50000"/>
                  </a:srgbClr>
                </a:solidFill>
                <a:ea typeface="Segoe UI" pitchFamily="34" charset="0"/>
                <a:cs typeface="Segoe UI" pitchFamily="34" charset="0"/>
              </a:rPr>
              <a:t>Framework</a:t>
            </a:r>
          </a:p>
          <a:p>
            <a:pPr marL="91413" defTabSz="914089">
              <a:spcBef>
                <a:spcPts val="1200"/>
              </a:spcBef>
              <a:defRPr/>
            </a:pPr>
            <a:r>
              <a:rPr lang="en-US" sz="2400" kern="0" dirty="0" err="1" smtClean="0">
                <a:solidFill>
                  <a:srgbClr val="505050">
                    <a:lumMod val="50000"/>
                  </a:srgbClr>
                </a:solidFill>
                <a:ea typeface="Segoe UI" pitchFamily="34" charset="0"/>
                <a:cs typeface="Segoe UI" pitchFamily="34" charset="0"/>
              </a:rPr>
              <a:t>SfB</a:t>
            </a:r>
            <a:r>
              <a:rPr lang="en-US" sz="2400" kern="0" dirty="0" smtClean="0">
                <a:solidFill>
                  <a:srgbClr val="505050">
                    <a:lumMod val="50000"/>
                  </a:srgbClr>
                </a:solidFill>
                <a:ea typeface="Segoe UI" pitchFamily="34" charset="0"/>
                <a:cs typeface="Segoe UI" pitchFamily="34" charset="0"/>
              </a:rPr>
              <a:t> Programs</a:t>
            </a:r>
            <a:r>
              <a:rPr lang="en-US" sz="2400" kern="0" dirty="0">
                <a:solidFill>
                  <a:srgbClr val="505050">
                    <a:lumMod val="50000"/>
                  </a:srgbClr>
                </a:solidFill>
                <a:ea typeface="Segoe UI" pitchFamily="34" charset="0"/>
                <a:cs typeface="Segoe UI" pitchFamily="34" charset="0"/>
              </a:rPr>
              <a:t> </a:t>
            </a:r>
            <a:r>
              <a:rPr lang="en-US" sz="2400" kern="0" dirty="0" smtClean="0">
                <a:solidFill>
                  <a:srgbClr val="505050">
                    <a:lumMod val="50000"/>
                  </a:srgbClr>
                </a:solidFill>
                <a:ea typeface="Segoe UI" pitchFamily="34" charset="0"/>
                <a:cs typeface="Segoe UI" pitchFamily="34" charset="0"/>
              </a:rPr>
              <a:t>- </a:t>
            </a:r>
            <a:r>
              <a:rPr lang="en-US" sz="2400" kern="0" dirty="0">
                <a:solidFill>
                  <a:srgbClr val="505050">
                    <a:lumMod val="50000"/>
                  </a:srgbClr>
                </a:solidFill>
                <a:ea typeface="Segoe UI" pitchFamily="34" charset="0"/>
                <a:cs typeface="Segoe UI" pitchFamily="34" charset="0"/>
              </a:rPr>
              <a:t>How can I participate? </a:t>
            </a:r>
          </a:p>
        </p:txBody>
      </p:sp>
      <p:sp>
        <p:nvSpPr>
          <p:cNvPr id="16" name="Rectangle 15"/>
          <p:cNvSpPr/>
          <p:nvPr/>
        </p:nvSpPr>
        <p:spPr bwMode="auto">
          <a:xfrm>
            <a:off x="665350" y="2939307"/>
            <a:ext cx="2197412" cy="306435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2" tIns="45669" rIns="45669" bIns="45669" numCol="1" spcCol="0" rtlCol="0" fromWordArt="0" anchor="ctr" anchorCtr="0" forceAA="0" compatLnSpc="1">
            <a:prstTxWarp prst="textNoShape">
              <a:avLst/>
            </a:prstTxWarp>
            <a:noAutofit/>
          </a:bodyPr>
          <a:lstStyle/>
          <a:p>
            <a:pPr algn="ctr" defTabSz="913191">
              <a:lnSpc>
                <a:spcPct val="90000"/>
              </a:lnSpc>
              <a:spcBef>
                <a:spcPct val="0"/>
              </a:spcBef>
            </a:pPr>
            <a:r>
              <a:rPr lang="en-US" sz="2800" b="1" spc="-151" dirty="0" smtClean="0">
                <a:ln w="3175">
                  <a:noFill/>
                </a:ln>
                <a:gradFill>
                  <a:gsLst>
                    <a:gs pos="43871">
                      <a:srgbClr val="FFFFFF"/>
                    </a:gs>
                    <a:gs pos="83000">
                      <a:srgbClr val="FFFFFF"/>
                    </a:gs>
                  </a:gsLst>
                  <a:lin ang="5400000" scaled="1"/>
                </a:gradFill>
                <a:latin typeface="Segoe UI Light"/>
                <a:cs typeface="Arial" charset="0"/>
              </a:rPr>
              <a:t>Sample</a:t>
            </a:r>
            <a:br>
              <a:rPr lang="en-US" sz="2800" b="1" spc="-151" dirty="0" smtClean="0">
                <a:ln w="3175">
                  <a:noFill/>
                </a:ln>
                <a:gradFill>
                  <a:gsLst>
                    <a:gs pos="43871">
                      <a:srgbClr val="FFFFFF"/>
                    </a:gs>
                    <a:gs pos="83000">
                      <a:srgbClr val="FFFFFF"/>
                    </a:gs>
                  </a:gsLst>
                  <a:lin ang="5400000" scaled="1"/>
                </a:gradFill>
                <a:latin typeface="Segoe UI Light"/>
                <a:cs typeface="Arial" charset="0"/>
              </a:rPr>
            </a:br>
            <a:r>
              <a:rPr lang="en-US" sz="2800" b="1" spc="-151" dirty="0" smtClean="0">
                <a:ln w="3175">
                  <a:noFill/>
                </a:ln>
                <a:gradFill>
                  <a:gsLst>
                    <a:gs pos="43871">
                      <a:srgbClr val="FFFFFF"/>
                    </a:gs>
                    <a:gs pos="83000">
                      <a:srgbClr val="FFFFFF"/>
                    </a:gs>
                  </a:gsLst>
                  <a:lin ang="5400000" scaled="1"/>
                </a:gradFill>
                <a:latin typeface="Segoe UI Light"/>
                <a:cs typeface="Arial" charset="0"/>
              </a:rPr>
              <a:t>Feedback Trend</a:t>
            </a:r>
          </a:p>
        </p:txBody>
      </p:sp>
      <p:sp>
        <p:nvSpPr>
          <p:cNvPr id="7" name="Rectangle 6"/>
          <p:cNvSpPr/>
          <p:nvPr/>
        </p:nvSpPr>
        <p:spPr bwMode="auto">
          <a:xfrm>
            <a:off x="2862762" y="2930154"/>
            <a:ext cx="7679512" cy="306435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t" anchorCtr="0" forceAA="0" compatLnSpc="1">
            <a:prstTxWarp prst="textNoShape">
              <a:avLst/>
            </a:prstTxWarp>
            <a:noAutofit/>
          </a:bodyPr>
          <a:lstStyle/>
          <a:p>
            <a:pPr defTabSz="913825" fontAlgn="base">
              <a:lnSpc>
                <a:spcPct val="90000"/>
              </a:lnSpc>
              <a:spcBef>
                <a:spcPct val="0"/>
              </a:spcBef>
              <a:spcAft>
                <a:spcPct val="0"/>
              </a:spcAft>
            </a:pPr>
            <a:endParaRPr lang="en-US" sz="2000" dirty="0">
              <a:solidFill>
                <a:srgbClr val="505050">
                  <a:lumMod val="50000"/>
                </a:srgbClr>
              </a:solidFill>
              <a:ea typeface="Segoe UI" pitchFamily="34" charset="0"/>
              <a:cs typeface="Segoe UI" pitchFamily="34" charset="0"/>
            </a:endParaRPr>
          </a:p>
          <a:p>
            <a:pPr defTabSz="913825" fontAlgn="base">
              <a:lnSpc>
                <a:spcPct val="90000"/>
              </a:lnSpc>
              <a:spcBef>
                <a:spcPct val="0"/>
              </a:spcBef>
              <a:spcAft>
                <a:spcPct val="0"/>
              </a:spcAft>
            </a:pPr>
            <a:r>
              <a:rPr lang="en-US" sz="2400" dirty="0">
                <a:solidFill>
                  <a:srgbClr val="505050">
                    <a:lumMod val="50000"/>
                  </a:srgbClr>
                </a:solidFill>
                <a:ea typeface="Segoe UI" pitchFamily="34" charset="0"/>
                <a:cs typeface="Segoe UI" pitchFamily="34" charset="0"/>
              </a:rPr>
              <a:t> Additional Security on Mobile Devices</a:t>
            </a:r>
          </a:p>
          <a:p>
            <a:pPr defTabSz="913825" fontAlgn="base">
              <a:lnSpc>
                <a:spcPct val="90000"/>
              </a:lnSpc>
              <a:spcBef>
                <a:spcPct val="0"/>
              </a:spcBef>
              <a:spcAft>
                <a:spcPct val="0"/>
              </a:spcAft>
            </a:pPr>
            <a:endParaRPr lang="en-US" sz="2400" dirty="0">
              <a:solidFill>
                <a:srgbClr val="505050">
                  <a:lumMod val="50000"/>
                </a:srgbClr>
              </a:solidFill>
              <a:ea typeface="Segoe UI" pitchFamily="34" charset="0"/>
              <a:cs typeface="Segoe UI" pitchFamily="34" charset="0"/>
            </a:endParaRPr>
          </a:p>
          <a:p>
            <a:pPr defTabSz="913825" fontAlgn="base">
              <a:lnSpc>
                <a:spcPct val="90000"/>
              </a:lnSpc>
              <a:spcBef>
                <a:spcPct val="0"/>
              </a:spcBef>
              <a:spcAft>
                <a:spcPct val="0"/>
              </a:spcAft>
            </a:pPr>
            <a:r>
              <a:rPr lang="en-US" sz="2400" dirty="0">
                <a:solidFill>
                  <a:srgbClr val="505050">
                    <a:lumMod val="50000"/>
                  </a:srgbClr>
                </a:solidFill>
                <a:ea typeface="Segoe UI" pitchFamily="34" charset="0"/>
                <a:cs typeface="Segoe UI" pitchFamily="34" charset="0"/>
              </a:rPr>
              <a:t> SfB for Mac</a:t>
            </a:r>
          </a:p>
          <a:p>
            <a:pPr defTabSz="913825" fontAlgn="base">
              <a:lnSpc>
                <a:spcPct val="90000"/>
              </a:lnSpc>
              <a:spcBef>
                <a:spcPct val="0"/>
              </a:spcBef>
              <a:spcAft>
                <a:spcPct val="0"/>
              </a:spcAft>
            </a:pPr>
            <a:endParaRPr lang="en-US" sz="2400" dirty="0">
              <a:solidFill>
                <a:srgbClr val="505050">
                  <a:lumMod val="50000"/>
                </a:srgbClr>
              </a:solidFill>
              <a:ea typeface="Segoe UI" pitchFamily="34" charset="0"/>
              <a:cs typeface="Segoe UI" pitchFamily="34" charset="0"/>
            </a:endParaRPr>
          </a:p>
          <a:p>
            <a:pPr defTabSz="913825" fontAlgn="base">
              <a:lnSpc>
                <a:spcPct val="90000"/>
              </a:lnSpc>
              <a:spcBef>
                <a:spcPct val="0"/>
              </a:spcBef>
              <a:spcAft>
                <a:spcPct val="0"/>
              </a:spcAft>
            </a:pPr>
            <a:r>
              <a:rPr lang="en-US" sz="2400" dirty="0">
                <a:solidFill>
                  <a:srgbClr val="505050">
                    <a:lumMod val="50000"/>
                  </a:srgbClr>
                </a:solidFill>
                <a:ea typeface="Segoe UI" pitchFamily="34" charset="0"/>
                <a:cs typeface="Segoe UI" pitchFamily="34" charset="0"/>
              </a:rPr>
              <a:t> Structured </a:t>
            </a:r>
            <a:r>
              <a:rPr lang="en-US" sz="2400" dirty="0" smtClean="0">
                <a:solidFill>
                  <a:srgbClr val="505050">
                    <a:lumMod val="50000"/>
                  </a:srgbClr>
                </a:solidFill>
                <a:ea typeface="Segoe UI" pitchFamily="34" charset="0"/>
                <a:cs typeface="Segoe UI" pitchFamily="34" charset="0"/>
              </a:rPr>
              <a:t>Meetings</a:t>
            </a:r>
            <a:endParaRPr lang="en-US" sz="2400" dirty="0">
              <a:solidFill>
                <a:srgbClr val="505050">
                  <a:lumMod val="50000"/>
                </a:srgbClr>
              </a:solidFill>
              <a:ea typeface="Segoe UI" pitchFamily="34" charset="0"/>
              <a:cs typeface="Segoe UI" pitchFamily="34" charset="0"/>
            </a:endParaRPr>
          </a:p>
          <a:p>
            <a:pPr defTabSz="913825" fontAlgn="base">
              <a:lnSpc>
                <a:spcPct val="90000"/>
              </a:lnSpc>
              <a:spcBef>
                <a:spcPct val="0"/>
              </a:spcBef>
              <a:spcAft>
                <a:spcPct val="0"/>
              </a:spcAft>
            </a:pPr>
            <a:endParaRPr lang="en-US" sz="2400" dirty="0">
              <a:solidFill>
                <a:srgbClr val="505050">
                  <a:lumMod val="50000"/>
                </a:srgbClr>
              </a:solidFill>
              <a:ea typeface="Segoe UI" pitchFamily="34" charset="0"/>
              <a:cs typeface="Segoe UI" pitchFamily="34" charset="0"/>
            </a:endParaRPr>
          </a:p>
          <a:p>
            <a:pPr defTabSz="913825" fontAlgn="base">
              <a:lnSpc>
                <a:spcPct val="90000"/>
              </a:lnSpc>
              <a:spcBef>
                <a:spcPct val="0"/>
              </a:spcBef>
              <a:spcAft>
                <a:spcPct val="0"/>
              </a:spcAft>
            </a:pPr>
            <a:r>
              <a:rPr lang="en-US" sz="2400" dirty="0">
                <a:solidFill>
                  <a:srgbClr val="505050">
                    <a:lumMod val="50000"/>
                  </a:srgbClr>
                </a:solidFill>
                <a:ea typeface="Segoe UI" pitchFamily="34" charset="0"/>
                <a:cs typeface="Segoe UI" pitchFamily="34" charset="0"/>
              </a:rPr>
              <a:t> More…</a:t>
            </a:r>
          </a:p>
          <a:p>
            <a:pPr defTabSz="913825" fontAlgn="base">
              <a:lnSpc>
                <a:spcPct val="90000"/>
              </a:lnSpc>
              <a:spcBef>
                <a:spcPct val="0"/>
              </a:spcBef>
              <a:spcAft>
                <a:spcPct val="0"/>
              </a:spcAft>
            </a:pPr>
            <a:endParaRPr lang="en-US" sz="2000" dirty="0">
              <a:solidFill>
                <a:srgbClr val="505050">
                  <a:lumMod val="50000"/>
                </a:srgbClr>
              </a:solidFill>
              <a:ea typeface="Segoe UI" pitchFamily="34" charset="0"/>
              <a:cs typeface="Segoe UI" pitchFamily="34" charset="0"/>
            </a:endParaRPr>
          </a:p>
          <a:p>
            <a:pPr defTabSz="913825" fontAlgn="base">
              <a:lnSpc>
                <a:spcPct val="90000"/>
              </a:lnSpc>
              <a:spcBef>
                <a:spcPct val="0"/>
              </a:spcBef>
              <a:spcAft>
                <a:spcPct val="0"/>
              </a:spcAft>
            </a:pPr>
            <a:r>
              <a:rPr lang="en-US" sz="2000" dirty="0">
                <a:solidFill>
                  <a:srgbClr val="505050">
                    <a:lumMod val="50000"/>
                  </a:srgbClr>
                </a:solidFill>
                <a:ea typeface="Segoe UI" pitchFamily="34" charset="0"/>
                <a:cs typeface="Segoe UI" pitchFamily="34" charset="0"/>
              </a:rPr>
              <a:t> </a:t>
            </a:r>
          </a:p>
        </p:txBody>
      </p:sp>
    </p:spTree>
    <p:extLst>
      <p:ext uri="{BB962C8B-B14F-4D97-AF65-F5344CB8AC3E}">
        <p14:creationId xmlns:p14="http://schemas.microsoft.com/office/powerpoint/2010/main" val="30917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35151" y="47117"/>
            <a:ext cx="7537390" cy="866243"/>
          </a:xfrm>
        </p:spPr>
        <p:txBody>
          <a:bodyPr/>
          <a:lstStyle/>
          <a:p>
            <a:pPr marL="0" indent="0">
              <a:buNone/>
            </a:pPr>
            <a:r>
              <a:rPr lang="en-US" sz="4799" dirty="0">
                <a:solidFill>
                  <a:schemeClr val="tx1"/>
                </a:solidFill>
              </a:rPr>
              <a:t>SfB Feedback Framework</a:t>
            </a:r>
            <a:endParaRPr lang="en-CA" sz="4799" dirty="0">
              <a:solidFill>
                <a:schemeClr val="tx1"/>
              </a:solidFill>
            </a:endParaRPr>
          </a:p>
        </p:txBody>
      </p:sp>
      <p:sp>
        <p:nvSpPr>
          <p:cNvPr id="7" name="Rectangle 6"/>
          <p:cNvSpPr/>
          <p:nvPr/>
        </p:nvSpPr>
        <p:spPr bwMode="auto">
          <a:xfrm>
            <a:off x="8188826" y="0"/>
            <a:ext cx="4246768" cy="699452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Content Placeholder 2"/>
          <p:cNvSpPr>
            <a:spLocks noGrp="1"/>
          </p:cNvSpPr>
          <p:nvPr>
            <p:ph sz="quarter" idx="4294967295"/>
          </p:nvPr>
        </p:nvSpPr>
        <p:spPr>
          <a:xfrm>
            <a:off x="8463133" y="1082239"/>
            <a:ext cx="3698153" cy="2843855"/>
          </a:xfrm>
        </p:spPr>
        <p:txBody>
          <a:bodyPr/>
          <a:lstStyle/>
          <a:p>
            <a:pPr marL="0" indent="0">
              <a:buNone/>
            </a:pPr>
            <a:r>
              <a:rPr lang="en-US" sz="2400" dirty="0">
                <a:latin typeface="Segoe UI" panose="020B0502040204020203" pitchFamily="34" charset="0"/>
              </a:rPr>
              <a:t>A central framework and repository for end-to-end </a:t>
            </a:r>
            <a:r>
              <a:rPr lang="en-US" sz="2400" dirty="0" smtClean="0">
                <a:latin typeface="Segoe UI" panose="020B0502040204020203" pitchFamily="34" charset="0"/>
              </a:rPr>
              <a:t>SfB </a:t>
            </a:r>
            <a:r>
              <a:rPr lang="en-US" sz="2400" dirty="0">
                <a:latin typeface="Segoe UI" panose="020B0502040204020203" pitchFamily="34" charset="0"/>
              </a:rPr>
              <a:t>feedback </a:t>
            </a:r>
            <a:r>
              <a:rPr lang="en-US" sz="2400" dirty="0" smtClean="0">
                <a:latin typeface="Segoe UI" panose="020B0502040204020203" pitchFamily="34" charset="0"/>
              </a:rPr>
              <a:t>management which </a:t>
            </a:r>
            <a:r>
              <a:rPr lang="en-US" sz="2400" dirty="0">
                <a:latin typeface="Segoe UI" panose="020B0502040204020203" pitchFamily="34" charset="0"/>
              </a:rPr>
              <a:t>helps drive and </a:t>
            </a:r>
            <a:r>
              <a:rPr lang="en-US" sz="2400" dirty="0" smtClean="0">
                <a:latin typeface="Segoe UI" panose="020B0502040204020203" pitchFamily="34" charset="0"/>
              </a:rPr>
              <a:t>contributes </a:t>
            </a:r>
            <a:r>
              <a:rPr lang="en-US" sz="2400" dirty="0">
                <a:latin typeface="Segoe UI" panose="020B0502040204020203" pitchFamily="34" charset="0"/>
              </a:rPr>
              <a:t>to strategic and tactical future product decisions. </a:t>
            </a:r>
          </a:p>
        </p:txBody>
      </p:sp>
      <p:pic>
        <p:nvPicPr>
          <p:cNvPr id="49" name="Picture 48"/>
          <p:cNvPicPr>
            <a:picLocks noChangeAspect="1"/>
          </p:cNvPicPr>
          <p:nvPr/>
        </p:nvPicPr>
        <p:blipFill>
          <a:blip r:embed="rId3"/>
          <a:stretch>
            <a:fillRect/>
          </a:stretch>
        </p:blipFill>
        <p:spPr>
          <a:xfrm>
            <a:off x="503237" y="1287462"/>
            <a:ext cx="7162800" cy="4930730"/>
          </a:xfrm>
          <a:prstGeom prst="rect">
            <a:avLst/>
          </a:prstGeom>
        </p:spPr>
      </p:pic>
    </p:spTree>
    <p:extLst>
      <p:ext uri="{BB962C8B-B14F-4D97-AF65-F5344CB8AC3E}">
        <p14:creationId xmlns:p14="http://schemas.microsoft.com/office/powerpoint/2010/main" val="18983289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35151" y="47117"/>
            <a:ext cx="7537390" cy="849335"/>
          </a:xfrm>
        </p:spPr>
        <p:txBody>
          <a:bodyPr/>
          <a:lstStyle/>
          <a:p>
            <a:pPr marL="0" indent="0">
              <a:buNone/>
            </a:pPr>
            <a:r>
              <a:rPr lang="en-US" sz="4799">
                <a:solidFill>
                  <a:schemeClr val="tx1"/>
                </a:solidFill>
              </a:rPr>
              <a:t>Pre-release </a:t>
            </a:r>
            <a:r>
              <a:rPr lang="en-US" sz="4799" smtClean="0">
                <a:solidFill>
                  <a:schemeClr val="tx1"/>
                </a:solidFill>
              </a:rPr>
              <a:t>Programs</a:t>
            </a:r>
            <a:endParaRPr lang="en-CA" sz="4799" dirty="0">
              <a:solidFill>
                <a:schemeClr val="tx1"/>
              </a:solidFill>
            </a:endParaRPr>
          </a:p>
        </p:txBody>
      </p:sp>
      <p:sp>
        <p:nvSpPr>
          <p:cNvPr id="7" name="Rectangle 6"/>
          <p:cNvSpPr/>
          <p:nvPr/>
        </p:nvSpPr>
        <p:spPr bwMode="auto">
          <a:xfrm>
            <a:off x="8188826" y="0"/>
            <a:ext cx="4246768" cy="699452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Content Placeholder 2"/>
          <p:cNvSpPr>
            <a:spLocks noGrp="1"/>
          </p:cNvSpPr>
          <p:nvPr>
            <p:ph sz="quarter" idx="4294967295"/>
          </p:nvPr>
        </p:nvSpPr>
        <p:spPr>
          <a:xfrm>
            <a:off x="8351837" y="471784"/>
            <a:ext cx="3698153" cy="3508653"/>
          </a:xfrm>
        </p:spPr>
        <p:txBody>
          <a:bodyPr/>
          <a:lstStyle/>
          <a:p>
            <a:pPr marL="0" indent="0">
              <a:buNone/>
            </a:pPr>
            <a:r>
              <a:rPr lang="en-CA" sz="2000" dirty="0">
                <a:solidFill>
                  <a:schemeClr val="tx1"/>
                </a:solidFill>
                <a:latin typeface="+mn-lt"/>
              </a:rPr>
              <a:t>Want to help shape the next release of Skype </a:t>
            </a:r>
            <a:r>
              <a:rPr lang="en-CA" sz="2000" dirty="0" smtClean="0">
                <a:solidFill>
                  <a:schemeClr val="tx1"/>
                </a:solidFill>
                <a:latin typeface="+mn-lt"/>
              </a:rPr>
              <a:t>for </a:t>
            </a:r>
            <a:r>
              <a:rPr lang="en-CA" sz="2000" dirty="0">
                <a:solidFill>
                  <a:schemeClr val="tx1"/>
                </a:solidFill>
                <a:latin typeface="+mn-lt"/>
              </a:rPr>
              <a:t>Business? </a:t>
            </a:r>
            <a:r>
              <a:rPr lang="en-CA" sz="2000" dirty="0" smtClean="0">
                <a:solidFill>
                  <a:schemeClr val="tx1"/>
                </a:solidFill>
                <a:latin typeface="+mn-lt"/>
              </a:rPr>
              <a:t/>
            </a:r>
            <a:br>
              <a:rPr lang="en-CA" sz="2000" dirty="0" smtClean="0">
                <a:solidFill>
                  <a:schemeClr val="tx1"/>
                </a:solidFill>
                <a:latin typeface="+mn-lt"/>
              </a:rPr>
            </a:br>
            <a:r>
              <a:rPr lang="en-CA" sz="2000" dirty="0" smtClean="0">
                <a:solidFill>
                  <a:schemeClr val="tx1"/>
                </a:solidFill>
                <a:latin typeface="+mn-lt"/>
              </a:rPr>
              <a:t/>
            </a:r>
            <a:br>
              <a:rPr lang="en-CA" sz="2000" dirty="0" smtClean="0">
                <a:solidFill>
                  <a:schemeClr val="tx1"/>
                </a:solidFill>
                <a:latin typeface="+mn-lt"/>
              </a:rPr>
            </a:br>
            <a:r>
              <a:rPr lang="en-CA" sz="2000" i="1" dirty="0" smtClean="0">
                <a:solidFill>
                  <a:schemeClr val="tx1"/>
                </a:solidFill>
                <a:latin typeface="+mn-lt"/>
              </a:rPr>
              <a:t>We're </a:t>
            </a:r>
            <a:r>
              <a:rPr lang="en-CA" sz="2000" i="1" dirty="0">
                <a:solidFill>
                  <a:schemeClr val="tx1"/>
                </a:solidFill>
                <a:latin typeface="+mn-lt"/>
              </a:rPr>
              <a:t>looking for customers </a:t>
            </a:r>
            <a:r>
              <a:rPr lang="en-CA" sz="2000" i="1" dirty="0" smtClean="0">
                <a:solidFill>
                  <a:schemeClr val="tx1"/>
                </a:solidFill>
                <a:latin typeface="+mn-lt"/>
              </a:rPr>
              <a:t>and </a:t>
            </a:r>
            <a:r>
              <a:rPr lang="en-CA" sz="2000" i="1" dirty="0">
                <a:solidFill>
                  <a:schemeClr val="tx1"/>
                </a:solidFill>
                <a:latin typeface="+mn-lt"/>
              </a:rPr>
              <a:t>partners like you to </a:t>
            </a:r>
            <a:r>
              <a:rPr lang="en-CA" sz="2000" i="1" dirty="0" smtClean="0">
                <a:solidFill>
                  <a:schemeClr val="tx1"/>
                </a:solidFill>
                <a:latin typeface="+mn-lt"/>
              </a:rPr>
              <a:t>share </a:t>
            </a:r>
            <a:r>
              <a:rPr lang="en-CA" sz="2000" i="1" dirty="0">
                <a:solidFill>
                  <a:schemeClr val="tx1"/>
                </a:solidFill>
                <a:latin typeface="+mn-lt"/>
              </a:rPr>
              <a:t>your feedback </a:t>
            </a:r>
            <a:r>
              <a:rPr lang="en-CA" sz="2000" i="1" dirty="0" smtClean="0">
                <a:solidFill>
                  <a:schemeClr val="tx1"/>
                </a:solidFill>
                <a:latin typeface="+mn-lt"/>
              </a:rPr>
              <a:t>on </a:t>
            </a:r>
            <a:r>
              <a:rPr lang="en-CA" sz="2000" i="1" dirty="0">
                <a:solidFill>
                  <a:schemeClr val="tx1"/>
                </a:solidFill>
                <a:latin typeface="+mn-lt"/>
              </a:rPr>
              <a:t>the new features and experiences we're developing. If you get excited about trying new software and don't mind a bump in the road here and there, join our programs </a:t>
            </a:r>
            <a:r>
              <a:rPr lang="en-CA" sz="2000" i="1" dirty="0" smtClean="0">
                <a:solidFill>
                  <a:schemeClr val="tx1"/>
                </a:solidFill>
                <a:latin typeface="+mn-lt"/>
              </a:rPr>
              <a:t>today!</a:t>
            </a:r>
            <a:endParaRPr lang="en-US" sz="2400" i="1" dirty="0">
              <a:latin typeface="+mn-lt"/>
            </a:endParaRPr>
          </a:p>
        </p:txBody>
      </p:sp>
      <p:sp>
        <p:nvSpPr>
          <p:cNvPr id="6" name="TextBox 5"/>
          <p:cNvSpPr txBox="1"/>
          <p:nvPr/>
        </p:nvSpPr>
        <p:spPr>
          <a:xfrm>
            <a:off x="8259433" y="4335462"/>
            <a:ext cx="4196983" cy="849463"/>
          </a:xfrm>
          <a:prstGeom prst="rect">
            <a:avLst/>
          </a:prstGeom>
          <a:noFill/>
        </p:spPr>
        <p:txBody>
          <a:bodyPr wrap="square" lIns="182880" tIns="146304" rIns="182880" bIns="146304" rtlCol="0">
            <a:spAutoFit/>
          </a:bodyPr>
          <a:lstStyle/>
          <a:p>
            <a:pPr algn="ctr">
              <a:lnSpc>
                <a:spcPct val="90000"/>
              </a:lnSpc>
              <a:spcAft>
                <a:spcPts val="600"/>
              </a:spcAft>
            </a:pPr>
            <a:r>
              <a:rPr lang="en-US" b="1" dirty="0" smtClean="0">
                <a:gradFill>
                  <a:gsLst>
                    <a:gs pos="2917">
                      <a:srgbClr val="FFFFFF"/>
                    </a:gs>
                    <a:gs pos="30000">
                      <a:srgbClr val="FFFFFF"/>
                    </a:gs>
                  </a:gsLst>
                  <a:lin ang="5400000" scaled="0"/>
                </a:gradFill>
              </a:rPr>
              <a:t>Insider nomination </a:t>
            </a:r>
            <a:r>
              <a:rPr lang="en-US" b="1" dirty="0">
                <a:gradFill>
                  <a:gsLst>
                    <a:gs pos="2917">
                      <a:srgbClr val="FFFFFF"/>
                    </a:gs>
                    <a:gs pos="30000">
                      <a:srgbClr val="FFFFFF"/>
                    </a:gs>
                  </a:gsLst>
                  <a:lin ang="5400000" scaled="0"/>
                </a:gradFill>
              </a:rPr>
              <a:t>is open now!</a:t>
            </a:r>
            <a:br>
              <a:rPr lang="en-US" b="1" dirty="0">
                <a:gradFill>
                  <a:gsLst>
                    <a:gs pos="2917">
                      <a:srgbClr val="FFFFFF"/>
                    </a:gs>
                    <a:gs pos="30000">
                      <a:srgbClr val="FFFFFF"/>
                    </a:gs>
                  </a:gsLst>
                  <a:lin ang="5400000" scaled="0"/>
                </a:gradFill>
              </a:rPr>
            </a:br>
            <a:r>
              <a:rPr lang="en-CA" sz="2000" b="1" u="sng" dirty="0">
                <a:solidFill>
                  <a:srgbClr val="FFFFFF"/>
                </a:solidFill>
                <a:hlinkClick r:id="rId3"/>
              </a:rPr>
              <a:t>http://aka.ms/sfbinsider</a:t>
            </a:r>
            <a:endParaRPr lang="en-US" sz="2000" b="1" dirty="0" err="1">
              <a:gradFill>
                <a:gsLst>
                  <a:gs pos="2917">
                    <a:srgbClr val="FFFFFF"/>
                  </a:gs>
                  <a:gs pos="30000">
                    <a:srgbClr val="FFFFFF"/>
                  </a:gs>
                </a:gsLst>
                <a:lin ang="5400000" scaled="0"/>
              </a:gradFill>
            </a:endParaRPr>
          </a:p>
        </p:txBody>
      </p:sp>
      <p:sp>
        <p:nvSpPr>
          <p:cNvPr id="8" name="Text Placeholder 5"/>
          <p:cNvSpPr txBox="1">
            <a:spLocks/>
          </p:cNvSpPr>
          <p:nvPr/>
        </p:nvSpPr>
        <p:spPr>
          <a:xfrm>
            <a:off x="189489" y="1424035"/>
            <a:ext cx="7772882" cy="5343001"/>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 typeface="Wingdings" panose="05000000000000000000" pitchFamily="2" charset="2"/>
              <a:buNone/>
            </a:pPr>
            <a:r>
              <a:rPr lang="en-CA" sz="3200" b="1" dirty="0" smtClean="0">
                <a:solidFill>
                  <a:srgbClr val="FFFFFF"/>
                </a:solidFill>
              </a:rPr>
              <a:t>SfB Insider </a:t>
            </a:r>
            <a:r>
              <a:rPr lang="en-CA" sz="3200" b="1" dirty="0">
                <a:solidFill>
                  <a:srgbClr val="FFFFFF"/>
                </a:solidFill>
              </a:rPr>
              <a:t>Program </a:t>
            </a:r>
          </a:p>
          <a:p>
            <a:pPr>
              <a:buClr>
                <a:srgbClr val="FFFFFF"/>
              </a:buClr>
            </a:pPr>
            <a:r>
              <a:rPr lang="en-CA" sz="2400" dirty="0">
                <a:solidFill>
                  <a:srgbClr val="FFFFFF"/>
                </a:solidFill>
              </a:rPr>
              <a:t>Help shape the future of Skype for Business   </a:t>
            </a:r>
          </a:p>
          <a:p>
            <a:pPr>
              <a:buClr>
                <a:srgbClr val="FFFFFF"/>
              </a:buClr>
            </a:pPr>
            <a:r>
              <a:rPr lang="en-CA" sz="2400" dirty="0">
                <a:solidFill>
                  <a:srgbClr val="FFFFFF"/>
                </a:solidFill>
              </a:rPr>
              <a:t>Get early access to releases and deploy widely to business users</a:t>
            </a:r>
          </a:p>
          <a:p>
            <a:pPr>
              <a:buClr>
                <a:srgbClr val="FFFFFF"/>
              </a:buClr>
            </a:pPr>
            <a:r>
              <a:rPr lang="en-US" sz="2400" dirty="0">
                <a:solidFill>
                  <a:srgbClr val="FFFFFF"/>
                </a:solidFill>
              </a:rPr>
              <a:t>Your Users take </a:t>
            </a:r>
            <a:r>
              <a:rPr lang="en-US" sz="2400" dirty="0" smtClean="0">
                <a:solidFill>
                  <a:srgbClr val="FFFFFF"/>
                </a:solidFill>
              </a:rPr>
              <a:t>part </a:t>
            </a:r>
            <a:r>
              <a:rPr lang="en-US" sz="2400" dirty="0">
                <a:solidFill>
                  <a:srgbClr val="FFFFFF"/>
                </a:solidFill>
              </a:rPr>
              <a:t>in feedback and validation activities and will be part of the exclusive </a:t>
            </a:r>
            <a:r>
              <a:rPr lang="en-US" sz="2400" dirty="0" smtClean="0">
                <a:solidFill>
                  <a:srgbClr val="FFFFFF"/>
                </a:solidFill>
              </a:rPr>
              <a:t>community</a:t>
            </a:r>
            <a:endParaRPr lang="en-US" sz="2400" dirty="0">
              <a:solidFill>
                <a:srgbClr val="FFFFFF"/>
              </a:solidFill>
            </a:endParaRPr>
          </a:p>
          <a:p>
            <a:pPr marL="0" indent="0">
              <a:buClr>
                <a:srgbClr val="FFFFFF"/>
              </a:buClr>
              <a:buFont typeface="Wingdings" panose="05000000000000000000" pitchFamily="2" charset="2"/>
              <a:buNone/>
            </a:pPr>
            <a:endParaRPr lang="en-US" sz="2400" dirty="0">
              <a:solidFill>
                <a:srgbClr val="FFFFFF"/>
              </a:solidFill>
            </a:endParaRPr>
          </a:p>
          <a:p>
            <a:pPr marL="0" indent="0">
              <a:buClr>
                <a:srgbClr val="FFFFFF"/>
              </a:buClr>
              <a:buFont typeface="Wingdings" panose="05000000000000000000" pitchFamily="2" charset="2"/>
              <a:buNone/>
            </a:pPr>
            <a:r>
              <a:rPr lang="en-CA" sz="3200" b="1" dirty="0" smtClean="0">
                <a:solidFill>
                  <a:srgbClr val="FFFFFF"/>
                </a:solidFill>
              </a:rPr>
              <a:t>SfB Preview </a:t>
            </a:r>
            <a:r>
              <a:rPr lang="en-CA" sz="3200" b="1" dirty="0">
                <a:solidFill>
                  <a:srgbClr val="FFFFFF"/>
                </a:solidFill>
              </a:rPr>
              <a:t>Program</a:t>
            </a:r>
          </a:p>
          <a:p>
            <a:pPr>
              <a:buClr>
                <a:srgbClr val="FFFFFF"/>
              </a:buClr>
            </a:pPr>
            <a:r>
              <a:rPr lang="en-CA" sz="2400" dirty="0">
                <a:solidFill>
                  <a:srgbClr val="FFFFFF"/>
                </a:solidFill>
              </a:rPr>
              <a:t>Access Skype for Business suite of products available more broadly prior to GA (aka ‘public preview’)</a:t>
            </a:r>
          </a:p>
          <a:p>
            <a:pPr>
              <a:buClr>
                <a:srgbClr val="FFFFFF"/>
              </a:buClr>
            </a:pPr>
            <a:r>
              <a:rPr lang="en-CA" sz="2400" dirty="0">
                <a:solidFill>
                  <a:srgbClr val="FFFFFF"/>
                </a:solidFill>
              </a:rPr>
              <a:t>Try out software and </a:t>
            </a:r>
            <a:r>
              <a:rPr lang="en-US" sz="2400" dirty="0">
                <a:solidFill>
                  <a:srgbClr val="FFFFFF"/>
                </a:solidFill>
              </a:rPr>
              <a:t>get exposure to features that are </a:t>
            </a:r>
            <a:r>
              <a:rPr lang="en-US" sz="2400" dirty="0" smtClean="0">
                <a:solidFill>
                  <a:srgbClr val="FFFFFF"/>
                </a:solidFill>
              </a:rPr>
              <a:t>still </a:t>
            </a:r>
            <a:r>
              <a:rPr lang="en-US" sz="2400" dirty="0">
                <a:solidFill>
                  <a:srgbClr val="FFFFFF"/>
                </a:solidFill>
              </a:rPr>
              <a:t>being developed </a:t>
            </a:r>
            <a:endParaRPr lang="en-CA" sz="2400" dirty="0">
              <a:solidFill>
                <a:srgbClr val="FFFFFF"/>
              </a:solidFill>
            </a:endParaRPr>
          </a:p>
          <a:p>
            <a:pPr>
              <a:buClr>
                <a:srgbClr val="FFFFFF"/>
              </a:buClr>
            </a:pPr>
            <a:endParaRPr lang="en-CA" sz="2400" dirty="0">
              <a:solidFill>
                <a:srgbClr val="FFFFFF"/>
              </a:solidFill>
            </a:endParaRPr>
          </a:p>
        </p:txBody>
      </p:sp>
      <p:sp>
        <p:nvSpPr>
          <p:cNvPr id="9" name="TextBox 9"/>
          <p:cNvSpPr txBox="1"/>
          <p:nvPr/>
        </p:nvSpPr>
        <p:spPr>
          <a:xfrm>
            <a:off x="89806" y="702525"/>
            <a:ext cx="7482735" cy="369332"/>
          </a:xfrm>
          <a:prstGeom prst="rect">
            <a:avLst/>
          </a:prstGeom>
          <a:noFill/>
        </p:spPr>
        <p:txBody>
          <a:bodyPr wrap="square" rtlCol="0">
            <a:spAutoFit/>
          </a:bodyPr>
          <a:lstStyle/>
          <a:p>
            <a:r>
              <a:rPr lang="en-CA" b="1" i="1" dirty="0">
                <a:solidFill>
                  <a:srgbClr val="FFFFFF"/>
                </a:solidFill>
                <a:latin typeface="Segoe UI Light"/>
              </a:rPr>
              <a:t>Help shape the </a:t>
            </a:r>
            <a:r>
              <a:rPr lang="en-CA" b="1" i="1" dirty="0" smtClean="0">
                <a:solidFill>
                  <a:srgbClr val="FFFFFF"/>
                </a:solidFill>
                <a:latin typeface="Segoe UI Light"/>
              </a:rPr>
              <a:t>Skype for Business experience </a:t>
            </a:r>
            <a:r>
              <a:rPr lang="en-CA" b="1" i="1" dirty="0">
                <a:solidFill>
                  <a:srgbClr val="FFFFFF"/>
                </a:solidFill>
                <a:latin typeface="Segoe UI Light"/>
              </a:rPr>
              <a:t>for millions of people</a:t>
            </a:r>
          </a:p>
        </p:txBody>
      </p:sp>
    </p:spTree>
    <p:extLst>
      <p:ext uri="{BB962C8B-B14F-4D97-AF65-F5344CB8AC3E}">
        <p14:creationId xmlns:p14="http://schemas.microsoft.com/office/powerpoint/2010/main" val="41872775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0" y="0"/>
            <a:ext cx="11885613" cy="808942"/>
          </a:xfrm>
        </p:spPr>
        <p:txBody>
          <a:bodyPr/>
          <a:lstStyle/>
          <a:p>
            <a:r>
              <a:rPr lang="en-US" dirty="0">
                <a:solidFill>
                  <a:schemeClr val="tx1"/>
                </a:solidFill>
              </a:rPr>
              <a:t>New</a:t>
            </a:r>
            <a:r>
              <a:rPr lang="en-US">
                <a:solidFill>
                  <a:schemeClr val="tx1"/>
                </a:solidFill>
              </a:rPr>
              <a:t> features in SfB </a:t>
            </a:r>
            <a:r>
              <a:rPr lang="en-US" dirty="0">
                <a:solidFill>
                  <a:schemeClr val="tx1"/>
                </a:solidFill>
              </a:rPr>
              <a:t>based</a:t>
            </a:r>
            <a:r>
              <a:rPr lang="en-US">
                <a:solidFill>
                  <a:schemeClr val="tx1"/>
                </a:solidFill>
              </a:rPr>
              <a:t> on customer </a:t>
            </a:r>
            <a:r>
              <a:rPr lang="en-US" smtClean="0">
                <a:solidFill>
                  <a:schemeClr val="tx1"/>
                </a:solidFill>
              </a:rPr>
              <a:t>ask</a:t>
            </a:r>
            <a:endParaRPr lang="en-US" dirty="0">
              <a:solidFill>
                <a:schemeClr val="tx1"/>
              </a:solidFill>
            </a:endParaRPr>
          </a:p>
        </p:txBody>
      </p:sp>
      <p:sp>
        <p:nvSpPr>
          <p:cNvPr id="9" name="Text Placeholder 5"/>
          <p:cNvSpPr>
            <a:spLocks noGrp="1"/>
          </p:cNvSpPr>
          <p:nvPr>
            <p:ph type="body" sz="quarter" idx="4294967295"/>
          </p:nvPr>
        </p:nvSpPr>
        <p:spPr>
          <a:xfrm>
            <a:off x="808037" y="1135062"/>
            <a:ext cx="11258201" cy="4339650"/>
          </a:xfrm>
        </p:spPr>
        <p:txBody>
          <a:bodyPr/>
          <a:lstStyle/>
          <a:p>
            <a:r>
              <a:rPr lang="en-CA" sz="3600" dirty="0">
                <a:solidFill>
                  <a:schemeClr val="tx1"/>
                </a:solidFill>
              </a:rPr>
              <a:t>In Place Upgrade</a:t>
            </a:r>
          </a:p>
          <a:p>
            <a:r>
              <a:rPr lang="en-CA" sz="3600" dirty="0">
                <a:solidFill>
                  <a:schemeClr val="tx1"/>
                </a:solidFill>
                <a:latin typeface="+mj-lt"/>
              </a:rPr>
              <a:t>SQL Always On</a:t>
            </a:r>
            <a:endParaRPr lang="en-CA" sz="3600" dirty="0">
              <a:solidFill>
                <a:schemeClr val="tx1"/>
              </a:solidFill>
            </a:endParaRPr>
          </a:p>
          <a:p>
            <a:r>
              <a:rPr lang="en-CA" sz="3600" dirty="0" smtClean="0">
                <a:solidFill>
                  <a:schemeClr val="tx1"/>
                </a:solidFill>
              </a:rPr>
              <a:t>Server </a:t>
            </a:r>
            <a:r>
              <a:rPr lang="en-CA" sz="3600" dirty="0">
                <a:solidFill>
                  <a:schemeClr val="tx1"/>
                </a:solidFill>
              </a:rPr>
              <a:t>Side Conversation History &amp; Auto-Accept</a:t>
            </a:r>
          </a:p>
          <a:p>
            <a:r>
              <a:rPr lang="en-CA" sz="3600" dirty="0">
                <a:solidFill>
                  <a:schemeClr val="tx1"/>
                </a:solidFill>
              </a:rPr>
              <a:t>Video Interop Server (VIS)</a:t>
            </a:r>
          </a:p>
          <a:p>
            <a:r>
              <a:rPr lang="en-CA" sz="3600" dirty="0">
                <a:solidFill>
                  <a:schemeClr val="tx1"/>
                </a:solidFill>
              </a:rPr>
              <a:t>Call Quality Dashboard (CQD)</a:t>
            </a:r>
          </a:p>
          <a:p>
            <a:r>
              <a:rPr lang="en-CA" sz="3600" dirty="0">
                <a:solidFill>
                  <a:schemeClr val="tx1"/>
                </a:solidFill>
              </a:rPr>
              <a:t>Skype Directory Search</a:t>
            </a:r>
          </a:p>
          <a:p>
            <a:r>
              <a:rPr lang="en-CA" sz="3600" dirty="0">
                <a:solidFill>
                  <a:schemeClr val="tx1"/>
                </a:solidFill>
              </a:rPr>
              <a:t>Call Monitor</a:t>
            </a:r>
            <a:endParaRPr lang="en-CA" sz="1400" dirty="0">
              <a:solidFill>
                <a:schemeClr val="tx1"/>
              </a:solidFill>
            </a:endParaRPr>
          </a:p>
        </p:txBody>
      </p:sp>
    </p:spTree>
    <p:extLst>
      <p:ext uri="{BB962C8B-B14F-4D97-AF65-F5344CB8AC3E}">
        <p14:creationId xmlns:p14="http://schemas.microsoft.com/office/powerpoint/2010/main" val="197531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274637" y="940657"/>
            <a:ext cx="5532438" cy="6057043"/>
          </a:xfrm>
        </p:spPr>
        <p:txBody>
          <a:bodyPr numCol="1"/>
          <a:lstStyle/>
          <a:p>
            <a:pPr marL="0" indent="0">
              <a:buNone/>
            </a:pPr>
            <a:r>
              <a:rPr lang="en-US" sz="2800" dirty="0">
                <a:solidFill>
                  <a:schemeClr val="tx1"/>
                </a:solidFill>
                <a:latin typeface="+mn-lt"/>
              </a:rPr>
              <a:t>Additional Security on Mobile</a:t>
            </a:r>
            <a:endParaRPr lang="en-US" sz="2400" dirty="0">
              <a:solidFill>
                <a:schemeClr val="tx1"/>
              </a:solidFill>
              <a:latin typeface="+mn-lt"/>
            </a:endParaRPr>
          </a:p>
          <a:p>
            <a:pPr marL="567917" indent="-342900"/>
            <a:r>
              <a:rPr lang="en-US" sz="2400" dirty="0">
                <a:solidFill>
                  <a:schemeClr val="tx1"/>
                </a:solidFill>
              </a:rPr>
              <a:t>Additional authentication options</a:t>
            </a:r>
          </a:p>
          <a:p>
            <a:pPr marL="567917" indent="-342900"/>
            <a:r>
              <a:rPr lang="en-US" sz="2400" dirty="0">
                <a:solidFill>
                  <a:schemeClr val="tx1"/>
                </a:solidFill>
              </a:rPr>
              <a:t>MDM Integration - Intune</a:t>
            </a:r>
          </a:p>
          <a:p>
            <a:pPr marL="0" indent="0">
              <a:buNone/>
            </a:pPr>
            <a:r>
              <a:rPr lang="en-US" sz="2800" dirty="0">
                <a:solidFill>
                  <a:schemeClr val="tx1"/>
                </a:solidFill>
                <a:latin typeface="+mn-lt"/>
              </a:rPr>
              <a:t>SfB for Mac</a:t>
            </a:r>
          </a:p>
          <a:p>
            <a:pPr lvl="1"/>
            <a:r>
              <a:rPr lang="en-US" dirty="0">
                <a:solidFill>
                  <a:schemeClr val="tx1"/>
                </a:solidFill>
                <a:latin typeface="+mj-lt"/>
              </a:rPr>
              <a:t>Updated </a:t>
            </a:r>
            <a:r>
              <a:rPr lang="en-US" dirty="0" err="1">
                <a:solidFill>
                  <a:schemeClr val="tx1"/>
                </a:solidFill>
                <a:latin typeface="+mj-lt"/>
              </a:rPr>
              <a:t>Sfb</a:t>
            </a:r>
            <a:r>
              <a:rPr lang="en-US" dirty="0">
                <a:solidFill>
                  <a:schemeClr val="tx1"/>
                </a:solidFill>
                <a:latin typeface="+mj-lt"/>
              </a:rPr>
              <a:t> Mac client</a:t>
            </a:r>
          </a:p>
          <a:p>
            <a:pPr marL="0" indent="0">
              <a:buNone/>
            </a:pPr>
            <a:r>
              <a:rPr lang="en-US" sz="2800" dirty="0">
                <a:solidFill>
                  <a:schemeClr val="tx1"/>
                </a:solidFill>
                <a:latin typeface="+mn-lt"/>
              </a:rPr>
              <a:t>Enhance Presenter Functionalities </a:t>
            </a:r>
            <a:endParaRPr lang="en-US" sz="2400" dirty="0">
              <a:solidFill>
                <a:schemeClr val="tx1"/>
              </a:solidFill>
              <a:latin typeface="+mn-lt"/>
            </a:endParaRPr>
          </a:p>
          <a:p>
            <a:pPr marL="567917" lvl="1" indent="-342900"/>
            <a:r>
              <a:rPr lang="en-US" dirty="0">
                <a:solidFill>
                  <a:schemeClr val="tx1"/>
                </a:solidFill>
                <a:latin typeface="+mj-lt"/>
              </a:rPr>
              <a:t>Upload content into a meeting</a:t>
            </a:r>
          </a:p>
          <a:p>
            <a:pPr marL="567917" lvl="1" indent="-342900"/>
            <a:r>
              <a:rPr lang="en-US" dirty="0">
                <a:solidFill>
                  <a:schemeClr val="tx1"/>
                </a:solidFill>
                <a:latin typeface="+mj-lt"/>
              </a:rPr>
              <a:t>Whiteboard support </a:t>
            </a:r>
          </a:p>
          <a:p>
            <a:pPr marL="567917" lvl="1" indent="-342900"/>
            <a:r>
              <a:rPr lang="en-US" dirty="0">
                <a:solidFill>
                  <a:schemeClr val="tx1"/>
                </a:solidFill>
                <a:latin typeface="+mj-lt"/>
              </a:rPr>
              <a:t>Sharing screen into meeting</a:t>
            </a:r>
          </a:p>
          <a:p>
            <a:pPr marL="0" lvl="0" indent="0">
              <a:buClr>
                <a:srgbClr val="FFFFFF"/>
              </a:buClr>
              <a:buNone/>
            </a:pPr>
            <a:r>
              <a:rPr lang="en-US" sz="2800" dirty="0">
                <a:solidFill>
                  <a:schemeClr val="tx1"/>
                </a:solidFill>
                <a:latin typeface="+mn-lt"/>
              </a:rPr>
              <a:t>User Interface Improvements</a:t>
            </a:r>
            <a:endParaRPr lang="en-US" sz="2400" dirty="0">
              <a:solidFill>
                <a:schemeClr val="tx1"/>
              </a:solidFill>
              <a:latin typeface="+mn-lt"/>
            </a:endParaRPr>
          </a:p>
          <a:p>
            <a:pPr marL="567917" lvl="1" indent="-342900"/>
            <a:r>
              <a:rPr lang="en-US" dirty="0">
                <a:solidFill>
                  <a:schemeClr val="tx1"/>
                </a:solidFill>
                <a:latin typeface="+mj-lt"/>
              </a:rPr>
              <a:t>Optimize real estate in IM window </a:t>
            </a:r>
          </a:p>
          <a:p>
            <a:pPr marL="567917" lvl="1" indent="-342900"/>
            <a:r>
              <a:rPr lang="en-US" dirty="0">
                <a:solidFill>
                  <a:schemeClr val="tx1"/>
                </a:solidFill>
                <a:latin typeface="+mj-lt"/>
              </a:rPr>
              <a:t>IM copy/paste improvements</a:t>
            </a:r>
          </a:p>
          <a:p>
            <a:pPr marL="0" lvl="0" indent="0">
              <a:buClr>
                <a:srgbClr val="FFFFFF"/>
              </a:buClr>
              <a:buNone/>
            </a:pPr>
            <a:endParaRPr lang="en-US" sz="2200" dirty="0">
              <a:solidFill>
                <a:schemeClr val="tx1"/>
              </a:solidFill>
              <a:latin typeface="+mn-lt"/>
            </a:endParaRPr>
          </a:p>
          <a:p>
            <a:pPr marL="510767" indent="-285750">
              <a:buClr>
                <a:srgbClr val="FFFFFF"/>
              </a:buClr>
            </a:pPr>
            <a:endParaRPr lang="en-US" sz="2200" dirty="0">
              <a:solidFill>
                <a:schemeClr val="tx1"/>
              </a:solidFill>
              <a:latin typeface="+mn-lt"/>
            </a:endParaRPr>
          </a:p>
        </p:txBody>
      </p:sp>
      <p:sp>
        <p:nvSpPr>
          <p:cNvPr id="17" name="Title 16"/>
          <p:cNvSpPr>
            <a:spLocks noGrp="1"/>
          </p:cNvSpPr>
          <p:nvPr>
            <p:ph type="title" idx="4294967295"/>
          </p:nvPr>
        </p:nvSpPr>
        <p:spPr>
          <a:xfrm>
            <a:off x="0" y="0"/>
            <a:ext cx="7723188" cy="917575"/>
          </a:xfrm>
        </p:spPr>
        <p:txBody>
          <a:bodyPr>
            <a:normAutofit/>
          </a:bodyPr>
          <a:lstStyle/>
          <a:p>
            <a:r>
              <a:rPr lang="en-US"/>
              <a:t>Sample </a:t>
            </a:r>
            <a:r>
              <a:rPr lang="en-US" sz="4800" smtClean="0"/>
              <a:t>Feedback </a:t>
            </a:r>
            <a:r>
              <a:rPr lang="en-US" sz="4800" dirty="0"/>
              <a:t>Trends</a:t>
            </a:r>
          </a:p>
        </p:txBody>
      </p:sp>
      <p:sp>
        <p:nvSpPr>
          <p:cNvPr id="8" name="Text Placeholder 5"/>
          <p:cNvSpPr txBox="1">
            <a:spLocks/>
          </p:cNvSpPr>
          <p:nvPr/>
        </p:nvSpPr>
        <p:spPr>
          <a:xfrm>
            <a:off x="6142036" y="927710"/>
            <a:ext cx="6294439" cy="6057043"/>
          </a:xfrm>
          <a:prstGeom prst="rect">
            <a:avLst/>
          </a:prstGeom>
        </p:spPr>
        <p:txBody>
          <a:bodyPr vert="horz" wrap="square" lIns="146304" tIns="91440" rIns="146304" bIns="91440" numCol="1"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 typeface="Wingdings" panose="05000000000000000000" pitchFamily="2" charset="2"/>
              <a:buNone/>
            </a:pPr>
            <a:r>
              <a:rPr lang="en-US" sz="2800" dirty="0">
                <a:solidFill>
                  <a:srgbClr val="FFFFFF"/>
                </a:solidFill>
                <a:latin typeface="Segoe UI"/>
              </a:rPr>
              <a:t>Improved Join Experience</a:t>
            </a:r>
            <a:endParaRPr lang="en-US" sz="2400" dirty="0">
              <a:solidFill>
                <a:srgbClr val="FFFFFF"/>
              </a:solidFill>
              <a:latin typeface="Segoe UI"/>
            </a:endParaRPr>
          </a:p>
          <a:p>
            <a:pPr marL="567917" lvl="1" indent="-342900">
              <a:buClr>
                <a:srgbClr val="FFFFFF"/>
              </a:buClr>
            </a:pPr>
            <a:r>
              <a:rPr lang="en-US" dirty="0">
                <a:solidFill>
                  <a:srgbClr val="FFFFFF"/>
                </a:solidFill>
                <a:latin typeface="Segoe UI Light"/>
              </a:rPr>
              <a:t>Improve robustness of join experience </a:t>
            </a:r>
          </a:p>
          <a:p>
            <a:pPr marL="567917" lvl="1" indent="-342900">
              <a:buClr>
                <a:srgbClr val="FFFFFF"/>
              </a:buClr>
            </a:pPr>
            <a:r>
              <a:rPr lang="en-US" dirty="0">
                <a:solidFill>
                  <a:srgbClr val="FFFFFF"/>
                </a:solidFill>
                <a:latin typeface="Segoe UI Light"/>
              </a:rPr>
              <a:t>Full web client- People, Presence &amp; Chat</a:t>
            </a:r>
          </a:p>
          <a:p>
            <a:pPr marL="0" indent="0">
              <a:buClr>
                <a:srgbClr val="FFFFFF"/>
              </a:buClr>
              <a:buFont typeface="Wingdings" panose="05000000000000000000" pitchFamily="2" charset="2"/>
              <a:buNone/>
            </a:pPr>
            <a:r>
              <a:rPr lang="en-US" sz="2800" dirty="0">
                <a:solidFill>
                  <a:srgbClr val="FFFFFF"/>
                </a:solidFill>
                <a:latin typeface="Segoe UI"/>
              </a:rPr>
              <a:t>Structured Meetings</a:t>
            </a:r>
          </a:p>
          <a:p>
            <a:pPr lvl="1">
              <a:buClr>
                <a:srgbClr val="FFFFFF"/>
              </a:buClr>
            </a:pPr>
            <a:r>
              <a:rPr lang="en-US" dirty="0">
                <a:solidFill>
                  <a:srgbClr val="FFFFFF"/>
                </a:solidFill>
                <a:latin typeface="Segoe UI Light"/>
              </a:rPr>
              <a:t>Roster Enable/Disable</a:t>
            </a:r>
          </a:p>
          <a:p>
            <a:pPr lvl="1">
              <a:buClr>
                <a:srgbClr val="FFFFFF"/>
              </a:buClr>
            </a:pPr>
            <a:r>
              <a:rPr lang="en-US" dirty="0">
                <a:solidFill>
                  <a:srgbClr val="FFFFFF"/>
                </a:solidFill>
                <a:latin typeface="Segoe UI Light"/>
              </a:rPr>
              <a:t>Q&amp;A; Real-time feedback</a:t>
            </a:r>
          </a:p>
          <a:p>
            <a:pPr lvl="1">
              <a:buClr>
                <a:srgbClr val="FFFFFF"/>
              </a:buClr>
            </a:pPr>
            <a:r>
              <a:rPr lang="en-US" dirty="0">
                <a:solidFill>
                  <a:srgbClr val="FFFFFF"/>
                </a:solidFill>
                <a:latin typeface="Segoe UI Light"/>
              </a:rPr>
              <a:t>Attendance reports; Q&amp;A report</a:t>
            </a:r>
          </a:p>
          <a:p>
            <a:pPr marL="0" indent="0">
              <a:buClr>
                <a:srgbClr val="FFFFFF"/>
              </a:buClr>
              <a:buFont typeface="Wingdings" panose="05000000000000000000" pitchFamily="2" charset="2"/>
              <a:buNone/>
            </a:pPr>
            <a:r>
              <a:rPr lang="en-US" sz="2800" dirty="0">
                <a:solidFill>
                  <a:srgbClr val="FFFFFF"/>
                </a:solidFill>
                <a:latin typeface="Segoe UI"/>
              </a:rPr>
              <a:t>Enhancing </a:t>
            </a:r>
            <a:r>
              <a:rPr lang="en-US" sz="2800" dirty="0" smtClean="0">
                <a:solidFill>
                  <a:srgbClr val="FFFFFF"/>
                </a:solidFill>
                <a:latin typeface="Segoe UI"/>
              </a:rPr>
              <a:t>PSTN </a:t>
            </a:r>
            <a:r>
              <a:rPr lang="en-US" sz="2800" dirty="0">
                <a:solidFill>
                  <a:srgbClr val="FFFFFF"/>
                </a:solidFill>
                <a:latin typeface="Segoe UI"/>
              </a:rPr>
              <a:t>Join </a:t>
            </a:r>
            <a:r>
              <a:rPr lang="en-US" sz="2800" dirty="0" smtClean="0">
                <a:solidFill>
                  <a:srgbClr val="FFFFFF"/>
                </a:solidFill>
                <a:latin typeface="Segoe UI"/>
              </a:rPr>
              <a:t>Experience</a:t>
            </a:r>
            <a:endParaRPr lang="en-US" sz="2400" dirty="0">
              <a:solidFill>
                <a:srgbClr val="FFFFFF"/>
              </a:solidFill>
              <a:latin typeface="Segoe UI"/>
            </a:endParaRPr>
          </a:p>
          <a:p>
            <a:pPr marL="567917" indent="-342900">
              <a:buClr>
                <a:srgbClr val="FFFFFF"/>
              </a:buClr>
            </a:pPr>
            <a:r>
              <a:rPr lang="en-US" sz="2400" dirty="0">
                <a:solidFill>
                  <a:srgbClr val="FFFFFF"/>
                </a:solidFill>
              </a:rPr>
              <a:t>Conference </a:t>
            </a:r>
            <a:r>
              <a:rPr lang="en-US" sz="2400" dirty="0" smtClean="0">
                <a:solidFill>
                  <a:srgbClr val="FFFFFF"/>
                </a:solidFill>
              </a:rPr>
              <a:t>ID </a:t>
            </a:r>
            <a:r>
              <a:rPr lang="en-US" sz="2400" dirty="0">
                <a:solidFill>
                  <a:srgbClr val="FFFFFF"/>
                </a:solidFill>
              </a:rPr>
              <a:t>length</a:t>
            </a:r>
          </a:p>
          <a:p>
            <a:pPr marL="0" indent="0">
              <a:buClr>
                <a:srgbClr val="FFFFFF"/>
              </a:buClr>
              <a:buFont typeface="Wingdings" panose="05000000000000000000" pitchFamily="2" charset="2"/>
              <a:buNone/>
            </a:pPr>
            <a:r>
              <a:rPr lang="en-US" sz="2800" dirty="0">
                <a:solidFill>
                  <a:srgbClr val="FFFFFF"/>
                </a:solidFill>
                <a:latin typeface="Segoe UI"/>
              </a:rPr>
              <a:t>Front-End Reliability</a:t>
            </a:r>
            <a:endParaRPr lang="en-US" sz="2400" dirty="0">
              <a:solidFill>
                <a:srgbClr val="FFFFFF"/>
              </a:solidFill>
              <a:latin typeface="Segoe UI"/>
            </a:endParaRPr>
          </a:p>
          <a:p>
            <a:pPr marL="567917" indent="-342900">
              <a:buClr>
                <a:srgbClr val="FFFFFF"/>
              </a:buClr>
            </a:pPr>
            <a:r>
              <a:rPr lang="en-US" sz="2400" dirty="0">
                <a:solidFill>
                  <a:srgbClr val="FFFFFF"/>
                </a:solidFill>
              </a:rPr>
              <a:t>Patching Process Reliability Issues </a:t>
            </a:r>
          </a:p>
          <a:p>
            <a:pPr marL="567917" indent="-342900">
              <a:buClr>
                <a:srgbClr val="FFFFFF"/>
              </a:buClr>
            </a:pPr>
            <a:r>
              <a:rPr lang="en-US" sz="2400" dirty="0">
                <a:solidFill>
                  <a:srgbClr val="FFFFFF"/>
                </a:solidFill>
              </a:rPr>
              <a:t>Configure Upgrade Domains </a:t>
            </a:r>
          </a:p>
          <a:p>
            <a:pPr marL="567917" indent="-342900">
              <a:buClr>
                <a:srgbClr val="FFFFFF"/>
              </a:buClr>
            </a:pPr>
            <a:r>
              <a:rPr lang="en-US" sz="2400" dirty="0">
                <a:solidFill>
                  <a:srgbClr val="FFFFFF"/>
                </a:solidFill>
              </a:rPr>
              <a:t>Provide better insight into Win Fab state</a:t>
            </a:r>
          </a:p>
          <a:p>
            <a:pPr marL="510767" indent="-285750">
              <a:buClr>
                <a:srgbClr val="FFFFFF"/>
              </a:buClr>
            </a:pPr>
            <a:endParaRPr lang="en-US" sz="2200" dirty="0">
              <a:solidFill>
                <a:srgbClr val="FFFFFF"/>
              </a:solidFill>
              <a:latin typeface="Segoe UI"/>
            </a:endParaRPr>
          </a:p>
        </p:txBody>
      </p:sp>
    </p:spTree>
    <p:extLst>
      <p:ext uri="{BB962C8B-B14F-4D97-AF65-F5344CB8AC3E}">
        <p14:creationId xmlns:p14="http://schemas.microsoft.com/office/powerpoint/2010/main" val="8957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35151" y="47117"/>
            <a:ext cx="10678886" cy="1514004"/>
          </a:xfrm>
        </p:spPr>
        <p:txBody>
          <a:bodyPr/>
          <a:lstStyle/>
          <a:p>
            <a:pPr marL="0" indent="0">
              <a:buNone/>
            </a:pPr>
            <a:r>
              <a:rPr lang="en-US" sz="4799" dirty="0" smtClean="0">
                <a:solidFill>
                  <a:schemeClr val="tx1"/>
                </a:solidFill>
              </a:rPr>
              <a:t>Submit feedback: Ignite Participants</a:t>
            </a:r>
            <a:endParaRPr lang="en-CA" sz="4799" dirty="0">
              <a:solidFill>
                <a:schemeClr val="tx1"/>
              </a:solidFill>
            </a:endParaRPr>
          </a:p>
        </p:txBody>
      </p:sp>
      <p:sp>
        <p:nvSpPr>
          <p:cNvPr id="6" name="TextBox 5"/>
          <p:cNvSpPr txBox="1"/>
          <p:nvPr/>
        </p:nvSpPr>
        <p:spPr>
          <a:xfrm>
            <a:off x="1646237" y="2201862"/>
            <a:ext cx="8915400" cy="2409890"/>
          </a:xfrm>
          <a:prstGeom prst="rect">
            <a:avLst/>
          </a:prstGeom>
          <a:noFill/>
        </p:spPr>
        <p:txBody>
          <a:bodyPr wrap="square" lIns="182880" tIns="146304" rIns="182880" bIns="146304" rtlCol="0">
            <a:spAutoFit/>
          </a:bodyPr>
          <a:lstStyle/>
          <a:p>
            <a:pPr algn="ctr">
              <a:lnSpc>
                <a:spcPct val="90000"/>
              </a:lnSpc>
              <a:spcAft>
                <a:spcPts val="600"/>
              </a:spcAft>
            </a:pPr>
            <a:r>
              <a:rPr lang="en-US" sz="3600" b="1" dirty="0" smtClean="0">
                <a:gradFill>
                  <a:gsLst>
                    <a:gs pos="2917">
                      <a:srgbClr val="FFFFFF"/>
                    </a:gs>
                    <a:gs pos="30000">
                      <a:srgbClr val="FFFFFF"/>
                    </a:gs>
                  </a:gsLst>
                  <a:lin ang="5400000" scaled="0"/>
                </a:gradFill>
              </a:rPr>
              <a:t>Submit your feedback via Interim form</a:t>
            </a:r>
          </a:p>
          <a:p>
            <a:pPr algn="ctr">
              <a:lnSpc>
                <a:spcPct val="90000"/>
              </a:lnSpc>
              <a:spcAft>
                <a:spcPts val="600"/>
              </a:spcAft>
            </a:pPr>
            <a:r>
              <a:rPr lang="en-US" sz="3600" b="1" u="sng" dirty="0">
                <a:solidFill>
                  <a:srgbClr val="FFFFFF"/>
                </a:solidFill>
                <a:hlinkClick r:id="rId3"/>
              </a:rPr>
              <a:t>http://aka.ms/sfbfeedback</a:t>
            </a:r>
            <a:endParaRPr lang="en-US" sz="3600" b="1" dirty="0">
              <a:solidFill>
                <a:srgbClr val="FFFFFF"/>
              </a:solidFill>
            </a:endParaRPr>
          </a:p>
          <a:p>
            <a:pPr algn="ctr">
              <a:lnSpc>
                <a:spcPct val="90000"/>
              </a:lnSpc>
              <a:spcAft>
                <a:spcPts val="600"/>
              </a:spcAft>
            </a:pPr>
            <a:endParaRPr lang="en-US" sz="3600" b="1" dirty="0" smtClean="0">
              <a:gradFill>
                <a:gsLst>
                  <a:gs pos="2917">
                    <a:srgbClr val="FFFFFF"/>
                  </a:gs>
                  <a:gs pos="30000">
                    <a:srgbClr val="FFFFFF"/>
                  </a:gs>
                </a:gsLst>
                <a:lin ang="5400000" scaled="0"/>
              </a:gradFill>
            </a:endParaRPr>
          </a:p>
          <a:p>
            <a:pPr algn="ctr">
              <a:lnSpc>
                <a:spcPct val="90000"/>
              </a:lnSpc>
              <a:spcAft>
                <a:spcPts val="600"/>
              </a:spcAft>
            </a:pPr>
            <a:r>
              <a:rPr lang="en-US" sz="2800" i="1" dirty="0" smtClean="0">
                <a:gradFill>
                  <a:gsLst>
                    <a:gs pos="2917">
                      <a:srgbClr val="FFFFFF"/>
                    </a:gs>
                    <a:gs pos="30000">
                      <a:srgbClr val="FFFFFF"/>
                    </a:gs>
                  </a:gsLst>
                  <a:lin ang="5400000" scaled="0"/>
                </a:gradFill>
              </a:rPr>
              <a:t>Only open Month of May for Ignite Participants!</a:t>
            </a:r>
          </a:p>
        </p:txBody>
      </p:sp>
    </p:spTree>
    <p:extLst>
      <p:ext uri="{BB962C8B-B14F-4D97-AF65-F5344CB8AC3E}">
        <p14:creationId xmlns:p14="http://schemas.microsoft.com/office/powerpoint/2010/main" val="17171048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437" y="2582862"/>
            <a:ext cx="11887200" cy="1181862"/>
          </a:xfrm>
        </p:spPr>
        <p:txBody>
          <a:bodyPr/>
          <a:lstStyle/>
          <a:p>
            <a:pPr algn="ctr"/>
            <a:r>
              <a:rPr lang="en-US" dirty="0" smtClean="0"/>
              <a:t>Q &amp; A</a:t>
            </a:r>
            <a:endParaRPr lang="en-US" dirty="0"/>
          </a:p>
        </p:txBody>
      </p:sp>
    </p:spTree>
    <p:extLst>
      <p:ext uri="{BB962C8B-B14F-4D97-AF65-F5344CB8AC3E}">
        <p14:creationId xmlns:p14="http://schemas.microsoft.com/office/powerpoint/2010/main" val="28492494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2015-05-08T00:00:00-05:00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Ali Rohani; Mirunan Gunarajah; Salana Adhikari</External_x0020_Speaker>
    <Session_x0020_Code xmlns="12a172fe-0250-434a-85cf-03b10810c5e5">BRK1101</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http://purl.org/dc/elements/1.1/"/>
    <ds:schemaRef ds:uri="http://schemas.microsoft.com/office/2006/documentManagement/types"/>
    <ds:schemaRef ds:uri="http://schemas.microsoft.com/office/2006/metadata/properties"/>
    <ds:schemaRef ds:uri="http://schemas.microsoft.com/sharepoint/v3"/>
    <ds:schemaRef ds:uri="http://purl.org/dc/terms/"/>
    <ds:schemaRef ds:uri="http://purl.org/dc/dcmitype/"/>
    <ds:schemaRef ds:uri="http://schemas.microsoft.com/office/infopath/2007/PartnerControls"/>
    <ds:schemaRef ds:uri="http://schemas.openxmlformats.org/package/2006/metadata/core-properties"/>
    <ds:schemaRef ds:uri="12a172fe-0250-434a-85cf-03b10810c5e5"/>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21</TotalTime>
  <Words>1358</Words>
  <Application>Microsoft Office PowerPoint</Application>
  <PresentationFormat>Custom</PresentationFormat>
  <Paragraphs>130</Paragraphs>
  <Slides>13</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Calibri</vt:lpstr>
      <vt:lpstr>Consolas</vt:lpstr>
      <vt:lpstr>Segoe Pro Light</vt:lpstr>
      <vt:lpstr>Segoe Pro SemiLight</vt:lpstr>
      <vt:lpstr>Segoe Semibold</vt:lpstr>
      <vt:lpstr>Segoe UI</vt:lpstr>
      <vt:lpstr>Segoe UI Light</vt:lpstr>
      <vt:lpstr>Times New Roman</vt:lpstr>
      <vt:lpstr>Wingdings</vt:lpstr>
      <vt:lpstr>5-30610_Microsoft_Ignite_Keynote_Template</vt:lpstr>
      <vt:lpstr>1_5-30610_Microsoft_Ignite_Keynote_Template</vt:lpstr>
      <vt:lpstr>Office Theme</vt:lpstr>
      <vt:lpstr>PowerPoint Presentation</vt:lpstr>
      <vt:lpstr>Skype for Business - Product Feedback</vt:lpstr>
      <vt:lpstr>Session Objectives And Takeaways</vt:lpstr>
      <vt:lpstr>PowerPoint Presentation</vt:lpstr>
      <vt:lpstr>PowerPoint Presentation</vt:lpstr>
      <vt:lpstr>New features in SfB based on customer ask</vt:lpstr>
      <vt:lpstr>Sample Feedback Trends</vt:lpstr>
      <vt:lpstr>PowerPoint Presentation</vt:lpstr>
      <vt:lpstr>Q &amp; A</vt:lpstr>
      <vt:lpstr>Related Sessions</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Lync/Skype for Business  Product Feedback</dc:title>
  <dc:subject>Microsoft Ignite 2015</dc:subject>
  <dc:creator>Shows</dc:creator>
  <cp:keywords>Microsoft Ignite 2015</cp:keywords>
  <dc:description>Template: Mitchell Derrey, Silver Fox Productions
Formatting: 
Audience Type: Internal/External</dc:description>
  <cp:lastModifiedBy>Brittany Hart</cp:lastModifiedBy>
  <cp:revision>8</cp:revision>
  <dcterms:created xsi:type="dcterms:W3CDTF">2015-05-07T17:35:23Z</dcterms:created>
  <dcterms:modified xsi:type="dcterms:W3CDTF">2015-05-08T14:47:16Z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