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4" r:id="rId5"/>
  </p:sldMasterIdLst>
  <p:notesMasterIdLst>
    <p:notesMasterId r:id="rId50"/>
  </p:notesMasterIdLst>
  <p:handoutMasterIdLst>
    <p:handoutMasterId r:id="rId51"/>
  </p:handoutMasterIdLst>
  <p:sldIdLst>
    <p:sldId id="1368" r:id="rId6"/>
    <p:sldId id="1503" r:id="rId7"/>
    <p:sldId id="1462" r:id="rId8"/>
    <p:sldId id="1463" r:id="rId9"/>
    <p:sldId id="1464" r:id="rId10"/>
    <p:sldId id="1465" r:id="rId11"/>
    <p:sldId id="1466" r:id="rId12"/>
    <p:sldId id="1467" r:id="rId13"/>
    <p:sldId id="1468" r:id="rId14"/>
    <p:sldId id="1469" r:id="rId15"/>
    <p:sldId id="1470" r:id="rId16"/>
    <p:sldId id="1471" r:id="rId17"/>
    <p:sldId id="1472" r:id="rId18"/>
    <p:sldId id="1496" r:id="rId19"/>
    <p:sldId id="1473" r:id="rId20"/>
    <p:sldId id="1474" r:id="rId21"/>
    <p:sldId id="1475" r:id="rId22"/>
    <p:sldId id="1498" r:id="rId23"/>
    <p:sldId id="1476" r:id="rId24"/>
    <p:sldId id="1477" r:id="rId25"/>
    <p:sldId id="1478" r:id="rId26"/>
    <p:sldId id="1479" r:id="rId27"/>
    <p:sldId id="1480" r:id="rId28"/>
    <p:sldId id="1481" r:id="rId29"/>
    <p:sldId id="1482" r:id="rId30"/>
    <p:sldId id="1483" r:id="rId31"/>
    <p:sldId id="1499" r:id="rId32"/>
    <p:sldId id="1484" r:id="rId33"/>
    <p:sldId id="1485" r:id="rId34"/>
    <p:sldId id="1486" r:id="rId35"/>
    <p:sldId id="1487" r:id="rId36"/>
    <p:sldId id="1488" r:id="rId37"/>
    <p:sldId id="1502" r:id="rId38"/>
    <p:sldId id="1500" r:id="rId39"/>
    <p:sldId id="1489" r:id="rId40"/>
    <p:sldId id="1490" r:id="rId41"/>
    <p:sldId id="1491" r:id="rId42"/>
    <p:sldId id="1492" r:id="rId43"/>
    <p:sldId id="1501" r:id="rId44"/>
    <p:sldId id="1493" r:id="rId45"/>
    <p:sldId id="1494" r:id="rId46"/>
    <p:sldId id="1497" r:id="rId47"/>
    <p:sldId id="1504" r:id="rId48"/>
    <p:sldId id="1326"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03"/>
            <p14:sldId id="1462"/>
            <p14:sldId id="1463"/>
            <p14:sldId id="1464"/>
            <p14:sldId id="1465"/>
            <p14:sldId id="1466"/>
            <p14:sldId id="1467"/>
            <p14:sldId id="1468"/>
            <p14:sldId id="1469"/>
            <p14:sldId id="1470"/>
            <p14:sldId id="1471"/>
            <p14:sldId id="1472"/>
            <p14:sldId id="1496"/>
            <p14:sldId id="1473"/>
            <p14:sldId id="1474"/>
            <p14:sldId id="1475"/>
            <p14:sldId id="1498"/>
            <p14:sldId id="1476"/>
            <p14:sldId id="1477"/>
            <p14:sldId id="1478"/>
            <p14:sldId id="1479"/>
            <p14:sldId id="1480"/>
            <p14:sldId id="1481"/>
            <p14:sldId id="1482"/>
            <p14:sldId id="1483"/>
            <p14:sldId id="1499"/>
            <p14:sldId id="1484"/>
            <p14:sldId id="1485"/>
            <p14:sldId id="1486"/>
            <p14:sldId id="1487"/>
            <p14:sldId id="1488"/>
            <p14:sldId id="1502"/>
            <p14:sldId id="1500"/>
            <p14:sldId id="1489"/>
            <p14:sldId id="1490"/>
            <p14:sldId id="1491"/>
            <p14:sldId id="1492"/>
            <p14:sldId id="1501"/>
            <p14:sldId id="1493"/>
            <p14:sldId id="1494"/>
            <p14:sldId id="1497"/>
            <p14:sldId id="150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Author" initial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187" autoAdjust="0"/>
  </p:normalViewPr>
  <p:slideViewPr>
    <p:cSldViewPr>
      <p:cViewPr varScale="1">
        <p:scale>
          <a:sx n="117" d="100"/>
          <a:sy n="117" d="100"/>
        </p:scale>
        <p:origin x="84" y="102"/>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5/4/2015 5:07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5/4/2015 5:07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5/4/2015 5:07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5/4/2015 5:07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94224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D0691-DD91-40E2-AE44-1B7B9BBFF4E5}" type="slidenum">
              <a:rPr lang="en-US" smtClean="0"/>
              <a:t>36</a:t>
            </a:fld>
            <a:endParaRPr lang="en-US"/>
          </a:p>
        </p:txBody>
      </p:sp>
    </p:spTree>
    <p:extLst>
      <p:ext uri="{BB962C8B-B14F-4D97-AF65-F5344CB8AC3E}">
        <p14:creationId xmlns:p14="http://schemas.microsoft.com/office/powerpoint/2010/main" val="140014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04346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5/4/2015 5:07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9945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5/4/2015 5:07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5/4/2015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88976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5/4/2015 5:07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25284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5/4/2015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87691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659A4-1DA7-4A9F-BE03-EE24B0F3EB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8278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659A4-1DA7-4A9F-BE03-EE24B0F3EB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48108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659A4-1DA7-4A9F-BE03-EE24B0F3EB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5897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659A4-1DA7-4A9F-BE03-EE24B0F3EB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6173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659A4-1DA7-4A9F-BE03-EE24B0F3EB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3588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2392018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101832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hasCustomPrompt="1"/>
          </p:nvPr>
        </p:nvSpPr>
        <p:spPr/>
        <p:txBody>
          <a:bodyPr/>
          <a:lstStyle/>
          <a:p>
            <a:r>
              <a:rPr lang="en-US" dirty="0" smtClean="0"/>
              <a:t>Click to edit title</a:t>
            </a:r>
            <a:endParaRPr lang="en-US" dirty="0"/>
          </a:p>
        </p:txBody>
      </p:sp>
      <p:sp>
        <p:nvSpPr>
          <p:cNvPr id="8" name="Text Placeholder 2"/>
          <p:cNvSpPr>
            <a:spLocks noGrp="1"/>
          </p:cNvSpPr>
          <p:nvPr>
            <p:ph type="body" sz="quarter" idx="13" hasCustomPrompt="1"/>
          </p:nvPr>
        </p:nvSpPr>
        <p:spPr>
          <a:xfrm>
            <a:off x="274209" y="6398966"/>
            <a:ext cx="11888061" cy="297646"/>
          </a:xfrm>
        </p:spPr>
        <p:txBody>
          <a:bodyPr anchor="b" anchorCtr="0">
            <a:spAutoFit/>
          </a:bodyPr>
          <a:lstStyle>
            <a:lvl1pPr>
              <a:spcBef>
                <a:spcPts val="0"/>
              </a:spcBef>
              <a:defRPr sz="816" b="0">
                <a:solidFill>
                  <a:schemeClr val="tx1"/>
                </a:solidFill>
                <a:latin typeface="+mn-lt"/>
              </a:defRPr>
            </a:lvl1pPr>
            <a:lvl2pPr>
              <a:defRPr sz="816" b="0">
                <a:solidFill>
                  <a:schemeClr val="tx1"/>
                </a:solidFill>
              </a:defRPr>
            </a:lvl2pPr>
            <a:lvl3pPr>
              <a:defRPr sz="816" b="0">
                <a:solidFill>
                  <a:schemeClr val="tx1"/>
                </a:solidFill>
              </a:defRPr>
            </a:lvl3pPr>
            <a:lvl4pPr>
              <a:defRPr sz="816" b="0">
                <a:solidFill>
                  <a:schemeClr val="tx1"/>
                </a:solidFill>
              </a:defRPr>
            </a:lvl4pPr>
            <a:lvl5pPr>
              <a:defRPr sz="816" b="0">
                <a:solidFill>
                  <a:schemeClr val="tx1"/>
                </a:solidFill>
              </a:defRPr>
            </a:lvl5pPr>
          </a:lstStyle>
          <a:p>
            <a:pPr lvl="0"/>
            <a:r>
              <a:rPr lang="en-US" dirty="0" smtClean="0"/>
              <a:t>Footnote</a:t>
            </a:r>
          </a:p>
        </p:txBody>
      </p:sp>
    </p:spTree>
    <p:extLst>
      <p:ext uri="{BB962C8B-B14F-4D97-AF65-F5344CB8AC3E}">
        <p14:creationId xmlns:p14="http://schemas.microsoft.com/office/powerpoint/2010/main" val="20699680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4664" y="596866"/>
            <a:ext cx="9914980" cy="152946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4663" y="2331508"/>
            <a:ext cx="4850225" cy="26468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09418" y="2331508"/>
            <a:ext cx="4850225" cy="26468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4A69FC-0B06-4115-B5B5-F28388165D8C}"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C5A16-2A45-488E-90B0-FD90D8BC7CEA}" type="slidenum">
              <a:rPr lang="en-US" smtClean="0"/>
              <a:t>‹#›</a:t>
            </a:fld>
            <a:endParaRPr lang="en-US"/>
          </a:p>
        </p:txBody>
      </p:sp>
    </p:spTree>
    <p:extLst>
      <p:ext uri="{BB962C8B-B14F-4D97-AF65-F5344CB8AC3E}">
        <p14:creationId xmlns:p14="http://schemas.microsoft.com/office/powerpoint/2010/main" val="3481029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310138" y="89245"/>
            <a:ext cx="11255765" cy="928140"/>
          </a:xfrm>
        </p:spPr>
        <p:txBody>
          <a:bodyPr lIns="0">
            <a:normAutofit/>
          </a:bodyPr>
          <a:lstStyle>
            <a:lvl1pPr algn="l">
              <a:defRPr sz="3807"/>
            </a:lvl1pPr>
          </a:lstStyle>
          <a:p>
            <a:r>
              <a:rPr lang="en-US" dirty="0" smtClean="0"/>
              <a:t>Click to edit Master title style</a:t>
            </a:r>
            <a:endParaRPr lang="en-US" dirty="0"/>
          </a:p>
        </p:txBody>
      </p:sp>
      <p:sp>
        <p:nvSpPr>
          <p:cNvPr id="15" name="Content Placeholder 14"/>
          <p:cNvSpPr>
            <a:spLocks noGrp="1"/>
          </p:cNvSpPr>
          <p:nvPr>
            <p:ph sz="quarter" idx="18"/>
          </p:nvPr>
        </p:nvSpPr>
        <p:spPr>
          <a:xfrm>
            <a:off x="571958" y="1537491"/>
            <a:ext cx="9764443" cy="2441694"/>
          </a:xfrm>
        </p:spPr>
        <p:txBody>
          <a:bodyPr/>
          <a:lstStyle>
            <a:lvl1pPr>
              <a:lnSpc>
                <a:spcPct val="100000"/>
              </a:lnSpc>
              <a:spcBef>
                <a:spcPts val="816"/>
              </a:spcBef>
              <a:defRPr/>
            </a:lvl1pPr>
            <a:lvl2pPr>
              <a:lnSpc>
                <a:spcPct val="100000"/>
              </a:lnSpc>
              <a:spcBef>
                <a:spcPts val="816"/>
              </a:spcBef>
              <a:defRPr/>
            </a:lvl2pPr>
            <a:lvl3pPr>
              <a:lnSpc>
                <a:spcPct val="100000"/>
              </a:lnSpc>
              <a:spcBef>
                <a:spcPts val="816"/>
              </a:spcBef>
              <a:defRPr/>
            </a:lvl3pPr>
            <a:lvl4pPr>
              <a:lnSpc>
                <a:spcPct val="100000"/>
              </a:lnSpc>
              <a:spcBef>
                <a:spcPts val="816"/>
              </a:spcBef>
              <a:defRPr/>
            </a:lvl4pPr>
            <a:lvl5pPr>
              <a:lnSpc>
                <a:spcPct val="100000"/>
              </a:lnSpc>
              <a:spcBef>
                <a:spcPts val="81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38874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376666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266046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018314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064339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923488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524999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29442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634455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929388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816791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2299764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528960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846135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148188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1291785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5433349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8808813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1575765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0919029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9306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49161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53824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91841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651447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1305198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765591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331563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4"/>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9" r:id="rId28"/>
    <p:sldLayoutId id="2147484280" r:id="rId29"/>
    <p:sldLayoutId id="2147484281" r:id="rId30"/>
    <p:sldLayoutId id="2147484282" r:id="rId31"/>
    <p:sldLayoutId id="2147484283" r:id="rId32"/>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751060099"/>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channel9.msdn.com/Events/Build/2015/2-69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channel9.msdn.com/Events/Build/2015/2-695"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g"/><Relationship Id="rId3" Type="http://schemas.microsoft.com/office/2007/relationships/hdphoto" Target="../media/hdphoto1.wdp"/><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hyperlink" Target="http://myignite.microsoft.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2049462"/>
            <a:ext cx="11887200" cy="2228302"/>
          </a:xfrm>
        </p:spPr>
        <p:txBody>
          <a:bodyPr/>
          <a:lstStyle/>
          <a:p>
            <a:r>
              <a:rPr lang="en-US" dirty="0" smtClean="0"/>
              <a:t>Until now there has been no definition of an app on Windows</a:t>
            </a:r>
          </a:p>
          <a:p>
            <a:r>
              <a:rPr lang="en-US" dirty="0" smtClean="0"/>
              <a:t>Lots of attempts but no systemic definition</a:t>
            </a:r>
          </a:p>
          <a:p>
            <a:endParaRPr lang="en-US" dirty="0"/>
          </a:p>
        </p:txBody>
      </p:sp>
      <p:sp>
        <p:nvSpPr>
          <p:cNvPr id="3" name="Title 2"/>
          <p:cNvSpPr>
            <a:spLocks noGrp="1"/>
          </p:cNvSpPr>
          <p:nvPr>
            <p:ph type="title"/>
          </p:nvPr>
        </p:nvSpPr>
        <p:spPr/>
        <p:txBody>
          <a:bodyPr/>
          <a:lstStyle/>
          <a:p>
            <a:r>
              <a:rPr lang="en-US" smtClean="0"/>
              <a:t>Defining the app model for Classic Windows Apps</a:t>
            </a:r>
            <a:endParaRPr lang="en-US" dirty="0"/>
          </a:p>
        </p:txBody>
      </p:sp>
    </p:spTree>
    <p:extLst>
      <p:ext uri="{BB962C8B-B14F-4D97-AF65-F5344CB8AC3E}">
        <p14:creationId xmlns:p14="http://schemas.microsoft.com/office/powerpoint/2010/main" val="28751036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232202"/>
          </a:xfrm>
        </p:spPr>
        <p:txBody>
          <a:bodyPr/>
          <a:lstStyle/>
          <a:p>
            <a:r>
              <a:rPr lang="en-US" dirty="0" smtClean="0"/>
              <a:t>Windows ROT </a:t>
            </a:r>
          </a:p>
          <a:p>
            <a:r>
              <a:rPr lang="en-US" dirty="0" smtClean="0"/>
              <a:t>The vast majority of the problem is registry growth/fragmentation</a:t>
            </a:r>
          </a:p>
          <a:p>
            <a:r>
              <a:rPr lang="en-US" dirty="0" smtClean="0"/>
              <a:t>Uninstall is almost impossible to do 100%</a:t>
            </a:r>
          </a:p>
          <a:p>
            <a:r>
              <a:rPr lang="en-US" dirty="0" smtClean="0"/>
              <a:t>MSI allows for custom actions and chaining MSI’s </a:t>
            </a:r>
          </a:p>
          <a:p>
            <a:r>
              <a:rPr lang="en-US" b="1" dirty="0" smtClean="0"/>
              <a:t>Result:</a:t>
            </a:r>
            <a:r>
              <a:rPr lang="en-US" dirty="0" smtClean="0"/>
              <a:t>  Your PC accretes more and more into the registry and file system over time hence ROT.</a:t>
            </a:r>
          </a:p>
          <a:p>
            <a:endParaRPr lang="en-US" dirty="0"/>
          </a:p>
        </p:txBody>
      </p:sp>
      <p:sp>
        <p:nvSpPr>
          <p:cNvPr id="2" name="Title 1"/>
          <p:cNvSpPr>
            <a:spLocks noGrp="1"/>
          </p:cNvSpPr>
          <p:nvPr>
            <p:ph type="title"/>
          </p:nvPr>
        </p:nvSpPr>
        <p:spPr/>
        <p:txBody>
          <a:bodyPr/>
          <a:lstStyle/>
          <a:p>
            <a:r>
              <a:rPr lang="en-US" dirty="0" smtClean="0"/>
              <a:t>Why an app model *now* for Desktop?</a:t>
            </a:r>
            <a:endParaRPr lang="en-US" dirty="0"/>
          </a:p>
        </p:txBody>
      </p:sp>
    </p:spTree>
    <p:extLst>
      <p:ext uri="{BB962C8B-B14F-4D97-AF65-F5344CB8AC3E}">
        <p14:creationId xmlns:p14="http://schemas.microsoft.com/office/powerpoint/2010/main" val="26228498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80989" y="1236996"/>
            <a:ext cx="12123841" cy="3853363"/>
          </a:xfrm>
        </p:spPr>
        <p:txBody>
          <a:bodyPr/>
          <a:lstStyle/>
          <a:p>
            <a:pPr marL="466298" indent="-466298">
              <a:buFont typeface="+mj-lt"/>
              <a:buAutoNum type="arabicPeriod"/>
            </a:pPr>
            <a:r>
              <a:rPr lang="en-US" dirty="0" err="1" smtClean="0"/>
              <a:t>AppX</a:t>
            </a:r>
            <a:r>
              <a:rPr lang="en-US" dirty="0" smtClean="0"/>
              <a:t> is the deployment model</a:t>
            </a:r>
          </a:p>
          <a:p>
            <a:pPr lvl="1" indent="-342900"/>
            <a:r>
              <a:rPr lang="en-US" dirty="0" smtClean="0"/>
              <a:t>Putting MSI on notice</a:t>
            </a:r>
          </a:p>
          <a:p>
            <a:pPr marL="466298" indent="-466298">
              <a:buFont typeface="+mj-lt"/>
              <a:buAutoNum type="arabicPeriod"/>
            </a:pPr>
            <a:r>
              <a:rPr lang="en-US" dirty="0" smtClean="0"/>
              <a:t>Provides a better way to install/uninstall/update</a:t>
            </a:r>
          </a:p>
          <a:p>
            <a:pPr marL="466298" indent="-466298">
              <a:buFont typeface="+mj-lt"/>
              <a:buAutoNum type="arabicPeriod"/>
            </a:pPr>
            <a:r>
              <a:rPr lang="en-US" dirty="0" smtClean="0"/>
              <a:t>Runtime isolates registry/disk access</a:t>
            </a:r>
          </a:p>
          <a:p>
            <a:pPr marL="466298" indent="-466298">
              <a:buFont typeface="+mj-lt"/>
              <a:buAutoNum type="arabicPeriod"/>
            </a:pPr>
            <a:r>
              <a:rPr lang="en-US" dirty="0" smtClean="0"/>
              <a:t>Enforces App Model Policy</a:t>
            </a:r>
          </a:p>
          <a:p>
            <a:pPr marL="466298" indent="-466298">
              <a:buFont typeface="+mj-lt"/>
              <a:buAutoNum type="arabicPeriod"/>
            </a:pPr>
            <a:r>
              <a:rPr lang="en-US" dirty="0" smtClean="0"/>
              <a:t>Integrate into the new app model</a:t>
            </a:r>
          </a:p>
        </p:txBody>
      </p:sp>
      <p:sp>
        <p:nvSpPr>
          <p:cNvPr id="2" name="Title 1"/>
          <p:cNvSpPr>
            <a:spLocks noGrp="1"/>
          </p:cNvSpPr>
          <p:nvPr>
            <p:ph type="title"/>
          </p:nvPr>
        </p:nvSpPr>
        <p:spPr/>
        <p:txBody>
          <a:bodyPr/>
          <a:lstStyle/>
          <a:p>
            <a:r>
              <a:rPr lang="en-US" dirty="0" smtClean="0"/>
              <a:t>What does the app model mean?</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324674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Desktop App Model Policy</a:t>
            </a:r>
            <a:endParaRPr lang="en-US" dirty="0"/>
          </a:p>
        </p:txBody>
      </p:sp>
      <p:sp>
        <p:nvSpPr>
          <p:cNvPr id="9" name="Content Placeholder 8"/>
          <p:cNvSpPr>
            <a:spLocks noGrp="1"/>
          </p:cNvSpPr>
          <p:nvPr>
            <p:ph type="body" sz="quarter" idx="10"/>
          </p:nvPr>
        </p:nvSpPr>
        <p:spPr>
          <a:xfrm>
            <a:off x="274640" y="1212849"/>
            <a:ext cx="5941232" cy="3138680"/>
          </a:xfrm>
        </p:spPr>
        <p:txBody>
          <a:bodyPr/>
          <a:lstStyle/>
          <a:p>
            <a:pPr marL="0" indent="0">
              <a:buNone/>
            </a:pPr>
            <a:r>
              <a:rPr lang="en-US" b="1" dirty="0" smtClean="0"/>
              <a:t>Allowed</a:t>
            </a:r>
          </a:p>
          <a:p>
            <a:pPr marL="621716" indent="-621716"/>
            <a:r>
              <a:rPr lang="en-US" dirty="0" smtClean="0"/>
              <a:t>Full API access</a:t>
            </a:r>
          </a:p>
          <a:p>
            <a:pPr marL="621716" indent="-621716"/>
            <a:r>
              <a:rPr lang="en-US" dirty="0" smtClean="0"/>
              <a:t>Existing Desktop app lifecycle</a:t>
            </a:r>
          </a:p>
          <a:p>
            <a:pPr marL="621716" indent="-621716"/>
            <a:endParaRPr lang="en-US" dirty="0"/>
          </a:p>
        </p:txBody>
      </p:sp>
      <p:sp>
        <p:nvSpPr>
          <p:cNvPr id="10" name="Content Placeholder 9"/>
          <p:cNvSpPr>
            <a:spLocks noGrp="1"/>
          </p:cNvSpPr>
          <p:nvPr>
            <p:ph type="body" sz="quarter" idx="11"/>
          </p:nvPr>
        </p:nvSpPr>
        <p:spPr>
          <a:xfrm>
            <a:off x="6218237" y="1212849"/>
            <a:ext cx="5943601" cy="5483809"/>
          </a:xfrm>
        </p:spPr>
        <p:txBody>
          <a:bodyPr/>
          <a:lstStyle/>
          <a:p>
            <a:pPr marL="0" indent="0">
              <a:buNone/>
            </a:pPr>
            <a:r>
              <a:rPr lang="en-US" b="1" dirty="0" smtClean="0"/>
              <a:t>Denied</a:t>
            </a:r>
          </a:p>
          <a:p>
            <a:r>
              <a:rPr lang="en-US" dirty="0"/>
              <a:t>System components</a:t>
            </a:r>
          </a:p>
          <a:p>
            <a:pPr lvl="1"/>
            <a:r>
              <a:rPr lang="en-US" dirty="0"/>
              <a:t>Drivers – user or kernel mode</a:t>
            </a:r>
          </a:p>
          <a:p>
            <a:pPr lvl="1"/>
            <a:r>
              <a:rPr lang="en-US" dirty="0"/>
              <a:t>NT Services</a:t>
            </a:r>
          </a:p>
          <a:p>
            <a:r>
              <a:rPr lang="en-US" dirty="0" smtClean="0"/>
              <a:t>Admin </a:t>
            </a:r>
            <a:r>
              <a:rPr lang="en-US" dirty="0"/>
              <a:t>elevation </a:t>
            </a:r>
          </a:p>
          <a:p>
            <a:r>
              <a:rPr lang="en-US" dirty="0"/>
              <a:t>InProc extensibility</a:t>
            </a:r>
          </a:p>
          <a:p>
            <a:pPr lvl="1"/>
            <a:r>
              <a:rPr lang="en-US" dirty="0"/>
              <a:t>E.g. Shell Extensions, </a:t>
            </a:r>
          </a:p>
          <a:p>
            <a:r>
              <a:rPr lang="en-US" dirty="0" smtClean="0"/>
              <a:t>Can </a:t>
            </a:r>
            <a:r>
              <a:rPr lang="en-US" dirty="0"/>
              <a:t>harm the integrity of the system</a:t>
            </a:r>
          </a:p>
          <a:p>
            <a:pPr lvl="1"/>
            <a:r>
              <a:rPr lang="en-US" dirty="0"/>
              <a:t>Security / stability issues</a:t>
            </a:r>
          </a:p>
          <a:p>
            <a:pPr lvl="1"/>
            <a:r>
              <a:rPr lang="en-US" dirty="0"/>
              <a:t>Can render the system </a:t>
            </a:r>
            <a:r>
              <a:rPr lang="en-US" dirty="0" smtClean="0"/>
              <a:t>unusable</a:t>
            </a:r>
            <a:endParaRPr lang="en-US" dirty="0"/>
          </a:p>
        </p:txBody>
      </p:sp>
    </p:spTree>
    <p:extLst>
      <p:ext uri="{BB962C8B-B14F-4D97-AF65-F5344CB8AC3E}">
        <p14:creationId xmlns:p14="http://schemas.microsoft.com/office/powerpoint/2010/main" val="8619994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More information</a:t>
            </a:r>
            <a:endParaRPr lang="en-US" dirty="0"/>
          </a:p>
        </p:txBody>
      </p:sp>
      <p:sp>
        <p:nvSpPr>
          <p:cNvPr id="6" name="Text Placeholder 5"/>
          <p:cNvSpPr>
            <a:spLocks noGrp="1"/>
          </p:cNvSpPr>
          <p:nvPr>
            <p:ph type="body" sz="quarter" idx="10"/>
          </p:nvPr>
        </p:nvSpPr>
        <p:spPr/>
        <p:txBody>
          <a:bodyPr/>
          <a:lstStyle/>
          <a:p>
            <a:pPr marL="0" indent="0">
              <a:buNone/>
            </a:pPr>
            <a:r>
              <a:rPr lang="nl-NL" dirty="0" smtClean="0"/>
              <a:t>Project Centennial: “Converting your Classic Windows App (Win32, Net, COM) to a Universal Windows app for Distribution in the Windows Store</a:t>
            </a:r>
            <a:br>
              <a:rPr lang="nl-NL" dirty="0" smtClean="0"/>
            </a:br>
            <a:r>
              <a:rPr lang="nl-NL" b="1" dirty="0" smtClean="0"/>
              <a:t>John </a:t>
            </a:r>
            <a:r>
              <a:rPr lang="nl-NL" b="1" dirty="0"/>
              <a:t>Sheehan</a:t>
            </a:r>
            <a:endParaRPr lang="en-US" b="1" dirty="0"/>
          </a:p>
          <a:p>
            <a:endParaRPr lang="nl-NL" dirty="0" smtClean="0"/>
          </a:p>
          <a:p>
            <a:pPr marL="0" indent="0">
              <a:buNone/>
            </a:pPr>
            <a:r>
              <a:rPr lang="en-US" dirty="0">
                <a:hlinkClick r:id="rId2"/>
              </a:rPr>
              <a:t>http://</a:t>
            </a:r>
            <a:r>
              <a:rPr lang="en-US" dirty="0" smtClean="0">
                <a:hlinkClick r:id="rId2"/>
              </a:rPr>
              <a:t>channel9.msdn.com/Events/Build/2015/2-692</a:t>
            </a:r>
            <a:endParaRPr lang="en-US" dirty="0" smtClean="0"/>
          </a:p>
        </p:txBody>
      </p:sp>
    </p:spTree>
    <p:extLst>
      <p:ext uri="{BB962C8B-B14F-4D97-AF65-F5344CB8AC3E}">
        <p14:creationId xmlns:p14="http://schemas.microsoft.com/office/powerpoint/2010/main" val="28474895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404556"/>
          </a:xfrm>
        </p:spPr>
        <p:txBody>
          <a:bodyPr/>
          <a:lstStyle/>
          <a:p>
            <a:r>
              <a:rPr lang="en-US" dirty="0"/>
              <a:t>User promise</a:t>
            </a:r>
            <a:r>
              <a:rPr lang="en-US" dirty="0" smtClean="0"/>
              <a:t>:</a:t>
            </a:r>
          </a:p>
          <a:p>
            <a:pPr marL="0" indent="0" algn="ctr">
              <a:buNone/>
            </a:pPr>
            <a:r>
              <a:rPr lang="en-US" i="1" dirty="0" smtClean="0"/>
              <a:t> </a:t>
            </a:r>
            <a:r>
              <a:rPr lang="en-US" i="1" dirty="0"/>
              <a:t>Never regret installing an </a:t>
            </a:r>
            <a:r>
              <a:rPr lang="en-US" i="1" dirty="0" smtClean="0"/>
              <a:t>app</a:t>
            </a:r>
          </a:p>
          <a:p>
            <a:r>
              <a:rPr lang="en-US" dirty="0" smtClean="0"/>
              <a:t>Where do I get the app from?</a:t>
            </a:r>
          </a:p>
          <a:p>
            <a:pPr lvl="2"/>
            <a:r>
              <a:rPr lang="en-US" dirty="0" smtClean="0"/>
              <a:t>Store is the default place to get apps</a:t>
            </a:r>
            <a:endParaRPr lang="en-US" dirty="0"/>
          </a:p>
          <a:p>
            <a:r>
              <a:rPr lang="en-US" dirty="0" smtClean="0"/>
              <a:t>Flexible deployment</a:t>
            </a:r>
          </a:p>
          <a:p>
            <a:pPr lvl="2"/>
            <a:r>
              <a:rPr lang="en-US" dirty="0" smtClean="0"/>
              <a:t>Based on the phone model</a:t>
            </a:r>
          </a:p>
          <a:p>
            <a:pPr lvl="2"/>
            <a:r>
              <a:rPr lang="en-US" dirty="0" smtClean="0"/>
              <a:t>Token enrolled on device then any app signed with that token can be installed from anywhere</a:t>
            </a:r>
          </a:p>
          <a:p>
            <a:r>
              <a:rPr lang="en-US" dirty="0" err="1" smtClean="0"/>
              <a:t>AppX</a:t>
            </a:r>
            <a:r>
              <a:rPr lang="en-US" dirty="0" smtClean="0"/>
              <a:t> improvements</a:t>
            </a:r>
          </a:p>
          <a:p>
            <a:pPr lvl="1"/>
            <a:r>
              <a:rPr lang="en-US" dirty="0" smtClean="0"/>
              <a:t>Size – support &gt;150Gb</a:t>
            </a:r>
          </a:p>
        </p:txBody>
      </p:sp>
      <p:sp>
        <p:nvSpPr>
          <p:cNvPr id="2" name="Title 1"/>
          <p:cNvSpPr>
            <a:spLocks noGrp="1"/>
          </p:cNvSpPr>
          <p:nvPr>
            <p:ph type="title"/>
          </p:nvPr>
        </p:nvSpPr>
        <p:spPr/>
        <p:txBody>
          <a:bodyPr/>
          <a:lstStyle/>
          <a:p>
            <a:r>
              <a:rPr lang="en-US" dirty="0" smtClean="0"/>
              <a:t>Getting your app</a:t>
            </a:r>
            <a:endParaRPr lang="en-US" dirty="0"/>
          </a:p>
        </p:txBody>
      </p:sp>
    </p:spTree>
    <p:extLst>
      <p:ext uri="{BB962C8B-B14F-4D97-AF65-F5344CB8AC3E}">
        <p14:creationId xmlns:p14="http://schemas.microsoft.com/office/powerpoint/2010/main" val="36235057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Developer Unlock</a:t>
            </a:r>
            <a:endParaRPr lang="en-US" dirty="0"/>
          </a:p>
        </p:txBody>
      </p:sp>
      <p:sp>
        <p:nvSpPr>
          <p:cNvPr id="2" name="Text Placeholder 1"/>
          <p:cNvSpPr>
            <a:spLocks noGrp="1"/>
          </p:cNvSpPr>
          <p:nvPr>
            <p:ph sz="half" idx="1"/>
          </p:nvPr>
        </p:nvSpPr>
        <p:spPr>
          <a:xfrm>
            <a:off x="1106046" y="1650166"/>
            <a:ext cx="4850225" cy="4361695"/>
          </a:xfrm>
        </p:spPr>
        <p:txBody>
          <a:bodyPr>
            <a:normAutofit fontScale="92500" lnSpcReduction="10000"/>
          </a:bodyPr>
          <a:lstStyle/>
          <a:p>
            <a:r>
              <a:rPr lang="en-US" smtClean="0"/>
              <a:t>Cutting the cord!</a:t>
            </a:r>
          </a:p>
          <a:p>
            <a:r>
              <a:rPr lang="en-US" smtClean="0"/>
              <a:t>Now just a setting on device</a:t>
            </a:r>
          </a:p>
          <a:p>
            <a:r>
              <a:rPr lang="en-US" smtClean="0"/>
              <a:t>Registry key that can be controlled by enterprise</a:t>
            </a:r>
          </a:p>
          <a:p>
            <a:r>
              <a:rPr lang="en-US" smtClean="0"/>
              <a:t>Limits</a:t>
            </a:r>
          </a:p>
          <a:p>
            <a:pPr lvl="1"/>
            <a:r>
              <a:rPr lang="en-US" smtClean="0"/>
              <a:t>Phone: 20 apps</a:t>
            </a:r>
          </a:p>
          <a:p>
            <a:pPr lvl="1"/>
            <a:r>
              <a:rPr lang="en-US" smtClean="0"/>
              <a:t>Desktop: Unlimited</a:t>
            </a:r>
            <a:endParaRPr lang="en-US" dirty="0"/>
          </a:p>
        </p:txBody>
      </p:sp>
      <p:pic>
        <p:nvPicPr>
          <p:cNvPr id="6" name="Picture Placeholder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792034" y="2332038"/>
            <a:ext cx="1484732" cy="2646362"/>
          </a:xfrm>
          <a:prstGeom prst="rect">
            <a:avLst/>
          </a:prstGeom>
          <a:ln>
            <a:noFill/>
          </a:ln>
          <a:effectLst>
            <a:softEdge rad="112500"/>
          </a:effectLst>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4833" y="1650167"/>
            <a:ext cx="4876800" cy="3888262"/>
          </a:xfrm>
          <a:prstGeom prst="rect">
            <a:avLst/>
          </a:prstGeom>
        </p:spPr>
      </p:pic>
    </p:spTree>
    <p:extLst>
      <p:ext uri="{BB962C8B-B14F-4D97-AF65-F5344CB8AC3E}">
        <p14:creationId xmlns:p14="http://schemas.microsoft.com/office/powerpoint/2010/main" val="3330066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User can decide to install or move an app to Removable Storage</a:t>
            </a:r>
          </a:p>
          <a:p>
            <a:r>
              <a:rPr lang="en-US" dirty="0" smtClean="0"/>
              <a:t>App is encrypted on the Removable Storage card for protection and isolation</a:t>
            </a:r>
          </a:p>
          <a:p>
            <a:r>
              <a:rPr lang="en-US" dirty="0" smtClean="0"/>
              <a:t>Apps are enabled for Removable Storage by default</a:t>
            </a:r>
          </a:p>
          <a:p>
            <a:r>
              <a:rPr lang="en-US" dirty="0" smtClean="0"/>
              <a:t>Opt out with a flag in the manifest</a:t>
            </a:r>
          </a:p>
          <a:p>
            <a:endParaRPr lang="en-US" dirty="0"/>
          </a:p>
        </p:txBody>
      </p:sp>
      <p:sp>
        <p:nvSpPr>
          <p:cNvPr id="5" name="Title 4"/>
          <p:cNvSpPr>
            <a:spLocks noGrp="1"/>
          </p:cNvSpPr>
          <p:nvPr>
            <p:ph type="title"/>
          </p:nvPr>
        </p:nvSpPr>
        <p:spPr/>
        <p:txBody>
          <a:bodyPr/>
          <a:lstStyle/>
          <a:p>
            <a:r>
              <a:rPr lang="en-US" dirty="0" smtClean="0"/>
              <a:t>Install apps on to Removable Storage</a:t>
            </a:r>
            <a:endParaRPr lang="en-US" dirty="0"/>
          </a:p>
        </p:txBody>
      </p:sp>
    </p:spTree>
    <p:extLst>
      <p:ext uri="{BB962C8B-B14F-4D97-AF65-F5344CB8AC3E}">
        <p14:creationId xmlns:p14="http://schemas.microsoft.com/office/powerpoint/2010/main" val="42488333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More Information</a:t>
            </a:r>
            <a:endParaRPr lang="en-US" dirty="0"/>
          </a:p>
        </p:txBody>
      </p:sp>
      <p:sp>
        <p:nvSpPr>
          <p:cNvPr id="2" name="Text Placeholder 1"/>
          <p:cNvSpPr>
            <a:spLocks noGrp="1"/>
          </p:cNvSpPr>
          <p:nvPr>
            <p:ph type="body" sz="quarter" idx="10"/>
          </p:nvPr>
        </p:nvSpPr>
        <p:spPr/>
        <p:txBody>
          <a:bodyPr/>
          <a:lstStyle/>
          <a:p>
            <a:r>
              <a:rPr lang="nl-NL" dirty="0"/>
              <a:t>Windows 10 Universal App Deployments for Enterprises (John Vintzel) Wed May 6, 1:30PM – 2:45PM</a:t>
            </a:r>
          </a:p>
          <a:p>
            <a:r>
              <a:rPr lang="nl-NL" dirty="0"/>
              <a:t>Using the Business Store Portal with Windows 10 Devices (Tejas Patel, Ford McKinstry) Thu May 7, 1:30PM – </a:t>
            </a:r>
            <a:r>
              <a:rPr lang="nl-NL" dirty="0" smtClean="0"/>
              <a:t>2:45PM</a:t>
            </a:r>
          </a:p>
          <a:p>
            <a:r>
              <a:rPr lang="nl-NL" dirty="0"/>
              <a:t>App Packaging and Deployment for Universal Windows Apps (Barclay Hill)</a:t>
            </a:r>
            <a:br>
              <a:rPr lang="nl-NL" dirty="0"/>
            </a:br>
            <a:r>
              <a:rPr lang="nl-NL" dirty="0">
                <a:hlinkClick r:id="rId2"/>
              </a:rPr>
              <a:t>http://</a:t>
            </a:r>
            <a:r>
              <a:rPr lang="nl-NL" dirty="0" smtClean="0">
                <a:hlinkClick r:id="rId2"/>
              </a:rPr>
              <a:t>channel9.msdn.com/Events/Build/2015/2-695</a:t>
            </a:r>
            <a:r>
              <a:rPr lang="nl-NL" dirty="0" smtClean="0"/>
              <a:t> </a:t>
            </a:r>
            <a:endParaRPr lang="en-US" dirty="0"/>
          </a:p>
          <a:p>
            <a:endParaRPr lang="en-US" dirty="0"/>
          </a:p>
        </p:txBody>
      </p:sp>
    </p:spTree>
    <p:extLst>
      <p:ext uri="{BB962C8B-B14F-4D97-AF65-F5344CB8AC3E}">
        <p14:creationId xmlns:p14="http://schemas.microsoft.com/office/powerpoint/2010/main" val="362152976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Resource Management</a:t>
            </a:r>
          </a:p>
          <a:p>
            <a:pPr lvl="1"/>
            <a:r>
              <a:rPr lang="en-US" smtClean="0"/>
              <a:t>Scaling from low end phones to high end PCs</a:t>
            </a:r>
          </a:p>
          <a:p>
            <a:r>
              <a:rPr lang="en-US" smtClean="0"/>
              <a:t>Extended Execution for foreground applications</a:t>
            </a:r>
          </a:p>
          <a:p>
            <a:pPr lvl="1"/>
            <a:r>
              <a:rPr lang="en-US" smtClean="0"/>
              <a:t>Task completion scenarios</a:t>
            </a:r>
          </a:p>
          <a:p>
            <a:pPr lvl="2"/>
            <a:r>
              <a:rPr lang="en-US" smtClean="0"/>
              <a:t>let me finish saving my file</a:t>
            </a:r>
          </a:p>
          <a:p>
            <a:pPr lvl="2"/>
            <a:r>
              <a:rPr lang="en-US" smtClean="0"/>
              <a:t>Turn by turn navigation</a:t>
            </a:r>
          </a:p>
          <a:p>
            <a:pPr lvl="1"/>
            <a:r>
              <a:rPr lang="en-US" smtClean="0"/>
              <a:t>Ask for more time</a:t>
            </a:r>
          </a:p>
          <a:p>
            <a:pPr lvl="2"/>
            <a:r>
              <a:rPr lang="en-US" smtClean="0"/>
              <a:t>The amount of time is based on what device you’re running on</a:t>
            </a:r>
          </a:p>
          <a:p>
            <a:pPr lvl="1"/>
            <a:r>
              <a:rPr lang="en-US" smtClean="0"/>
              <a:t>Always keep my app running</a:t>
            </a:r>
          </a:p>
          <a:p>
            <a:pPr lvl="2"/>
            <a:r>
              <a:rPr lang="en-US" smtClean="0"/>
              <a:t>Tell the OS when you start that you intend to keep running</a:t>
            </a:r>
          </a:p>
          <a:p>
            <a:r>
              <a:rPr lang="en-US" smtClean="0"/>
              <a:t>Triggers</a:t>
            </a:r>
            <a:endParaRPr lang="en-US" dirty="0"/>
          </a:p>
        </p:txBody>
      </p:sp>
      <p:sp>
        <p:nvSpPr>
          <p:cNvPr id="3" name="Title 2"/>
          <p:cNvSpPr>
            <a:spLocks noGrp="1"/>
          </p:cNvSpPr>
          <p:nvPr>
            <p:ph type="title"/>
          </p:nvPr>
        </p:nvSpPr>
        <p:spPr/>
        <p:txBody>
          <a:bodyPr/>
          <a:lstStyle/>
          <a:p>
            <a:r>
              <a:rPr lang="en-US" smtClean="0"/>
              <a:t>Multitasking</a:t>
            </a:r>
            <a:endParaRPr lang="en-US" dirty="0"/>
          </a:p>
        </p:txBody>
      </p:sp>
    </p:spTree>
    <p:extLst>
      <p:ext uri="{BB962C8B-B14F-4D97-AF65-F5344CB8AC3E}">
        <p14:creationId xmlns:p14="http://schemas.microsoft.com/office/powerpoint/2010/main" val="34690831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Introducing the Windows 10 App Model</a:t>
            </a:r>
            <a:endParaRPr lang="en-US" dirty="0"/>
          </a:p>
        </p:txBody>
      </p:sp>
      <p:sp>
        <p:nvSpPr>
          <p:cNvPr id="5" name="Text Placeholder 4"/>
          <p:cNvSpPr>
            <a:spLocks noGrp="1"/>
          </p:cNvSpPr>
          <p:nvPr>
            <p:ph type="body" sz="quarter" idx="12"/>
          </p:nvPr>
        </p:nvSpPr>
        <p:spPr/>
        <p:txBody>
          <a:bodyPr/>
          <a:lstStyle/>
          <a:p>
            <a:r>
              <a:rPr lang="en-US" dirty="0" err="1"/>
              <a:t>Matthijs</a:t>
            </a:r>
            <a:r>
              <a:rPr lang="en-US" dirty="0"/>
              <a:t> Hoekstra</a:t>
            </a:r>
          </a:p>
          <a:p>
            <a:r>
              <a:rPr lang="en-US" dirty="0"/>
              <a:t>Program Manager</a:t>
            </a:r>
          </a:p>
          <a:p>
            <a:r>
              <a:rPr lang="en-US" dirty="0"/>
              <a:t>OSG Eco system team</a:t>
            </a:r>
          </a:p>
          <a:p>
            <a:endParaRPr lang="en-US" dirty="0"/>
          </a:p>
          <a:p>
            <a:r>
              <a:rPr lang="en-US" dirty="0"/>
              <a:t>Matthijs.Hoekstra@Microsoft.com</a:t>
            </a:r>
          </a:p>
        </p:txBody>
      </p:sp>
      <p:sp>
        <p:nvSpPr>
          <p:cNvPr id="7" name="Text Placeholder 6"/>
          <p:cNvSpPr>
            <a:spLocks noGrp="1"/>
          </p:cNvSpPr>
          <p:nvPr>
            <p:ph type="body" sz="quarter" idx="13"/>
          </p:nvPr>
        </p:nvSpPr>
        <p:spPr/>
        <p:txBody>
          <a:bodyPr/>
          <a:lstStyle/>
          <a:p>
            <a:r>
              <a:rPr lang="en-US" dirty="0" smtClean="0"/>
              <a:t>BRK1303</a:t>
            </a:r>
            <a:endParaRPr lang="en-US" dirty="0"/>
          </a:p>
        </p:txBody>
      </p:sp>
    </p:spTree>
    <p:extLst>
      <p:ext uri="{BB962C8B-B14F-4D97-AF65-F5344CB8AC3E}">
        <p14:creationId xmlns:p14="http://schemas.microsoft.com/office/powerpoint/2010/main" val="551404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730252"/>
          </a:xfrm>
        </p:spPr>
        <p:txBody>
          <a:bodyPr/>
          <a:lstStyle/>
          <a:p>
            <a:r>
              <a:rPr lang="en-US" dirty="0" smtClean="0"/>
              <a:t>All UWP apps will resume be default</a:t>
            </a:r>
          </a:p>
          <a:p>
            <a:r>
              <a:rPr lang="en-US" dirty="0" smtClean="0"/>
              <a:t>All 8.1 Phone apps and 8.0/8.1 Desktop apps also resume</a:t>
            </a:r>
          </a:p>
          <a:p>
            <a:r>
              <a:rPr lang="en-US" dirty="0" smtClean="0"/>
              <a:t>Windows Phone 7.x and 8.0 apps do *not*</a:t>
            </a:r>
          </a:p>
          <a:p>
            <a:r>
              <a:rPr lang="en-US" dirty="0" smtClean="0"/>
              <a:t>Why?</a:t>
            </a:r>
          </a:p>
          <a:p>
            <a:pPr lvl="1"/>
            <a:r>
              <a:rPr lang="en-US" dirty="0" smtClean="0"/>
              <a:t>App Compatibility</a:t>
            </a:r>
          </a:p>
        </p:txBody>
      </p:sp>
      <p:sp>
        <p:nvSpPr>
          <p:cNvPr id="3" name="Title 2"/>
          <p:cNvSpPr>
            <a:spLocks noGrp="1"/>
          </p:cNvSpPr>
          <p:nvPr>
            <p:ph type="title"/>
          </p:nvPr>
        </p:nvSpPr>
        <p:spPr/>
        <p:txBody>
          <a:bodyPr/>
          <a:lstStyle/>
          <a:p>
            <a:r>
              <a:rPr lang="en-US" dirty="0" smtClean="0"/>
              <a:t>App Resume policy</a:t>
            </a:r>
            <a:endParaRPr lang="en-US" dirty="0"/>
          </a:p>
        </p:txBody>
      </p:sp>
    </p:spTree>
    <p:extLst>
      <p:ext uri="{BB962C8B-B14F-4D97-AF65-F5344CB8AC3E}">
        <p14:creationId xmlns:p14="http://schemas.microsoft.com/office/powerpoint/2010/main" val="136810169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582519"/>
          </a:xfrm>
        </p:spPr>
        <p:txBody>
          <a:bodyPr/>
          <a:lstStyle/>
          <a:p>
            <a:r>
              <a:rPr lang="en-US" dirty="0" smtClean="0"/>
              <a:t>Basically 2 models</a:t>
            </a:r>
          </a:p>
          <a:p>
            <a:pPr lvl="1"/>
            <a:r>
              <a:rPr lang="en-US" dirty="0" smtClean="0"/>
              <a:t>Always resume the experience</a:t>
            </a:r>
          </a:p>
          <a:p>
            <a:pPr lvl="1"/>
            <a:r>
              <a:rPr lang="en-US" dirty="0" smtClean="0"/>
              <a:t>Navigate back to home</a:t>
            </a:r>
          </a:p>
          <a:p>
            <a:r>
              <a:rPr lang="en-US" dirty="0" smtClean="0"/>
              <a:t>Both are good models</a:t>
            </a:r>
          </a:p>
          <a:p>
            <a:r>
              <a:rPr lang="en-US" dirty="0" smtClean="0"/>
              <a:t>Which should you choose?</a:t>
            </a:r>
          </a:p>
          <a:p>
            <a:r>
              <a:rPr lang="en-US" dirty="0" smtClean="0"/>
              <a:t>Depends on your user model</a:t>
            </a:r>
            <a:endParaRPr lang="en-US" dirty="0"/>
          </a:p>
        </p:txBody>
      </p:sp>
      <p:sp>
        <p:nvSpPr>
          <p:cNvPr id="3" name="Title 2"/>
          <p:cNvSpPr>
            <a:spLocks noGrp="1"/>
          </p:cNvSpPr>
          <p:nvPr>
            <p:ph type="title"/>
          </p:nvPr>
        </p:nvSpPr>
        <p:spPr/>
        <p:txBody>
          <a:bodyPr/>
          <a:lstStyle/>
          <a:p>
            <a:r>
              <a:rPr lang="en-US" dirty="0"/>
              <a:t>What does this mean for your app</a:t>
            </a:r>
            <a:r>
              <a:rPr lang="en-US" dirty="0" smtClean="0"/>
              <a:t>?</a:t>
            </a:r>
            <a:endParaRPr lang="en-US" dirty="0"/>
          </a:p>
        </p:txBody>
      </p:sp>
    </p:spTree>
    <p:extLst>
      <p:ext uri="{BB962C8B-B14F-4D97-AF65-F5344CB8AC3E}">
        <p14:creationId xmlns:p14="http://schemas.microsoft.com/office/powerpoint/2010/main" val="14372841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Unifying the navigation model</a:t>
            </a:r>
          </a:p>
        </p:txBody>
      </p:sp>
      <p:sp>
        <p:nvSpPr>
          <p:cNvPr id="3" name="Content Placeholder 2"/>
          <p:cNvSpPr>
            <a:spLocks noGrp="1"/>
          </p:cNvSpPr>
          <p:nvPr>
            <p:ph sz="quarter" idx="18"/>
          </p:nvPr>
        </p:nvSpPr>
        <p:spPr>
          <a:xfrm>
            <a:off x="584226" y="1568098"/>
            <a:ext cx="9958828" cy="3693319"/>
          </a:xfrm>
        </p:spPr>
        <p:txBody>
          <a:bodyPr/>
          <a:lstStyle/>
          <a:p>
            <a:pPr marL="0" indent="0">
              <a:buNone/>
            </a:pPr>
            <a:r>
              <a:rPr lang="en-US" dirty="0" smtClean="0"/>
              <a:t>Evaluated Xbox, Windows, and Phone models</a:t>
            </a:r>
          </a:p>
          <a:p>
            <a:pPr marL="0" indent="0">
              <a:buNone/>
            </a:pPr>
            <a:r>
              <a:rPr lang="en-US" dirty="0" smtClean="0"/>
              <a:t>Back will behave much like Back button in Phone today</a:t>
            </a:r>
          </a:p>
          <a:p>
            <a:pPr marL="621716" lvl="1" indent="0">
              <a:buNone/>
            </a:pPr>
            <a:r>
              <a:rPr lang="en-US" dirty="0" smtClean="0"/>
              <a:t>Navigates back in the app, then back to previous app</a:t>
            </a:r>
          </a:p>
          <a:p>
            <a:pPr marL="621716" lvl="1" indent="0">
              <a:buNone/>
            </a:pPr>
            <a:r>
              <a:rPr lang="en-US" dirty="0" smtClean="0"/>
              <a:t>Start is special: cannot appear multiple times</a:t>
            </a:r>
          </a:p>
        </p:txBody>
      </p:sp>
      <p:grpSp>
        <p:nvGrpSpPr>
          <p:cNvPr id="6" name="Group 5"/>
          <p:cNvGrpSpPr/>
          <p:nvPr/>
        </p:nvGrpSpPr>
        <p:grpSpPr>
          <a:xfrm>
            <a:off x="5813841" y="744730"/>
            <a:ext cx="6008035" cy="317085"/>
            <a:chOff x="5710130" y="1103786"/>
            <a:chExt cx="5890765" cy="310896"/>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0130" y="1109397"/>
              <a:ext cx="5890765" cy="301283"/>
            </a:xfrm>
            <a:prstGeom prst="rect">
              <a:avLst/>
            </a:prstGeom>
          </p:spPr>
        </p:pic>
        <p:sp>
          <p:nvSpPr>
            <p:cNvPr id="5" name="Rectangle 4"/>
            <p:cNvSpPr/>
            <p:nvPr/>
          </p:nvSpPr>
          <p:spPr>
            <a:xfrm>
              <a:off x="6200078" y="1103786"/>
              <a:ext cx="334537" cy="31089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grpSp>
      <p:sp>
        <p:nvSpPr>
          <p:cNvPr id="7" name="Rectangle 6"/>
          <p:cNvSpPr/>
          <p:nvPr/>
        </p:nvSpPr>
        <p:spPr>
          <a:xfrm>
            <a:off x="467183" y="824470"/>
            <a:ext cx="6761374" cy="766513"/>
          </a:xfrm>
          <a:prstGeom prst="rect">
            <a:avLst/>
          </a:prstGeom>
        </p:spPr>
        <p:txBody>
          <a:bodyPr wrap="square">
            <a:spAutoFit/>
          </a:bodyPr>
          <a:lstStyle/>
          <a:p>
            <a:r>
              <a:rPr lang="en-US" sz="1836" dirty="0">
                <a:solidFill>
                  <a:prstClr val="black"/>
                </a:solidFill>
              </a:rPr>
              <a:t/>
            </a:r>
            <a:br>
              <a:rPr lang="en-US" sz="1836" dirty="0">
                <a:solidFill>
                  <a:prstClr val="black"/>
                </a:solidFill>
              </a:rPr>
            </a:br>
            <a:r>
              <a:rPr lang="en-US" sz="2448" dirty="0">
                <a:ln w="3175">
                  <a:noFill/>
                </a:ln>
                <a:solidFill>
                  <a:srgbClr val="13B4E4"/>
                </a:solidFill>
                <a:latin typeface="Segoe UI Semibold" panose="020B0702040204020203" pitchFamily="34" charset="0"/>
                <a:cs typeface="Segoe UI Semibold" panose="020B0702040204020203" pitchFamily="34" charset="0"/>
              </a:rPr>
              <a:t>Go back to where you came from</a:t>
            </a:r>
            <a:endParaRPr lang="en-US" sz="2856" dirty="0">
              <a:solidFill>
                <a:srgbClr val="13B4E4"/>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Tree>
    <p:extLst>
      <p:ext uri="{BB962C8B-B14F-4D97-AF65-F5344CB8AC3E}">
        <p14:creationId xmlns:p14="http://schemas.microsoft.com/office/powerpoint/2010/main" val="375303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BEHAVIOR: EXAMPLE</a:t>
            </a:r>
            <a:endParaRPr lang="en-US" dirty="0"/>
          </a:p>
        </p:txBody>
      </p:sp>
      <p:sp>
        <p:nvSpPr>
          <p:cNvPr id="5" name="Content Placeholder 4"/>
          <p:cNvSpPr>
            <a:spLocks noGrp="1"/>
          </p:cNvSpPr>
          <p:nvPr>
            <p:ph sz="quarter" idx="18"/>
          </p:nvPr>
        </p:nvSpPr>
        <p:spPr>
          <a:xfrm>
            <a:off x="571958" y="1537491"/>
            <a:ext cx="9764443" cy="800219"/>
          </a:xfrm>
        </p:spPr>
        <p:txBody>
          <a:bodyPr/>
          <a:lstStyle/>
          <a:p>
            <a:endParaRPr lang="en-US"/>
          </a:p>
        </p:txBody>
      </p:sp>
      <p:pic>
        <p:nvPicPr>
          <p:cNvPr id="3" name="Picture 3"/>
          <p:cNvPicPr>
            <a:picLocks noChangeAspect="1"/>
          </p:cNvPicPr>
          <p:nvPr/>
        </p:nvPicPr>
        <p:blipFill>
          <a:blip r:embed="rId3"/>
          <a:stretch>
            <a:fillRect/>
          </a:stretch>
        </p:blipFill>
        <p:spPr>
          <a:xfrm>
            <a:off x="1866088" y="2331508"/>
            <a:ext cx="1709773" cy="3079534"/>
          </a:xfrm>
          <a:prstGeom prst="rect">
            <a:avLst/>
          </a:prstGeom>
        </p:spPr>
      </p:pic>
      <p:pic>
        <p:nvPicPr>
          <p:cNvPr id="4" name="Picture 4"/>
          <p:cNvPicPr>
            <a:picLocks noChangeAspect="1"/>
          </p:cNvPicPr>
          <p:nvPr/>
        </p:nvPicPr>
        <p:blipFill>
          <a:blip r:embed="rId4"/>
          <a:stretch>
            <a:fillRect/>
          </a:stretch>
        </p:blipFill>
        <p:spPr>
          <a:xfrm>
            <a:off x="5596502" y="2333451"/>
            <a:ext cx="4853855" cy="3077591"/>
          </a:xfrm>
          <a:prstGeom prst="rect">
            <a:avLst/>
          </a:prstGeom>
        </p:spPr>
      </p:pic>
      <p:sp>
        <p:nvSpPr>
          <p:cNvPr id="6" name="Oval 7"/>
          <p:cNvSpPr/>
          <p:nvPr/>
        </p:nvSpPr>
        <p:spPr>
          <a:xfrm>
            <a:off x="3013429" y="3356036"/>
            <a:ext cx="328298" cy="350768"/>
          </a:xfrm>
          <a:prstGeom prst="ellipse">
            <a:avLst/>
          </a:prstGeom>
          <a:solidFill>
            <a:srgbClr val="FF66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prstClr val="white"/>
              </a:solidFill>
            </a:endParaRPr>
          </a:p>
        </p:txBody>
      </p:sp>
      <p:sp>
        <p:nvSpPr>
          <p:cNvPr id="7" name="Oval 8"/>
          <p:cNvSpPr/>
          <p:nvPr/>
        </p:nvSpPr>
        <p:spPr>
          <a:xfrm>
            <a:off x="6698590" y="3356035"/>
            <a:ext cx="328298" cy="350768"/>
          </a:xfrm>
          <a:prstGeom prst="ellipse">
            <a:avLst/>
          </a:prstGeom>
          <a:solidFill>
            <a:srgbClr val="FF66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prstClr val="white"/>
              </a:solidFill>
            </a:endParaRPr>
          </a:p>
        </p:txBody>
      </p:sp>
      <p:sp>
        <p:nvSpPr>
          <p:cNvPr id="9" name="Rectangle 8"/>
          <p:cNvSpPr/>
          <p:nvPr/>
        </p:nvSpPr>
        <p:spPr>
          <a:xfrm>
            <a:off x="402362" y="1435796"/>
            <a:ext cx="6761374" cy="478376"/>
          </a:xfrm>
          <a:prstGeom prst="rect">
            <a:avLst/>
          </a:prstGeom>
        </p:spPr>
        <p:txBody>
          <a:bodyPr wrap="square">
            <a:spAutoFit/>
          </a:bodyPr>
          <a:lstStyle/>
          <a:p>
            <a:r>
              <a:rPr lang="en-US" sz="2448" dirty="0">
                <a:ln w="3175">
                  <a:noFill/>
                </a:ln>
                <a:solidFill>
                  <a:srgbClr val="13B4E4"/>
                </a:solidFill>
                <a:latin typeface="Segoe UI Semibold" panose="020B0702040204020203" pitchFamily="34" charset="0"/>
                <a:cs typeface="Segoe UI Semibold" panose="020B0702040204020203" pitchFamily="34" charset="0"/>
              </a:rPr>
              <a:t>Same app on Mobile and Desktop</a:t>
            </a:r>
            <a:endParaRPr lang="en-US" sz="2856" dirty="0">
              <a:solidFill>
                <a:srgbClr val="13B4E4"/>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Tree>
    <p:extLst>
      <p:ext uri="{BB962C8B-B14F-4D97-AF65-F5344CB8AC3E}">
        <p14:creationId xmlns:p14="http://schemas.microsoft.com/office/powerpoint/2010/main" val="417167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6088" y="2331508"/>
            <a:ext cx="1709773" cy="3079534"/>
          </a:xfrm>
          <a:prstGeom prst="rect">
            <a:avLst/>
          </a:prstGeom>
        </p:spPr>
      </p:pic>
      <p:pic>
        <p:nvPicPr>
          <p:cNvPr id="5" name="Picture 4"/>
          <p:cNvPicPr>
            <a:picLocks noChangeAspect="1"/>
          </p:cNvPicPr>
          <p:nvPr/>
        </p:nvPicPr>
        <p:blipFill>
          <a:blip r:embed="rId4"/>
          <a:stretch>
            <a:fillRect/>
          </a:stretch>
        </p:blipFill>
        <p:spPr>
          <a:xfrm>
            <a:off x="5596502" y="2331508"/>
            <a:ext cx="4983220" cy="3077591"/>
          </a:xfrm>
          <a:prstGeom prst="rect">
            <a:avLst/>
          </a:prstGeom>
        </p:spPr>
      </p:pic>
      <p:sp>
        <p:nvSpPr>
          <p:cNvPr id="6" name="Oval 5"/>
          <p:cNvSpPr/>
          <p:nvPr/>
        </p:nvSpPr>
        <p:spPr>
          <a:xfrm>
            <a:off x="2392677" y="3497540"/>
            <a:ext cx="328298" cy="350768"/>
          </a:xfrm>
          <a:prstGeom prst="ellipse">
            <a:avLst/>
          </a:prstGeom>
          <a:solidFill>
            <a:srgbClr val="FF66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prstClr val="white"/>
              </a:solidFill>
            </a:endParaRPr>
          </a:p>
        </p:txBody>
      </p:sp>
      <p:sp>
        <p:nvSpPr>
          <p:cNvPr id="7" name="Oval 6"/>
          <p:cNvSpPr/>
          <p:nvPr/>
        </p:nvSpPr>
        <p:spPr>
          <a:xfrm>
            <a:off x="7923962" y="3322156"/>
            <a:ext cx="328298" cy="350768"/>
          </a:xfrm>
          <a:prstGeom prst="ellipse">
            <a:avLst/>
          </a:prstGeom>
          <a:solidFill>
            <a:srgbClr val="FF66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prstClr val="white"/>
              </a:solidFill>
            </a:endParaRPr>
          </a:p>
        </p:txBody>
      </p:sp>
      <p:sp>
        <p:nvSpPr>
          <p:cNvPr id="9" name="Rectangle 8"/>
          <p:cNvSpPr>
            <a:spLocks noChangeAspect="1"/>
          </p:cNvSpPr>
          <p:nvPr/>
        </p:nvSpPr>
        <p:spPr>
          <a:xfrm>
            <a:off x="7755002" y="2828702"/>
            <a:ext cx="169876" cy="1698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0" name="Rectangle 9"/>
          <p:cNvSpPr>
            <a:spLocks noChangeAspect="1"/>
          </p:cNvSpPr>
          <p:nvPr/>
        </p:nvSpPr>
        <p:spPr>
          <a:xfrm>
            <a:off x="2366026" y="5113774"/>
            <a:ext cx="169876" cy="1698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15" name="Rectangle 14"/>
          <p:cNvSpPr/>
          <p:nvPr/>
        </p:nvSpPr>
        <p:spPr>
          <a:xfrm>
            <a:off x="361814" y="1435796"/>
            <a:ext cx="6761374" cy="478376"/>
          </a:xfrm>
          <a:prstGeom prst="rect">
            <a:avLst/>
          </a:prstGeom>
        </p:spPr>
        <p:txBody>
          <a:bodyPr wrap="square">
            <a:spAutoFit/>
          </a:bodyPr>
          <a:lstStyle/>
          <a:p>
            <a:r>
              <a:rPr lang="en-US" sz="2448" dirty="0">
                <a:ln w="3175">
                  <a:noFill/>
                </a:ln>
                <a:solidFill>
                  <a:srgbClr val="13B4E4"/>
                </a:solidFill>
                <a:latin typeface="Segoe UI Semibold" panose="020B0702040204020203" pitchFamily="34" charset="0"/>
                <a:cs typeface="Segoe UI Semibold" panose="020B0702040204020203" pitchFamily="34" charset="0"/>
              </a:rPr>
              <a:t>Same app on Mobile and Desktop</a:t>
            </a:r>
            <a:endParaRPr lang="en-US" sz="2856" dirty="0">
              <a:solidFill>
                <a:srgbClr val="13B4E4"/>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12" name="Title 1"/>
          <p:cNvSpPr>
            <a:spLocks noGrp="1"/>
          </p:cNvSpPr>
          <p:nvPr>
            <p:ph type="title"/>
          </p:nvPr>
        </p:nvSpPr>
        <p:spPr/>
        <p:txBody>
          <a:bodyPr/>
          <a:lstStyle/>
          <a:p>
            <a:r>
              <a:rPr lang="en-US" dirty="0" smtClean="0"/>
              <a:t>BACK BEHAVIOR: EXAMPLE</a:t>
            </a:r>
            <a:endParaRPr lang="en-US" dirty="0"/>
          </a:p>
        </p:txBody>
      </p:sp>
      <p:sp>
        <p:nvSpPr>
          <p:cNvPr id="2" name="Content Placeholder 1"/>
          <p:cNvSpPr>
            <a:spLocks noGrp="1"/>
          </p:cNvSpPr>
          <p:nvPr>
            <p:ph sz="quarter" idx="18"/>
          </p:nvPr>
        </p:nvSpPr>
        <p:spPr>
          <a:xfrm>
            <a:off x="571958" y="1537491"/>
            <a:ext cx="9764443" cy="800219"/>
          </a:xfrm>
        </p:spPr>
        <p:txBody>
          <a:bodyPr/>
          <a:lstStyle/>
          <a:p>
            <a:endParaRPr lang="en-US"/>
          </a:p>
        </p:txBody>
      </p:sp>
    </p:spTree>
    <p:extLst>
      <p:ext uri="{BB962C8B-B14F-4D97-AF65-F5344CB8AC3E}">
        <p14:creationId xmlns:p14="http://schemas.microsoft.com/office/powerpoint/2010/main" val="358125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66088" y="2331508"/>
            <a:ext cx="1709773" cy="3069819"/>
          </a:xfrm>
          <a:prstGeom prst="rect">
            <a:avLst/>
          </a:prstGeom>
        </p:spPr>
      </p:pic>
      <p:pic>
        <p:nvPicPr>
          <p:cNvPr id="5" name="Picture 3"/>
          <p:cNvPicPr>
            <a:picLocks noChangeAspect="1"/>
          </p:cNvPicPr>
          <p:nvPr/>
        </p:nvPicPr>
        <p:blipFill>
          <a:blip r:embed="rId4"/>
          <a:stretch>
            <a:fillRect/>
          </a:stretch>
        </p:blipFill>
        <p:spPr>
          <a:xfrm>
            <a:off x="5596502" y="2331508"/>
            <a:ext cx="4954636" cy="3077591"/>
          </a:xfrm>
          <a:prstGeom prst="rect">
            <a:avLst/>
          </a:prstGeom>
        </p:spPr>
      </p:pic>
      <p:sp>
        <p:nvSpPr>
          <p:cNvPr id="6" name="Oval 7"/>
          <p:cNvSpPr/>
          <p:nvPr/>
        </p:nvSpPr>
        <p:spPr>
          <a:xfrm>
            <a:off x="2246097" y="5050560"/>
            <a:ext cx="328298" cy="350768"/>
          </a:xfrm>
          <a:prstGeom prst="ellipse">
            <a:avLst/>
          </a:prstGeom>
          <a:solidFill>
            <a:srgbClr val="FF66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prstClr val="white"/>
              </a:solidFill>
            </a:endParaRPr>
          </a:p>
        </p:txBody>
      </p:sp>
      <p:sp>
        <p:nvSpPr>
          <p:cNvPr id="7" name="Oval 8"/>
          <p:cNvSpPr/>
          <p:nvPr/>
        </p:nvSpPr>
        <p:spPr>
          <a:xfrm>
            <a:off x="7605615" y="2718560"/>
            <a:ext cx="328298" cy="350768"/>
          </a:xfrm>
          <a:prstGeom prst="ellipse">
            <a:avLst/>
          </a:prstGeom>
          <a:solidFill>
            <a:srgbClr val="FF66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prstClr val="white"/>
              </a:solidFill>
            </a:endParaRPr>
          </a:p>
        </p:txBody>
      </p:sp>
      <p:sp>
        <p:nvSpPr>
          <p:cNvPr id="13" name="Rectangle 12"/>
          <p:cNvSpPr/>
          <p:nvPr/>
        </p:nvSpPr>
        <p:spPr>
          <a:xfrm>
            <a:off x="402362" y="1435796"/>
            <a:ext cx="6761374" cy="478376"/>
          </a:xfrm>
          <a:prstGeom prst="rect">
            <a:avLst/>
          </a:prstGeom>
        </p:spPr>
        <p:txBody>
          <a:bodyPr wrap="square">
            <a:spAutoFit/>
          </a:bodyPr>
          <a:lstStyle/>
          <a:p>
            <a:r>
              <a:rPr lang="en-US" sz="2448" dirty="0">
                <a:ln w="3175">
                  <a:noFill/>
                </a:ln>
                <a:solidFill>
                  <a:srgbClr val="13B4E4"/>
                </a:solidFill>
                <a:latin typeface="Segoe UI Semibold" panose="020B0702040204020203" pitchFamily="34" charset="0"/>
                <a:cs typeface="Segoe UI Semibold" panose="020B0702040204020203" pitchFamily="34" charset="0"/>
              </a:rPr>
              <a:t>Same app on Mobile and Desktop</a:t>
            </a:r>
            <a:endParaRPr lang="en-US" sz="2856" dirty="0">
              <a:solidFill>
                <a:srgbClr val="13B4E4"/>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9" name="Title 1"/>
          <p:cNvSpPr>
            <a:spLocks noGrp="1"/>
          </p:cNvSpPr>
          <p:nvPr>
            <p:ph type="title"/>
          </p:nvPr>
        </p:nvSpPr>
        <p:spPr/>
        <p:txBody>
          <a:bodyPr/>
          <a:lstStyle/>
          <a:p>
            <a:r>
              <a:rPr lang="en-US" dirty="0" smtClean="0"/>
              <a:t>BACK BEHAVIOR: EXAMPLE</a:t>
            </a:r>
            <a:endParaRPr lang="en-US" dirty="0"/>
          </a:p>
        </p:txBody>
      </p:sp>
      <p:sp>
        <p:nvSpPr>
          <p:cNvPr id="2" name="Content Placeholder 1"/>
          <p:cNvSpPr>
            <a:spLocks noGrp="1"/>
          </p:cNvSpPr>
          <p:nvPr>
            <p:ph sz="quarter" idx="18"/>
          </p:nvPr>
        </p:nvSpPr>
        <p:spPr>
          <a:xfrm>
            <a:off x="571958" y="1537491"/>
            <a:ext cx="9764443" cy="800219"/>
          </a:xfrm>
        </p:spPr>
        <p:txBody>
          <a:bodyPr/>
          <a:lstStyle/>
          <a:p>
            <a:endParaRPr lang="en-US"/>
          </a:p>
        </p:txBody>
      </p:sp>
    </p:spTree>
    <p:extLst>
      <p:ext uri="{BB962C8B-B14F-4D97-AF65-F5344CB8AC3E}">
        <p14:creationId xmlns:p14="http://schemas.microsoft.com/office/powerpoint/2010/main" val="182037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6088" y="2331508"/>
            <a:ext cx="1709773" cy="3079534"/>
          </a:xfrm>
          <a:prstGeom prst="rect">
            <a:avLst/>
          </a:prstGeom>
        </p:spPr>
      </p:pic>
      <p:pic>
        <p:nvPicPr>
          <p:cNvPr id="5" name="Picture 2"/>
          <p:cNvPicPr>
            <a:picLocks noChangeAspect="1"/>
          </p:cNvPicPr>
          <p:nvPr/>
        </p:nvPicPr>
        <p:blipFill>
          <a:blip r:embed="rId4"/>
          <a:stretch>
            <a:fillRect/>
          </a:stretch>
        </p:blipFill>
        <p:spPr>
          <a:xfrm>
            <a:off x="5596502" y="2331508"/>
            <a:ext cx="4983220" cy="3077591"/>
          </a:xfrm>
          <a:prstGeom prst="rect">
            <a:avLst/>
          </a:prstGeom>
        </p:spPr>
      </p:pic>
      <p:sp>
        <p:nvSpPr>
          <p:cNvPr id="6" name="Oval 6"/>
          <p:cNvSpPr/>
          <p:nvPr/>
        </p:nvSpPr>
        <p:spPr>
          <a:xfrm>
            <a:off x="2293318" y="5058332"/>
            <a:ext cx="328298" cy="350768"/>
          </a:xfrm>
          <a:prstGeom prst="ellipse">
            <a:avLst/>
          </a:prstGeom>
          <a:solidFill>
            <a:srgbClr val="FF66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prstClr val="white"/>
              </a:solidFill>
            </a:endParaRPr>
          </a:p>
        </p:txBody>
      </p:sp>
      <p:sp>
        <p:nvSpPr>
          <p:cNvPr id="8" name="TextBox 8"/>
          <p:cNvSpPr txBox="1"/>
          <p:nvPr/>
        </p:nvSpPr>
        <p:spPr>
          <a:xfrm>
            <a:off x="968901" y="5902553"/>
            <a:ext cx="10412103" cy="374846"/>
          </a:xfrm>
          <a:prstGeom prst="rect">
            <a:avLst/>
          </a:prstGeom>
          <a:noFill/>
        </p:spPr>
        <p:txBody>
          <a:bodyPr wrap="square" rtlCol="0">
            <a:spAutoFit/>
          </a:bodyPr>
          <a:lstStyle/>
          <a:p>
            <a:r>
              <a:rPr lang="en-US" sz="1836" dirty="0">
                <a:latin typeface="Segoe UI Light" panose="020B0502040204020203" pitchFamily="34" charset="0"/>
                <a:cs typeface="Segoe UI Light" panose="020B0502040204020203" pitchFamily="34" charset="0"/>
              </a:rPr>
              <a:t>On desktop, Back button in the app chrome becomes disabled when it dead ends at the root of the app.</a:t>
            </a:r>
          </a:p>
        </p:txBody>
      </p:sp>
      <p:sp>
        <p:nvSpPr>
          <p:cNvPr id="10" name="Rectangle 9"/>
          <p:cNvSpPr/>
          <p:nvPr/>
        </p:nvSpPr>
        <p:spPr>
          <a:xfrm>
            <a:off x="429395" y="1435796"/>
            <a:ext cx="6761374" cy="478376"/>
          </a:xfrm>
          <a:prstGeom prst="rect">
            <a:avLst/>
          </a:prstGeom>
        </p:spPr>
        <p:txBody>
          <a:bodyPr wrap="square">
            <a:spAutoFit/>
          </a:bodyPr>
          <a:lstStyle/>
          <a:p>
            <a:r>
              <a:rPr lang="en-US" sz="2448" dirty="0">
                <a:ln w="3175">
                  <a:noFill/>
                </a:ln>
                <a:solidFill>
                  <a:srgbClr val="13B4E4"/>
                </a:solidFill>
                <a:latin typeface="Segoe UI Semibold" panose="020B0702040204020203" pitchFamily="34" charset="0"/>
                <a:cs typeface="Segoe UI Semibold" panose="020B0702040204020203" pitchFamily="34" charset="0"/>
              </a:rPr>
              <a:t>Same app on Mobile and Desktop</a:t>
            </a:r>
            <a:endParaRPr lang="en-US" sz="2856" dirty="0">
              <a:solidFill>
                <a:srgbClr val="13B4E4"/>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11" name="Title 1"/>
          <p:cNvSpPr>
            <a:spLocks noGrp="1"/>
          </p:cNvSpPr>
          <p:nvPr>
            <p:ph type="title"/>
          </p:nvPr>
        </p:nvSpPr>
        <p:spPr/>
        <p:txBody>
          <a:bodyPr/>
          <a:lstStyle/>
          <a:p>
            <a:r>
              <a:rPr lang="en-US" dirty="0" smtClean="0"/>
              <a:t>BACK BEHAVIOR: EXAMPLE</a:t>
            </a:r>
            <a:endParaRPr lang="en-US" dirty="0"/>
          </a:p>
        </p:txBody>
      </p:sp>
      <p:sp>
        <p:nvSpPr>
          <p:cNvPr id="2" name="Content Placeholder 1"/>
          <p:cNvSpPr>
            <a:spLocks noGrp="1"/>
          </p:cNvSpPr>
          <p:nvPr>
            <p:ph sz="quarter" idx="18"/>
          </p:nvPr>
        </p:nvSpPr>
        <p:spPr>
          <a:xfrm>
            <a:off x="571958" y="1537491"/>
            <a:ext cx="9764443" cy="800219"/>
          </a:xfrm>
        </p:spPr>
        <p:txBody>
          <a:bodyPr/>
          <a:lstStyle/>
          <a:p>
            <a:endParaRPr lang="en-US"/>
          </a:p>
        </p:txBody>
      </p:sp>
    </p:spTree>
    <p:extLst>
      <p:ext uri="{BB962C8B-B14F-4D97-AF65-F5344CB8AC3E}">
        <p14:creationId xmlns:p14="http://schemas.microsoft.com/office/powerpoint/2010/main" val="21461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More information</a:t>
            </a:r>
            <a:endParaRPr lang="en-US" dirty="0"/>
          </a:p>
        </p:txBody>
      </p:sp>
      <p:sp>
        <p:nvSpPr>
          <p:cNvPr id="3" name="Content Placeholder 2"/>
          <p:cNvSpPr>
            <a:spLocks noGrp="1"/>
          </p:cNvSpPr>
          <p:nvPr>
            <p:ph type="body" sz="quarter" idx="10"/>
          </p:nvPr>
        </p:nvSpPr>
        <p:spPr/>
        <p:txBody>
          <a:bodyPr/>
          <a:lstStyle/>
          <a:p>
            <a:r>
              <a:rPr lang="nl-NL" dirty="0"/>
              <a:t>Windows 10 Background Execution And Multi-Tasking (Michael Palermo, Jerry Nixon) Wed May 6, 3:15PM – 4:30PM</a:t>
            </a:r>
          </a:p>
          <a:p>
            <a:endParaRPr lang="en-US" dirty="0"/>
          </a:p>
        </p:txBody>
      </p:sp>
    </p:spTree>
    <p:extLst>
      <p:ext uri="{BB962C8B-B14F-4D97-AF65-F5344CB8AC3E}">
        <p14:creationId xmlns:p14="http://schemas.microsoft.com/office/powerpoint/2010/main" val="28055985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561012"/>
          </a:xfrm>
        </p:spPr>
        <p:txBody>
          <a:bodyPr>
            <a:normAutofit lnSpcReduction="10000"/>
          </a:bodyPr>
          <a:lstStyle/>
          <a:p>
            <a:r>
              <a:rPr lang="en-US" dirty="0" smtClean="0"/>
              <a:t>Apps have traditionally on mobile devices been isolated</a:t>
            </a:r>
          </a:p>
          <a:p>
            <a:r>
              <a:rPr lang="en-US" dirty="0" smtClean="0"/>
              <a:t>Isolation is good but…</a:t>
            </a:r>
          </a:p>
          <a:p>
            <a:r>
              <a:rPr lang="en-US" dirty="0" smtClean="0"/>
              <a:t>Users want to get things done</a:t>
            </a:r>
          </a:p>
          <a:p>
            <a:r>
              <a:rPr lang="en-US" dirty="0" smtClean="0"/>
              <a:t>What did the web teach us?</a:t>
            </a:r>
          </a:p>
          <a:p>
            <a:pPr lvl="1"/>
            <a:r>
              <a:rPr lang="en-US" dirty="0" smtClean="0"/>
              <a:t>URL based activation/app model allows for apps to integrate easily </a:t>
            </a:r>
          </a:p>
          <a:p>
            <a:pPr lvl="1"/>
            <a:r>
              <a:rPr lang="en-US" dirty="0" smtClean="0"/>
              <a:t>Keep it simple</a:t>
            </a:r>
          </a:p>
          <a:p>
            <a:pPr lvl="1"/>
            <a:r>
              <a:rPr lang="en-US" dirty="0" smtClean="0"/>
              <a:t>Build it and let the ecosystem flourish</a:t>
            </a:r>
          </a:p>
          <a:p>
            <a:r>
              <a:rPr lang="en-US" dirty="0" smtClean="0"/>
              <a:t>What did COM teach us?</a:t>
            </a:r>
          </a:p>
          <a:p>
            <a:pPr lvl="1"/>
            <a:r>
              <a:rPr lang="en-US" dirty="0" smtClean="0"/>
              <a:t>Build it and let the ecosystem flourish</a:t>
            </a:r>
          </a:p>
          <a:p>
            <a:pPr lvl="1"/>
            <a:r>
              <a:rPr lang="en-US" dirty="0" smtClean="0"/>
              <a:t>Complexity kills</a:t>
            </a:r>
          </a:p>
          <a:p>
            <a:endParaRPr lang="en-US" dirty="0"/>
          </a:p>
        </p:txBody>
      </p:sp>
      <p:sp>
        <p:nvSpPr>
          <p:cNvPr id="3" name="Title 2"/>
          <p:cNvSpPr>
            <a:spLocks noGrp="1"/>
          </p:cNvSpPr>
          <p:nvPr>
            <p:ph type="title"/>
          </p:nvPr>
        </p:nvSpPr>
        <p:spPr/>
        <p:txBody>
          <a:bodyPr/>
          <a:lstStyle/>
          <a:p>
            <a:r>
              <a:rPr lang="en-US" smtClean="0"/>
              <a:t>App Integration</a:t>
            </a:r>
            <a:endParaRPr lang="en-US" dirty="0"/>
          </a:p>
        </p:txBody>
      </p:sp>
    </p:spTree>
    <p:extLst>
      <p:ext uri="{BB962C8B-B14F-4D97-AF65-F5344CB8AC3E}">
        <p14:creationId xmlns:p14="http://schemas.microsoft.com/office/powerpoint/2010/main" val="28973627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web of apps</a:t>
            </a:r>
            <a:endParaRPr lang="en-US" dirty="0"/>
          </a:p>
        </p:txBody>
      </p:sp>
    </p:spTree>
    <p:extLst>
      <p:ext uri="{BB962C8B-B14F-4D97-AF65-F5344CB8AC3E}">
        <p14:creationId xmlns:p14="http://schemas.microsoft.com/office/powerpoint/2010/main" val="23736825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Why do we need an app model?</a:t>
            </a:r>
          </a:p>
          <a:p>
            <a:r>
              <a:rPr lang="en-US" dirty="0" smtClean="0"/>
              <a:t>What is the Windows App Model</a:t>
            </a:r>
          </a:p>
          <a:p>
            <a:endParaRPr lang="en-US" dirty="0" smtClean="0"/>
          </a:p>
          <a:p>
            <a:endParaRPr lang="en-US"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968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07579"/>
          </a:xfrm>
        </p:spPr>
        <p:txBody>
          <a:bodyPr/>
          <a:lstStyle/>
          <a:p>
            <a:r>
              <a:rPr lang="en-US" dirty="0" smtClean="0"/>
              <a:t>Allow apps to integrate using the best of the web</a:t>
            </a:r>
          </a:p>
          <a:p>
            <a:r>
              <a:rPr lang="en-US" dirty="0" smtClean="0"/>
              <a:t>URL based activation/communication</a:t>
            </a:r>
          </a:p>
          <a:p>
            <a:r>
              <a:rPr lang="en-US" dirty="0" smtClean="0"/>
              <a:t>Foreground to Foreground</a:t>
            </a:r>
          </a:p>
          <a:p>
            <a:pPr lvl="1"/>
            <a:r>
              <a:rPr lang="en-US" dirty="0" smtClean="0"/>
              <a:t>Very similar to the web model</a:t>
            </a:r>
          </a:p>
          <a:p>
            <a:pPr lvl="1"/>
            <a:r>
              <a:rPr lang="en-US" dirty="0" smtClean="0"/>
              <a:t>Allows for custom scheme invocation </a:t>
            </a:r>
            <a:r>
              <a:rPr lang="en-US" smtClean="0"/>
              <a:t>skype:matthijshoekstra </a:t>
            </a:r>
            <a:endParaRPr lang="en-US" dirty="0" smtClean="0"/>
          </a:p>
          <a:p>
            <a:pPr lvl="1"/>
            <a:r>
              <a:rPr lang="en-US" dirty="0" smtClean="0"/>
              <a:t>New in 10 -  the ability to return results, query for apps and enumerate apps</a:t>
            </a:r>
          </a:p>
          <a:p>
            <a:r>
              <a:rPr lang="en-US" dirty="0" smtClean="0"/>
              <a:t>Foreground to Background</a:t>
            </a:r>
          </a:p>
          <a:p>
            <a:pPr lvl="1"/>
            <a:r>
              <a:rPr lang="en-US" dirty="0" smtClean="0"/>
              <a:t>Application services</a:t>
            </a:r>
          </a:p>
          <a:p>
            <a:pPr lvl="1"/>
            <a:r>
              <a:rPr lang="en-US" dirty="0" smtClean="0"/>
              <a:t>Enables you to “publish” a background task that can be called by other apps</a:t>
            </a:r>
          </a:p>
          <a:p>
            <a:pPr lvl="1"/>
            <a:r>
              <a:rPr lang="en-US" dirty="0" smtClean="0"/>
              <a:t>Facebook &amp; Twitter integration with the People app is a key example of this	</a:t>
            </a:r>
            <a:endParaRPr lang="en-US" dirty="0"/>
          </a:p>
        </p:txBody>
      </p:sp>
      <p:sp>
        <p:nvSpPr>
          <p:cNvPr id="3" name="Title 2"/>
          <p:cNvSpPr>
            <a:spLocks noGrp="1"/>
          </p:cNvSpPr>
          <p:nvPr>
            <p:ph type="title"/>
          </p:nvPr>
        </p:nvSpPr>
        <p:spPr/>
        <p:txBody>
          <a:bodyPr/>
          <a:lstStyle/>
          <a:p>
            <a:r>
              <a:rPr lang="en-US" dirty="0" smtClean="0"/>
              <a:t>Building a Web of Apps</a:t>
            </a:r>
            <a:endParaRPr lang="en-US" dirty="0"/>
          </a:p>
        </p:txBody>
      </p:sp>
    </p:spTree>
    <p:extLst>
      <p:ext uri="{BB962C8B-B14F-4D97-AF65-F5344CB8AC3E}">
        <p14:creationId xmlns:p14="http://schemas.microsoft.com/office/powerpoint/2010/main" val="390581774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4"/>
          </p:nvPr>
        </p:nvSpPr>
        <p:spPr>
          <a:xfrm>
            <a:off x="274640" y="1212851"/>
            <a:ext cx="11887198" cy="5103811"/>
          </a:xfrm>
        </p:spPr>
        <p:txBody>
          <a:bodyPr>
            <a:normAutofit fontScale="77500" lnSpcReduction="20000"/>
          </a:bodyPr>
          <a:lstStyle/>
          <a:p>
            <a:r>
              <a:rPr lang="en-US" dirty="0" smtClean="0"/>
              <a:t>Using our own technology was a key feature for 10</a:t>
            </a:r>
          </a:p>
          <a:p>
            <a:r>
              <a:rPr lang="en-US" dirty="0" smtClean="0"/>
              <a:t>Cortana and People app use app services extensively</a:t>
            </a:r>
          </a:p>
          <a:p>
            <a:r>
              <a:rPr lang="en-US" dirty="0" smtClean="0"/>
              <a:t>People</a:t>
            </a:r>
          </a:p>
          <a:p>
            <a:pPr lvl="1"/>
            <a:r>
              <a:rPr lang="en-US" dirty="0" smtClean="0"/>
              <a:t>Social Network Extensibility</a:t>
            </a:r>
          </a:p>
          <a:p>
            <a:r>
              <a:rPr lang="en-US" dirty="0" smtClean="0"/>
              <a:t>Cortana</a:t>
            </a:r>
          </a:p>
          <a:p>
            <a:pPr lvl="1"/>
            <a:r>
              <a:rPr lang="en-US" dirty="0" smtClean="0"/>
              <a:t>Voice Commands on Cortana’s canvas</a:t>
            </a:r>
          </a:p>
          <a:p>
            <a:r>
              <a:rPr lang="en-US" dirty="0" smtClean="0"/>
              <a:t>Office &amp; Skype</a:t>
            </a:r>
          </a:p>
          <a:p>
            <a:pPr lvl="1"/>
            <a:r>
              <a:rPr lang="en-US" dirty="0" smtClean="0"/>
              <a:t>Skype: &amp; Lync: for meeting requests</a:t>
            </a:r>
          </a:p>
          <a:p>
            <a:r>
              <a:rPr lang="en-US" dirty="0" smtClean="0"/>
              <a:t>Interactive Toasts</a:t>
            </a:r>
          </a:p>
          <a:p>
            <a:r>
              <a:rPr lang="en-US" dirty="0" smtClean="0"/>
              <a:t>Photos</a:t>
            </a:r>
          </a:p>
          <a:p>
            <a:pPr lvl="1"/>
            <a:r>
              <a:rPr lang="en-US" dirty="0" smtClean="0"/>
              <a:t>Photo Editors</a:t>
            </a:r>
          </a:p>
          <a:p>
            <a:r>
              <a:rPr lang="en-US" dirty="0" smtClean="0"/>
              <a:t>Camera</a:t>
            </a:r>
          </a:p>
          <a:p>
            <a:pPr lvl="1"/>
            <a:r>
              <a:rPr lang="en-US" dirty="0"/>
              <a:t>Lens</a:t>
            </a:r>
          </a:p>
          <a:p>
            <a:pPr marL="342900" lvl="1" indent="0">
              <a:buNone/>
            </a:pPr>
            <a:endParaRPr lang="en-US" dirty="0"/>
          </a:p>
        </p:txBody>
      </p:sp>
      <p:sp>
        <p:nvSpPr>
          <p:cNvPr id="3" name="Title 2"/>
          <p:cNvSpPr>
            <a:spLocks noGrp="1"/>
          </p:cNvSpPr>
          <p:nvPr>
            <p:ph type="title"/>
          </p:nvPr>
        </p:nvSpPr>
        <p:spPr/>
        <p:txBody>
          <a:bodyPr/>
          <a:lstStyle/>
          <a:p>
            <a:r>
              <a:rPr lang="en-US" dirty="0" smtClean="0"/>
              <a:t>App </a:t>
            </a:r>
            <a:r>
              <a:rPr lang="en-US" smtClean="0"/>
              <a:t>2 App/App </a:t>
            </a:r>
            <a:r>
              <a:rPr lang="en-US" dirty="0" smtClean="0"/>
              <a:t>Services and 1st party apps</a:t>
            </a:r>
            <a:endParaRPr lang="en-US" dirty="0"/>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0186980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037" y="580006"/>
            <a:ext cx="9914980" cy="1529469"/>
          </a:xfrm>
        </p:spPr>
        <p:txBody>
          <a:bodyPr/>
          <a:lstStyle/>
          <a:p>
            <a:r>
              <a:rPr lang="en-US" smtClean="0"/>
              <a:t>Example:  Viber integration with Cortana</a:t>
            </a:r>
            <a:endParaRPr lang="en-US" dirty="0"/>
          </a:p>
        </p:txBody>
      </p:sp>
      <p:sp>
        <p:nvSpPr>
          <p:cNvPr id="9" name="Content Placeholder 8"/>
          <p:cNvSpPr>
            <a:spLocks noGrp="1"/>
          </p:cNvSpPr>
          <p:nvPr>
            <p:ph sz="half" idx="1"/>
          </p:nvPr>
        </p:nvSpPr>
        <p:spPr>
          <a:xfrm>
            <a:off x="350837" y="2209741"/>
            <a:ext cx="4850225" cy="3287054"/>
          </a:xfrm>
        </p:spPr>
        <p:txBody>
          <a:bodyPr/>
          <a:lstStyle/>
          <a:p>
            <a:r>
              <a:rPr lang="en-US" sz="3600" dirty="0" smtClean="0"/>
              <a:t>Define the app services in the </a:t>
            </a:r>
            <a:r>
              <a:rPr lang="en-US" sz="3600" dirty="0" err="1" smtClean="0"/>
              <a:t>appmanifest</a:t>
            </a:r>
            <a:endParaRPr lang="en-US" sz="3600" dirty="0" smtClean="0"/>
          </a:p>
          <a:p>
            <a:r>
              <a:rPr lang="en-US" sz="3600" dirty="0" smtClean="0"/>
              <a:t>Register the Voice Command Definition file with Cortana</a:t>
            </a:r>
          </a:p>
        </p:txBody>
      </p:sp>
      <p:sp>
        <p:nvSpPr>
          <p:cNvPr id="11" name="Content Placeholder 10"/>
          <p:cNvSpPr>
            <a:spLocks noGrp="1"/>
          </p:cNvSpPr>
          <p:nvPr>
            <p:ph sz="half" idx="2"/>
          </p:nvPr>
        </p:nvSpPr>
        <p:spPr>
          <a:xfrm>
            <a:off x="4999038" y="2100480"/>
            <a:ext cx="6781800" cy="3619452"/>
          </a:xfrm>
          <a:prstGeom prst="rect">
            <a:avLst/>
          </a:prstGeom>
          <a:solidFill>
            <a:schemeClr val="tx1"/>
          </a:solidFill>
        </p:spPr>
        <p:txBody>
          <a:bodyPr wrap="square">
            <a:spAutoFit/>
          </a:bodyPr>
          <a:lstStyle/>
          <a:p>
            <a:pPr marL="0" indent="0">
              <a:spcBef>
                <a:spcPts val="0"/>
              </a:spcBef>
              <a:buNone/>
            </a:pP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In </a:t>
            </a:r>
            <a:r>
              <a:rPr lang="en-US" sz="1600" dirty="0" err="1"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package.appxManifest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&lt;</a:t>
            </a:r>
            <a:r>
              <a:rPr lang="en-US" sz="1200" dirty="0" smtClean="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Extensions</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&lt;</a:t>
            </a:r>
            <a:r>
              <a:rPr lang="en-US" sz="1200" dirty="0" err="1" smtClean="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uap:Extension</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1200" dirty="0" smtClean="0">
                <a:solidFill>
                  <a:srgbClr val="FF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Category</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err="1"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windows.appService</a:t>
            </a:r>
            <a:r>
              <a:rPr lang="en-US" sz="12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1200" dirty="0" err="1" smtClean="0">
                <a:solidFill>
                  <a:srgbClr val="FF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EntryPoint</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err="1"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ViberServices.ViberVoiceCommandService</a:t>
            </a:r>
            <a:r>
              <a:rPr lang="en-US" sz="12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&lt;</a:t>
            </a:r>
            <a:r>
              <a:rPr lang="en-US" sz="1200" dirty="0" err="1" smtClean="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uap:AppService</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1200" dirty="0" smtClean="0">
                <a:solidFill>
                  <a:srgbClr val="FF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Name</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err="1" smtClean="0">
                <a:solidFill>
                  <a:srgbClr val="0000FF"/>
                </a:solidFill>
                <a:latin typeface="Consolas" panose="020B0609020204030204" pitchFamily="49" charset="0"/>
                <a:ea typeface="Calibri" panose="020F0502020204030204" pitchFamily="34" charset="0"/>
                <a:cs typeface="Times New Roman" panose="02020603050405020304" pitchFamily="18" charset="0"/>
              </a:rPr>
              <a:t>ViberVoiceServiceEndpoint</a:t>
            </a:r>
            <a:r>
              <a:rPr lang="en-US" sz="12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/&gt;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&lt;/</a:t>
            </a:r>
            <a:r>
              <a:rPr lang="en-US" sz="1200" dirty="0" err="1" smtClean="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uap:Extension</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&lt;/</a:t>
            </a:r>
            <a:r>
              <a:rPr lang="en-US" sz="1200" dirty="0" smtClean="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Extensions</a:t>
            </a: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p>
          <a:p>
            <a:pPr marL="0" indent="0">
              <a:spcBef>
                <a:spcPts val="0"/>
              </a:spcBef>
              <a:buNone/>
            </a:pPr>
            <a:endParaRPr lang="en-US" sz="1200" dirty="0">
              <a:solidFill>
                <a:srgbClr val="0000FF"/>
              </a:solidFill>
              <a:effectLst/>
              <a:highlight>
                <a:srgbClr val="FFFFFF"/>
              </a:highlight>
              <a:latin typeface="Consolas" panose="020B0609020204030204" pitchFamily="49" charset="0"/>
              <a:ea typeface="Calibri" panose="020F0502020204030204" pitchFamily="34" charset="0"/>
              <a:cs typeface="Times New Roman" panose="02020603050405020304" pitchFamily="18" charset="0"/>
            </a:endParaRPr>
          </a:p>
          <a:p>
            <a:pPr marL="0" indent="0">
              <a:spcBef>
                <a:spcPts val="0"/>
              </a:spcBef>
              <a:buNone/>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600" dirty="0" smtClean="0">
                <a:latin typeface="Calibri" panose="020F0502020204030204" pitchFamily="34" charset="0"/>
                <a:ea typeface="Calibri" panose="020F0502020204030204" pitchFamily="34" charset="0"/>
                <a:cs typeface="Times New Roman" panose="02020603050405020304" pitchFamily="18" charset="0"/>
              </a:rPr>
              <a:t>In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viber.vcd</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&lt;</a:t>
            </a:r>
            <a:r>
              <a:rPr lang="en-US" sz="1200" dirty="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Command</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1200" dirty="0">
                <a:solidFill>
                  <a:srgbClr val="FF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Name</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err="1">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SendMessage</a:t>
            </a:r>
            <a:r>
              <a:rPr lang="en-US" sz="12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&lt;</a:t>
            </a:r>
            <a:r>
              <a:rPr lang="en-US" sz="1200" dirty="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Example</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r>
              <a:rPr lang="en-US" sz="12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Tell Mark to buy ink and paper </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&lt;/</a:t>
            </a:r>
            <a:r>
              <a:rPr lang="en-US" sz="1200" dirty="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Example</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&lt;</a:t>
            </a:r>
            <a:r>
              <a:rPr lang="en-US" sz="1200" dirty="0" err="1">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ListenFor</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1200" dirty="0" err="1">
                <a:solidFill>
                  <a:srgbClr val="FF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RequireAppName</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err="1">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BeforeOrAfterPhrase</a:t>
            </a:r>
            <a:r>
              <a:rPr lang="en-US" sz="12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r>
              <a:rPr lang="en-US" sz="12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Tell {contact} [to] {message} </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&lt;/</a:t>
            </a:r>
            <a:r>
              <a:rPr lang="en-US" sz="1200" dirty="0" err="1">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ListenFor</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&lt;</a:t>
            </a:r>
            <a:r>
              <a:rPr lang="en-US" sz="1200" dirty="0" err="1">
                <a:solidFill>
                  <a:srgbClr val="A31515"/>
                </a:solidFill>
                <a:latin typeface="Consolas" panose="020B0609020204030204" pitchFamily="49" charset="0"/>
                <a:ea typeface="Calibri" panose="020F0502020204030204" pitchFamily="34" charset="0"/>
                <a:cs typeface="Times New Roman" panose="02020603050405020304" pitchFamily="18" charset="0"/>
              </a:rPr>
              <a:t>VoiceCommandService</a:t>
            </a:r>
            <a:r>
              <a:rPr lang="en-US" sz="12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r>
              <a:rPr lang="en-US" sz="12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Target</a:t>
            </a:r>
            <a:r>
              <a:rPr lang="en-US" sz="12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12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en-US" sz="12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ViberVoiceServiceEndpoint</a:t>
            </a:r>
            <a:r>
              <a:rPr lang="en-US" sz="12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en-US" sz="12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/&gt;</a:t>
            </a:r>
            <a:r>
              <a:rPr lang="en-US" sz="12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2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&lt;/</a:t>
            </a:r>
            <a:r>
              <a:rPr lang="en-US" sz="1200" dirty="0">
                <a:solidFill>
                  <a:srgbClr val="A31515"/>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Command</a:t>
            </a:r>
            <a:r>
              <a:rPr lang="en-US" sz="12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&gt;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95794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36"/>
          <p:cNvPicPr>
            <a:picLocks noChangeAspect="1"/>
          </p:cNvPicPr>
          <p:nvPr/>
        </p:nvPicPr>
        <p:blipFill>
          <a:blip r:embed="rId2" cstate="print">
            <a:duotone>
              <a:prstClr val="black"/>
              <a:schemeClr val="bg1">
                <a:tint val="45000"/>
                <a:satMod val="400000"/>
              </a:schemeClr>
            </a:duotone>
            <a:lum contrast="-62000"/>
            <a:extLst>
              <a:ext uri="{BEBA8EAE-BF5A-486C-A8C5-ECC9F3942E4B}">
                <a14:imgProps xmlns:a14="http://schemas.microsoft.com/office/drawing/2010/main">
                  <a14:imgLayer r:embed="rId3">
                    <a14:imgEffect>
                      <a14:brightnessContrast contrast="-64000"/>
                    </a14:imgEffect>
                  </a14:imgLayer>
                </a14:imgProps>
              </a:ext>
              <a:ext uri="{28A0092B-C50C-407E-A947-70E740481C1C}">
                <a14:useLocalDpi xmlns:a14="http://schemas.microsoft.com/office/drawing/2010/main" val="0"/>
              </a:ext>
            </a:extLst>
          </a:blip>
          <a:stretch>
            <a:fillRect/>
          </a:stretch>
        </p:blipFill>
        <p:spPr>
          <a:xfrm>
            <a:off x="2789238" y="1363662"/>
            <a:ext cx="7315200" cy="4330406"/>
          </a:xfrm>
          <a:prstGeom prst="roundRect">
            <a:avLst>
              <a:gd name="adj" fmla="val 8594"/>
            </a:avLst>
          </a:prstGeom>
          <a:solidFill>
            <a:srgbClr val="FFFFFF">
              <a:shade val="85000"/>
            </a:srgbClr>
          </a:solidFill>
          <a:ln>
            <a:noFill/>
          </a:ln>
          <a:effectLst/>
        </p:spPr>
      </p:pic>
      <p:sp>
        <p:nvSpPr>
          <p:cNvPr id="3" name="Title 2"/>
          <p:cNvSpPr>
            <a:spLocks noGrp="1"/>
          </p:cNvSpPr>
          <p:nvPr>
            <p:ph type="title"/>
          </p:nvPr>
        </p:nvSpPr>
        <p:spPr/>
        <p:txBody>
          <a:bodyPr/>
          <a:lstStyle/>
          <a:p>
            <a:r>
              <a:rPr lang="en-US" dirty="0" smtClean="0"/>
              <a:t>Scenario: Enterprise Suite of Apps</a:t>
            </a:r>
            <a:endParaRPr lang="en-US" dirty="0"/>
          </a:p>
        </p:txBody>
      </p:sp>
      <p:grpSp>
        <p:nvGrpSpPr>
          <p:cNvPr id="41" name="Group 35"/>
          <p:cNvGrpSpPr/>
          <p:nvPr/>
        </p:nvGrpSpPr>
        <p:grpSpPr>
          <a:xfrm>
            <a:off x="3138408" y="1966328"/>
            <a:ext cx="2066500" cy="1575094"/>
            <a:chOff x="9995362" y="3644424"/>
            <a:chExt cx="1583790" cy="1071410"/>
          </a:xfrm>
        </p:grpSpPr>
        <p:pic>
          <p:nvPicPr>
            <p:cNvPr id="43"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5362" y="3644424"/>
              <a:ext cx="1583790" cy="99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7471" y="3760561"/>
              <a:ext cx="1363466" cy="766575"/>
            </a:xfrm>
            <a:prstGeom prst="rect">
              <a:avLst/>
            </a:prstGeom>
          </p:spPr>
        </p:pic>
        <p:pic>
          <p:nvPicPr>
            <p:cNvPr id="46"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7721" y="3931411"/>
              <a:ext cx="405620" cy="784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3532" y="4019086"/>
              <a:ext cx="348195" cy="619014"/>
            </a:xfrm>
            <a:prstGeom prst="rect">
              <a:avLst/>
            </a:prstGeom>
          </p:spPr>
        </p:pic>
      </p:grpSp>
      <p:sp>
        <p:nvSpPr>
          <p:cNvPr id="42" name="TextBox 41"/>
          <p:cNvSpPr txBox="1"/>
          <p:nvPr/>
        </p:nvSpPr>
        <p:spPr>
          <a:xfrm>
            <a:off x="3138408" y="1430984"/>
            <a:ext cx="2045485" cy="470898"/>
          </a:xfrm>
          <a:prstGeom prst="rect">
            <a:avLst/>
          </a:prstGeom>
          <a:noFill/>
        </p:spPr>
        <p:txBody>
          <a:bodyPr wrap="square" lIns="137160" tIns="109728" rIns="137160" bIns="109728" rtlCol="0">
            <a:spAutoFit/>
          </a:bodyPr>
          <a:lstStyle/>
          <a:p>
            <a:pPr algn="ctr">
              <a:lnSpc>
                <a:spcPct val="90000"/>
              </a:lnSpc>
              <a:spcBef>
                <a:spcPts val="600"/>
              </a:spcBef>
            </a:pPr>
            <a:r>
              <a:rPr lang="en-GB" dirty="0" smtClean="0">
                <a:solidFill>
                  <a:srgbClr val="FFFFFF"/>
                </a:solidFill>
              </a:rPr>
              <a:t>Product Scanner</a:t>
            </a:r>
          </a:p>
        </p:txBody>
      </p:sp>
      <p:grpSp>
        <p:nvGrpSpPr>
          <p:cNvPr id="56" name="Group 35"/>
          <p:cNvGrpSpPr/>
          <p:nvPr/>
        </p:nvGrpSpPr>
        <p:grpSpPr>
          <a:xfrm>
            <a:off x="5413588" y="3962488"/>
            <a:ext cx="2066500" cy="1575094"/>
            <a:chOff x="9995362" y="3644424"/>
            <a:chExt cx="1583790" cy="1071410"/>
          </a:xfrm>
        </p:grpSpPr>
        <p:pic>
          <p:nvPicPr>
            <p:cNvPr id="58"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5362" y="3644424"/>
              <a:ext cx="1583790" cy="99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9"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7471" y="3760561"/>
              <a:ext cx="1363466" cy="766575"/>
            </a:xfrm>
            <a:prstGeom prst="rect">
              <a:avLst/>
            </a:prstGeom>
          </p:spPr>
        </p:pic>
        <p:pic>
          <p:nvPicPr>
            <p:cNvPr id="60"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7721" y="3931411"/>
              <a:ext cx="405620" cy="784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3532" y="4019086"/>
              <a:ext cx="348195" cy="619014"/>
            </a:xfrm>
            <a:prstGeom prst="rect">
              <a:avLst/>
            </a:prstGeom>
          </p:spPr>
        </p:pic>
      </p:grpSp>
      <p:sp>
        <p:nvSpPr>
          <p:cNvPr id="57" name="TextBox 56"/>
          <p:cNvSpPr txBox="1"/>
          <p:nvPr/>
        </p:nvSpPr>
        <p:spPr>
          <a:xfrm>
            <a:off x="5413588" y="3427144"/>
            <a:ext cx="2045485" cy="470898"/>
          </a:xfrm>
          <a:prstGeom prst="rect">
            <a:avLst/>
          </a:prstGeom>
          <a:noFill/>
        </p:spPr>
        <p:txBody>
          <a:bodyPr wrap="square" lIns="137160" tIns="109728" rIns="137160" bIns="109728" rtlCol="0">
            <a:spAutoFit/>
          </a:bodyPr>
          <a:lstStyle/>
          <a:p>
            <a:pPr algn="ctr">
              <a:lnSpc>
                <a:spcPct val="90000"/>
              </a:lnSpc>
              <a:spcBef>
                <a:spcPts val="600"/>
              </a:spcBef>
            </a:pPr>
            <a:r>
              <a:rPr lang="en-GB" dirty="0" smtClean="0">
                <a:solidFill>
                  <a:srgbClr val="FFFFFF"/>
                </a:solidFill>
              </a:rPr>
              <a:t>Checkout App</a:t>
            </a:r>
          </a:p>
        </p:txBody>
      </p:sp>
      <p:grpSp>
        <p:nvGrpSpPr>
          <p:cNvPr id="49" name="Group 35"/>
          <p:cNvGrpSpPr/>
          <p:nvPr/>
        </p:nvGrpSpPr>
        <p:grpSpPr>
          <a:xfrm>
            <a:off x="7713496" y="1887963"/>
            <a:ext cx="2066500" cy="1575094"/>
            <a:chOff x="9995362" y="3644424"/>
            <a:chExt cx="1583790" cy="1071410"/>
          </a:xfrm>
        </p:grpSpPr>
        <p:pic>
          <p:nvPicPr>
            <p:cNvPr id="51"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5362" y="3644424"/>
              <a:ext cx="1583790" cy="99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7471" y="3760561"/>
              <a:ext cx="1363466" cy="766575"/>
            </a:xfrm>
            <a:prstGeom prst="rect">
              <a:avLst/>
            </a:prstGeom>
          </p:spPr>
        </p:pic>
        <p:pic>
          <p:nvPicPr>
            <p:cNvPr id="53"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7721" y="3931411"/>
              <a:ext cx="405620" cy="784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3532" y="4019086"/>
              <a:ext cx="348195" cy="619014"/>
            </a:xfrm>
            <a:prstGeom prst="rect">
              <a:avLst/>
            </a:prstGeom>
          </p:spPr>
        </p:pic>
      </p:grpSp>
      <p:sp>
        <p:nvSpPr>
          <p:cNvPr id="50" name="TextBox 49"/>
          <p:cNvSpPr txBox="1"/>
          <p:nvPr/>
        </p:nvSpPr>
        <p:spPr>
          <a:xfrm>
            <a:off x="7806415" y="1392568"/>
            <a:ext cx="1819336" cy="470898"/>
          </a:xfrm>
          <a:prstGeom prst="rect">
            <a:avLst/>
          </a:prstGeom>
          <a:noFill/>
        </p:spPr>
        <p:txBody>
          <a:bodyPr wrap="square" lIns="137160" tIns="109728" rIns="137160" bIns="109728" rtlCol="0">
            <a:spAutoFit/>
          </a:bodyPr>
          <a:lstStyle/>
          <a:p>
            <a:pPr algn="ctr">
              <a:lnSpc>
                <a:spcPct val="90000"/>
              </a:lnSpc>
              <a:spcBef>
                <a:spcPts val="600"/>
              </a:spcBef>
            </a:pPr>
            <a:r>
              <a:rPr lang="en-GB" dirty="0" smtClean="0">
                <a:solidFill>
                  <a:srgbClr val="FFFFFF"/>
                </a:solidFill>
              </a:rPr>
              <a:t>Inventory App</a:t>
            </a:r>
          </a:p>
        </p:txBody>
      </p:sp>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3509" y="1936619"/>
            <a:ext cx="1420803" cy="1163706"/>
          </a:xfrm>
          <a:prstGeom prst="rect">
            <a:avLst/>
          </a:prstGeom>
        </p:spPr>
      </p:pic>
      <p:sp>
        <p:nvSpPr>
          <p:cNvPr id="68" name="Left Arrow 67"/>
          <p:cNvSpPr/>
          <p:nvPr/>
        </p:nvSpPr>
        <p:spPr>
          <a:xfrm flipH="1">
            <a:off x="9792446" y="2137063"/>
            <a:ext cx="678613" cy="591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dirty="0">
              <a:solidFill>
                <a:srgbClr val="FFFFFF"/>
              </a:solidFill>
            </a:endParaRPr>
          </a:p>
        </p:txBody>
      </p:sp>
      <p:sp>
        <p:nvSpPr>
          <p:cNvPr id="69" name="TextBox 68"/>
          <p:cNvSpPr txBox="1"/>
          <p:nvPr/>
        </p:nvSpPr>
        <p:spPr>
          <a:xfrm>
            <a:off x="10413576" y="2704954"/>
            <a:ext cx="1490736" cy="797141"/>
          </a:xfrm>
          <a:prstGeom prst="rect">
            <a:avLst/>
          </a:prstGeom>
          <a:solidFill>
            <a:schemeClr val="bg2"/>
          </a:solidFill>
        </p:spPr>
        <p:txBody>
          <a:bodyPr wrap="square" lIns="137160" tIns="109728" rIns="137160" bIns="109728" rtlCol="0">
            <a:spAutoFit/>
          </a:bodyPr>
          <a:lstStyle/>
          <a:p>
            <a:pPr algn="ctr">
              <a:lnSpc>
                <a:spcPct val="90000"/>
              </a:lnSpc>
              <a:spcBef>
                <a:spcPts val="600"/>
              </a:spcBef>
            </a:pPr>
            <a:r>
              <a:rPr lang="en-GB" dirty="0" smtClean="0">
                <a:solidFill>
                  <a:schemeClr val="bg1"/>
                </a:solidFill>
              </a:rPr>
              <a:t>Inventory</a:t>
            </a:r>
          </a:p>
          <a:p>
            <a:pPr algn="ctr">
              <a:lnSpc>
                <a:spcPct val="90000"/>
              </a:lnSpc>
              <a:spcBef>
                <a:spcPts val="600"/>
              </a:spcBef>
            </a:pPr>
            <a:r>
              <a:rPr lang="en-GB" dirty="0" smtClean="0">
                <a:solidFill>
                  <a:schemeClr val="bg1"/>
                </a:solidFill>
              </a:rPr>
              <a:t>Service</a:t>
            </a:r>
          </a:p>
        </p:txBody>
      </p:sp>
      <p:sp>
        <p:nvSpPr>
          <p:cNvPr id="73" name="Left Arrow 72"/>
          <p:cNvSpPr/>
          <p:nvPr/>
        </p:nvSpPr>
        <p:spPr>
          <a:xfrm>
            <a:off x="2403101" y="2123270"/>
            <a:ext cx="700057" cy="6054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dirty="0">
              <a:solidFill>
                <a:srgbClr val="FFFFFF"/>
              </a:solidFill>
            </a:endParaRPr>
          </a:p>
        </p:txBody>
      </p:sp>
      <p:pic>
        <p:nvPicPr>
          <p:cNvPr id="74" name="Picture 73"/>
          <p:cNvPicPr>
            <a:picLocks noChangeAspect="1"/>
          </p:cNvPicPr>
          <p:nvPr/>
        </p:nvPicPr>
        <p:blipFill>
          <a:blip r:embed="rId9"/>
          <a:stretch>
            <a:fillRect/>
          </a:stretch>
        </p:blipFill>
        <p:spPr>
          <a:xfrm>
            <a:off x="1912836" y="1973262"/>
            <a:ext cx="410954" cy="410954"/>
          </a:xfrm>
          <a:prstGeom prst="rect">
            <a:avLst/>
          </a:prstGeom>
        </p:spPr>
      </p:pic>
      <p:pic>
        <p:nvPicPr>
          <p:cNvPr id="75" name="Picture 74"/>
          <p:cNvPicPr>
            <a:picLocks noChangeAspect="1"/>
          </p:cNvPicPr>
          <p:nvPr/>
        </p:nvPicPr>
        <p:blipFill>
          <a:blip r:embed="rId10"/>
          <a:stretch>
            <a:fillRect/>
          </a:stretch>
        </p:blipFill>
        <p:spPr>
          <a:xfrm>
            <a:off x="1874837" y="2548979"/>
            <a:ext cx="461757" cy="417696"/>
          </a:xfrm>
          <a:prstGeom prst="rect">
            <a:avLst/>
          </a:prstGeom>
        </p:spPr>
      </p:pic>
      <p:sp>
        <p:nvSpPr>
          <p:cNvPr id="76" name="Left Arrow 75"/>
          <p:cNvSpPr/>
          <p:nvPr/>
        </p:nvSpPr>
        <p:spPr>
          <a:xfrm rot="5400000" flipH="1">
            <a:off x="6244452" y="5350053"/>
            <a:ext cx="371315" cy="4951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dirty="0">
              <a:solidFill>
                <a:srgbClr val="FFFFFF"/>
              </a:solidFill>
            </a:endParaRPr>
          </a:p>
        </p:txBody>
      </p:sp>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7237" y="5783262"/>
            <a:ext cx="1420803" cy="1163706"/>
          </a:xfrm>
          <a:prstGeom prst="rect">
            <a:avLst/>
          </a:prstGeom>
        </p:spPr>
      </p:pic>
      <p:sp>
        <p:nvSpPr>
          <p:cNvPr id="78" name="TextBox 77"/>
          <p:cNvSpPr txBox="1"/>
          <p:nvPr/>
        </p:nvSpPr>
        <p:spPr>
          <a:xfrm>
            <a:off x="5075237" y="6531564"/>
            <a:ext cx="2752121" cy="470898"/>
          </a:xfrm>
          <a:prstGeom prst="rect">
            <a:avLst/>
          </a:prstGeom>
          <a:solidFill>
            <a:schemeClr val="bg2"/>
          </a:solidFill>
        </p:spPr>
        <p:txBody>
          <a:bodyPr wrap="square" lIns="137160" tIns="109728" rIns="137160" bIns="109728" rtlCol="0">
            <a:spAutoFit/>
          </a:bodyPr>
          <a:lstStyle/>
          <a:p>
            <a:pPr algn="ctr">
              <a:lnSpc>
                <a:spcPct val="90000"/>
              </a:lnSpc>
              <a:spcBef>
                <a:spcPts val="600"/>
              </a:spcBef>
            </a:pPr>
            <a:r>
              <a:rPr lang="en-GB" dirty="0" smtClean="0">
                <a:solidFill>
                  <a:schemeClr val="bg1"/>
                </a:solidFill>
              </a:rPr>
              <a:t>Payment Gateway</a:t>
            </a:r>
          </a:p>
        </p:txBody>
      </p:sp>
      <p:sp>
        <p:nvSpPr>
          <p:cNvPr id="9" name="Left-Right Arrow 8"/>
          <p:cNvSpPr/>
          <p:nvPr/>
        </p:nvSpPr>
        <p:spPr bwMode="auto">
          <a:xfrm rot="18729804">
            <a:off x="7293369" y="3802217"/>
            <a:ext cx="1871531" cy="742444"/>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9" name="Left-Right Arrow 78"/>
          <p:cNvSpPr/>
          <p:nvPr/>
        </p:nvSpPr>
        <p:spPr bwMode="auto">
          <a:xfrm rot="2870196" flipV="1">
            <a:off x="3746775" y="3835173"/>
            <a:ext cx="1871531" cy="742444"/>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80" name="Left-Right Arrow 79"/>
          <p:cNvSpPr/>
          <p:nvPr/>
        </p:nvSpPr>
        <p:spPr bwMode="auto">
          <a:xfrm flipV="1">
            <a:off x="5200264" y="2309866"/>
            <a:ext cx="2500569" cy="742444"/>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169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More information</a:t>
            </a:r>
            <a:endParaRPr lang="en-US" dirty="0"/>
          </a:p>
        </p:txBody>
      </p:sp>
      <p:sp>
        <p:nvSpPr>
          <p:cNvPr id="6" name="Text Placeholder 5"/>
          <p:cNvSpPr>
            <a:spLocks noGrp="1"/>
          </p:cNvSpPr>
          <p:nvPr>
            <p:ph type="body" sz="quarter" idx="10"/>
          </p:nvPr>
        </p:nvSpPr>
        <p:spPr>
          <a:xfrm>
            <a:off x="274638" y="1212850"/>
            <a:ext cx="11887200" cy="1969770"/>
          </a:xfrm>
        </p:spPr>
        <p:txBody>
          <a:bodyPr/>
          <a:lstStyle/>
          <a:p>
            <a:r>
              <a:rPr lang="nl-NL" dirty="0"/>
              <a:t>Building a Web of Apps (Daren May) Fri May 8, 10:45AM – 12:00PM</a:t>
            </a:r>
          </a:p>
          <a:p>
            <a:endParaRPr lang="en-US" dirty="0"/>
          </a:p>
        </p:txBody>
      </p:sp>
    </p:spTree>
    <p:extLst>
      <p:ext uri="{BB962C8B-B14F-4D97-AF65-F5344CB8AC3E}">
        <p14:creationId xmlns:p14="http://schemas.microsoft.com/office/powerpoint/2010/main" val="142095169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with your users</a:t>
            </a:r>
            <a:endParaRPr lang="en-US" dirty="0"/>
          </a:p>
        </p:txBody>
      </p:sp>
    </p:spTree>
    <p:extLst>
      <p:ext uri="{BB962C8B-B14F-4D97-AF65-F5344CB8AC3E}">
        <p14:creationId xmlns:p14="http://schemas.microsoft.com/office/powerpoint/2010/main" val="415370752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91064" y="2479976"/>
            <a:ext cx="5715000" cy="464026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Slide Content"/>
          <p:cNvSpPr txBox="1">
            <a:spLocks/>
          </p:cNvSpPr>
          <p:nvPr/>
        </p:nvSpPr>
        <p:spPr>
          <a:xfrm>
            <a:off x="219459" y="1165238"/>
            <a:ext cx="12217016" cy="1565957"/>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40" dirty="0">
                <a:latin typeface="Segoe UI Semibold" panose="020B0702040204020203" pitchFamily="34" charset="0"/>
                <a:cs typeface="Segoe UI Semibold" panose="020B0702040204020203" pitchFamily="34" charset="0"/>
              </a:rPr>
              <a:t>Content adapts with the tile</a:t>
            </a:r>
            <a:br>
              <a:rPr lang="en-US" sz="2040" dirty="0">
                <a:latin typeface="Segoe UI Semibold" panose="020B0702040204020203" pitchFamily="34" charset="0"/>
                <a:cs typeface="Segoe UI Semibold" panose="020B0702040204020203" pitchFamily="34" charset="0"/>
              </a:rPr>
            </a:br>
            <a:r>
              <a:rPr lang="en-US" sz="1530" dirty="0">
                <a:latin typeface="Segoe UI Light"/>
                <a:cs typeface="Segoe UI Light"/>
              </a:rPr>
              <a:t>The new adaptive tile template works similarly to universal app patterns by allowing your content to adapt depending on the </a:t>
            </a:r>
            <a:r>
              <a:rPr lang="en-US" sz="1530" dirty="0" smtClean="0">
                <a:latin typeface="Segoe UI Light"/>
                <a:cs typeface="Segoe UI Light"/>
              </a:rPr>
              <a:t>devices screen density. </a:t>
            </a:r>
            <a:r>
              <a:rPr lang="en-US" sz="1530" dirty="0">
                <a:latin typeface="Segoe UI Light"/>
                <a:cs typeface="Segoe UI Light"/>
              </a:rPr>
              <a:t>As you design your tiles it is important to keep in mind how you want your content to adapt to the tiles </a:t>
            </a:r>
            <a:r>
              <a:rPr lang="en-US" sz="1530" dirty="0" smtClean="0">
                <a:latin typeface="Segoe UI Light"/>
                <a:cs typeface="Segoe UI Light"/>
              </a:rPr>
              <a:t>size</a:t>
            </a:r>
            <a:r>
              <a:rPr lang="en-US" sz="1530" dirty="0">
                <a:latin typeface="Segoe UI Light"/>
                <a:cs typeface="Segoe UI Light"/>
              </a:rPr>
              <a:t> </a:t>
            </a:r>
            <a:r>
              <a:rPr lang="en-US" sz="1530" dirty="0" smtClean="0">
                <a:latin typeface="Segoe UI Light"/>
                <a:cs typeface="Segoe UI Light"/>
              </a:rPr>
              <a:t>on screens of different densities.</a:t>
            </a:r>
            <a:endParaRPr lang="en-US" sz="2040" dirty="0">
              <a:latin typeface="Segoe UI Light" charset="0"/>
              <a:cs typeface="Segoe UI Light" charset="0"/>
            </a:endParaRPr>
          </a:p>
          <a:p>
            <a:pPr marL="0" indent="0">
              <a:lnSpc>
                <a:spcPct val="100000"/>
              </a:lnSpc>
              <a:spcBef>
                <a:spcPts val="0"/>
              </a:spcBef>
              <a:buNone/>
            </a:pPr>
            <a:endParaRPr lang="en-US" sz="2040" dirty="0">
              <a:latin typeface="Segoe UI Light" panose="020B0502040204020203" pitchFamily="34" charset="0"/>
              <a:cs typeface="Segoe UI Light" panose="020B0502040204020203" pitchFamily="34" charset="0"/>
            </a:endParaRPr>
          </a:p>
          <a:p>
            <a:pPr marL="0" indent="0">
              <a:lnSpc>
                <a:spcPct val="100000"/>
              </a:lnSpc>
              <a:spcBef>
                <a:spcPts val="0"/>
              </a:spcBef>
              <a:buNone/>
            </a:pPr>
            <a:endParaRPr lang="en-US" sz="2040" dirty="0">
              <a:latin typeface="Segoe UI Semibold" panose="020B0702040204020203" pitchFamily="34" charset="0"/>
              <a:cs typeface="Segoe UI Semibold" panose="020B0702040204020203" pitchFamily="34" charset="0"/>
            </a:endParaRPr>
          </a:p>
        </p:txBody>
      </p:sp>
      <p:sp>
        <p:nvSpPr>
          <p:cNvPr id="20" name="Group XML"/>
          <p:cNvSpPr txBox="1"/>
          <p:nvPr/>
        </p:nvSpPr>
        <p:spPr>
          <a:xfrm>
            <a:off x="5954141" y="2479976"/>
            <a:ext cx="5800306" cy="4527393"/>
          </a:xfrm>
          <a:prstGeom prst="rect">
            <a:avLst/>
          </a:prstGeom>
          <a:solidFill>
            <a:schemeClr val="tx1"/>
          </a:solidFill>
        </p:spPr>
        <p:txBody>
          <a:bodyPr wrap="none" lIns="182880" tIns="146304" rIns="182880" bIns="146304" rtlCol="0">
            <a:spAutoFit/>
          </a:bodyPr>
          <a:lstStyle/>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&lt;</a:t>
            </a:r>
            <a:r>
              <a:rPr lang="en-US" sz="1000" dirty="0" smtClean="0">
                <a:solidFill>
                  <a:schemeClr val="bg1"/>
                </a:solidFill>
                <a:latin typeface="Consolas" panose="020B0609020204030204" pitchFamily="49" charset="0"/>
                <a:cs typeface="Consolas" panose="020B0609020204030204" pitchFamily="49" charset="0"/>
              </a:rPr>
              <a:t>tile&gt;</a:t>
            </a:r>
            <a:endParaRPr lang="en-US" sz="1000" dirty="0">
              <a:solidFill>
                <a:schemeClr val="bg1"/>
              </a:solidFill>
              <a:latin typeface="Consolas" panose="020B0609020204030204" pitchFamily="49" charset="0"/>
              <a:cs typeface="Consolas" panose="020B0609020204030204" pitchFamily="49" charset="0"/>
            </a:endParaRP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&lt;visual&gt;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&lt;binding template="</a:t>
            </a:r>
            <a:r>
              <a:rPr lang="en-US" sz="1000" dirty="0" err="1">
                <a:solidFill>
                  <a:schemeClr val="bg1"/>
                </a:solidFill>
                <a:latin typeface="Consolas" panose="020B0609020204030204" pitchFamily="49" charset="0"/>
                <a:cs typeface="Consolas" panose="020B0609020204030204" pitchFamily="49" charset="0"/>
              </a:rPr>
              <a:t>TileMedium</a:t>
            </a:r>
            <a:r>
              <a:rPr lang="en-US" sz="1000" dirty="0" smtClean="0">
                <a:solidFill>
                  <a:schemeClr val="bg1"/>
                </a:solidFill>
                <a:latin typeface="Consolas" panose="020B0609020204030204" pitchFamily="49" charset="0"/>
                <a:cs typeface="Consolas" panose="020B0609020204030204" pitchFamily="49" charset="0"/>
              </a:rPr>
              <a:t>"&gt;</a:t>
            </a:r>
            <a:endParaRPr lang="en-US" sz="1000" dirty="0">
              <a:solidFill>
                <a:schemeClr val="bg1"/>
              </a:solidFill>
              <a:latin typeface="Consolas" panose="020B0609020204030204" pitchFamily="49" charset="0"/>
              <a:cs typeface="Consolas" panose="020B0609020204030204" pitchFamily="49" charset="0"/>
            </a:endParaRP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&lt;group&gt;</a:t>
            </a:r>
          </a:p>
          <a:p>
            <a:pPr>
              <a:lnSpc>
                <a:spcPct val="90000"/>
              </a:lnSpc>
              <a:spcAft>
                <a:spcPts val="600"/>
              </a:spcAft>
            </a:pP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subgroup&gt;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a:t>
            </a: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text hint-style="subtitle"&gt;John Doe&lt;/text&gt;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a:t>
            </a: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text hint-style="subtle"&gt;Photos from our trip&lt;/text&gt;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a:t>
            </a: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text hint-style="subtle"&gt;Thought you might like to see all of&lt;/text&gt;</a:t>
            </a:r>
          </a:p>
          <a:p>
            <a:pPr>
              <a:lnSpc>
                <a:spcPct val="90000"/>
              </a:lnSpc>
              <a:spcAft>
                <a:spcPts val="600"/>
              </a:spcAft>
            </a:pP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subgroup&gt;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&lt;/group&gt;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&lt;group&gt;</a:t>
            </a:r>
          </a:p>
          <a:p>
            <a:pPr>
              <a:lnSpc>
                <a:spcPct val="90000"/>
              </a:lnSpc>
              <a:spcAft>
                <a:spcPts val="600"/>
              </a:spcAft>
            </a:pP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subgroup&gt;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a:t>
            </a: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text hint-style="subtitle"&gt;Jane Doe&lt;/text&gt;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a:t>
            </a: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text hint-style="subtle"&gt;Questions about your blog&lt;/text&gt;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a:t>
            </a: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text hint-style="subtle"&gt;Have you ever considered writing a&lt;/text&gt;</a:t>
            </a:r>
          </a:p>
          <a:p>
            <a:pPr>
              <a:lnSpc>
                <a:spcPct val="90000"/>
              </a:lnSpc>
              <a:spcAft>
                <a:spcPts val="600"/>
              </a:spcAft>
            </a:pPr>
            <a:r>
              <a:rPr lang="en-US" sz="1000" dirty="0" smtClean="0">
                <a:solidFill>
                  <a:schemeClr val="bg1"/>
                </a:solidFill>
                <a:latin typeface="Consolas" panose="020B0609020204030204" pitchFamily="49" charset="0"/>
                <a:cs typeface="Consolas" panose="020B0609020204030204" pitchFamily="49" charset="0"/>
              </a:rPr>
              <a:t>      &lt;/</a:t>
            </a:r>
            <a:r>
              <a:rPr lang="en-US" sz="1000" dirty="0">
                <a:solidFill>
                  <a:schemeClr val="bg1"/>
                </a:solidFill>
                <a:latin typeface="Consolas" panose="020B0609020204030204" pitchFamily="49" charset="0"/>
                <a:cs typeface="Consolas" panose="020B0609020204030204" pitchFamily="49" charset="0"/>
              </a:rPr>
              <a:t>subgroup&gt;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&lt;/group&gt;</a:t>
            </a:r>
          </a:p>
          <a:p>
            <a:pPr>
              <a:lnSpc>
                <a:spcPct val="90000"/>
              </a:lnSpc>
              <a:spcAft>
                <a:spcPts val="600"/>
              </a:spcAft>
            </a:pPr>
            <a:r>
              <a:rPr lang="en-US" sz="1000" dirty="0">
                <a:solidFill>
                  <a:schemeClr val="bg1"/>
                </a:solidFill>
                <a:latin typeface="Consolas" panose="020B0609020204030204" pitchFamily="49" charset="0"/>
                <a:cs typeface="Consolas" panose="020B0609020204030204" pitchFamily="49" charset="0"/>
              </a:rPr>
              <a:t>    &lt;/binding</a:t>
            </a:r>
            <a:r>
              <a:rPr lang="en-US" sz="1000" dirty="0" smtClean="0">
                <a:solidFill>
                  <a:schemeClr val="bg1"/>
                </a:solidFill>
                <a:latin typeface="Consolas" panose="020B0609020204030204" pitchFamily="49" charset="0"/>
                <a:cs typeface="Consolas" panose="020B0609020204030204" pitchFamily="49" charset="0"/>
              </a:rPr>
              <a:t>&gt;   </a:t>
            </a:r>
          </a:p>
          <a:p>
            <a:pPr>
              <a:lnSpc>
                <a:spcPct val="90000"/>
              </a:lnSpc>
              <a:spcAft>
                <a:spcPts val="600"/>
              </a:spcAft>
            </a:pPr>
            <a:r>
              <a:rPr lang="en-US" sz="1000" dirty="0" smtClean="0">
                <a:solidFill>
                  <a:schemeClr val="bg1"/>
                </a:solidFill>
                <a:latin typeface="Consolas" panose="020B0609020204030204" pitchFamily="49" charset="0"/>
                <a:cs typeface="Consolas" panose="020B0609020204030204" pitchFamily="49" charset="0"/>
              </a:rPr>
              <a:t>  &lt;/visual&gt;</a:t>
            </a:r>
          </a:p>
          <a:p>
            <a:pPr>
              <a:lnSpc>
                <a:spcPct val="90000"/>
              </a:lnSpc>
              <a:spcAft>
                <a:spcPts val="600"/>
              </a:spcAft>
            </a:pPr>
            <a:r>
              <a:rPr lang="en-US" sz="1000" dirty="0" smtClean="0">
                <a:solidFill>
                  <a:schemeClr val="bg1"/>
                </a:solidFill>
                <a:latin typeface="Consolas" panose="020B0609020204030204" pitchFamily="49" charset="0"/>
                <a:cs typeface="Consolas" panose="020B0609020204030204" pitchFamily="49" charset="0"/>
              </a:rPr>
              <a:t>&lt;/tile&gt;</a:t>
            </a:r>
          </a:p>
        </p:txBody>
      </p:sp>
      <p:grpSp>
        <p:nvGrpSpPr>
          <p:cNvPr id="21" name="Group Image"/>
          <p:cNvGrpSpPr/>
          <p:nvPr/>
        </p:nvGrpSpPr>
        <p:grpSpPr>
          <a:xfrm>
            <a:off x="219460" y="3290769"/>
            <a:ext cx="5191874" cy="2572974"/>
            <a:chOff x="214311" y="3215107"/>
            <a:chExt cx="5777778" cy="2863335"/>
          </a:xfrm>
          <a:solidFill>
            <a:schemeClr val="tx1"/>
          </a:solidFill>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4311" y="3215107"/>
              <a:ext cx="5777778" cy="2590476"/>
            </a:xfrm>
            <a:prstGeom prst="rect">
              <a:avLst/>
            </a:prstGeom>
            <a:grpFill/>
          </p:spPr>
        </p:pic>
        <p:grpSp>
          <p:nvGrpSpPr>
            <p:cNvPr id="14" name="Group 13"/>
            <p:cNvGrpSpPr/>
            <p:nvPr/>
          </p:nvGrpSpPr>
          <p:grpSpPr>
            <a:xfrm>
              <a:off x="380250" y="5815123"/>
              <a:ext cx="5451115" cy="263319"/>
              <a:chOff x="380250" y="5662722"/>
              <a:chExt cx="5451115" cy="263319"/>
            </a:xfrm>
            <a:grpFill/>
          </p:grpSpPr>
          <p:sp>
            <p:nvSpPr>
              <p:cNvPr id="10" name="Subtitle 2"/>
              <p:cNvSpPr txBox="1">
                <a:spLocks/>
              </p:cNvSpPr>
              <p:nvPr/>
            </p:nvSpPr>
            <p:spPr>
              <a:xfrm>
                <a:off x="380250" y="5662722"/>
                <a:ext cx="936921" cy="263319"/>
              </a:xfrm>
              <a:prstGeom prst="rect">
                <a:avLst/>
              </a:prstGeom>
              <a:grpFill/>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71" dirty="0">
                    <a:solidFill>
                      <a:prstClr val="white">
                        <a:lumMod val="65000"/>
                      </a:prstClr>
                    </a:solidFill>
                    <a:latin typeface="Segoe UI Light" panose="020B0502040204020203" pitchFamily="34" charset="0"/>
                    <a:cs typeface="Segoe UI Light" panose="020B0502040204020203" pitchFamily="34" charset="0"/>
                  </a:rPr>
                  <a:t>Min. Med Size</a:t>
                </a:r>
              </a:p>
            </p:txBody>
          </p:sp>
          <p:sp>
            <p:nvSpPr>
              <p:cNvPr id="11" name="Subtitle 2"/>
              <p:cNvSpPr txBox="1">
                <a:spLocks/>
              </p:cNvSpPr>
              <p:nvPr/>
            </p:nvSpPr>
            <p:spPr>
              <a:xfrm>
                <a:off x="4920343" y="5662722"/>
                <a:ext cx="911022" cy="263319"/>
              </a:xfrm>
              <a:prstGeom prst="rect">
                <a:avLst/>
              </a:prstGeom>
              <a:grpFill/>
            </p:spPr>
            <p:txBody>
              <a:bodyPr vert="horz" lIns="0" tIns="0" rIns="0" bIns="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071" dirty="0">
                    <a:solidFill>
                      <a:prstClr val="white">
                        <a:lumMod val="65000"/>
                      </a:prstClr>
                    </a:solidFill>
                    <a:latin typeface="Segoe UI Light" panose="020B0502040204020203" pitchFamily="34" charset="0"/>
                    <a:cs typeface="Segoe UI Light" panose="020B0502040204020203" pitchFamily="34" charset="0"/>
                  </a:rPr>
                  <a:t>Max Med. Size</a:t>
                </a:r>
              </a:p>
            </p:txBody>
          </p:sp>
          <p:cxnSp>
            <p:nvCxnSpPr>
              <p:cNvPr id="13" name="Straight Arrow Connector 12"/>
              <p:cNvCxnSpPr/>
              <p:nvPr/>
            </p:nvCxnSpPr>
            <p:spPr>
              <a:xfrm>
                <a:off x="1284513" y="5717152"/>
                <a:ext cx="3603172" cy="0"/>
              </a:xfrm>
              <a:prstGeom prst="straightConnector1">
                <a:avLst/>
              </a:prstGeom>
              <a:grpFill/>
              <a:ln>
                <a:solidFill>
                  <a:schemeClr val="bg1">
                    <a:lumMod val="8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24" name="Group XML Title"/>
          <p:cNvSpPr txBox="1"/>
          <p:nvPr/>
        </p:nvSpPr>
        <p:spPr>
          <a:xfrm>
            <a:off x="5941519" y="1964546"/>
            <a:ext cx="52578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XML SAMPLE 1</a:t>
            </a:r>
          </a:p>
        </p:txBody>
      </p:sp>
      <p:sp>
        <p:nvSpPr>
          <p:cNvPr id="3" name="Slide Title"/>
          <p:cNvSpPr>
            <a:spLocks noGrp="1"/>
          </p:cNvSpPr>
          <p:nvPr>
            <p:ph type="title"/>
          </p:nvPr>
        </p:nvSpPr>
        <p:spPr/>
        <p:txBody>
          <a:bodyPr/>
          <a:lstStyle/>
          <a:p>
            <a:r>
              <a:rPr lang="en-US" dirty="0" smtClean="0"/>
              <a:t>Adaptive Tile Template</a:t>
            </a:r>
            <a:endParaRPr lang="en-US" dirty="0"/>
          </a:p>
        </p:txBody>
      </p:sp>
    </p:spTree>
    <p:extLst>
      <p:ext uri="{BB962C8B-B14F-4D97-AF65-F5344CB8AC3E}">
        <p14:creationId xmlns:p14="http://schemas.microsoft.com/office/powerpoint/2010/main" val="1022138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08985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638467"/>
          </a:xfrm>
        </p:spPr>
        <p:txBody>
          <a:bodyPr/>
          <a:lstStyle/>
          <a:p>
            <a:pPr marL="0" indent="0">
              <a:buNone/>
            </a:pPr>
            <a:r>
              <a:rPr lang="en-US" dirty="0" smtClean="0"/>
              <a:t>The same look and feel for the Windows family</a:t>
            </a:r>
          </a:p>
          <a:p>
            <a:pPr marL="0" indent="0">
              <a:buNone/>
            </a:pPr>
            <a:r>
              <a:rPr lang="en-US" dirty="0" smtClean="0"/>
              <a:t>Behaviors inherited from Windows Phone Toast and Action Center… and more</a:t>
            </a:r>
          </a:p>
          <a:p>
            <a:pPr marL="342900" lvl="1" indent="0">
              <a:buNone/>
            </a:pPr>
            <a:r>
              <a:rPr lang="en-US" dirty="0" smtClean="0"/>
              <a:t>Toasts automatically go into Action Center</a:t>
            </a:r>
          </a:p>
          <a:p>
            <a:pPr marL="342900" lvl="1" indent="0">
              <a:buNone/>
            </a:pPr>
            <a:r>
              <a:rPr lang="en-US" dirty="0" smtClean="0"/>
              <a:t>Toasts can be expanded to view the full content</a:t>
            </a:r>
          </a:p>
          <a:p>
            <a:pPr marL="342900" lvl="1" indent="0">
              <a:buNone/>
            </a:pPr>
            <a:r>
              <a:rPr lang="en-US" dirty="0" smtClean="0"/>
              <a:t>Chase individual notifications</a:t>
            </a:r>
          </a:p>
          <a:p>
            <a:pPr marL="342900" lvl="1" indent="0">
              <a:buNone/>
            </a:pPr>
            <a:r>
              <a:rPr lang="en-US" dirty="0" smtClean="0"/>
              <a:t>Remove per app group</a:t>
            </a:r>
          </a:p>
          <a:p>
            <a:pPr marL="342900" lvl="1" indent="0">
              <a:buNone/>
            </a:pPr>
            <a:r>
              <a:rPr lang="en-US" dirty="0" smtClean="0"/>
              <a:t>Remove individual notifications</a:t>
            </a:r>
          </a:p>
          <a:p>
            <a:pPr marL="342900" lvl="1" indent="0">
              <a:buNone/>
            </a:pPr>
            <a:r>
              <a:rPr lang="en-US" dirty="0" smtClean="0"/>
              <a:t>Alarms and reminders can now be viewed inside Action Center</a:t>
            </a:r>
          </a:p>
          <a:p>
            <a:pPr marL="0" indent="0">
              <a:buNone/>
            </a:pPr>
            <a:r>
              <a:rPr lang="en-US" dirty="0" smtClean="0"/>
              <a:t>Action Center Change Trigger so you can keep your tile and action center in sync</a:t>
            </a:r>
            <a:endParaRPr lang="en-US" dirty="0"/>
          </a:p>
        </p:txBody>
      </p:sp>
      <p:sp>
        <p:nvSpPr>
          <p:cNvPr id="2" name="Title 1"/>
          <p:cNvSpPr>
            <a:spLocks noGrp="1"/>
          </p:cNvSpPr>
          <p:nvPr>
            <p:ph type="title"/>
          </p:nvPr>
        </p:nvSpPr>
        <p:spPr/>
        <p:txBody>
          <a:bodyPr/>
          <a:lstStyle/>
          <a:p>
            <a:r>
              <a:rPr lang="en-US" smtClean="0"/>
              <a:t>Action Center in </a:t>
            </a:r>
            <a:r>
              <a:rPr lang="en-US" altLang="zh-CN" smtClean="0"/>
              <a:t>Windows 10</a:t>
            </a:r>
            <a:endParaRPr lang="en-US" dirty="0"/>
          </a:p>
        </p:txBody>
      </p:sp>
    </p:spTree>
    <p:extLst>
      <p:ext uri="{BB962C8B-B14F-4D97-AF65-F5344CB8AC3E}">
        <p14:creationId xmlns:p14="http://schemas.microsoft.com/office/powerpoint/2010/main" val="202873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More information</a:t>
            </a:r>
            <a:endParaRPr lang="en-US" dirty="0"/>
          </a:p>
        </p:txBody>
      </p:sp>
      <p:sp>
        <p:nvSpPr>
          <p:cNvPr id="4" name="Text Placeholder 3"/>
          <p:cNvSpPr>
            <a:spLocks noGrp="1"/>
          </p:cNvSpPr>
          <p:nvPr>
            <p:ph type="body" sz="quarter" idx="10"/>
          </p:nvPr>
        </p:nvSpPr>
        <p:spPr>
          <a:xfrm>
            <a:off x="274638" y="1212850"/>
            <a:ext cx="11887200" cy="1969770"/>
          </a:xfrm>
        </p:spPr>
        <p:txBody>
          <a:bodyPr/>
          <a:lstStyle/>
          <a:p>
            <a:r>
              <a:rPr lang="nl-NL" dirty="0"/>
              <a:t>Tiles, Notifications, And Action Center (Christine Matheney, Jerry Nixon) Wed May 6, 1:30PM – 2:45PM</a:t>
            </a:r>
          </a:p>
          <a:p>
            <a:endParaRPr lang="en-US" dirty="0"/>
          </a:p>
        </p:txBody>
      </p:sp>
    </p:spTree>
    <p:extLst>
      <p:ext uri="{BB962C8B-B14F-4D97-AF65-F5344CB8AC3E}">
        <p14:creationId xmlns:p14="http://schemas.microsoft.com/office/powerpoint/2010/main" val="18664166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0" y="1241106"/>
            <a:ext cx="5486399" cy="2926570"/>
          </a:xfrm>
        </p:spPr>
        <p:txBody>
          <a:bodyPr/>
          <a:lstStyle/>
          <a:p>
            <a:r>
              <a:rPr lang="en-US" dirty="0" smtClean="0"/>
              <a:t>Why do we need an app model?</a:t>
            </a:r>
            <a:endParaRPr lang="en-US" dirty="0"/>
          </a:p>
        </p:txBody>
      </p:sp>
      <p:sp>
        <p:nvSpPr>
          <p:cNvPr id="9" name="Picture Placeholder 8"/>
          <p:cNvSpPr>
            <a:spLocks noGrp="1"/>
          </p:cNvSpPr>
          <p:nvPr>
            <p:ph type="pic" sz="quarter" idx="10"/>
          </p:nvPr>
        </p:nvSpPr>
        <p:spPr/>
      </p:sp>
    </p:spTree>
    <p:extLst>
      <p:ext uri="{BB962C8B-B14F-4D97-AF65-F5344CB8AC3E}">
        <p14:creationId xmlns:p14="http://schemas.microsoft.com/office/powerpoint/2010/main" val="229364693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r>
              <a:rPr lang="en-US" dirty="0" err="1" smtClean="0"/>
              <a:t>DirectAccess</a:t>
            </a:r>
            <a:r>
              <a:rPr lang="en-US" dirty="0" smtClean="0"/>
              <a:t> API’s for Contacts, Calendar </a:t>
            </a:r>
          </a:p>
          <a:p>
            <a:pPr lvl="1"/>
            <a:r>
              <a:rPr lang="en-US" dirty="0" smtClean="0"/>
              <a:t>Read/Write access</a:t>
            </a:r>
          </a:p>
          <a:p>
            <a:pPr lvl="1"/>
            <a:r>
              <a:rPr lang="en-US" dirty="0" smtClean="0"/>
              <a:t>Create your own custom fields/store</a:t>
            </a:r>
          </a:p>
          <a:p>
            <a:r>
              <a:rPr lang="en-US" dirty="0" err="1" smtClean="0"/>
              <a:t>EmailRT</a:t>
            </a:r>
            <a:endParaRPr lang="en-US" dirty="0" smtClean="0"/>
          </a:p>
          <a:p>
            <a:pPr lvl="1"/>
            <a:r>
              <a:rPr lang="en-US" dirty="0" smtClean="0"/>
              <a:t>Access to Email on device</a:t>
            </a:r>
          </a:p>
          <a:p>
            <a:r>
              <a:rPr lang="en-US" dirty="0" err="1" smtClean="0"/>
              <a:t>MessagingRT</a:t>
            </a:r>
            <a:endParaRPr lang="en-US" dirty="0"/>
          </a:p>
          <a:p>
            <a:pPr lvl="1"/>
            <a:r>
              <a:rPr lang="en-US" dirty="0"/>
              <a:t>Access to </a:t>
            </a:r>
            <a:r>
              <a:rPr lang="en-US" dirty="0" smtClean="0"/>
              <a:t>Messages </a:t>
            </a:r>
            <a:r>
              <a:rPr lang="en-US" dirty="0"/>
              <a:t>on device</a:t>
            </a:r>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Universal Data Store</a:t>
            </a:r>
            <a:endParaRPr lang="en-US" dirty="0"/>
          </a:p>
        </p:txBody>
      </p:sp>
    </p:spTree>
    <p:extLst>
      <p:ext uri="{BB962C8B-B14F-4D97-AF65-F5344CB8AC3E}">
        <p14:creationId xmlns:p14="http://schemas.microsoft.com/office/powerpoint/2010/main" val="31058133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274639" y="1212850"/>
            <a:ext cx="11887200" cy="4124206"/>
          </a:xfrm>
        </p:spPr>
        <p:txBody>
          <a:bodyPr/>
          <a:lstStyle/>
          <a:p>
            <a:r>
              <a:rPr lang="en-US" dirty="0" smtClean="0"/>
              <a:t>Easy for users to get all of your apps</a:t>
            </a:r>
          </a:p>
          <a:p>
            <a:r>
              <a:rPr lang="en-US" dirty="0" smtClean="0"/>
              <a:t>More flexible multitasking</a:t>
            </a:r>
          </a:p>
          <a:p>
            <a:r>
              <a:rPr lang="en-US" dirty="0" smtClean="0"/>
              <a:t>Unified navigation model</a:t>
            </a:r>
          </a:p>
          <a:p>
            <a:r>
              <a:rPr lang="en-US" dirty="0" smtClean="0"/>
              <a:t>URI based app integration model</a:t>
            </a:r>
          </a:p>
          <a:p>
            <a:r>
              <a:rPr lang="en-US" dirty="0" smtClean="0"/>
              <a:t>Universal Store and Search to integrate with Cortana</a:t>
            </a:r>
          </a:p>
          <a:p>
            <a:r>
              <a:rPr lang="en-US" dirty="0" smtClean="0"/>
              <a:t>Richer Tiles and Action Center</a:t>
            </a:r>
            <a:endParaRPr lang="en-US" dirty="0"/>
          </a:p>
        </p:txBody>
      </p:sp>
      <p:sp>
        <p:nvSpPr>
          <p:cNvPr id="2" name="Title 1"/>
          <p:cNvSpPr>
            <a:spLocks noGrp="1"/>
          </p:cNvSpPr>
          <p:nvPr>
            <p:ph type="title"/>
          </p:nvPr>
        </p:nvSpPr>
        <p:spPr/>
        <p:txBody>
          <a:bodyPr/>
          <a:lstStyle/>
          <a:p>
            <a:r>
              <a:rPr lang="en-US" smtClean="0"/>
              <a:t>Summary</a:t>
            </a:r>
            <a:endParaRPr lang="en-US" dirty="0"/>
          </a:p>
        </p:txBody>
      </p:sp>
    </p:spTree>
    <p:extLst>
      <p:ext uri="{BB962C8B-B14F-4D97-AF65-F5344CB8AC3E}">
        <p14:creationId xmlns:p14="http://schemas.microsoft.com/office/powerpoint/2010/main" val="343863931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4678204"/>
          </a:xfrm>
        </p:spPr>
        <p:txBody>
          <a:bodyPr/>
          <a:lstStyle/>
          <a:p>
            <a:r>
              <a:rPr lang="nl-NL" sz="2000" dirty="0" smtClean="0"/>
              <a:t>Building a Web of Apps (Daren May) Fri May 8, 10:45AM – 12:00PM</a:t>
            </a:r>
          </a:p>
          <a:p>
            <a:r>
              <a:rPr lang="nl-NL" sz="2000" dirty="0" smtClean="0"/>
              <a:t>Tiles, Notifications, And Action Center (Christine Matheney, Jerry Nixon) Wed May 6, 1:30PM – 2:45PM</a:t>
            </a:r>
          </a:p>
          <a:p>
            <a:r>
              <a:rPr lang="nl-NL" sz="2000" dirty="0" smtClean="0"/>
              <a:t>Windows 10 Background Execution And Multi-Tasking (Michael Palermo, Jerry Nixon) Wed May 6, 3:15PM – 4:30PM</a:t>
            </a:r>
          </a:p>
          <a:p>
            <a:r>
              <a:rPr lang="nl-NL" sz="2000" dirty="0" smtClean="0"/>
              <a:t>From the Small Screen to the Big Screen: XAML (Harini Kannan) Fri May 8, 9:00 – 10:15AM</a:t>
            </a:r>
          </a:p>
          <a:p>
            <a:r>
              <a:rPr lang="nl-NL" sz="2000" dirty="0" smtClean="0"/>
              <a:t>Getting Started with Windows XAML (Jerry Nixon) Wed May 6, 5:00PM – 6:15PM</a:t>
            </a:r>
          </a:p>
          <a:p>
            <a:r>
              <a:rPr lang="nl-NL" sz="2000" dirty="0" smtClean="0"/>
              <a:t>New Universal UI/UX Features (Harini Kannan) Fri May 8, 12:30PM – 1:45PM</a:t>
            </a:r>
          </a:p>
          <a:p>
            <a:r>
              <a:rPr lang="nl-NL" sz="2000" dirty="0" smtClean="0"/>
              <a:t>Building Windows Apps With Javascript is Even Easier (Michael Palermo) Tue May 5, 5:00PM – 6:15PM</a:t>
            </a:r>
          </a:p>
          <a:p>
            <a:r>
              <a:rPr lang="nl-NL" sz="2000" dirty="0" smtClean="0"/>
              <a:t>Building Windows 10 Apps for Office 365 (Chakkaradeep) Thu May 7, 10:45AM – 12:00PM</a:t>
            </a:r>
          </a:p>
          <a:p>
            <a:r>
              <a:rPr lang="nl-NL" sz="2000" dirty="0" smtClean="0"/>
              <a:t>Windows 10 Universal App Deployments for Enterprises (John Vintzel) Wed May 6, 1:30PM – 2:45PM</a:t>
            </a:r>
          </a:p>
          <a:p>
            <a:r>
              <a:rPr lang="nl-NL" sz="2000" dirty="0" smtClean="0"/>
              <a:t>Using the Business Store Portal with Windows 10 Devices (Tejas Patel, Ford McKinstry) Thu May 7, 1:30PM – 2:45PM</a:t>
            </a:r>
          </a:p>
          <a:p>
            <a:r>
              <a:rPr lang="en-US" sz="2000" dirty="0"/>
              <a:t>Windows 10 for Mobile Devices: Enterprise Business Apps and App </a:t>
            </a:r>
            <a:r>
              <a:rPr lang="en-US" sz="2000" dirty="0" smtClean="0"/>
              <a:t>Management (Roel Schellens, Alan Meeus) Thu May 7, 10:45AM – 12:00PM</a:t>
            </a:r>
            <a:endParaRPr lang="en-US" sz="2000" dirty="0"/>
          </a:p>
        </p:txBody>
      </p:sp>
      <p:sp>
        <p:nvSpPr>
          <p:cNvPr id="3" name="Title 2"/>
          <p:cNvSpPr>
            <a:spLocks noGrp="1"/>
          </p:cNvSpPr>
          <p:nvPr>
            <p:ph type="title"/>
          </p:nvPr>
        </p:nvSpPr>
        <p:spPr/>
        <p:txBody>
          <a:bodyPr/>
          <a:lstStyle/>
          <a:p>
            <a:r>
              <a:rPr lang="nl-NL" dirty="0" smtClean="0"/>
              <a:t>More great Windows 10 Sessions this week</a:t>
            </a:r>
            <a:endParaRPr lang="en-US" dirty="0"/>
          </a:p>
        </p:txBody>
      </p:sp>
    </p:spTree>
    <p:extLst>
      <p:ext uri="{BB962C8B-B14F-4D97-AF65-F5344CB8AC3E}">
        <p14:creationId xmlns:p14="http://schemas.microsoft.com/office/powerpoint/2010/main" val="297862692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93683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a:spLocks noGrp="1"/>
          </p:cNvSpPr>
          <p:nvPr>
            <p:ph type="body" sz="quarter" idx="10"/>
          </p:nvPr>
        </p:nvSpPr>
        <p:spPr>
          <a:xfrm>
            <a:off x="274638" y="1212850"/>
            <a:ext cx="11887200" cy="5484812"/>
          </a:xfrm>
        </p:spPr>
        <p:txBody>
          <a:bodyPr>
            <a:normAutofit fontScale="92500" lnSpcReduction="10000"/>
          </a:bodyPr>
          <a:lstStyle/>
          <a:p>
            <a:r>
              <a:rPr lang="en-US" dirty="0" smtClean="0"/>
              <a:t>Windows has never had a definition of an app</a:t>
            </a:r>
          </a:p>
          <a:p>
            <a:r>
              <a:rPr lang="en-US" dirty="0" smtClean="0"/>
              <a:t>You know it when you see it but it’s never written down</a:t>
            </a:r>
          </a:p>
          <a:p>
            <a:r>
              <a:rPr lang="en-US" dirty="0" smtClean="0"/>
              <a:t>Started with .exe but…</a:t>
            </a:r>
          </a:p>
          <a:p>
            <a:pPr lvl="1"/>
            <a:r>
              <a:rPr lang="en-US" dirty="0" smtClean="0"/>
              <a:t>How do you install it?</a:t>
            </a:r>
          </a:p>
          <a:p>
            <a:pPr lvl="1"/>
            <a:r>
              <a:rPr lang="en-US" dirty="0" smtClean="0"/>
              <a:t>How do you store state?</a:t>
            </a:r>
          </a:p>
          <a:p>
            <a:pPr lvl="1"/>
            <a:r>
              <a:rPr lang="en-US" dirty="0" smtClean="0"/>
              <a:t>How long does the app run for?</a:t>
            </a:r>
          </a:p>
          <a:p>
            <a:pPr lvl="1"/>
            <a:r>
              <a:rPr lang="en-US" dirty="0" smtClean="0"/>
              <a:t>What’s the versioning story?</a:t>
            </a:r>
          </a:p>
          <a:p>
            <a:pPr lvl="1"/>
            <a:r>
              <a:rPr lang="en-US" dirty="0" smtClean="0"/>
              <a:t>How do you integrate with the OS?</a:t>
            </a:r>
          </a:p>
          <a:p>
            <a:pPr lvl="1"/>
            <a:r>
              <a:rPr lang="en-US" dirty="0" smtClean="0"/>
              <a:t>How do you integrate with other apps?</a:t>
            </a:r>
          </a:p>
          <a:p>
            <a:pPr lvl="1"/>
            <a:r>
              <a:rPr lang="en-US" dirty="0" smtClean="0"/>
              <a:t>What can your app do?</a:t>
            </a:r>
          </a:p>
          <a:p>
            <a:r>
              <a:rPr lang="en-US" dirty="0" smtClean="0"/>
              <a:t>The UWP App Model provides answers to these questions</a:t>
            </a:r>
            <a:endParaRPr lang="en-US" dirty="0"/>
          </a:p>
        </p:txBody>
      </p:sp>
      <p:sp>
        <p:nvSpPr>
          <p:cNvPr id="3" name="Title 2"/>
          <p:cNvSpPr>
            <a:spLocks noGrp="1"/>
          </p:cNvSpPr>
          <p:nvPr>
            <p:ph type="title"/>
          </p:nvPr>
        </p:nvSpPr>
        <p:spPr/>
        <p:txBody>
          <a:bodyPr/>
          <a:lstStyle/>
          <a:p>
            <a:r>
              <a:rPr lang="en-US" dirty="0" smtClean="0"/>
              <a:t>Why do we need an app model?</a:t>
            </a:r>
            <a:endParaRPr lang="en-US" dirty="0"/>
          </a:p>
        </p:txBody>
      </p:sp>
    </p:spTree>
    <p:extLst>
      <p:ext uri="{BB962C8B-B14F-4D97-AF65-F5344CB8AC3E}">
        <p14:creationId xmlns:p14="http://schemas.microsoft.com/office/powerpoint/2010/main" val="8496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43001"/>
          </a:xfrm>
        </p:spPr>
        <p:txBody>
          <a:bodyPr/>
          <a:lstStyle/>
          <a:p>
            <a:r>
              <a:rPr lang="en-US" dirty="0" smtClean="0"/>
              <a:t>Defines the app </a:t>
            </a:r>
            <a:r>
              <a:rPr lang="en-US" dirty="0" err="1" smtClean="0"/>
              <a:t>lifecyle</a:t>
            </a:r>
            <a:endParaRPr lang="en-US" dirty="0" smtClean="0"/>
          </a:p>
          <a:p>
            <a:r>
              <a:rPr lang="en-US" dirty="0" smtClean="0"/>
              <a:t>Unified across all Windows devices	</a:t>
            </a:r>
          </a:p>
          <a:p>
            <a:pPr lvl="1"/>
            <a:r>
              <a:rPr lang="en-US" dirty="0" smtClean="0"/>
              <a:t>Scales from </a:t>
            </a:r>
            <a:r>
              <a:rPr lang="en-US" dirty="0" err="1" smtClean="0"/>
              <a:t>IOT</a:t>
            </a:r>
            <a:r>
              <a:rPr lang="en-US" dirty="0" err="1" smtClean="0">
                <a:sym typeface="Wingdings" panose="05000000000000000000" pitchFamily="2" charset="2"/>
              </a:rPr>
              <a:t>MobilePCXboxHololens</a:t>
            </a:r>
            <a:endParaRPr lang="en-US" dirty="0" smtClean="0"/>
          </a:p>
          <a:p>
            <a:r>
              <a:rPr lang="en-US" dirty="0" smtClean="0"/>
              <a:t>Cradle to Grave</a:t>
            </a:r>
          </a:p>
          <a:p>
            <a:pPr lvl="1"/>
            <a:r>
              <a:rPr lang="en-US" dirty="0" smtClean="0"/>
              <a:t>Install</a:t>
            </a:r>
          </a:p>
          <a:p>
            <a:pPr lvl="1"/>
            <a:r>
              <a:rPr lang="en-US" dirty="0" smtClean="0"/>
              <a:t>Runtime environment</a:t>
            </a:r>
          </a:p>
          <a:p>
            <a:pPr lvl="1"/>
            <a:r>
              <a:rPr lang="en-US" dirty="0" smtClean="0"/>
              <a:t>Resource Management</a:t>
            </a:r>
          </a:p>
          <a:p>
            <a:pPr lvl="1"/>
            <a:r>
              <a:rPr lang="en-US" dirty="0" smtClean="0"/>
              <a:t>Update</a:t>
            </a:r>
          </a:p>
          <a:p>
            <a:pPr lvl="1"/>
            <a:r>
              <a:rPr lang="en-US" dirty="0" smtClean="0"/>
              <a:t>Data Model</a:t>
            </a:r>
          </a:p>
          <a:p>
            <a:pPr lvl="1"/>
            <a:r>
              <a:rPr lang="en-US" dirty="0" smtClean="0"/>
              <a:t>Uninstall</a:t>
            </a:r>
          </a:p>
          <a:p>
            <a:pPr lvl="1"/>
            <a:endParaRPr lang="en-US" dirty="0"/>
          </a:p>
        </p:txBody>
      </p:sp>
      <p:sp>
        <p:nvSpPr>
          <p:cNvPr id="3" name="Title 2"/>
          <p:cNvSpPr>
            <a:spLocks noGrp="1"/>
          </p:cNvSpPr>
          <p:nvPr>
            <p:ph type="title"/>
          </p:nvPr>
        </p:nvSpPr>
        <p:spPr/>
        <p:txBody>
          <a:bodyPr/>
          <a:lstStyle/>
          <a:p>
            <a:r>
              <a:rPr lang="en-US" dirty="0" smtClean="0"/>
              <a:t>What is the UWP Windows App Model</a:t>
            </a:r>
            <a:endParaRPr lang="en-US" dirty="0"/>
          </a:p>
        </p:txBody>
      </p:sp>
    </p:spTree>
    <p:extLst>
      <p:ext uri="{BB962C8B-B14F-4D97-AF65-F5344CB8AC3E}">
        <p14:creationId xmlns:p14="http://schemas.microsoft.com/office/powerpoint/2010/main" val="389714091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11676"/>
          </a:xfrm>
        </p:spPr>
        <p:txBody>
          <a:bodyPr/>
          <a:lstStyle/>
          <a:p>
            <a:r>
              <a:rPr lang="en-US" dirty="0" smtClean="0"/>
              <a:t>Inclusive of all apps that run on Windows</a:t>
            </a:r>
          </a:p>
          <a:p>
            <a:r>
              <a:rPr lang="en-US" dirty="0" smtClean="0"/>
              <a:t>Universal Windows Apps</a:t>
            </a:r>
          </a:p>
          <a:p>
            <a:r>
              <a:rPr lang="en-US" dirty="0" smtClean="0"/>
              <a:t>Existing apps</a:t>
            </a:r>
          </a:p>
          <a:p>
            <a:pPr lvl="1"/>
            <a:r>
              <a:rPr lang="en-US" dirty="0" smtClean="0"/>
              <a:t>Phone Apps </a:t>
            </a:r>
          </a:p>
          <a:p>
            <a:pPr lvl="1"/>
            <a:r>
              <a:rPr lang="en-US" dirty="0" smtClean="0"/>
              <a:t>Windows 8.1 Apps</a:t>
            </a:r>
          </a:p>
          <a:p>
            <a:pPr lvl="1"/>
            <a:r>
              <a:rPr lang="en-US" dirty="0" smtClean="0"/>
              <a:t>Classic Windows Apps</a:t>
            </a:r>
          </a:p>
        </p:txBody>
      </p:sp>
      <p:sp>
        <p:nvSpPr>
          <p:cNvPr id="3" name="Title 2"/>
          <p:cNvSpPr>
            <a:spLocks noGrp="1"/>
          </p:cNvSpPr>
          <p:nvPr>
            <p:ph type="title"/>
          </p:nvPr>
        </p:nvSpPr>
        <p:spPr/>
        <p:txBody>
          <a:bodyPr/>
          <a:lstStyle/>
          <a:p>
            <a:r>
              <a:rPr lang="en-US" dirty="0" smtClean="0"/>
              <a:t>UWP App Model</a:t>
            </a:r>
            <a:endParaRPr lang="en-US" dirty="0"/>
          </a:p>
        </p:txBody>
      </p:sp>
    </p:spTree>
    <p:extLst>
      <p:ext uri="{BB962C8B-B14F-4D97-AF65-F5344CB8AC3E}">
        <p14:creationId xmlns:p14="http://schemas.microsoft.com/office/powerpoint/2010/main" val="8407069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4638" y="2125662"/>
            <a:ext cx="11887200" cy="4671792"/>
          </a:xfrm>
        </p:spPr>
        <p:txBody>
          <a:bodyPr/>
          <a:lstStyle/>
          <a:p>
            <a:r>
              <a:rPr lang="en-US" dirty="0" smtClean="0"/>
              <a:t>Project Centennial</a:t>
            </a:r>
            <a:br>
              <a:rPr lang="en-US" dirty="0" smtClean="0"/>
            </a:br>
            <a:r>
              <a:rPr lang="en-US" dirty="0" smtClean="0"/>
              <a:t/>
            </a:r>
            <a:br>
              <a:rPr lang="en-US" dirty="0" smtClean="0"/>
            </a:br>
            <a:r>
              <a:rPr lang="en-US" sz="6000" dirty="0" smtClean="0"/>
              <a:t>Converting Classic Windows apps to run on the Universal Windows Platform</a:t>
            </a:r>
            <a:endParaRPr lang="en-US" dirty="0"/>
          </a:p>
        </p:txBody>
      </p:sp>
    </p:spTree>
    <p:extLst>
      <p:ext uri="{BB962C8B-B14F-4D97-AF65-F5344CB8AC3E}">
        <p14:creationId xmlns:p14="http://schemas.microsoft.com/office/powerpoint/2010/main" val="29476836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now?</a:t>
            </a: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3237" y="1058862"/>
            <a:ext cx="7417594" cy="4945062"/>
          </a:xfrm>
          <a:prstGeom prst="rect">
            <a:avLst/>
          </a:prstGeom>
        </p:spPr>
      </p:pic>
    </p:spTree>
    <p:extLst>
      <p:ext uri="{BB962C8B-B14F-4D97-AF65-F5344CB8AC3E}">
        <p14:creationId xmlns:p14="http://schemas.microsoft.com/office/powerpoint/2010/main" val="3974206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2015-05-04T00:00:00-07:00</Presentation_x0020_Date>
    <o72fbe6ee5ae4131af0832c08ec51202 xmlns="12a172fe-0250-434a-85cf-03b10810c5e5">
      <Terms xmlns="http://schemas.microsoft.com/office/infopath/2007/PartnerControls">
        <TermInfo xmlns="http://schemas.microsoft.com/office/infopath/2007/PartnerControls">
          <TermName>Windows 10</TermName>
          <TermId>d367191d-72a3-43b9-a75c-4ec35baf2ce8</TermId>
        </TermInfo>
      </Term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Matthijs Hoekstra</External_x0020_Speaker>
    <Session_x0020_Code xmlns="12a172fe-0250-434a-85cf-03b10810c5e5"> BRK1303</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Microsoft Ignite 2015</TermName>
          <TermId>51bd902e-d5ac-4b35-a5c6-2aeeb48cd79f</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230e9df3-be65-4c73-a93b-d1236ebd677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12a172fe-0250-434a-85cf-03b10810c5e5"/>
    <ds:schemaRef ds:uri="http://schemas.microsoft.com/sharepoint/v3"/>
    <ds:schemaRef ds:uri="http://purl.org/dc/te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56</TotalTime>
  <Words>2074</Words>
  <Application>Microsoft Office PowerPoint</Application>
  <PresentationFormat>Custom</PresentationFormat>
  <Paragraphs>314</Paragraphs>
  <Slides>44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MS PGothic</vt:lpstr>
      <vt:lpstr>Arial</vt:lpstr>
      <vt:lpstr>Calibri</vt:lpstr>
      <vt:lpstr>Consolas</vt:lpstr>
      <vt:lpstr>Segoe UI</vt:lpstr>
      <vt:lpstr>Segoe UI Light</vt:lpstr>
      <vt:lpstr>Segoe UI Semibold</vt:lpstr>
      <vt:lpstr>Times New Roman</vt:lpstr>
      <vt:lpstr>Wingdings</vt:lpstr>
      <vt:lpstr>5-30610_Microsoft_Ignite_Keynote_Template</vt:lpstr>
      <vt:lpstr>1_5-30610_Microsoft_Ignite_Keynote_Template</vt:lpstr>
      <vt:lpstr>PowerPoint Presentation</vt:lpstr>
      <vt:lpstr>Introducing the Windows 10 App Model</vt:lpstr>
      <vt:lpstr>Agenda </vt:lpstr>
      <vt:lpstr>Why do we need an app model?</vt:lpstr>
      <vt:lpstr>Why do we need an app model?</vt:lpstr>
      <vt:lpstr>What is the UWP Windows App Model</vt:lpstr>
      <vt:lpstr>UWP App Model</vt:lpstr>
      <vt:lpstr>Project Centennial  Converting Classic Windows apps to run on the Universal Windows Platform</vt:lpstr>
      <vt:lpstr>What now?</vt:lpstr>
      <vt:lpstr>Defining the app model for Classic Windows Apps</vt:lpstr>
      <vt:lpstr>Why an app model *now* for Desktop?</vt:lpstr>
      <vt:lpstr>What does the app model mean?</vt:lpstr>
      <vt:lpstr>Windows Desktop App Model Policy</vt:lpstr>
      <vt:lpstr>More information</vt:lpstr>
      <vt:lpstr>Getting your app</vt:lpstr>
      <vt:lpstr>Developer Unlock</vt:lpstr>
      <vt:lpstr>Install apps on to Removable Storage</vt:lpstr>
      <vt:lpstr>More Information</vt:lpstr>
      <vt:lpstr>Multitasking</vt:lpstr>
      <vt:lpstr>App Resume policy</vt:lpstr>
      <vt:lpstr>What does this mean for your app?</vt:lpstr>
      <vt:lpstr>Unifying the navigation model</vt:lpstr>
      <vt:lpstr>BACK BEHAVIOR: EXAMPLE</vt:lpstr>
      <vt:lpstr>BACK BEHAVIOR: EXAMPLE</vt:lpstr>
      <vt:lpstr>BACK BEHAVIOR: EXAMPLE</vt:lpstr>
      <vt:lpstr>BACK BEHAVIOR: EXAMPLE</vt:lpstr>
      <vt:lpstr>More information</vt:lpstr>
      <vt:lpstr>App Integration</vt:lpstr>
      <vt:lpstr>Building a web of apps</vt:lpstr>
      <vt:lpstr>Building a Web of Apps</vt:lpstr>
      <vt:lpstr>App 2 App/App Services and 1st party apps</vt:lpstr>
      <vt:lpstr>Example:  Viber integration with Cortana</vt:lpstr>
      <vt:lpstr>Scenario: Enterprise Suite of Apps</vt:lpstr>
      <vt:lpstr>More information</vt:lpstr>
      <vt:lpstr>Engaging with your users</vt:lpstr>
      <vt:lpstr>Adaptive Tile Template</vt:lpstr>
      <vt:lpstr>Demo</vt:lpstr>
      <vt:lpstr>Action Center in Windows 10</vt:lpstr>
      <vt:lpstr>More information</vt:lpstr>
      <vt:lpstr>Universal Data Store</vt:lpstr>
      <vt:lpstr>Summary</vt:lpstr>
      <vt:lpstr>More great Windows 10 Sessions this week</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Windows 10 App Model</dc:title>
  <dc:subject>Microsoft Ignite 2015</dc:subject>
  <dc:creator>Matthijs Hoekstra</dc:creator>
  <cp:keywords>Microsoft Ignite 2015</cp:keywords>
  <dc:description>Template: Mitchell Derrey, Silver Fox Productions
Formatting: 
Audience Type: Internal/External</dc:description>
  <cp:lastModifiedBy>Shows</cp:lastModifiedBy>
  <cp:revision>23</cp:revision>
  <dcterms:created xsi:type="dcterms:W3CDTF">2015-04-30T21:17:13Z</dcterms:created>
  <dcterms:modified xsi:type="dcterms:W3CDTF">2015-05-04T22:08:18Z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