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Lst>
  <p:notesMasterIdLst>
    <p:notesMasterId r:id="rId53"/>
  </p:notesMasterIdLst>
  <p:handoutMasterIdLst>
    <p:handoutMasterId r:id="rId54"/>
  </p:handoutMasterIdLst>
  <p:sldIdLst>
    <p:sldId id="1368" r:id="rId5"/>
    <p:sldId id="1507" r:id="rId6"/>
    <p:sldId id="1509" r:id="rId7"/>
    <p:sldId id="1510" r:id="rId8"/>
    <p:sldId id="1511" r:id="rId9"/>
    <p:sldId id="1512" r:id="rId10"/>
    <p:sldId id="1513" r:id="rId11"/>
    <p:sldId id="1514" r:id="rId12"/>
    <p:sldId id="1515" r:id="rId13"/>
    <p:sldId id="1516" r:id="rId14"/>
    <p:sldId id="1517" r:id="rId15"/>
    <p:sldId id="1518" r:id="rId16"/>
    <p:sldId id="1519" r:id="rId17"/>
    <p:sldId id="1520" r:id="rId18"/>
    <p:sldId id="1521" r:id="rId19"/>
    <p:sldId id="1522" r:id="rId20"/>
    <p:sldId id="1523" r:id="rId21"/>
    <p:sldId id="1524" r:id="rId22"/>
    <p:sldId id="1525" r:id="rId23"/>
    <p:sldId id="1526" r:id="rId24"/>
    <p:sldId id="1527" r:id="rId25"/>
    <p:sldId id="1528" r:id="rId26"/>
    <p:sldId id="1529" r:id="rId27"/>
    <p:sldId id="1530" r:id="rId28"/>
    <p:sldId id="1531" r:id="rId29"/>
    <p:sldId id="1532" r:id="rId30"/>
    <p:sldId id="1533" r:id="rId31"/>
    <p:sldId id="1534" r:id="rId32"/>
    <p:sldId id="1535" r:id="rId33"/>
    <p:sldId id="1536" r:id="rId34"/>
    <p:sldId id="1537" r:id="rId35"/>
    <p:sldId id="1538" r:id="rId36"/>
    <p:sldId id="1539" r:id="rId37"/>
    <p:sldId id="1540" r:id="rId38"/>
    <p:sldId id="1541" r:id="rId39"/>
    <p:sldId id="1542" r:id="rId40"/>
    <p:sldId id="1543" r:id="rId41"/>
    <p:sldId id="1544" r:id="rId42"/>
    <p:sldId id="1545" r:id="rId43"/>
    <p:sldId id="1546" r:id="rId44"/>
    <p:sldId id="1547" r:id="rId45"/>
    <p:sldId id="1548" r:id="rId46"/>
    <p:sldId id="1549" r:id="rId47"/>
    <p:sldId id="1550" r:id="rId48"/>
    <p:sldId id="1551" r:id="rId49"/>
    <p:sldId id="1506" r:id="rId50"/>
    <p:sldId id="1508" r:id="rId51"/>
    <p:sldId id="1326" r:id="rId52"/>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Ignite Breakout Template" id="{A073DAE3-B461-442F-A3D3-6642BD875E45}">
          <p14:sldIdLst>
            <p14:sldId id="1368"/>
            <p14:sldId id="1507"/>
            <p14:sldId id="1509"/>
            <p14:sldId id="1510"/>
            <p14:sldId id="1511"/>
            <p14:sldId id="1512"/>
            <p14:sldId id="1513"/>
            <p14:sldId id="1514"/>
            <p14:sldId id="1515"/>
            <p14:sldId id="1516"/>
            <p14:sldId id="1517"/>
            <p14:sldId id="1518"/>
            <p14:sldId id="1519"/>
            <p14:sldId id="1520"/>
            <p14:sldId id="1521"/>
            <p14:sldId id="1522"/>
            <p14:sldId id="1523"/>
            <p14:sldId id="1524"/>
            <p14:sldId id="1525"/>
            <p14:sldId id="1526"/>
            <p14:sldId id="1527"/>
            <p14:sldId id="1528"/>
            <p14:sldId id="1529"/>
            <p14:sldId id="1530"/>
            <p14:sldId id="1531"/>
            <p14:sldId id="1532"/>
            <p14:sldId id="1533"/>
            <p14:sldId id="1534"/>
            <p14:sldId id="1535"/>
            <p14:sldId id="1536"/>
            <p14:sldId id="1537"/>
            <p14:sldId id="1538"/>
            <p14:sldId id="1539"/>
            <p14:sldId id="1540"/>
            <p14:sldId id="1541"/>
            <p14:sldId id="1542"/>
            <p14:sldId id="1543"/>
            <p14:sldId id="1544"/>
            <p14:sldId id="1545"/>
            <p14:sldId id="1546"/>
            <p14:sldId id="1547"/>
            <p14:sldId id="1548"/>
            <p14:sldId id="1549"/>
            <p14:sldId id="1550"/>
            <p14:sldId id="1551"/>
            <p14:sldId id="1506"/>
            <p14:sldId id="1508"/>
            <p14:sldId id="132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7D8FF"/>
    <a:srgbClr val="11CCFF"/>
    <a:srgbClr val="85E5FF"/>
    <a:srgbClr val="43D7FF"/>
    <a:srgbClr val="B4A0FF"/>
    <a:srgbClr val="505050"/>
    <a:srgbClr val="000000"/>
    <a:srgbClr val="00BCF2"/>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187" autoAdjust="0"/>
  </p:normalViewPr>
  <p:slideViewPr>
    <p:cSldViewPr>
      <p:cViewPr varScale="1">
        <p:scale>
          <a:sx n="119" d="100"/>
          <a:sy n="119" d="100"/>
        </p:scale>
        <p:origin x="84" y="144"/>
      </p:cViewPr>
      <p:guideLst/>
    </p:cSldViewPr>
  </p:slideViewPr>
  <p:outlineViewPr>
    <p:cViewPr>
      <p:scale>
        <a:sx n="33" d="100"/>
        <a:sy n="33" d="100"/>
      </p:scale>
      <p:origin x="0" y="-342"/>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5/6/2015 10:19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5/6/2015 10:19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smtClean="0"/>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5/6/2015 10:19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831601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E8C940-8264-4194-91DD-D4094E7B637D}"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1026059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solidFill>
                  <a:prstClr val="black"/>
                </a:solidFill>
              </a:rPr>
              <a:t>TechReady7 Breakout Chalktalk Template</a:t>
            </a:r>
            <a:endParaRPr lang="en-US">
              <a:solidFill>
                <a:prstClr val="black"/>
              </a:solidFill>
            </a:endParaRPr>
          </a:p>
        </p:txBody>
      </p:sp>
      <p:sp>
        <p:nvSpPr>
          <p:cNvPr id="5" name="Date Placeholder 4"/>
          <p:cNvSpPr>
            <a:spLocks noGrp="1"/>
          </p:cNvSpPr>
          <p:nvPr>
            <p:ph type="dt" idx="11"/>
          </p:nvPr>
        </p:nvSpPr>
        <p:spPr/>
        <p:txBody>
          <a:bodyPr/>
          <a:lstStyle/>
          <a:p>
            <a:pPr>
              <a:defRPr/>
            </a:pPr>
            <a:fld id="{D2A04AAA-9D01-4E20-AC9D-841D2F6BA4DA}" type="datetime1">
              <a:rPr lang="en-US" smtClean="0">
                <a:solidFill>
                  <a:prstClr val="black"/>
                </a:solidFill>
              </a:rPr>
              <a:pPr>
                <a:defRPr/>
              </a:pPr>
              <a:t>5/6/2015</a:t>
            </a:fld>
            <a:endParaRPr lang="en-US">
              <a:solidFill>
                <a:prstClr val="black"/>
              </a:solidFill>
            </a:endParaRPr>
          </a:p>
        </p:txBody>
      </p:sp>
      <p:sp>
        <p:nvSpPr>
          <p:cNvPr id="6" name="Footer Placeholder 5"/>
          <p:cNvSpPr>
            <a:spLocks noGrp="1"/>
          </p:cNvSpPr>
          <p:nvPr>
            <p:ph type="ftr" sz="quarter" idx="12"/>
          </p:nvPr>
        </p:nvSpPr>
        <p:spPr/>
        <p:txBody>
          <a:bodyPr/>
          <a:lstStyle/>
          <a:p>
            <a:pPr>
              <a:defRPr/>
            </a:pPr>
            <a:r>
              <a:rPr lang="en-US" smtClean="0">
                <a:solidFill>
                  <a:prstClr val="black"/>
                </a:solidFill>
              </a:rPr>
              <a:t>© 2008 Microsoft Corporation. All rights reserved. Microsoft, Windows, Windows Vista and other product names are or may be registered trademarks and/or trademarks in the U.S. and/or other countries.</a:t>
            </a:r>
          </a:p>
          <a:p>
            <a:pPr>
              <a:defRPr/>
            </a:pPr>
            <a:r>
              <a:rPr lang="en-US"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prstClr val="black"/>
                </a:solidFill>
              </a:rPr>
            </a:br>
            <a:r>
              <a:rPr lang="en-US" smtClean="0">
                <a:solidFill>
                  <a:prstClr val="black"/>
                </a:solidFill>
              </a:rPr>
              <a:t>MICROSOFT MAKES NO WARRANTIES, EXPRESS, IMPLIED OR STATUTORY, AS TO THE INFORMATION IN THIS PRESENTATION.</a:t>
            </a:r>
            <a:endParaRPr lang="en-US">
              <a:solidFill>
                <a:prstClr val="black"/>
              </a:solidFill>
            </a:endParaRPr>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3476483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17</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C96F34F-3D5A-4B47-A582-948F6DF51B55}" type="datetime1">
              <a:rPr lang="en-US" smtClean="0">
                <a:solidFill>
                  <a:prstClr val="black"/>
                </a:solidFill>
              </a:rPr>
              <a:pPr/>
              <a:t>5/6/2015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273516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17</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0350AC5-55A7-4C72-8635-D824D14F92C0}" type="datetime1">
              <a:rPr lang="en-US" smtClean="0">
                <a:solidFill>
                  <a:prstClr val="black"/>
                </a:solidFill>
              </a:rPr>
              <a:pPr/>
              <a:t>5/6/2015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746812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17</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7C83C8F-1019-4BAF-8964-2C279FC752D8}" type="datetime1">
              <a:rPr lang="en-US" smtClean="0">
                <a:solidFill>
                  <a:prstClr val="black"/>
                </a:solidFill>
              </a:rPr>
              <a:pPr/>
              <a:t>5/6/2015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221419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solidFill>
                  <a:prstClr val="black"/>
                </a:solidFill>
              </a:rPr>
              <a:t>TechReady7 Breakout Chalktalk Template</a:t>
            </a:r>
            <a:endParaRPr lang="en-US">
              <a:solidFill>
                <a:prstClr val="black"/>
              </a:solidFill>
            </a:endParaRPr>
          </a:p>
        </p:txBody>
      </p:sp>
      <p:sp>
        <p:nvSpPr>
          <p:cNvPr id="5" name="Date Placeholder 4"/>
          <p:cNvSpPr>
            <a:spLocks noGrp="1"/>
          </p:cNvSpPr>
          <p:nvPr>
            <p:ph type="dt" idx="11"/>
          </p:nvPr>
        </p:nvSpPr>
        <p:spPr/>
        <p:txBody>
          <a:bodyPr/>
          <a:lstStyle/>
          <a:p>
            <a:pPr>
              <a:defRPr/>
            </a:pPr>
            <a:fld id="{D2A04AAA-9D01-4E20-AC9D-841D2F6BA4DA}" type="datetime1">
              <a:rPr lang="en-US" smtClean="0">
                <a:solidFill>
                  <a:prstClr val="black"/>
                </a:solidFill>
              </a:rPr>
              <a:pPr>
                <a:defRPr/>
              </a:pPr>
              <a:t>5/6/2015</a:t>
            </a:fld>
            <a:endParaRPr lang="en-US">
              <a:solidFill>
                <a:prstClr val="black"/>
              </a:solidFill>
            </a:endParaRPr>
          </a:p>
        </p:txBody>
      </p:sp>
      <p:sp>
        <p:nvSpPr>
          <p:cNvPr id="6" name="Footer Placeholder 5"/>
          <p:cNvSpPr>
            <a:spLocks noGrp="1"/>
          </p:cNvSpPr>
          <p:nvPr>
            <p:ph type="ftr" sz="quarter" idx="12"/>
          </p:nvPr>
        </p:nvSpPr>
        <p:spPr/>
        <p:txBody>
          <a:bodyPr/>
          <a:lstStyle/>
          <a:p>
            <a:pPr>
              <a:defRPr/>
            </a:pPr>
            <a:r>
              <a:rPr lang="en-US" smtClean="0">
                <a:solidFill>
                  <a:prstClr val="black"/>
                </a:solidFill>
              </a:rPr>
              <a:t>© 2008 Microsoft Corporation. All rights reserved. Microsoft, Windows, Windows Vista and other product names are or may be registered trademarks and/or trademarks in the U.S. and/or other countries.</a:t>
            </a:r>
          </a:p>
          <a:p>
            <a:pPr>
              <a:defRPr/>
            </a:pPr>
            <a:r>
              <a:rPr lang="en-US"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prstClr val="black"/>
                </a:solidFill>
              </a:rPr>
            </a:br>
            <a:r>
              <a:rPr lang="en-US" smtClean="0">
                <a:solidFill>
                  <a:prstClr val="black"/>
                </a:solidFill>
              </a:rPr>
              <a:t>MICROSOFT MAKES NO WARRANTIES, EXPRESS, IMPLIED OR STATUTORY, AS TO THE INFORMATION IN THIS PRESENTATION.</a:t>
            </a:r>
            <a:endParaRPr lang="en-US">
              <a:solidFill>
                <a:prstClr val="black"/>
              </a:solidFill>
            </a:endParaRPr>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714926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TechReady12</a:t>
            </a:r>
            <a:endParaRPr lang="en-US" dirty="0">
              <a:solidFill>
                <a:prstClr val="black"/>
              </a:solidFill>
            </a:endParaRPr>
          </a:p>
        </p:txBody>
      </p:sp>
      <p:sp>
        <p:nvSpPr>
          <p:cNvPr id="5" name="Date Placeholder 4"/>
          <p:cNvSpPr>
            <a:spLocks noGrp="1"/>
          </p:cNvSpPr>
          <p:nvPr>
            <p:ph type="dt" idx="11"/>
          </p:nvPr>
        </p:nvSpPr>
        <p:spPr/>
        <p:txBody>
          <a:bodyPr/>
          <a:lstStyle/>
          <a:p>
            <a:fld id="{7C413EE4-AE8D-40DE-9BD5-B224721B3B5E}" type="datetime1">
              <a:rPr lang="en-US" smtClean="0">
                <a:solidFill>
                  <a:prstClr val="black"/>
                </a:solidFill>
              </a:rPr>
              <a:pPr/>
              <a:t>5/6/2015</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4115197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TechReady12</a:t>
            </a:r>
            <a:endParaRPr lang="en-US" dirty="0">
              <a:solidFill>
                <a:prstClr val="black"/>
              </a:solidFill>
            </a:endParaRPr>
          </a:p>
        </p:txBody>
      </p:sp>
      <p:sp>
        <p:nvSpPr>
          <p:cNvPr id="5" name="Date Placeholder 4"/>
          <p:cNvSpPr>
            <a:spLocks noGrp="1"/>
          </p:cNvSpPr>
          <p:nvPr>
            <p:ph type="dt" idx="11"/>
          </p:nvPr>
        </p:nvSpPr>
        <p:spPr/>
        <p:txBody>
          <a:bodyPr/>
          <a:lstStyle/>
          <a:p>
            <a:fld id="{4C05F35B-2125-439F-9C3D-6B77E7393E21}" type="datetime1">
              <a:rPr lang="en-US" smtClean="0">
                <a:solidFill>
                  <a:prstClr val="black"/>
                </a:solidFill>
              </a:rPr>
              <a:pPr/>
              <a:t>5/6/2015</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511087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TechReady12</a:t>
            </a:r>
            <a:endParaRPr lang="en-US" dirty="0">
              <a:solidFill>
                <a:prstClr val="black"/>
              </a:solidFill>
            </a:endParaRPr>
          </a:p>
        </p:txBody>
      </p:sp>
      <p:sp>
        <p:nvSpPr>
          <p:cNvPr id="5" name="Date Placeholder 4"/>
          <p:cNvSpPr>
            <a:spLocks noGrp="1"/>
          </p:cNvSpPr>
          <p:nvPr>
            <p:ph type="dt" idx="11"/>
          </p:nvPr>
        </p:nvSpPr>
        <p:spPr/>
        <p:txBody>
          <a:bodyPr/>
          <a:lstStyle/>
          <a:p>
            <a:fld id="{105D79C8-7E75-4053-8862-C5150E64C8EF}" type="datetime1">
              <a:rPr lang="en-US" smtClean="0">
                <a:solidFill>
                  <a:prstClr val="black"/>
                </a:solidFill>
              </a:rPr>
              <a:pPr/>
              <a:t>5/6/2015</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116250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solidFill>
                  <a:prstClr val="black"/>
                </a:solidFill>
              </a:rPr>
              <a:t>TechReady7 Breakout Chalktalk Template</a:t>
            </a:r>
            <a:endParaRPr lang="en-US">
              <a:solidFill>
                <a:prstClr val="black"/>
              </a:solidFill>
            </a:endParaRPr>
          </a:p>
        </p:txBody>
      </p:sp>
      <p:sp>
        <p:nvSpPr>
          <p:cNvPr id="5" name="Date Placeholder 4"/>
          <p:cNvSpPr>
            <a:spLocks noGrp="1"/>
          </p:cNvSpPr>
          <p:nvPr>
            <p:ph type="dt" idx="11"/>
          </p:nvPr>
        </p:nvSpPr>
        <p:spPr/>
        <p:txBody>
          <a:bodyPr/>
          <a:lstStyle/>
          <a:p>
            <a:pPr>
              <a:defRPr/>
            </a:pPr>
            <a:fld id="{D2A04AAA-9D01-4E20-AC9D-841D2F6BA4DA}" type="datetime1">
              <a:rPr lang="en-US" smtClean="0">
                <a:solidFill>
                  <a:prstClr val="black"/>
                </a:solidFill>
              </a:rPr>
              <a:pPr>
                <a:defRPr/>
              </a:pPr>
              <a:t>5/6/2015</a:t>
            </a:fld>
            <a:endParaRPr lang="en-US">
              <a:solidFill>
                <a:prstClr val="black"/>
              </a:solidFill>
            </a:endParaRPr>
          </a:p>
        </p:txBody>
      </p:sp>
      <p:sp>
        <p:nvSpPr>
          <p:cNvPr id="6" name="Footer Placeholder 5"/>
          <p:cNvSpPr>
            <a:spLocks noGrp="1"/>
          </p:cNvSpPr>
          <p:nvPr>
            <p:ph type="ftr" sz="quarter" idx="12"/>
          </p:nvPr>
        </p:nvSpPr>
        <p:spPr/>
        <p:txBody>
          <a:bodyPr/>
          <a:lstStyle/>
          <a:p>
            <a:pPr>
              <a:defRPr/>
            </a:pPr>
            <a:r>
              <a:rPr lang="en-US" smtClean="0">
                <a:solidFill>
                  <a:prstClr val="black"/>
                </a:solidFill>
              </a:rPr>
              <a:t>© 2008 Microsoft Corporation. All rights reserved. Microsoft, Windows, Windows Vista and other product names are or may be registered trademarks and/or trademarks in the U.S. and/or other countries.</a:t>
            </a:r>
          </a:p>
          <a:p>
            <a:pPr>
              <a:defRPr/>
            </a:pPr>
            <a:r>
              <a:rPr lang="en-US"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prstClr val="black"/>
                </a:solidFill>
              </a:rPr>
            </a:br>
            <a:r>
              <a:rPr lang="en-US" smtClean="0">
                <a:solidFill>
                  <a:prstClr val="black"/>
                </a:solidFill>
              </a:rPr>
              <a:t>MICROSOFT MAKES NO WARRANTIES, EXPRESS, IMPLIED OR STATUTORY, AS TO THE INFORMATION IN THIS PRESENTATION.</a:t>
            </a:r>
            <a:endParaRPr lang="en-US">
              <a:solidFill>
                <a:prstClr val="black"/>
              </a:solidFill>
            </a:endParaRPr>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2653400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TechReady12</a:t>
            </a:r>
            <a:endParaRPr lang="en-US" dirty="0">
              <a:solidFill>
                <a:prstClr val="black"/>
              </a:solidFill>
            </a:endParaRPr>
          </a:p>
        </p:txBody>
      </p:sp>
      <p:sp>
        <p:nvSpPr>
          <p:cNvPr id="5" name="Date Placeholder 4"/>
          <p:cNvSpPr>
            <a:spLocks noGrp="1"/>
          </p:cNvSpPr>
          <p:nvPr>
            <p:ph type="dt" idx="11"/>
          </p:nvPr>
        </p:nvSpPr>
        <p:spPr/>
        <p:txBody>
          <a:bodyPr/>
          <a:lstStyle/>
          <a:p>
            <a:fld id="{105D79C8-7E75-4053-8862-C5150E64C8EF}" type="datetime1">
              <a:rPr lang="en-US" smtClean="0">
                <a:solidFill>
                  <a:prstClr val="black"/>
                </a:solidFill>
              </a:rPr>
              <a:pPr/>
              <a:t>5/6/2015</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281428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TechReady12</a:t>
            </a:r>
            <a:endParaRPr lang="en-US" dirty="0">
              <a:solidFill>
                <a:prstClr val="black"/>
              </a:solidFill>
            </a:endParaRPr>
          </a:p>
        </p:txBody>
      </p:sp>
      <p:sp>
        <p:nvSpPr>
          <p:cNvPr id="5" name="Date Placeholder 4"/>
          <p:cNvSpPr>
            <a:spLocks noGrp="1"/>
          </p:cNvSpPr>
          <p:nvPr>
            <p:ph type="dt" idx="11"/>
          </p:nvPr>
        </p:nvSpPr>
        <p:spPr/>
        <p:txBody>
          <a:bodyPr/>
          <a:lstStyle/>
          <a:p>
            <a:fld id="{105D79C8-7E75-4053-8862-C5150E64C8EF}" type="datetime1">
              <a:rPr lang="en-US" smtClean="0">
                <a:solidFill>
                  <a:prstClr val="black"/>
                </a:solidFill>
              </a:rPr>
              <a:pPr/>
              <a:t>5/6/2015</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992398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solidFill>
                  <a:prstClr val="black"/>
                </a:solidFill>
              </a:rPr>
              <a:t>TechReady7 Breakout Chalktalk Template</a:t>
            </a:r>
            <a:endParaRPr lang="en-US">
              <a:solidFill>
                <a:prstClr val="black"/>
              </a:solidFill>
            </a:endParaRPr>
          </a:p>
        </p:txBody>
      </p:sp>
      <p:sp>
        <p:nvSpPr>
          <p:cNvPr id="5" name="Date Placeholder 4"/>
          <p:cNvSpPr>
            <a:spLocks noGrp="1"/>
          </p:cNvSpPr>
          <p:nvPr>
            <p:ph type="dt" idx="11"/>
          </p:nvPr>
        </p:nvSpPr>
        <p:spPr/>
        <p:txBody>
          <a:bodyPr/>
          <a:lstStyle/>
          <a:p>
            <a:pPr>
              <a:defRPr/>
            </a:pPr>
            <a:fld id="{D2A04AAA-9D01-4E20-AC9D-841D2F6BA4DA}" type="datetime1">
              <a:rPr lang="en-US" smtClean="0">
                <a:solidFill>
                  <a:prstClr val="black"/>
                </a:solidFill>
              </a:rPr>
              <a:pPr>
                <a:defRPr/>
              </a:pPr>
              <a:t>5/6/2015</a:t>
            </a:fld>
            <a:endParaRPr lang="en-US">
              <a:solidFill>
                <a:prstClr val="black"/>
              </a:solidFill>
            </a:endParaRPr>
          </a:p>
        </p:txBody>
      </p:sp>
      <p:sp>
        <p:nvSpPr>
          <p:cNvPr id="6" name="Footer Placeholder 5"/>
          <p:cNvSpPr>
            <a:spLocks noGrp="1"/>
          </p:cNvSpPr>
          <p:nvPr>
            <p:ph type="ftr" sz="quarter" idx="12"/>
          </p:nvPr>
        </p:nvSpPr>
        <p:spPr/>
        <p:txBody>
          <a:bodyPr/>
          <a:lstStyle/>
          <a:p>
            <a:pPr>
              <a:defRPr/>
            </a:pPr>
            <a:r>
              <a:rPr lang="en-US" smtClean="0">
                <a:solidFill>
                  <a:prstClr val="black"/>
                </a:solidFill>
              </a:rPr>
              <a:t>© 2008 Microsoft Corporation. All rights reserved. Microsoft, Windows, Windows Vista and other product names are or may be registered trademarks and/or trademarks in the U.S. and/or other countries.</a:t>
            </a:r>
          </a:p>
          <a:p>
            <a:pPr>
              <a:defRPr/>
            </a:pPr>
            <a:r>
              <a:rPr lang="en-US"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prstClr val="black"/>
                </a:solidFill>
              </a:rPr>
            </a:br>
            <a:r>
              <a:rPr lang="en-US" smtClean="0">
                <a:solidFill>
                  <a:prstClr val="black"/>
                </a:solidFill>
              </a:rPr>
              <a:t>MICROSOFT MAKES NO WARRANTIES, EXPRESS, IMPLIED OR STATUTORY, AS TO THE INFORMATION IN THIS PRESENTATION.</a:t>
            </a:r>
            <a:endParaRPr lang="en-US">
              <a:solidFill>
                <a:prstClr val="black"/>
              </a:solidFill>
            </a:endParaRPr>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23919946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TechReady12</a:t>
            </a:r>
            <a:endParaRPr lang="en-US" dirty="0">
              <a:solidFill>
                <a:prstClr val="black"/>
              </a:solidFill>
            </a:endParaRPr>
          </a:p>
        </p:txBody>
      </p:sp>
      <p:sp>
        <p:nvSpPr>
          <p:cNvPr id="5" name="Date Placeholder 4"/>
          <p:cNvSpPr>
            <a:spLocks noGrp="1"/>
          </p:cNvSpPr>
          <p:nvPr>
            <p:ph type="dt" idx="11"/>
          </p:nvPr>
        </p:nvSpPr>
        <p:spPr/>
        <p:txBody>
          <a:bodyPr/>
          <a:lstStyle/>
          <a:p>
            <a:fld id="{105D79C8-7E75-4053-8862-C5150E64C8EF}" type="datetime1">
              <a:rPr lang="en-US" smtClean="0">
                <a:solidFill>
                  <a:prstClr val="black"/>
                </a:solidFill>
              </a:rPr>
              <a:pPr/>
              <a:t>5/6/2015</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043696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solidFill>
                  <a:prstClr val="black"/>
                </a:solidFill>
              </a:rPr>
              <a:t>TechReady7 Breakout Chalktalk Template</a:t>
            </a:r>
            <a:endParaRPr lang="en-US">
              <a:solidFill>
                <a:prstClr val="black"/>
              </a:solidFill>
            </a:endParaRPr>
          </a:p>
        </p:txBody>
      </p:sp>
      <p:sp>
        <p:nvSpPr>
          <p:cNvPr id="5" name="Date Placeholder 4"/>
          <p:cNvSpPr>
            <a:spLocks noGrp="1"/>
          </p:cNvSpPr>
          <p:nvPr>
            <p:ph type="dt" idx="11"/>
          </p:nvPr>
        </p:nvSpPr>
        <p:spPr/>
        <p:txBody>
          <a:bodyPr/>
          <a:lstStyle/>
          <a:p>
            <a:pPr>
              <a:defRPr/>
            </a:pPr>
            <a:fld id="{D2A04AAA-9D01-4E20-AC9D-841D2F6BA4DA}" type="datetime1">
              <a:rPr lang="en-US" smtClean="0">
                <a:solidFill>
                  <a:prstClr val="black"/>
                </a:solidFill>
              </a:rPr>
              <a:pPr>
                <a:defRPr/>
              </a:pPr>
              <a:t>5/6/2015</a:t>
            </a:fld>
            <a:endParaRPr lang="en-US">
              <a:solidFill>
                <a:prstClr val="black"/>
              </a:solidFill>
            </a:endParaRPr>
          </a:p>
        </p:txBody>
      </p:sp>
      <p:sp>
        <p:nvSpPr>
          <p:cNvPr id="6" name="Footer Placeholder 5"/>
          <p:cNvSpPr>
            <a:spLocks noGrp="1"/>
          </p:cNvSpPr>
          <p:nvPr>
            <p:ph type="ftr" sz="quarter" idx="12"/>
          </p:nvPr>
        </p:nvSpPr>
        <p:spPr/>
        <p:txBody>
          <a:bodyPr/>
          <a:lstStyle/>
          <a:p>
            <a:pPr>
              <a:defRPr/>
            </a:pPr>
            <a:r>
              <a:rPr lang="en-US" smtClean="0">
                <a:solidFill>
                  <a:prstClr val="black"/>
                </a:solidFill>
              </a:rPr>
              <a:t>© 2008 Microsoft Corporation. All rights reserved. Microsoft, Windows, Windows Vista and other product names are or may be registered trademarks and/or trademarks in the U.S. and/or other countries.</a:t>
            </a:r>
          </a:p>
          <a:p>
            <a:pPr>
              <a:defRPr/>
            </a:pPr>
            <a:r>
              <a:rPr lang="en-US"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prstClr val="black"/>
                </a:solidFill>
              </a:rPr>
            </a:br>
            <a:r>
              <a:rPr lang="en-US" smtClean="0">
                <a:solidFill>
                  <a:prstClr val="black"/>
                </a:solidFill>
              </a:rPr>
              <a:t>MICROSOFT MAKES NO WARRANTIES, EXPRESS, IMPLIED OR STATUTORY, AS TO THE INFORMATION IN THIS PRESENTATION.</a:t>
            </a:r>
            <a:endParaRPr lang="en-US">
              <a:solidFill>
                <a:prstClr val="black"/>
              </a:solidFill>
            </a:endParaRPr>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1363536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TechReady12</a:t>
            </a:r>
            <a:endParaRPr lang="en-US" dirty="0">
              <a:solidFill>
                <a:prstClr val="black"/>
              </a:solidFill>
            </a:endParaRPr>
          </a:p>
        </p:txBody>
      </p:sp>
      <p:sp>
        <p:nvSpPr>
          <p:cNvPr id="5" name="Date Placeholder 4"/>
          <p:cNvSpPr>
            <a:spLocks noGrp="1"/>
          </p:cNvSpPr>
          <p:nvPr>
            <p:ph type="dt" idx="11"/>
          </p:nvPr>
        </p:nvSpPr>
        <p:spPr/>
        <p:txBody>
          <a:bodyPr/>
          <a:lstStyle/>
          <a:p>
            <a:fld id="{105D79C8-7E75-4053-8862-C5150E64C8EF}" type="datetime1">
              <a:rPr lang="en-US" smtClean="0">
                <a:solidFill>
                  <a:prstClr val="black"/>
                </a:solidFill>
              </a:rPr>
              <a:pPr/>
              <a:t>5/6/2015</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868982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solidFill>
                  <a:prstClr val="black"/>
                </a:solidFill>
              </a:rPr>
              <a:t>TechReady7 Breakout Chalktalk Template</a:t>
            </a:r>
            <a:endParaRPr lang="en-US">
              <a:solidFill>
                <a:prstClr val="black"/>
              </a:solidFill>
            </a:endParaRPr>
          </a:p>
        </p:txBody>
      </p:sp>
      <p:sp>
        <p:nvSpPr>
          <p:cNvPr id="5" name="Date Placeholder 4"/>
          <p:cNvSpPr>
            <a:spLocks noGrp="1"/>
          </p:cNvSpPr>
          <p:nvPr>
            <p:ph type="dt" idx="11"/>
          </p:nvPr>
        </p:nvSpPr>
        <p:spPr/>
        <p:txBody>
          <a:bodyPr/>
          <a:lstStyle/>
          <a:p>
            <a:pPr>
              <a:defRPr/>
            </a:pPr>
            <a:fld id="{D2A04AAA-9D01-4E20-AC9D-841D2F6BA4DA}" type="datetime1">
              <a:rPr lang="en-US" smtClean="0">
                <a:solidFill>
                  <a:prstClr val="black"/>
                </a:solidFill>
              </a:rPr>
              <a:pPr>
                <a:defRPr/>
              </a:pPr>
              <a:t>5/6/2015</a:t>
            </a:fld>
            <a:endParaRPr lang="en-US">
              <a:solidFill>
                <a:prstClr val="black"/>
              </a:solidFill>
            </a:endParaRPr>
          </a:p>
        </p:txBody>
      </p:sp>
      <p:sp>
        <p:nvSpPr>
          <p:cNvPr id="6" name="Footer Placeholder 5"/>
          <p:cNvSpPr>
            <a:spLocks noGrp="1"/>
          </p:cNvSpPr>
          <p:nvPr>
            <p:ph type="ftr" sz="quarter" idx="12"/>
          </p:nvPr>
        </p:nvSpPr>
        <p:spPr/>
        <p:txBody>
          <a:bodyPr/>
          <a:lstStyle/>
          <a:p>
            <a:pPr>
              <a:defRPr/>
            </a:pPr>
            <a:r>
              <a:rPr lang="en-US" smtClean="0">
                <a:solidFill>
                  <a:prstClr val="black"/>
                </a:solidFill>
              </a:rPr>
              <a:t>© 2008 Microsoft Corporation. All rights reserved. Microsoft, Windows, Windows Vista and other product names are or may be registered trademarks and/or trademarks in the U.S. and/or other countries.</a:t>
            </a:r>
          </a:p>
          <a:p>
            <a:pPr>
              <a:defRPr/>
            </a:pPr>
            <a:r>
              <a:rPr lang="en-US"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prstClr val="black"/>
                </a:solidFill>
              </a:rPr>
            </a:br>
            <a:r>
              <a:rPr lang="en-US" smtClean="0">
                <a:solidFill>
                  <a:prstClr val="black"/>
                </a:solidFill>
              </a:rPr>
              <a:t>MICROSOFT MAKES NO WARRANTIES, EXPRESS, IMPLIED OR STATUTORY, AS TO THE INFORMATION IN THIS PRESENTATION.</a:t>
            </a:r>
            <a:endParaRPr lang="en-US">
              <a:solidFill>
                <a:prstClr val="black"/>
              </a:solidFill>
            </a:endParaRPr>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41528900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TechReady12</a:t>
            </a:r>
            <a:endParaRPr lang="en-US" dirty="0">
              <a:solidFill>
                <a:prstClr val="black"/>
              </a:solidFill>
            </a:endParaRPr>
          </a:p>
        </p:txBody>
      </p:sp>
      <p:sp>
        <p:nvSpPr>
          <p:cNvPr id="5" name="Date Placeholder 4"/>
          <p:cNvSpPr>
            <a:spLocks noGrp="1"/>
          </p:cNvSpPr>
          <p:nvPr>
            <p:ph type="dt" idx="11"/>
          </p:nvPr>
        </p:nvSpPr>
        <p:spPr/>
        <p:txBody>
          <a:bodyPr/>
          <a:lstStyle/>
          <a:p>
            <a:fld id="{105D79C8-7E75-4053-8862-C5150E64C8EF}" type="datetime1">
              <a:rPr lang="en-US" smtClean="0">
                <a:solidFill>
                  <a:prstClr val="black"/>
                </a:solidFill>
              </a:rPr>
              <a:pPr/>
              <a:t>5/6/2015</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780732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17</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7C83C8F-1019-4BAF-8964-2C279FC752D8}" type="datetime1">
              <a:rPr lang="en-US" smtClean="0">
                <a:solidFill>
                  <a:prstClr val="black"/>
                </a:solidFill>
              </a:rPr>
              <a:pPr/>
              <a:t>5/6/2015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9718949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TechReady12</a:t>
            </a:r>
            <a:endParaRPr lang="en-US" dirty="0">
              <a:solidFill>
                <a:prstClr val="black"/>
              </a:solidFill>
            </a:endParaRPr>
          </a:p>
        </p:txBody>
      </p:sp>
      <p:sp>
        <p:nvSpPr>
          <p:cNvPr id="5" name="Date Placeholder 4"/>
          <p:cNvSpPr>
            <a:spLocks noGrp="1"/>
          </p:cNvSpPr>
          <p:nvPr>
            <p:ph type="dt" idx="11"/>
          </p:nvPr>
        </p:nvSpPr>
        <p:spPr/>
        <p:txBody>
          <a:bodyPr/>
          <a:lstStyle/>
          <a:p>
            <a:fld id="{105D79C8-7E75-4053-8862-C5150E64C8EF}" type="datetime1">
              <a:rPr lang="en-US" smtClean="0">
                <a:solidFill>
                  <a:prstClr val="black"/>
                </a:solidFill>
              </a:rPr>
              <a:pPr/>
              <a:t>5/6/2015</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2940550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TechReady12</a:t>
            </a:r>
            <a:endParaRPr lang="en-US" dirty="0">
              <a:solidFill>
                <a:prstClr val="black"/>
              </a:solidFill>
            </a:endParaRPr>
          </a:p>
        </p:txBody>
      </p:sp>
      <p:sp>
        <p:nvSpPr>
          <p:cNvPr id="5" name="Date Placeholder 4"/>
          <p:cNvSpPr>
            <a:spLocks noGrp="1"/>
          </p:cNvSpPr>
          <p:nvPr>
            <p:ph type="dt" idx="11"/>
          </p:nvPr>
        </p:nvSpPr>
        <p:spPr/>
        <p:txBody>
          <a:bodyPr/>
          <a:lstStyle/>
          <a:p>
            <a:fld id="{105D79C8-7E75-4053-8862-C5150E64C8EF}" type="datetime1">
              <a:rPr lang="en-US" smtClean="0">
                <a:solidFill>
                  <a:prstClr val="black"/>
                </a:solidFill>
              </a:rPr>
              <a:pPr/>
              <a:t>5/6/2015</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849868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17</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355A82-C3CF-489F-9982-6F4A09B1156E}" type="datetime1">
              <a:rPr lang="en-US" smtClean="0">
                <a:solidFill>
                  <a:prstClr val="black"/>
                </a:solidFill>
              </a:rPr>
              <a:pPr/>
              <a:t>5/6/2015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2800144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17</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7C83C8F-1019-4BAF-8964-2C279FC752D8}" type="datetime1">
              <a:rPr lang="en-US" smtClean="0">
                <a:solidFill>
                  <a:prstClr val="black"/>
                </a:solidFill>
              </a:rPr>
              <a:pPr/>
              <a:t>5/6/2015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7863545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17</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63B3D9B-C878-40FA-90CE-5C55AF3C170B}" type="datetime1">
              <a:rPr lang="en-US" smtClean="0">
                <a:solidFill>
                  <a:prstClr val="black"/>
                </a:solidFill>
              </a:rPr>
              <a:pPr/>
              <a:t>5/6/2015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1656794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solidFill>
                  <a:prstClr val="black"/>
                </a:solidFill>
              </a:rPr>
              <a:pPr/>
              <a:t>5/6/2015 10:19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2053709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17</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355A82-C3CF-489F-9982-6F4A09B1156E}" type="datetime1">
              <a:rPr lang="en-US" smtClean="0">
                <a:solidFill>
                  <a:prstClr val="black"/>
                </a:solidFill>
              </a:rPr>
              <a:pPr/>
              <a:t>5/6/2015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8428197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17</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355A82-C3CF-489F-9982-6F4A09B1156E}" type="datetime1">
              <a:rPr lang="en-US" smtClean="0">
                <a:solidFill>
                  <a:prstClr val="black"/>
                </a:solidFill>
              </a:rPr>
              <a:pPr/>
              <a:t>5/6/2015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7696642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17</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355A82-C3CF-489F-9982-6F4A09B1156E}" type="datetime1">
              <a:rPr lang="en-US" smtClean="0">
                <a:solidFill>
                  <a:prstClr val="black"/>
                </a:solidFill>
              </a:rPr>
              <a:pPr/>
              <a:t>5/6/2015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7682613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17</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355A82-C3CF-489F-9982-6F4A09B1156E}" type="datetime1">
              <a:rPr lang="en-US" smtClean="0">
                <a:solidFill>
                  <a:prstClr val="black"/>
                </a:solidFill>
              </a:rPr>
              <a:pPr/>
              <a:t>5/6/2015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8542766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17</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355A82-C3CF-489F-9982-6F4A09B1156E}" type="datetime1">
              <a:rPr lang="en-US" smtClean="0">
                <a:solidFill>
                  <a:prstClr val="black"/>
                </a:solidFill>
              </a:rPr>
              <a:pPr/>
              <a:t>5/6/2015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85025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17</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355A82-C3CF-489F-9982-6F4A09B1156E}" type="datetime1">
              <a:rPr lang="en-US" smtClean="0">
                <a:solidFill>
                  <a:prstClr val="black"/>
                </a:solidFill>
              </a:rPr>
              <a:pPr/>
              <a:t>5/6/2015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6795609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17</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355A82-C3CF-489F-9982-6F4A09B1156E}" type="datetime1">
              <a:rPr lang="en-US" smtClean="0">
                <a:solidFill>
                  <a:prstClr val="black"/>
                </a:solidFill>
              </a:rPr>
              <a:pPr/>
              <a:t>5/6/2015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194130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17</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355A82-C3CF-489F-9982-6F4A09B1156E}" type="datetime1">
              <a:rPr lang="en-US" smtClean="0">
                <a:solidFill>
                  <a:prstClr val="black"/>
                </a:solidFill>
              </a:rPr>
              <a:pPr/>
              <a:t>5/6/2015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9100168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17</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355A82-C3CF-489F-9982-6F4A09B1156E}" type="datetime1">
              <a:rPr lang="en-US" smtClean="0">
                <a:solidFill>
                  <a:prstClr val="black"/>
                </a:solidFill>
              </a:rPr>
              <a:pPr/>
              <a:t>5/6/2015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36221032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17</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2D0DE2-A37A-40F4-81AD-BD9284DE400D}" type="datetime1">
              <a:rPr lang="en-US" smtClean="0">
                <a:solidFill>
                  <a:prstClr val="black"/>
                </a:solidFill>
              </a:rPr>
              <a:pPr/>
              <a:t>5/6/2015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10698060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73E9459B-D5E2-442B-AD5A-A4D51201D7B3}" type="slidenum">
              <a:rPr lang="en-US">
                <a:solidFill>
                  <a:prstClr val="black"/>
                </a:solidFill>
              </a:rPr>
              <a:pPr/>
              <a:t>45</a:t>
            </a:fld>
            <a:endParaRPr lang="en-US">
              <a:solidFill>
                <a:prstClr val="black"/>
              </a:solidFill>
            </a:endParaRPr>
          </a:p>
        </p:txBody>
      </p:sp>
      <p:sp>
        <p:nvSpPr>
          <p:cNvPr id="65539" name="Rectangle 2"/>
          <p:cNvSpPr>
            <a:spLocks noGrp="1" noRot="1" noChangeAspect="1" noChangeArrowheads="1" noTextEdit="1"/>
          </p:cNvSpPr>
          <p:nvPr>
            <p:ph type="sldImg"/>
          </p:nvPr>
        </p:nvSpPr>
        <p:spPr>
          <a:xfrm>
            <a:off x="-6350" y="233363"/>
            <a:ext cx="6954838" cy="3911600"/>
          </a:xfrm>
          <a:ln>
            <a:noFill/>
          </a:ln>
        </p:spPr>
      </p:sp>
      <p:sp>
        <p:nvSpPr>
          <p:cNvPr id="65540" name="Rectangle 3"/>
          <p:cNvSpPr>
            <a:spLocks noChangeArrowheads="1"/>
          </p:cNvSpPr>
          <p:nvPr/>
        </p:nvSpPr>
        <p:spPr bwMode="auto">
          <a:xfrm>
            <a:off x="125413" y="1630363"/>
            <a:ext cx="6470650" cy="5422900"/>
          </a:xfrm>
          <a:prstGeom prst="rect">
            <a:avLst/>
          </a:prstGeom>
          <a:noFill/>
          <a:ln w="9525">
            <a:noFill/>
            <a:miter lim="800000"/>
            <a:headEnd/>
            <a:tailEnd/>
          </a:ln>
        </p:spPr>
        <p:txBody>
          <a:bodyPr lIns="93246" tIns="45069" rIns="93246" bIns="45069"/>
          <a:lstStyle/>
          <a:p>
            <a:pPr defTabSz="935038" eaLnBrk="0" hangingPunct="0">
              <a:spcBef>
                <a:spcPct val="30000"/>
              </a:spcBef>
            </a:pPr>
            <a:r>
              <a:rPr lang="en-US" sz="1200">
                <a:solidFill>
                  <a:prstClr val="black"/>
                </a:solidFill>
              </a:rPr>
              <a:t>	</a:t>
            </a:r>
          </a:p>
        </p:txBody>
      </p:sp>
      <p:sp>
        <p:nvSpPr>
          <p:cNvPr id="65541" name="Rectangle 4"/>
          <p:cNvSpPr>
            <a:spLocks noGrp="1" noChangeArrowheads="1"/>
          </p:cNvSpPr>
          <p:nvPr>
            <p:ph type="body" idx="1"/>
          </p:nvPr>
        </p:nvSpPr>
        <p:spPr>
          <a:xfrm>
            <a:off x="200025" y="1782763"/>
            <a:ext cx="6470650" cy="6651625"/>
          </a:xfrm>
          <a:noFill/>
          <a:ln/>
        </p:spPr>
        <p:txBody>
          <a:bodyPr lIns="93246" tIns="45069" rIns="93246" bIns="45069"/>
          <a:lstStyle/>
          <a:p>
            <a:pPr eaLnBrk="1" hangingPunct="1"/>
            <a:endParaRPr lang="en-US" smtClean="0"/>
          </a:p>
        </p:txBody>
      </p:sp>
    </p:spTree>
    <p:extLst>
      <p:ext uri="{BB962C8B-B14F-4D97-AF65-F5344CB8AC3E}">
        <p14:creationId xmlns:p14="http://schemas.microsoft.com/office/powerpoint/2010/main" val="8295931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solidFill>
                  <a:prstClr val="black"/>
                </a:solidFill>
              </a:rPr>
              <a:pPr/>
              <a:t>5/6/2015 10:19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22800507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5/6/2015 10:19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47</a:t>
            </a:fld>
            <a:endParaRPr lang="en-US" dirty="0"/>
          </a:p>
        </p:txBody>
      </p:sp>
    </p:spTree>
    <p:extLst>
      <p:ext uri="{BB962C8B-B14F-4D97-AF65-F5344CB8AC3E}">
        <p14:creationId xmlns:p14="http://schemas.microsoft.com/office/powerpoint/2010/main" val="21287912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5/6/2015 10:19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48</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861498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solidFill>
                  <a:prstClr val="black"/>
                </a:solidFill>
              </a:rPr>
              <a:pPr/>
              <a:t>5/6/2015 10:19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836307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TechReady12</a:t>
            </a:r>
            <a:endParaRPr lang="en-US" dirty="0">
              <a:solidFill>
                <a:prstClr val="black"/>
              </a:solidFill>
            </a:endParaRPr>
          </a:p>
        </p:txBody>
      </p:sp>
      <p:sp>
        <p:nvSpPr>
          <p:cNvPr id="5" name="Date Placeholder 4"/>
          <p:cNvSpPr>
            <a:spLocks noGrp="1"/>
          </p:cNvSpPr>
          <p:nvPr>
            <p:ph type="dt" idx="11"/>
          </p:nvPr>
        </p:nvSpPr>
        <p:spPr/>
        <p:txBody>
          <a:bodyPr/>
          <a:lstStyle/>
          <a:p>
            <a:fld id="{105D79C8-7E75-4053-8862-C5150E64C8EF}" type="datetime1">
              <a:rPr lang="en-US" smtClean="0">
                <a:solidFill>
                  <a:prstClr val="black"/>
                </a:solidFill>
              </a:rPr>
              <a:pPr/>
              <a:t>5/6/2015</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703051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E8C940-8264-4194-91DD-D4094E7B637D}"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2252642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384928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E8C940-8264-4194-91DD-D4094E7B637D}"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2279815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rtl="0" eaLnBrk="1" latinLnBrk="0" hangingPunct="1">
              <a:lnSpc>
                <a:spcPct val="90000"/>
              </a:lnSpc>
              <a:spcBef>
                <a:spcPct val="0"/>
              </a:spcBef>
              <a:buNone/>
            </a:pPr>
            <a:r>
              <a:rPr lang="en-US" sz="5000" b="0" kern="1200" cap="none" spc="-125" baseline="0" noProof="0" dirty="0" smtClean="0">
                <a:ln w="3175">
                  <a:noFill/>
                </a:ln>
                <a:gradFill>
                  <a:gsLst>
                    <a:gs pos="84066">
                      <a:srgbClr val="000000"/>
                    </a:gs>
                    <a:gs pos="57576">
                      <a:srgbClr val="000000"/>
                    </a:gs>
                  </a:gsLst>
                  <a:lin ang="5400000" scaled="0"/>
                </a:gradFill>
                <a:effectLst/>
                <a:latin typeface="+mj-lt"/>
                <a:ea typeface="+mn-ea"/>
                <a:cs typeface="Segoe UI" pitchFamily="34" charset="0"/>
              </a:rPr>
              <a:t>Spark the future.</a:t>
            </a:r>
            <a:endParaRPr lang="en-US" sz="5000" b="0" kern="1200" cap="none" spc="-125" baseline="0" dirty="0">
              <a:ln w="3175">
                <a:noFill/>
              </a:ln>
              <a:gradFill>
                <a:gsLst>
                  <a:gs pos="84066">
                    <a:srgbClr val="000000"/>
                  </a:gs>
                  <a:gs pos="57576">
                    <a:srgbClr val="000000"/>
                  </a:gs>
                </a:gsLst>
                <a:lin ang="5400000" scaled="0"/>
              </a:gradFill>
              <a:effectLst/>
              <a:latin typeface="+mj-lt"/>
              <a:ea typeface="+mn-ea"/>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rtl="0" eaLnBrk="1" latinLnBrk="0" hangingPunct="1">
              <a:lnSpc>
                <a:spcPct val="90000"/>
              </a:lnSpc>
              <a:spcBef>
                <a:spcPct val="0"/>
              </a:spcBef>
              <a:buNone/>
            </a:pP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May 4 – 8, 2015</a:t>
            </a:r>
            <a:b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b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Chicago, IL</a:t>
            </a:r>
            <a:endParaRPr lang="en-US" sz="2250" b="0" kern="1200" cap="none" spc="0" baseline="0" dirty="0">
              <a:ln w="3175">
                <a:noFill/>
              </a:ln>
              <a:gradFill>
                <a:gsLst>
                  <a:gs pos="84066">
                    <a:srgbClr val="000000"/>
                  </a:gs>
                  <a:gs pos="57576">
                    <a:srgbClr val="000000"/>
                  </a:gs>
                </a:gsLst>
                <a:lin ang="5400000" scaled="0"/>
              </a:gradFill>
              <a:effectLst/>
              <a:latin typeface="+mn-lt"/>
              <a:ea typeface="+mn-ea"/>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26559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5882318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43977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4" name="Text Placeholder 3"/>
          <p:cNvSpPr>
            <a:spLocks noGrp="1"/>
          </p:cNvSpPr>
          <p:nvPr>
            <p:ph type="body" sz="quarter" idx="13" hasCustomPrompt="1"/>
          </p:nvPr>
        </p:nvSpPr>
        <p:spPr>
          <a:xfrm>
            <a:off x="322262" y="360323"/>
            <a:ext cx="2667000" cy="406265"/>
          </a:xfrm>
        </p:spPr>
        <p:txBody>
          <a:bodyPr/>
          <a:lstStyle>
            <a:lvl1pPr marL="0" indent="0">
              <a:buFontTx/>
              <a:buNone/>
              <a:defRPr sz="1600" baseline="0">
                <a:latin typeface="+mn-lt"/>
              </a:defRPr>
            </a:lvl1pPr>
            <a:lvl2pPr marL="342873" indent="0">
              <a:buFontTx/>
              <a:buNone/>
              <a:defRPr sz="1600">
                <a:latin typeface="+mn-lt"/>
              </a:defRPr>
            </a:lvl2pPr>
            <a:lvl3pPr marL="571454" indent="0">
              <a:buFontTx/>
              <a:buNone/>
              <a:defRPr sz="1600">
                <a:latin typeface="+mn-lt"/>
              </a:defRPr>
            </a:lvl3pPr>
            <a:lvl4pPr marL="800036" indent="0">
              <a:buFontTx/>
              <a:buNone/>
              <a:defRPr sz="1600">
                <a:latin typeface="+mn-lt"/>
              </a:defRPr>
            </a:lvl4pPr>
            <a:lvl5pPr marL="1028617" indent="0">
              <a:buFontTx/>
              <a:buNone/>
              <a:defRPr sz="1600">
                <a:latin typeface="+mn-lt"/>
              </a:defRPr>
            </a:lvl5pPr>
          </a:lstStyle>
          <a:p>
            <a:pPr lvl="0"/>
            <a:r>
              <a:rPr lang="en-US" dirty="0" smtClean="0"/>
              <a:t>SESSION CODE</a:t>
            </a:r>
          </a:p>
        </p:txBody>
      </p:sp>
    </p:spTree>
    <p:extLst>
      <p:ext uri="{BB962C8B-B14F-4D97-AF65-F5344CB8AC3E}">
        <p14:creationId xmlns:p14="http://schemas.microsoft.com/office/powerpoint/2010/main" val="32500135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0"/>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269" r:id="rId1"/>
    <p:sldLayoutId id="2147484236" r:id="rId2"/>
    <p:sldLayoutId id="2147484240" r:id="rId3"/>
    <p:sldLayoutId id="2147484272" r:id="rId4"/>
    <p:sldLayoutId id="2147484241" r:id="rId5"/>
    <p:sldLayoutId id="2147484273" r:id="rId6"/>
    <p:sldLayoutId id="2147484244" r:id="rId7"/>
    <p:sldLayoutId id="2147484274" r:id="rId8"/>
    <p:sldLayoutId id="2147484245" r:id="rId9"/>
    <p:sldLayoutId id="2147484275" r:id="rId10"/>
    <p:sldLayoutId id="2147484247" r:id="rId11"/>
    <p:sldLayoutId id="2147484249" r:id="rId12"/>
    <p:sldLayoutId id="2147484250" r:id="rId13"/>
    <p:sldLayoutId id="2147484264" r:id="rId14"/>
    <p:sldLayoutId id="2147484251" r:id="rId15"/>
    <p:sldLayoutId id="2147484270" r:id="rId16"/>
    <p:sldLayoutId id="2147484252" r:id="rId17"/>
    <p:sldLayoutId id="2147484253" r:id="rId18"/>
    <p:sldLayoutId id="2147484254" r:id="rId19"/>
    <p:sldLayoutId id="2147484271" r:id="rId20"/>
    <p:sldLayoutId id="2147484257" r:id="rId21"/>
    <p:sldLayoutId id="2147484258" r:id="rId22"/>
    <p:sldLayoutId id="2147484259" r:id="rId23"/>
    <p:sldLayoutId id="2147484260" r:id="rId24"/>
    <p:sldLayoutId id="2147484261" r:id="rId25"/>
    <p:sldLayoutId id="2147484263" r:id="rId26"/>
    <p:sldLayoutId id="2147484276" r:id="rId27"/>
    <p:sldLayoutId id="2147484277" r:id="rId28"/>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1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20.xml"/><Relationship Id="rId5" Type="http://schemas.openxmlformats.org/officeDocument/2006/relationships/image" Target="../media/image37.png"/><Relationship Id="rId4" Type="http://schemas.openxmlformats.org/officeDocument/2006/relationships/hyperlink" Target="http://myignite.microsoft.com/"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23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424645" y="2268411"/>
            <a:ext cx="11818275" cy="4505451"/>
          </a:xfrm>
          <a:prstGeom prst="rect">
            <a:avLst/>
          </a:prstGeom>
          <a:gradFill flip="none" rotWithShape="1">
            <a:gsLst>
              <a:gs pos="2000">
                <a:schemeClr val="bg2"/>
              </a:gs>
              <a:gs pos="100000">
                <a:schemeClr val="bg2">
                  <a:alpha val="20000"/>
                </a:schemeClr>
              </a:gs>
            </a:gsLst>
            <a:lin ang="5400000" scaled="0"/>
            <a:tileRect/>
          </a:gradFill>
          <a:ln w="12700">
            <a:noFill/>
            <a:tailEnd type="stealth" w="lg" len="lg"/>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endParaRPr lang="en-US" sz="1836" dirty="0" err="1">
              <a:solidFill>
                <a:srgbClr val="47D8FF"/>
              </a:solidFill>
            </a:endParaRPr>
          </a:p>
        </p:txBody>
      </p:sp>
      <p:grpSp>
        <p:nvGrpSpPr>
          <p:cNvPr id="66" name="Group 65"/>
          <p:cNvGrpSpPr/>
          <p:nvPr/>
        </p:nvGrpSpPr>
        <p:grpSpPr>
          <a:xfrm>
            <a:off x="735938" y="2777776"/>
            <a:ext cx="6817709" cy="3090560"/>
            <a:chOff x="515938" y="742950"/>
            <a:chExt cx="11331574" cy="5543551"/>
          </a:xfrm>
        </p:grpSpPr>
        <p:grpSp>
          <p:nvGrpSpPr>
            <p:cNvPr id="67" name="Group 66"/>
            <p:cNvGrpSpPr/>
            <p:nvPr/>
          </p:nvGrpSpPr>
          <p:grpSpPr>
            <a:xfrm>
              <a:off x="515938" y="742950"/>
              <a:ext cx="11331574" cy="5276850"/>
              <a:chOff x="515938" y="742950"/>
              <a:chExt cx="11331574" cy="5276850"/>
            </a:xfrm>
          </p:grpSpPr>
          <p:grpSp>
            <p:nvGrpSpPr>
              <p:cNvPr id="71" name="Group 70"/>
              <p:cNvGrpSpPr/>
              <p:nvPr/>
            </p:nvGrpSpPr>
            <p:grpSpPr>
              <a:xfrm>
                <a:off x="515938" y="742950"/>
                <a:ext cx="11331574" cy="5276850"/>
                <a:chOff x="515938" y="742950"/>
                <a:chExt cx="11331574" cy="5276850"/>
              </a:xfrm>
            </p:grpSpPr>
            <p:pic>
              <p:nvPicPr>
                <p:cNvPr id="74" name="Picture 73"/>
                <p:cNvPicPr>
                  <a:picLocks noChangeAspect="1" noChangeArrowheads="1"/>
                </p:cNvPicPr>
                <p:nvPr/>
              </p:nvPicPr>
              <p:blipFill>
                <a:blip r:embed="rId3"/>
                <a:srcRect/>
                <a:stretch>
                  <a:fillRect/>
                </a:stretch>
              </p:blipFill>
              <p:spPr bwMode="auto">
                <a:xfrm>
                  <a:off x="973138" y="1447800"/>
                  <a:ext cx="7152701" cy="4038600"/>
                </a:xfrm>
                <a:prstGeom prst="rect">
                  <a:avLst/>
                </a:prstGeom>
                <a:noFill/>
                <a:ln w="9525">
                  <a:noFill/>
                  <a:miter lim="800000"/>
                  <a:headEnd/>
                  <a:tailEnd/>
                </a:ln>
                <a:effectLst/>
              </p:spPr>
            </p:pic>
            <p:pic>
              <p:nvPicPr>
                <p:cNvPr id="81" name="Picture 80"/>
                <p:cNvPicPr>
                  <a:picLocks noChangeAspect="1" noChangeArrowheads="1"/>
                </p:cNvPicPr>
                <p:nvPr/>
              </p:nvPicPr>
              <p:blipFill>
                <a:blip r:embed="rId3"/>
                <a:srcRect/>
                <a:stretch>
                  <a:fillRect/>
                </a:stretch>
              </p:blipFill>
              <p:spPr bwMode="auto">
                <a:xfrm>
                  <a:off x="4504312" y="1219200"/>
                  <a:ext cx="7152701" cy="4038600"/>
                </a:xfrm>
                <a:prstGeom prst="rect">
                  <a:avLst/>
                </a:prstGeom>
                <a:noFill/>
                <a:ln w="9525">
                  <a:noFill/>
                  <a:miter lim="800000"/>
                  <a:headEnd/>
                  <a:tailEnd/>
                </a:ln>
                <a:effectLst/>
              </p:spPr>
            </p:pic>
            <p:pic>
              <p:nvPicPr>
                <p:cNvPr id="82" name="Picture 8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5938" y="3276600"/>
                  <a:ext cx="5448300" cy="2743200"/>
                </a:xfrm>
                <a:prstGeom prst="rect">
                  <a:avLst/>
                </a:prstGeom>
                <a:noFill/>
                <a:ln w="9525">
                  <a:noFill/>
                  <a:miter lim="800000"/>
                  <a:headEnd/>
                  <a:tailEnd/>
                </a:ln>
                <a:effectLst/>
              </p:spPr>
            </p:pic>
            <p:pic>
              <p:nvPicPr>
                <p:cNvPr id="83" name="Picture 8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94012" y="3276600"/>
                  <a:ext cx="5448300" cy="2743200"/>
                </a:xfrm>
                <a:prstGeom prst="rect">
                  <a:avLst/>
                </a:prstGeom>
                <a:noFill/>
                <a:ln w="9525">
                  <a:noFill/>
                  <a:miter lim="800000"/>
                  <a:headEnd/>
                  <a:tailEnd/>
                </a:ln>
                <a:effectLst/>
              </p:spPr>
            </p:pic>
            <p:pic>
              <p:nvPicPr>
                <p:cNvPr id="86" name="Picture 8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99212" y="3276600"/>
                  <a:ext cx="5448300" cy="2743200"/>
                </a:xfrm>
                <a:prstGeom prst="rect">
                  <a:avLst/>
                </a:prstGeom>
                <a:noFill/>
                <a:ln w="9525">
                  <a:noFill/>
                  <a:miter lim="800000"/>
                  <a:headEnd/>
                  <a:tailEnd/>
                </a:ln>
                <a:effectLst/>
              </p:spPr>
            </p:pic>
            <p:pic>
              <p:nvPicPr>
                <p:cNvPr id="87" name="Picture 86"/>
                <p:cNvPicPr>
                  <a:picLocks noChangeAspect="1" noChangeArrowheads="1"/>
                </p:cNvPicPr>
                <p:nvPr/>
              </p:nvPicPr>
              <p:blipFill>
                <a:blip r:embed="rId5" cstate="screen">
                  <a:lum bright="22000" contrast="1000"/>
                  <a:extLst>
                    <a:ext uri="{28A0092B-C50C-407E-A947-70E740481C1C}">
                      <a14:useLocalDpi xmlns:a14="http://schemas.microsoft.com/office/drawing/2010/main"/>
                    </a:ext>
                  </a:extLst>
                </a:blip>
                <a:srcRect/>
                <a:stretch>
                  <a:fillRect/>
                </a:stretch>
              </p:blipFill>
              <p:spPr bwMode="auto">
                <a:xfrm>
                  <a:off x="3427412" y="742950"/>
                  <a:ext cx="6229350" cy="2324100"/>
                </a:xfrm>
                <a:prstGeom prst="rect">
                  <a:avLst/>
                </a:prstGeom>
                <a:noFill/>
                <a:ln w="9525">
                  <a:noFill/>
                  <a:miter lim="800000"/>
                  <a:headEnd/>
                  <a:tailEnd/>
                </a:ln>
                <a:effectLst/>
              </p:spPr>
            </p:pic>
          </p:grpSp>
          <p:pic>
            <p:nvPicPr>
              <p:cNvPr id="72" name="Picture 7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9900000">
                <a:off x="1286950" y="1509107"/>
                <a:ext cx="5600700" cy="3162300"/>
              </a:xfrm>
              <a:prstGeom prst="rect">
                <a:avLst/>
              </a:prstGeom>
              <a:noFill/>
              <a:ln w="9525">
                <a:noFill/>
                <a:miter lim="800000"/>
                <a:headEnd/>
                <a:tailEnd/>
              </a:ln>
              <a:effectLst/>
            </p:spPr>
          </p:pic>
          <p:pic>
            <p:nvPicPr>
              <p:cNvPr id="73" name="Picture 7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9900000">
                <a:off x="5742501" y="1509107"/>
                <a:ext cx="5600701" cy="3162300"/>
              </a:xfrm>
              <a:prstGeom prst="rect">
                <a:avLst/>
              </a:prstGeom>
              <a:noFill/>
              <a:ln w="9525">
                <a:noFill/>
                <a:miter lim="800000"/>
                <a:headEnd/>
                <a:tailEnd/>
              </a:ln>
              <a:effectLst/>
            </p:spPr>
          </p:pic>
        </p:grpSp>
        <p:pic>
          <p:nvPicPr>
            <p:cNvPr id="68" name="Picture 67"/>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446212" y="3124200"/>
              <a:ext cx="5600700" cy="3162300"/>
            </a:xfrm>
            <a:prstGeom prst="rect">
              <a:avLst/>
            </a:prstGeom>
            <a:noFill/>
            <a:ln w="9525">
              <a:noFill/>
              <a:miter lim="800000"/>
              <a:headEnd/>
              <a:tailEnd/>
            </a:ln>
            <a:effectLst/>
          </p:spPr>
        </p:pic>
        <p:pic>
          <p:nvPicPr>
            <p:cNvPr id="69" name="Picture 68"/>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103812" y="3124200"/>
              <a:ext cx="5600700" cy="3162300"/>
            </a:xfrm>
            <a:prstGeom prst="rect">
              <a:avLst/>
            </a:prstGeom>
            <a:noFill/>
            <a:ln w="9525">
              <a:noFill/>
              <a:miter lim="800000"/>
              <a:headEnd/>
              <a:tailEnd/>
            </a:ln>
            <a:effectLst/>
          </p:spPr>
        </p:pic>
        <p:pic>
          <p:nvPicPr>
            <p:cNvPr id="70" name="Picture 69"/>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246811" y="3124200"/>
              <a:ext cx="5600701" cy="3162301"/>
            </a:xfrm>
            <a:prstGeom prst="rect">
              <a:avLst/>
            </a:prstGeom>
            <a:noFill/>
            <a:ln w="9525">
              <a:noFill/>
              <a:miter lim="800000"/>
              <a:headEnd/>
              <a:tailEnd/>
            </a:ln>
            <a:effectLst/>
          </p:spPr>
        </p:pic>
      </p:grpSp>
      <p:grpSp>
        <p:nvGrpSpPr>
          <p:cNvPr id="88" name="Group 87"/>
          <p:cNvGrpSpPr/>
          <p:nvPr/>
        </p:nvGrpSpPr>
        <p:grpSpPr>
          <a:xfrm>
            <a:off x="5185842" y="2647884"/>
            <a:ext cx="6817709" cy="3090560"/>
            <a:chOff x="515938" y="742950"/>
            <a:chExt cx="11331574" cy="5543551"/>
          </a:xfrm>
        </p:grpSpPr>
        <p:grpSp>
          <p:nvGrpSpPr>
            <p:cNvPr id="89" name="Group 88"/>
            <p:cNvGrpSpPr/>
            <p:nvPr/>
          </p:nvGrpSpPr>
          <p:grpSpPr>
            <a:xfrm>
              <a:off x="515938" y="742950"/>
              <a:ext cx="11331574" cy="5276850"/>
              <a:chOff x="515938" y="742950"/>
              <a:chExt cx="11331574" cy="5276850"/>
            </a:xfrm>
          </p:grpSpPr>
          <p:grpSp>
            <p:nvGrpSpPr>
              <p:cNvPr id="93" name="Group 92"/>
              <p:cNvGrpSpPr/>
              <p:nvPr/>
            </p:nvGrpSpPr>
            <p:grpSpPr>
              <a:xfrm>
                <a:off x="515938" y="742950"/>
                <a:ext cx="11331574" cy="5276850"/>
                <a:chOff x="515938" y="742950"/>
                <a:chExt cx="11331574" cy="5276850"/>
              </a:xfrm>
            </p:grpSpPr>
            <p:pic>
              <p:nvPicPr>
                <p:cNvPr id="96" name="Picture 95"/>
                <p:cNvPicPr>
                  <a:picLocks noChangeAspect="1" noChangeArrowheads="1"/>
                </p:cNvPicPr>
                <p:nvPr/>
              </p:nvPicPr>
              <p:blipFill>
                <a:blip r:embed="rId3"/>
                <a:srcRect/>
                <a:stretch>
                  <a:fillRect/>
                </a:stretch>
              </p:blipFill>
              <p:spPr bwMode="auto">
                <a:xfrm>
                  <a:off x="973138" y="1447800"/>
                  <a:ext cx="7152701" cy="4038600"/>
                </a:xfrm>
                <a:prstGeom prst="rect">
                  <a:avLst/>
                </a:prstGeom>
                <a:noFill/>
                <a:ln w="9525">
                  <a:noFill/>
                  <a:miter lim="800000"/>
                  <a:headEnd/>
                  <a:tailEnd/>
                </a:ln>
                <a:effectLst/>
              </p:spPr>
            </p:pic>
            <p:pic>
              <p:nvPicPr>
                <p:cNvPr id="97" name="Picture 96"/>
                <p:cNvPicPr>
                  <a:picLocks noChangeAspect="1" noChangeArrowheads="1"/>
                </p:cNvPicPr>
                <p:nvPr/>
              </p:nvPicPr>
              <p:blipFill>
                <a:blip r:embed="rId3"/>
                <a:srcRect/>
                <a:stretch>
                  <a:fillRect/>
                </a:stretch>
              </p:blipFill>
              <p:spPr bwMode="auto">
                <a:xfrm>
                  <a:off x="4504312" y="1219200"/>
                  <a:ext cx="7152701" cy="4038600"/>
                </a:xfrm>
                <a:prstGeom prst="rect">
                  <a:avLst/>
                </a:prstGeom>
                <a:noFill/>
                <a:ln w="9525">
                  <a:noFill/>
                  <a:miter lim="800000"/>
                  <a:headEnd/>
                  <a:tailEnd/>
                </a:ln>
                <a:effectLst/>
              </p:spPr>
            </p:pic>
            <p:pic>
              <p:nvPicPr>
                <p:cNvPr id="98" name="Picture 9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5938" y="3276600"/>
                  <a:ext cx="5448300" cy="2743200"/>
                </a:xfrm>
                <a:prstGeom prst="rect">
                  <a:avLst/>
                </a:prstGeom>
                <a:noFill/>
                <a:ln w="9525">
                  <a:noFill/>
                  <a:miter lim="800000"/>
                  <a:headEnd/>
                  <a:tailEnd/>
                </a:ln>
                <a:effectLst/>
              </p:spPr>
            </p:pic>
            <p:pic>
              <p:nvPicPr>
                <p:cNvPr id="99" name="Picture 9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94012" y="3276600"/>
                  <a:ext cx="5448300" cy="2743200"/>
                </a:xfrm>
                <a:prstGeom prst="rect">
                  <a:avLst/>
                </a:prstGeom>
                <a:noFill/>
                <a:ln w="9525">
                  <a:noFill/>
                  <a:miter lim="800000"/>
                  <a:headEnd/>
                  <a:tailEnd/>
                </a:ln>
                <a:effectLst/>
              </p:spPr>
            </p:pic>
            <p:pic>
              <p:nvPicPr>
                <p:cNvPr id="100" name="Picture 9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99212" y="3276600"/>
                  <a:ext cx="5448300" cy="2743200"/>
                </a:xfrm>
                <a:prstGeom prst="rect">
                  <a:avLst/>
                </a:prstGeom>
                <a:noFill/>
                <a:ln w="9525">
                  <a:noFill/>
                  <a:miter lim="800000"/>
                  <a:headEnd/>
                  <a:tailEnd/>
                </a:ln>
                <a:effectLst/>
              </p:spPr>
            </p:pic>
            <p:pic>
              <p:nvPicPr>
                <p:cNvPr id="101" name="Picture 100"/>
                <p:cNvPicPr>
                  <a:picLocks noChangeAspect="1" noChangeArrowheads="1"/>
                </p:cNvPicPr>
                <p:nvPr/>
              </p:nvPicPr>
              <p:blipFill>
                <a:blip r:embed="rId5" cstate="screen">
                  <a:lum bright="22000" contrast="1000"/>
                  <a:extLst>
                    <a:ext uri="{28A0092B-C50C-407E-A947-70E740481C1C}">
                      <a14:useLocalDpi xmlns:a14="http://schemas.microsoft.com/office/drawing/2010/main"/>
                    </a:ext>
                  </a:extLst>
                </a:blip>
                <a:srcRect/>
                <a:stretch>
                  <a:fillRect/>
                </a:stretch>
              </p:blipFill>
              <p:spPr bwMode="auto">
                <a:xfrm>
                  <a:off x="3427412" y="742950"/>
                  <a:ext cx="6229350" cy="2324100"/>
                </a:xfrm>
                <a:prstGeom prst="rect">
                  <a:avLst/>
                </a:prstGeom>
                <a:noFill/>
                <a:ln w="9525">
                  <a:noFill/>
                  <a:miter lim="800000"/>
                  <a:headEnd/>
                  <a:tailEnd/>
                </a:ln>
                <a:effectLst/>
              </p:spPr>
            </p:pic>
          </p:grpSp>
          <p:pic>
            <p:nvPicPr>
              <p:cNvPr id="94" name="Picture 9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9900000">
                <a:off x="1286950" y="1509107"/>
                <a:ext cx="5600700" cy="3162300"/>
              </a:xfrm>
              <a:prstGeom prst="rect">
                <a:avLst/>
              </a:prstGeom>
              <a:noFill/>
              <a:ln w="9525">
                <a:noFill/>
                <a:miter lim="800000"/>
                <a:headEnd/>
                <a:tailEnd/>
              </a:ln>
              <a:effectLst/>
            </p:spPr>
          </p:pic>
          <p:pic>
            <p:nvPicPr>
              <p:cNvPr id="95" name="Picture 9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9900000">
                <a:off x="5742501" y="1509107"/>
                <a:ext cx="5600701" cy="3162300"/>
              </a:xfrm>
              <a:prstGeom prst="rect">
                <a:avLst/>
              </a:prstGeom>
              <a:noFill/>
              <a:ln w="9525">
                <a:noFill/>
                <a:miter lim="800000"/>
                <a:headEnd/>
                <a:tailEnd/>
              </a:ln>
              <a:effectLst/>
            </p:spPr>
          </p:pic>
        </p:grpSp>
        <p:pic>
          <p:nvPicPr>
            <p:cNvPr id="90" name="Picture 89"/>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446212" y="3124200"/>
              <a:ext cx="5600700" cy="3162300"/>
            </a:xfrm>
            <a:prstGeom prst="rect">
              <a:avLst/>
            </a:prstGeom>
            <a:noFill/>
            <a:ln w="9525">
              <a:noFill/>
              <a:miter lim="800000"/>
              <a:headEnd/>
              <a:tailEnd/>
            </a:ln>
            <a:effectLst/>
          </p:spPr>
        </p:pic>
        <p:pic>
          <p:nvPicPr>
            <p:cNvPr id="91" name="Picture 90"/>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103812" y="3124200"/>
              <a:ext cx="5600700" cy="3162300"/>
            </a:xfrm>
            <a:prstGeom prst="rect">
              <a:avLst/>
            </a:prstGeom>
            <a:noFill/>
            <a:ln w="9525">
              <a:noFill/>
              <a:miter lim="800000"/>
              <a:headEnd/>
              <a:tailEnd/>
            </a:ln>
            <a:effectLst/>
          </p:spPr>
        </p:pic>
        <p:pic>
          <p:nvPicPr>
            <p:cNvPr id="92" name="Picture 9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246811" y="3124200"/>
              <a:ext cx="5600701" cy="3162301"/>
            </a:xfrm>
            <a:prstGeom prst="rect">
              <a:avLst/>
            </a:prstGeom>
            <a:noFill/>
            <a:ln w="9525">
              <a:noFill/>
              <a:miter lim="800000"/>
              <a:headEnd/>
              <a:tailEnd/>
            </a:ln>
            <a:effectLst/>
          </p:spPr>
        </p:pic>
      </p:grpSp>
      <p:sp>
        <p:nvSpPr>
          <p:cNvPr id="25" name="Title 24"/>
          <p:cNvSpPr>
            <a:spLocks noGrp="1"/>
          </p:cNvSpPr>
          <p:nvPr>
            <p:ph type="title"/>
          </p:nvPr>
        </p:nvSpPr>
        <p:spPr/>
        <p:txBody>
          <a:bodyPr/>
          <a:lstStyle/>
          <a:p>
            <a:r>
              <a:rPr lang="en-US" dirty="0" smtClean="0"/>
              <a:t>Cloud Platform Technologies</a:t>
            </a:r>
            <a:br>
              <a:rPr lang="en-US" dirty="0" smtClean="0"/>
            </a:br>
            <a:r>
              <a:rPr lang="en-US" sz="3200" dirty="0">
                <a:solidFill>
                  <a:schemeClr val="tx1"/>
                </a:solidFill>
              </a:rPr>
              <a:t>Data services</a:t>
            </a:r>
          </a:p>
        </p:txBody>
      </p:sp>
      <p:grpSp>
        <p:nvGrpSpPr>
          <p:cNvPr id="2" name="Group 1"/>
          <p:cNvGrpSpPr/>
          <p:nvPr/>
        </p:nvGrpSpPr>
        <p:grpSpPr>
          <a:xfrm>
            <a:off x="953073" y="3054340"/>
            <a:ext cx="3418789" cy="2791033"/>
            <a:chOff x="912814" y="2971809"/>
            <a:chExt cx="3352058" cy="2736555"/>
          </a:xfrm>
        </p:grpSpPr>
        <p:sp>
          <p:nvSpPr>
            <p:cNvPr id="104" name="Rectangle 103"/>
            <p:cNvSpPr/>
            <p:nvPr/>
          </p:nvSpPr>
          <p:spPr>
            <a:xfrm>
              <a:off x="912814" y="2971809"/>
              <a:ext cx="3352058" cy="2736555"/>
            </a:xfrm>
            <a:prstGeom prst="rect">
              <a:avLst/>
            </a:prstGeom>
            <a:gradFill flip="none" rotWithShape="1">
              <a:gsLst>
                <a:gs pos="2000">
                  <a:schemeClr val="bg2">
                    <a:lumMod val="90000"/>
                  </a:schemeClr>
                </a:gs>
                <a:gs pos="100000">
                  <a:schemeClr val="bg2">
                    <a:alpha val="0"/>
                  </a:schemeClr>
                </a:gs>
              </a:gsLst>
              <a:lin ang="5400000" scaled="0"/>
              <a:tileRect/>
            </a:gradFill>
            <a:ln w="12700">
              <a:noFill/>
              <a:tailEnd type="stealth" w="lg" len="lg"/>
            </a:ln>
          </p:spPr>
          <p:style>
            <a:lnRef idx="1">
              <a:schemeClr val="accent1"/>
            </a:lnRef>
            <a:fillRef idx="0">
              <a:schemeClr val="accent1"/>
            </a:fillRef>
            <a:effectRef idx="0">
              <a:schemeClr val="accent1"/>
            </a:effectRef>
            <a:fontRef idx="minor">
              <a:schemeClr val="tx1"/>
            </a:fontRef>
          </p:style>
          <p:txBody>
            <a:bodyPr lIns="186521" tIns="93260" rtlCol="0" anchor="t"/>
            <a:lstStyle/>
            <a:p>
              <a:pPr algn="ctr">
                <a:buClr>
                  <a:srgbClr val="800000"/>
                </a:buClr>
              </a:pPr>
              <a:r>
                <a:rPr lang="en-US" sz="2040" b="1" dirty="0" smtClean="0">
                  <a:solidFill>
                    <a:srgbClr val="FFFFFF"/>
                  </a:solidFill>
                </a:rPr>
                <a:t>Blobs</a:t>
              </a:r>
              <a:endParaRPr lang="en-US" sz="2040" b="1" dirty="0">
                <a:solidFill>
                  <a:srgbClr val="FFFFFF"/>
                </a:solidFill>
              </a:endParaRPr>
            </a:p>
          </p:txBody>
        </p:sp>
        <p:grpSp>
          <p:nvGrpSpPr>
            <p:cNvPr id="27" name="Group 26"/>
            <p:cNvGrpSpPr/>
            <p:nvPr/>
          </p:nvGrpSpPr>
          <p:grpSpPr>
            <a:xfrm>
              <a:off x="1583582" y="3644130"/>
              <a:ext cx="1726756" cy="607947"/>
              <a:chOff x="6766535" y="1325903"/>
              <a:chExt cx="1494693" cy="607947"/>
            </a:xfrm>
          </p:grpSpPr>
          <p:sp>
            <p:nvSpPr>
              <p:cNvPr id="465" name="Rounded Rectangle 464"/>
              <p:cNvSpPr/>
              <p:nvPr/>
            </p:nvSpPr>
            <p:spPr bwMode="auto">
              <a:xfrm>
                <a:off x="6766535" y="1325903"/>
                <a:ext cx="1494693" cy="607947"/>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12" fontAlgn="base">
                  <a:spcBef>
                    <a:spcPct val="0"/>
                  </a:spcBef>
                  <a:spcAft>
                    <a:spcPct val="0"/>
                  </a:spcAft>
                </a:pPr>
                <a:endParaRPr lang="en-US" sz="2040" dirty="0">
                  <a:solidFill>
                    <a:srgbClr val="FFFFFF"/>
                  </a:solidFill>
                  <a:ea typeface="Segoe UI" pitchFamily="34" charset="0"/>
                  <a:cs typeface="Segoe UI" pitchFamily="34" charset="0"/>
                </a:endParaRPr>
              </a:p>
            </p:txBody>
          </p:sp>
          <p:sp>
            <p:nvSpPr>
              <p:cNvPr id="466" name="TextBox 465"/>
              <p:cNvSpPr txBox="1"/>
              <p:nvPr/>
            </p:nvSpPr>
            <p:spPr>
              <a:xfrm>
                <a:off x="6775009" y="1343087"/>
                <a:ext cx="1486219" cy="59076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a:buClr>
                    <a:srgbClr val="FFFFFF"/>
                  </a:buClr>
                </a:pPr>
                <a:r>
                  <a:rPr lang="en-US" sz="1224" b="1" dirty="0">
                    <a:solidFill>
                      <a:srgbClr val="FFFFFF"/>
                    </a:solidFill>
                    <a:ea typeface="Segoe UI" pitchFamily="34" charset="0"/>
                    <a:cs typeface="Segoe UI" pitchFamily="34" charset="0"/>
                  </a:rPr>
                  <a:t>100011010011110111110110</a:t>
                </a:r>
              </a:p>
            </p:txBody>
          </p:sp>
        </p:grpSp>
        <p:grpSp>
          <p:nvGrpSpPr>
            <p:cNvPr id="473" name="Group 472"/>
            <p:cNvGrpSpPr/>
            <p:nvPr/>
          </p:nvGrpSpPr>
          <p:grpSpPr>
            <a:xfrm>
              <a:off x="1786729" y="3796532"/>
              <a:ext cx="1726756" cy="607947"/>
              <a:chOff x="6766535" y="1325903"/>
              <a:chExt cx="1494693" cy="607947"/>
            </a:xfrm>
          </p:grpSpPr>
          <p:sp>
            <p:nvSpPr>
              <p:cNvPr id="474" name="Rounded Rectangle 473"/>
              <p:cNvSpPr/>
              <p:nvPr/>
            </p:nvSpPr>
            <p:spPr bwMode="auto">
              <a:xfrm>
                <a:off x="6766535" y="1325903"/>
                <a:ext cx="1494693" cy="607947"/>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12" fontAlgn="base">
                  <a:spcBef>
                    <a:spcPct val="0"/>
                  </a:spcBef>
                  <a:spcAft>
                    <a:spcPct val="0"/>
                  </a:spcAft>
                </a:pPr>
                <a:endParaRPr lang="en-US" sz="2040" dirty="0">
                  <a:solidFill>
                    <a:srgbClr val="FFFFFF"/>
                  </a:solidFill>
                  <a:ea typeface="Segoe UI" pitchFamily="34" charset="0"/>
                  <a:cs typeface="Segoe UI" pitchFamily="34" charset="0"/>
                </a:endParaRPr>
              </a:p>
            </p:txBody>
          </p:sp>
          <p:sp>
            <p:nvSpPr>
              <p:cNvPr id="475" name="TextBox 474"/>
              <p:cNvSpPr txBox="1"/>
              <p:nvPr/>
            </p:nvSpPr>
            <p:spPr>
              <a:xfrm>
                <a:off x="6775009" y="1343087"/>
                <a:ext cx="1486219" cy="590763"/>
              </a:xfrm>
              <a:prstGeom prst="rect">
                <a:avLst/>
              </a:prstGeom>
              <a:noFill/>
              <a:ln/>
            </p:spPr>
            <p:style>
              <a:lnRef idx="0">
                <a:schemeClr val="accent4"/>
              </a:lnRef>
              <a:fillRef idx="3">
                <a:schemeClr val="accent4"/>
              </a:fillRef>
              <a:effectRef idx="3">
                <a:schemeClr val="accent4"/>
              </a:effectRef>
              <a:fontRef idx="minor">
                <a:schemeClr val="lt1"/>
              </a:fontRef>
            </p:style>
            <p:txBody>
              <a:bodyPr wrap="square" rtlCol="0" anchor="ctr" anchorCtr="0">
                <a:noAutofit/>
              </a:bodyPr>
              <a:lstStyle/>
              <a:p>
                <a:pPr algn="ctr">
                  <a:buClr>
                    <a:srgbClr val="FFFFFF"/>
                  </a:buClr>
                </a:pPr>
                <a:r>
                  <a:rPr lang="en-US" sz="1224" b="1" dirty="0">
                    <a:solidFill>
                      <a:srgbClr val="FFFFFF"/>
                    </a:solidFill>
                    <a:ea typeface="Segoe UI" pitchFamily="34" charset="0"/>
                    <a:cs typeface="Segoe UI" pitchFamily="34" charset="0"/>
                  </a:rPr>
                  <a:t>100011010011110111110110</a:t>
                </a:r>
              </a:p>
            </p:txBody>
          </p:sp>
        </p:grpSp>
        <p:grpSp>
          <p:nvGrpSpPr>
            <p:cNvPr id="476" name="Group 475"/>
            <p:cNvGrpSpPr/>
            <p:nvPr/>
          </p:nvGrpSpPr>
          <p:grpSpPr>
            <a:xfrm>
              <a:off x="1989877" y="3948932"/>
              <a:ext cx="1726756" cy="607947"/>
              <a:chOff x="6766535" y="1325903"/>
              <a:chExt cx="1494693" cy="607947"/>
            </a:xfrm>
          </p:grpSpPr>
          <p:sp>
            <p:nvSpPr>
              <p:cNvPr id="477" name="Rounded Rectangle 476"/>
              <p:cNvSpPr/>
              <p:nvPr/>
            </p:nvSpPr>
            <p:spPr bwMode="auto">
              <a:xfrm>
                <a:off x="6766535" y="1325903"/>
                <a:ext cx="1494693" cy="607947"/>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12" fontAlgn="base">
                  <a:spcBef>
                    <a:spcPct val="0"/>
                  </a:spcBef>
                  <a:spcAft>
                    <a:spcPct val="0"/>
                  </a:spcAft>
                </a:pPr>
                <a:endParaRPr lang="en-US" sz="2040" dirty="0">
                  <a:solidFill>
                    <a:srgbClr val="FFFFFF"/>
                  </a:solidFill>
                  <a:ea typeface="Segoe UI" pitchFamily="34" charset="0"/>
                  <a:cs typeface="Segoe UI" pitchFamily="34" charset="0"/>
                </a:endParaRPr>
              </a:p>
            </p:txBody>
          </p:sp>
          <p:sp>
            <p:nvSpPr>
              <p:cNvPr id="478" name="TextBox 477"/>
              <p:cNvSpPr txBox="1"/>
              <p:nvPr/>
            </p:nvSpPr>
            <p:spPr>
              <a:xfrm>
                <a:off x="6775009" y="1343087"/>
                <a:ext cx="1486219" cy="590763"/>
              </a:xfrm>
              <a:prstGeom prst="rect">
                <a:avLst/>
              </a:prstGeom>
              <a:noFill/>
              <a:ln/>
            </p:spPr>
            <p:style>
              <a:lnRef idx="0">
                <a:schemeClr val="accent4"/>
              </a:lnRef>
              <a:fillRef idx="3">
                <a:schemeClr val="accent4"/>
              </a:fillRef>
              <a:effectRef idx="3">
                <a:schemeClr val="accent4"/>
              </a:effectRef>
              <a:fontRef idx="minor">
                <a:schemeClr val="lt1"/>
              </a:fontRef>
            </p:style>
            <p:txBody>
              <a:bodyPr wrap="square" rtlCol="0" anchor="ctr" anchorCtr="0">
                <a:noAutofit/>
              </a:bodyPr>
              <a:lstStyle/>
              <a:p>
                <a:pPr algn="ctr">
                  <a:buClr>
                    <a:srgbClr val="FFFFFF"/>
                  </a:buClr>
                </a:pPr>
                <a:r>
                  <a:rPr lang="en-US" sz="1530" b="1" dirty="0">
                    <a:solidFill>
                      <a:srgbClr val="FFFFFF"/>
                    </a:solidFill>
                    <a:ea typeface="Segoe UI" pitchFamily="34" charset="0"/>
                    <a:cs typeface="Segoe UI" pitchFamily="34" charset="0"/>
                  </a:rPr>
                  <a:t>100011010011110111110110</a:t>
                </a:r>
                <a:endParaRPr lang="en-US" sz="1224" b="1" dirty="0">
                  <a:solidFill>
                    <a:srgbClr val="FFFFFF"/>
                  </a:solidFill>
                  <a:ea typeface="Segoe UI" pitchFamily="34" charset="0"/>
                  <a:cs typeface="Segoe UI" pitchFamily="34" charset="0"/>
                </a:endParaRPr>
              </a:p>
            </p:txBody>
          </p:sp>
        </p:grpSp>
      </p:grpSp>
      <p:grpSp>
        <p:nvGrpSpPr>
          <p:cNvPr id="4" name="Group 3"/>
          <p:cNvGrpSpPr/>
          <p:nvPr/>
        </p:nvGrpSpPr>
        <p:grpSpPr>
          <a:xfrm>
            <a:off x="4661878" y="3071444"/>
            <a:ext cx="3418789" cy="2791033"/>
            <a:chOff x="4661878" y="2430462"/>
            <a:chExt cx="3418789" cy="2791033"/>
          </a:xfrm>
        </p:grpSpPr>
        <p:sp>
          <p:nvSpPr>
            <p:cNvPr id="103" name="Rectangle 102"/>
            <p:cNvSpPr/>
            <p:nvPr/>
          </p:nvSpPr>
          <p:spPr>
            <a:xfrm>
              <a:off x="4661878" y="2430462"/>
              <a:ext cx="3418789" cy="2791033"/>
            </a:xfrm>
            <a:prstGeom prst="rect">
              <a:avLst/>
            </a:prstGeom>
            <a:gradFill flip="none" rotWithShape="1">
              <a:gsLst>
                <a:gs pos="2000">
                  <a:schemeClr val="bg2">
                    <a:lumMod val="90000"/>
                  </a:schemeClr>
                </a:gs>
                <a:gs pos="100000">
                  <a:schemeClr val="bg2">
                    <a:alpha val="0"/>
                  </a:schemeClr>
                </a:gs>
              </a:gsLst>
              <a:lin ang="5400000" scaled="0"/>
              <a:tileRect/>
            </a:gradFill>
            <a:ln w="12700">
              <a:noFill/>
              <a:tailEnd type="stealth" w="lg" len="lg"/>
            </a:ln>
          </p:spPr>
          <p:style>
            <a:lnRef idx="1">
              <a:schemeClr val="accent1"/>
            </a:lnRef>
            <a:fillRef idx="0">
              <a:schemeClr val="accent1"/>
            </a:fillRef>
            <a:effectRef idx="0">
              <a:schemeClr val="accent1"/>
            </a:effectRef>
            <a:fontRef idx="minor">
              <a:schemeClr val="tx1"/>
            </a:fontRef>
          </p:style>
          <p:txBody>
            <a:bodyPr lIns="186521" tIns="93260" rtlCol="0" anchor="t"/>
            <a:lstStyle/>
            <a:p>
              <a:pPr algn="ctr">
                <a:buClr>
                  <a:srgbClr val="800000"/>
                </a:buClr>
              </a:pPr>
              <a:r>
                <a:rPr lang="en-US" sz="2040" b="1" dirty="0" smtClean="0">
                  <a:solidFill>
                    <a:srgbClr val="FFFFFF">
                      <a:lumMod val="85000"/>
                      <a:lumOff val="15000"/>
                    </a:srgbClr>
                  </a:solidFill>
                </a:rPr>
                <a:t>Relational</a:t>
              </a:r>
              <a:endParaRPr lang="en-US" sz="2040" b="1" dirty="0">
                <a:solidFill>
                  <a:srgbClr val="FFFFFF">
                    <a:lumMod val="85000"/>
                    <a:lumOff val="15000"/>
                  </a:srgbClr>
                </a:solidFill>
              </a:endParaRPr>
            </a:p>
          </p:txBody>
        </p:sp>
        <p:grpSp>
          <p:nvGrpSpPr>
            <p:cNvPr id="20" name="Group 19"/>
            <p:cNvGrpSpPr/>
            <p:nvPr/>
          </p:nvGrpSpPr>
          <p:grpSpPr>
            <a:xfrm>
              <a:off x="5456237" y="3110941"/>
              <a:ext cx="1644801" cy="625278"/>
              <a:chOff x="1581558" y="1296636"/>
              <a:chExt cx="1209837" cy="613073"/>
            </a:xfrm>
          </p:grpSpPr>
          <p:sp>
            <p:nvSpPr>
              <p:cNvPr id="299" name="Rectangle 298"/>
              <p:cNvSpPr/>
              <p:nvPr/>
            </p:nvSpPr>
            <p:spPr bwMode="auto">
              <a:xfrm>
                <a:off x="1581558" y="1299348"/>
                <a:ext cx="1209837" cy="609684"/>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3260" tIns="46630" rIns="93260" bIns="46630" numCol="1" rtlCol="0" anchor="ctr" anchorCtr="0" compatLnSpc="1">
                <a:prstTxWarp prst="textNoShape">
                  <a:avLst/>
                </a:prstTxWarp>
                <a:noAutofit/>
              </a:bodyPr>
              <a:lstStyle/>
              <a:p>
                <a:pPr algn="ctr" defTabSz="932557" fontAlgn="base">
                  <a:spcBef>
                    <a:spcPct val="0"/>
                  </a:spcBef>
                  <a:spcAft>
                    <a:spcPct val="0"/>
                  </a:spcAft>
                </a:pPr>
                <a:endParaRPr lang="en-US" sz="2448" dirty="0">
                  <a:solidFill>
                    <a:srgbClr val="FFFFFF"/>
                  </a:solidFill>
                  <a:ea typeface="Segoe UI" pitchFamily="34" charset="0"/>
                  <a:cs typeface="Segoe UI" pitchFamily="34" charset="0"/>
                </a:endParaRPr>
              </a:p>
            </p:txBody>
          </p:sp>
          <p:cxnSp>
            <p:nvCxnSpPr>
              <p:cNvPr id="301" name="Straight Connector 300"/>
              <p:cNvCxnSpPr/>
              <p:nvPr/>
            </p:nvCxnSpPr>
            <p:spPr bwMode="auto">
              <a:xfrm>
                <a:off x="1581558" y="1421284"/>
                <a:ext cx="1209837" cy="1356"/>
              </a:xfrm>
              <a:prstGeom prst="line">
                <a:avLst/>
              </a:prstGeom>
              <a:noFill/>
              <a:ln w="19050" cap="flat" cmpd="sng" algn="ctr">
                <a:solidFill>
                  <a:schemeClr val="bg1"/>
                </a:solidFill>
                <a:prstDash val="solid"/>
                <a:round/>
                <a:headEnd type="none" w="med" len="med"/>
                <a:tailEnd type="none" w="med" len="med"/>
              </a:ln>
              <a:effectLst/>
            </p:spPr>
          </p:cxnSp>
          <p:cxnSp>
            <p:nvCxnSpPr>
              <p:cNvPr id="306" name="Straight Connector 305"/>
              <p:cNvCxnSpPr/>
              <p:nvPr/>
            </p:nvCxnSpPr>
            <p:spPr bwMode="auto">
              <a:xfrm>
                <a:off x="1581558" y="1543222"/>
                <a:ext cx="1209837" cy="1356"/>
              </a:xfrm>
              <a:prstGeom prst="line">
                <a:avLst/>
              </a:prstGeom>
              <a:noFill/>
              <a:ln w="19050" cap="flat" cmpd="sng" algn="ctr">
                <a:solidFill>
                  <a:schemeClr val="bg1"/>
                </a:solidFill>
                <a:prstDash val="solid"/>
                <a:round/>
                <a:headEnd type="none" w="med" len="med"/>
                <a:tailEnd type="none" w="med" len="med"/>
              </a:ln>
              <a:effectLst/>
            </p:spPr>
          </p:cxnSp>
          <p:cxnSp>
            <p:nvCxnSpPr>
              <p:cNvPr id="308" name="Straight Connector 307"/>
              <p:cNvCxnSpPr/>
              <p:nvPr/>
            </p:nvCxnSpPr>
            <p:spPr bwMode="auto">
              <a:xfrm>
                <a:off x="1581558" y="1665158"/>
                <a:ext cx="1209837" cy="1356"/>
              </a:xfrm>
              <a:prstGeom prst="line">
                <a:avLst/>
              </a:prstGeom>
              <a:noFill/>
              <a:ln w="19050" cap="flat" cmpd="sng" algn="ctr">
                <a:solidFill>
                  <a:schemeClr val="bg1"/>
                </a:solidFill>
                <a:prstDash val="solid"/>
                <a:round/>
                <a:headEnd type="none" w="med" len="med"/>
                <a:tailEnd type="none" w="med" len="med"/>
              </a:ln>
              <a:effectLst/>
            </p:spPr>
          </p:cxnSp>
          <p:cxnSp>
            <p:nvCxnSpPr>
              <p:cNvPr id="309" name="Straight Connector 308"/>
              <p:cNvCxnSpPr/>
              <p:nvPr/>
            </p:nvCxnSpPr>
            <p:spPr bwMode="auto">
              <a:xfrm>
                <a:off x="1581558" y="1787094"/>
                <a:ext cx="1209837" cy="1356"/>
              </a:xfrm>
              <a:prstGeom prst="line">
                <a:avLst/>
              </a:prstGeom>
              <a:noFill/>
              <a:ln w="19050" cap="flat" cmpd="sng" algn="ctr">
                <a:solidFill>
                  <a:schemeClr val="bg1"/>
                </a:solidFill>
                <a:prstDash val="solid"/>
                <a:round/>
                <a:headEnd type="none" w="med" len="med"/>
                <a:tailEnd type="none" w="med" len="med"/>
              </a:ln>
              <a:effectLst/>
            </p:spPr>
          </p:cxnSp>
          <p:cxnSp>
            <p:nvCxnSpPr>
              <p:cNvPr id="310" name="Straight Connector 309"/>
              <p:cNvCxnSpPr/>
              <p:nvPr/>
            </p:nvCxnSpPr>
            <p:spPr bwMode="auto">
              <a:xfrm rot="5400000">
                <a:off x="1449550" y="1603907"/>
                <a:ext cx="609684" cy="1920"/>
              </a:xfrm>
              <a:prstGeom prst="line">
                <a:avLst/>
              </a:prstGeom>
              <a:noFill/>
              <a:ln w="19050" cap="flat" cmpd="sng" algn="ctr">
                <a:solidFill>
                  <a:schemeClr val="bg1"/>
                </a:solidFill>
                <a:prstDash val="solid"/>
                <a:round/>
                <a:headEnd type="none" w="med" len="med"/>
                <a:tailEnd type="none" w="med" len="med"/>
              </a:ln>
              <a:effectLst/>
            </p:spPr>
          </p:cxnSp>
          <p:cxnSp>
            <p:nvCxnSpPr>
              <p:cNvPr id="311" name="Straight Connector 310"/>
              <p:cNvCxnSpPr/>
              <p:nvPr/>
            </p:nvCxnSpPr>
            <p:spPr bwMode="auto">
              <a:xfrm rot="5400000">
                <a:off x="1623345" y="1603229"/>
                <a:ext cx="609684" cy="1920"/>
              </a:xfrm>
              <a:prstGeom prst="line">
                <a:avLst/>
              </a:prstGeom>
              <a:noFill/>
              <a:ln w="19050" cap="flat" cmpd="sng" algn="ctr">
                <a:solidFill>
                  <a:schemeClr val="bg1"/>
                </a:solidFill>
                <a:prstDash val="solid"/>
                <a:round/>
                <a:headEnd type="none" w="med" len="med"/>
                <a:tailEnd type="none" w="med" len="med"/>
              </a:ln>
              <a:effectLst/>
            </p:spPr>
          </p:cxnSp>
          <p:cxnSp>
            <p:nvCxnSpPr>
              <p:cNvPr id="312" name="Straight Connector 311"/>
              <p:cNvCxnSpPr/>
              <p:nvPr/>
            </p:nvCxnSpPr>
            <p:spPr bwMode="auto">
              <a:xfrm rot="5400000">
                <a:off x="1797140" y="1602551"/>
                <a:ext cx="609684" cy="1920"/>
              </a:xfrm>
              <a:prstGeom prst="line">
                <a:avLst/>
              </a:prstGeom>
              <a:noFill/>
              <a:ln w="19050" cap="flat" cmpd="sng" algn="ctr">
                <a:solidFill>
                  <a:schemeClr val="bg1"/>
                </a:solidFill>
                <a:prstDash val="solid"/>
                <a:round/>
                <a:headEnd type="none" w="med" len="med"/>
                <a:tailEnd type="none" w="med" len="med"/>
              </a:ln>
              <a:effectLst/>
            </p:spPr>
          </p:cxnSp>
          <p:cxnSp>
            <p:nvCxnSpPr>
              <p:cNvPr id="313" name="Straight Connector 312"/>
              <p:cNvCxnSpPr/>
              <p:nvPr/>
            </p:nvCxnSpPr>
            <p:spPr bwMode="auto">
              <a:xfrm rot="5400000">
                <a:off x="1970933" y="1601874"/>
                <a:ext cx="609684" cy="1920"/>
              </a:xfrm>
              <a:prstGeom prst="line">
                <a:avLst/>
              </a:prstGeom>
              <a:noFill/>
              <a:ln w="19050" cap="flat" cmpd="sng" algn="ctr">
                <a:solidFill>
                  <a:schemeClr val="bg1"/>
                </a:solidFill>
                <a:prstDash val="solid"/>
                <a:round/>
                <a:headEnd type="none" w="med" len="med"/>
                <a:tailEnd type="none" w="med" len="med"/>
              </a:ln>
              <a:effectLst/>
            </p:spPr>
          </p:cxnSp>
          <p:cxnSp>
            <p:nvCxnSpPr>
              <p:cNvPr id="314" name="Straight Connector 313"/>
              <p:cNvCxnSpPr/>
              <p:nvPr/>
            </p:nvCxnSpPr>
            <p:spPr bwMode="auto">
              <a:xfrm rot="5400000">
                <a:off x="2144727" y="1601196"/>
                <a:ext cx="609684" cy="1920"/>
              </a:xfrm>
              <a:prstGeom prst="line">
                <a:avLst/>
              </a:prstGeom>
              <a:noFill/>
              <a:ln w="19050" cap="flat" cmpd="sng" algn="ctr">
                <a:solidFill>
                  <a:schemeClr val="bg1"/>
                </a:solidFill>
                <a:prstDash val="solid"/>
                <a:round/>
                <a:headEnd type="none" w="med" len="med"/>
                <a:tailEnd type="none" w="med" len="med"/>
              </a:ln>
              <a:effectLst/>
            </p:spPr>
          </p:cxnSp>
          <p:cxnSp>
            <p:nvCxnSpPr>
              <p:cNvPr id="315" name="Straight Connector 314"/>
              <p:cNvCxnSpPr/>
              <p:nvPr/>
            </p:nvCxnSpPr>
            <p:spPr bwMode="auto">
              <a:xfrm rot="5400000">
                <a:off x="2318522" y="1600518"/>
                <a:ext cx="609684" cy="1920"/>
              </a:xfrm>
              <a:prstGeom prst="line">
                <a:avLst/>
              </a:prstGeom>
              <a:noFill/>
              <a:ln w="19050" cap="flat" cmpd="sng" algn="ctr">
                <a:solidFill>
                  <a:schemeClr val="bg1"/>
                </a:solidFill>
                <a:prstDash val="solid"/>
                <a:round/>
                <a:headEnd type="none" w="med" len="med"/>
                <a:tailEnd type="none" w="med" len="med"/>
              </a:ln>
              <a:effectLst/>
            </p:spPr>
          </p:cxnSp>
        </p:grpSp>
        <p:grpSp>
          <p:nvGrpSpPr>
            <p:cNvPr id="435" name="Group 434"/>
            <p:cNvGrpSpPr/>
            <p:nvPr/>
          </p:nvGrpSpPr>
          <p:grpSpPr>
            <a:xfrm>
              <a:off x="5663428" y="3266375"/>
              <a:ext cx="1644801" cy="625278"/>
              <a:chOff x="1581558" y="1296636"/>
              <a:chExt cx="1209837" cy="613073"/>
            </a:xfrm>
          </p:grpSpPr>
          <p:sp>
            <p:nvSpPr>
              <p:cNvPr id="436" name="Rectangle 435"/>
              <p:cNvSpPr/>
              <p:nvPr/>
            </p:nvSpPr>
            <p:spPr bwMode="auto">
              <a:xfrm>
                <a:off x="1581558" y="1299348"/>
                <a:ext cx="1209837" cy="609684"/>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3260" tIns="46630" rIns="93260" bIns="46630" numCol="1" rtlCol="0" anchor="ctr" anchorCtr="0" compatLnSpc="1">
                <a:prstTxWarp prst="textNoShape">
                  <a:avLst/>
                </a:prstTxWarp>
                <a:noAutofit/>
              </a:bodyPr>
              <a:lstStyle/>
              <a:p>
                <a:pPr algn="ctr" defTabSz="932557" fontAlgn="base">
                  <a:spcBef>
                    <a:spcPct val="0"/>
                  </a:spcBef>
                  <a:spcAft>
                    <a:spcPct val="0"/>
                  </a:spcAft>
                </a:pPr>
                <a:endParaRPr lang="en-US" sz="2448" dirty="0">
                  <a:solidFill>
                    <a:srgbClr val="FFFFFF"/>
                  </a:solidFill>
                  <a:ea typeface="Segoe UI" pitchFamily="34" charset="0"/>
                  <a:cs typeface="Segoe UI" pitchFamily="34" charset="0"/>
                </a:endParaRPr>
              </a:p>
            </p:txBody>
          </p:sp>
          <p:cxnSp>
            <p:nvCxnSpPr>
              <p:cNvPr id="437" name="Straight Connector 436"/>
              <p:cNvCxnSpPr/>
              <p:nvPr/>
            </p:nvCxnSpPr>
            <p:spPr bwMode="auto">
              <a:xfrm>
                <a:off x="1581558" y="1421284"/>
                <a:ext cx="1209837" cy="1356"/>
              </a:xfrm>
              <a:prstGeom prst="line">
                <a:avLst/>
              </a:prstGeom>
              <a:noFill/>
              <a:ln w="19050" cap="flat" cmpd="sng" algn="ctr">
                <a:solidFill>
                  <a:schemeClr val="bg1"/>
                </a:solidFill>
                <a:prstDash val="solid"/>
                <a:round/>
                <a:headEnd type="none" w="med" len="med"/>
                <a:tailEnd type="none" w="med" len="med"/>
              </a:ln>
              <a:effectLst/>
            </p:spPr>
          </p:cxnSp>
          <p:cxnSp>
            <p:nvCxnSpPr>
              <p:cNvPr id="438" name="Straight Connector 437"/>
              <p:cNvCxnSpPr/>
              <p:nvPr/>
            </p:nvCxnSpPr>
            <p:spPr bwMode="auto">
              <a:xfrm>
                <a:off x="1581558" y="1543222"/>
                <a:ext cx="1209837" cy="1356"/>
              </a:xfrm>
              <a:prstGeom prst="line">
                <a:avLst/>
              </a:prstGeom>
              <a:noFill/>
              <a:ln w="19050" cap="flat" cmpd="sng" algn="ctr">
                <a:solidFill>
                  <a:schemeClr val="bg1"/>
                </a:solidFill>
                <a:prstDash val="solid"/>
                <a:round/>
                <a:headEnd type="none" w="med" len="med"/>
                <a:tailEnd type="none" w="med" len="med"/>
              </a:ln>
              <a:effectLst/>
            </p:spPr>
          </p:cxnSp>
          <p:cxnSp>
            <p:nvCxnSpPr>
              <p:cNvPr id="439" name="Straight Connector 438"/>
              <p:cNvCxnSpPr/>
              <p:nvPr/>
            </p:nvCxnSpPr>
            <p:spPr bwMode="auto">
              <a:xfrm>
                <a:off x="1581558" y="1665158"/>
                <a:ext cx="1209837" cy="1356"/>
              </a:xfrm>
              <a:prstGeom prst="line">
                <a:avLst/>
              </a:prstGeom>
              <a:noFill/>
              <a:ln w="19050" cap="flat" cmpd="sng" algn="ctr">
                <a:solidFill>
                  <a:schemeClr val="bg1"/>
                </a:solidFill>
                <a:prstDash val="solid"/>
                <a:round/>
                <a:headEnd type="none" w="med" len="med"/>
                <a:tailEnd type="none" w="med" len="med"/>
              </a:ln>
              <a:effectLst/>
            </p:spPr>
          </p:cxnSp>
          <p:cxnSp>
            <p:nvCxnSpPr>
              <p:cNvPr id="440" name="Straight Connector 439"/>
              <p:cNvCxnSpPr/>
              <p:nvPr/>
            </p:nvCxnSpPr>
            <p:spPr bwMode="auto">
              <a:xfrm>
                <a:off x="1581558" y="1787094"/>
                <a:ext cx="1209837" cy="1356"/>
              </a:xfrm>
              <a:prstGeom prst="line">
                <a:avLst/>
              </a:prstGeom>
              <a:noFill/>
              <a:ln w="19050" cap="flat" cmpd="sng" algn="ctr">
                <a:solidFill>
                  <a:schemeClr val="bg1"/>
                </a:solidFill>
                <a:prstDash val="solid"/>
                <a:round/>
                <a:headEnd type="none" w="med" len="med"/>
                <a:tailEnd type="none" w="med" len="med"/>
              </a:ln>
              <a:effectLst/>
            </p:spPr>
          </p:cxnSp>
          <p:cxnSp>
            <p:nvCxnSpPr>
              <p:cNvPr id="441" name="Straight Connector 440"/>
              <p:cNvCxnSpPr/>
              <p:nvPr/>
            </p:nvCxnSpPr>
            <p:spPr bwMode="auto">
              <a:xfrm rot="5400000">
                <a:off x="1449550" y="1603907"/>
                <a:ext cx="609684" cy="1920"/>
              </a:xfrm>
              <a:prstGeom prst="line">
                <a:avLst/>
              </a:prstGeom>
              <a:noFill/>
              <a:ln w="19050" cap="flat" cmpd="sng" algn="ctr">
                <a:solidFill>
                  <a:schemeClr val="bg1"/>
                </a:solidFill>
                <a:prstDash val="solid"/>
                <a:round/>
                <a:headEnd type="none" w="med" len="med"/>
                <a:tailEnd type="none" w="med" len="med"/>
              </a:ln>
              <a:effectLst/>
            </p:spPr>
          </p:cxnSp>
          <p:cxnSp>
            <p:nvCxnSpPr>
              <p:cNvPr id="442" name="Straight Connector 441"/>
              <p:cNvCxnSpPr/>
              <p:nvPr/>
            </p:nvCxnSpPr>
            <p:spPr bwMode="auto">
              <a:xfrm rot="5400000">
                <a:off x="1623345" y="1603229"/>
                <a:ext cx="609684" cy="1920"/>
              </a:xfrm>
              <a:prstGeom prst="line">
                <a:avLst/>
              </a:prstGeom>
              <a:noFill/>
              <a:ln w="19050" cap="flat" cmpd="sng" algn="ctr">
                <a:solidFill>
                  <a:schemeClr val="bg1"/>
                </a:solidFill>
                <a:prstDash val="solid"/>
                <a:round/>
                <a:headEnd type="none" w="med" len="med"/>
                <a:tailEnd type="none" w="med" len="med"/>
              </a:ln>
              <a:effectLst/>
            </p:spPr>
          </p:cxnSp>
          <p:cxnSp>
            <p:nvCxnSpPr>
              <p:cNvPr id="443" name="Straight Connector 442"/>
              <p:cNvCxnSpPr/>
              <p:nvPr/>
            </p:nvCxnSpPr>
            <p:spPr bwMode="auto">
              <a:xfrm rot="5400000">
                <a:off x="1797140" y="1602551"/>
                <a:ext cx="609684" cy="1920"/>
              </a:xfrm>
              <a:prstGeom prst="line">
                <a:avLst/>
              </a:prstGeom>
              <a:noFill/>
              <a:ln w="19050" cap="flat" cmpd="sng" algn="ctr">
                <a:solidFill>
                  <a:schemeClr val="bg1"/>
                </a:solidFill>
                <a:prstDash val="solid"/>
                <a:round/>
                <a:headEnd type="none" w="med" len="med"/>
                <a:tailEnd type="none" w="med" len="med"/>
              </a:ln>
              <a:effectLst/>
            </p:spPr>
          </p:cxnSp>
          <p:cxnSp>
            <p:nvCxnSpPr>
              <p:cNvPr id="444" name="Straight Connector 443"/>
              <p:cNvCxnSpPr/>
              <p:nvPr/>
            </p:nvCxnSpPr>
            <p:spPr bwMode="auto">
              <a:xfrm rot="5400000">
                <a:off x="1970933" y="1601874"/>
                <a:ext cx="609684" cy="1920"/>
              </a:xfrm>
              <a:prstGeom prst="line">
                <a:avLst/>
              </a:prstGeom>
              <a:noFill/>
              <a:ln w="19050" cap="flat" cmpd="sng" algn="ctr">
                <a:solidFill>
                  <a:schemeClr val="bg1"/>
                </a:solidFill>
                <a:prstDash val="solid"/>
                <a:round/>
                <a:headEnd type="none" w="med" len="med"/>
                <a:tailEnd type="none" w="med" len="med"/>
              </a:ln>
              <a:effectLst/>
            </p:spPr>
          </p:cxnSp>
          <p:cxnSp>
            <p:nvCxnSpPr>
              <p:cNvPr id="445" name="Straight Connector 444"/>
              <p:cNvCxnSpPr/>
              <p:nvPr/>
            </p:nvCxnSpPr>
            <p:spPr bwMode="auto">
              <a:xfrm rot="5400000">
                <a:off x="2144727" y="1601196"/>
                <a:ext cx="609684" cy="1920"/>
              </a:xfrm>
              <a:prstGeom prst="line">
                <a:avLst/>
              </a:prstGeom>
              <a:noFill/>
              <a:ln w="19050" cap="flat" cmpd="sng" algn="ctr">
                <a:solidFill>
                  <a:schemeClr val="bg1"/>
                </a:solidFill>
                <a:prstDash val="solid"/>
                <a:round/>
                <a:headEnd type="none" w="med" len="med"/>
                <a:tailEnd type="none" w="med" len="med"/>
              </a:ln>
              <a:effectLst/>
            </p:spPr>
          </p:cxnSp>
          <p:cxnSp>
            <p:nvCxnSpPr>
              <p:cNvPr id="446" name="Straight Connector 445"/>
              <p:cNvCxnSpPr/>
              <p:nvPr/>
            </p:nvCxnSpPr>
            <p:spPr bwMode="auto">
              <a:xfrm rot="5400000">
                <a:off x="2318522" y="1600518"/>
                <a:ext cx="609684" cy="1920"/>
              </a:xfrm>
              <a:prstGeom prst="line">
                <a:avLst/>
              </a:prstGeom>
              <a:noFill/>
              <a:ln w="19050" cap="flat" cmpd="sng" algn="ctr">
                <a:solidFill>
                  <a:schemeClr val="bg1"/>
                </a:solidFill>
                <a:prstDash val="solid"/>
                <a:round/>
                <a:headEnd type="none" w="med" len="med"/>
                <a:tailEnd type="none" w="med" len="med"/>
              </a:ln>
              <a:effectLst/>
            </p:spPr>
          </p:cxnSp>
        </p:grpSp>
        <p:grpSp>
          <p:nvGrpSpPr>
            <p:cNvPr id="447" name="Group 446"/>
            <p:cNvGrpSpPr/>
            <p:nvPr/>
          </p:nvGrpSpPr>
          <p:grpSpPr>
            <a:xfrm>
              <a:off x="5870619" y="3421806"/>
              <a:ext cx="1644801" cy="625278"/>
              <a:chOff x="1581558" y="1296636"/>
              <a:chExt cx="1209837" cy="613073"/>
            </a:xfrm>
          </p:grpSpPr>
          <p:sp>
            <p:nvSpPr>
              <p:cNvPr id="448" name="Rectangle 447"/>
              <p:cNvSpPr/>
              <p:nvPr/>
            </p:nvSpPr>
            <p:spPr bwMode="auto">
              <a:xfrm>
                <a:off x="1581558" y="1299348"/>
                <a:ext cx="1209837" cy="609684"/>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3260" tIns="46630" rIns="93260" bIns="46630" numCol="1" rtlCol="0" anchor="ctr" anchorCtr="0" compatLnSpc="1">
                <a:prstTxWarp prst="textNoShape">
                  <a:avLst/>
                </a:prstTxWarp>
                <a:noAutofit/>
              </a:bodyPr>
              <a:lstStyle/>
              <a:p>
                <a:pPr algn="ctr" defTabSz="932557" fontAlgn="base">
                  <a:spcBef>
                    <a:spcPct val="0"/>
                  </a:spcBef>
                  <a:spcAft>
                    <a:spcPct val="0"/>
                  </a:spcAft>
                </a:pPr>
                <a:endParaRPr lang="en-US" sz="2448" dirty="0">
                  <a:solidFill>
                    <a:srgbClr val="FFFFFF"/>
                  </a:solidFill>
                  <a:ea typeface="Segoe UI" pitchFamily="34" charset="0"/>
                  <a:cs typeface="Segoe UI" pitchFamily="34" charset="0"/>
                </a:endParaRPr>
              </a:p>
            </p:txBody>
          </p:sp>
          <p:cxnSp>
            <p:nvCxnSpPr>
              <p:cNvPr id="449" name="Straight Connector 448"/>
              <p:cNvCxnSpPr/>
              <p:nvPr/>
            </p:nvCxnSpPr>
            <p:spPr bwMode="auto">
              <a:xfrm>
                <a:off x="1581558" y="1421284"/>
                <a:ext cx="1209837" cy="1356"/>
              </a:xfrm>
              <a:prstGeom prst="line">
                <a:avLst/>
              </a:prstGeom>
              <a:noFill/>
              <a:ln w="19050" cap="flat" cmpd="sng" algn="ctr">
                <a:solidFill>
                  <a:schemeClr val="bg1"/>
                </a:solidFill>
                <a:prstDash val="solid"/>
                <a:round/>
                <a:headEnd type="none" w="med" len="med"/>
                <a:tailEnd type="none" w="med" len="med"/>
              </a:ln>
              <a:effectLst/>
            </p:spPr>
          </p:cxnSp>
          <p:cxnSp>
            <p:nvCxnSpPr>
              <p:cNvPr id="450" name="Straight Connector 449"/>
              <p:cNvCxnSpPr/>
              <p:nvPr/>
            </p:nvCxnSpPr>
            <p:spPr bwMode="auto">
              <a:xfrm>
                <a:off x="1581558" y="1543222"/>
                <a:ext cx="1209837" cy="1356"/>
              </a:xfrm>
              <a:prstGeom prst="line">
                <a:avLst/>
              </a:prstGeom>
              <a:noFill/>
              <a:ln w="19050" cap="flat" cmpd="sng" algn="ctr">
                <a:solidFill>
                  <a:schemeClr val="bg1"/>
                </a:solidFill>
                <a:prstDash val="solid"/>
                <a:round/>
                <a:headEnd type="none" w="med" len="med"/>
                <a:tailEnd type="none" w="med" len="med"/>
              </a:ln>
              <a:effectLst/>
            </p:spPr>
          </p:cxnSp>
          <p:cxnSp>
            <p:nvCxnSpPr>
              <p:cNvPr id="451" name="Straight Connector 450"/>
              <p:cNvCxnSpPr/>
              <p:nvPr/>
            </p:nvCxnSpPr>
            <p:spPr bwMode="auto">
              <a:xfrm>
                <a:off x="1581558" y="1665158"/>
                <a:ext cx="1209837" cy="1356"/>
              </a:xfrm>
              <a:prstGeom prst="line">
                <a:avLst/>
              </a:prstGeom>
              <a:noFill/>
              <a:ln w="19050" cap="flat" cmpd="sng" algn="ctr">
                <a:solidFill>
                  <a:schemeClr val="bg1"/>
                </a:solidFill>
                <a:prstDash val="solid"/>
                <a:round/>
                <a:headEnd type="none" w="med" len="med"/>
                <a:tailEnd type="none" w="med" len="med"/>
              </a:ln>
              <a:effectLst/>
            </p:spPr>
          </p:cxnSp>
          <p:cxnSp>
            <p:nvCxnSpPr>
              <p:cNvPr id="452" name="Straight Connector 451"/>
              <p:cNvCxnSpPr/>
              <p:nvPr/>
            </p:nvCxnSpPr>
            <p:spPr bwMode="auto">
              <a:xfrm>
                <a:off x="1581558" y="1787094"/>
                <a:ext cx="1209837" cy="1356"/>
              </a:xfrm>
              <a:prstGeom prst="line">
                <a:avLst/>
              </a:prstGeom>
              <a:noFill/>
              <a:ln w="19050" cap="flat" cmpd="sng" algn="ctr">
                <a:solidFill>
                  <a:schemeClr val="bg1"/>
                </a:solidFill>
                <a:prstDash val="solid"/>
                <a:round/>
                <a:headEnd type="none" w="med" len="med"/>
                <a:tailEnd type="none" w="med" len="med"/>
              </a:ln>
              <a:effectLst/>
            </p:spPr>
          </p:cxnSp>
          <p:cxnSp>
            <p:nvCxnSpPr>
              <p:cNvPr id="453" name="Straight Connector 452"/>
              <p:cNvCxnSpPr/>
              <p:nvPr/>
            </p:nvCxnSpPr>
            <p:spPr bwMode="auto">
              <a:xfrm rot="5400000">
                <a:off x="1449550" y="1603907"/>
                <a:ext cx="609684" cy="1920"/>
              </a:xfrm>
              <a:prstGeom prst="line">
                <a:avLst/>
              </a:prstGeom>
              <a:noFill/>
              <a:ln w="19050" cap="flat" cmpd="sng" algn="ctr">
                <a:solidFill>
                  <a:schemeClr val="bg1"/>
                </a:solidFill>
                <a:prstDash val="solid"/>
                <a:round/>
                <a:headEnd type="none" w="med" len="med"/>
                <a:tailEnd type="none" w="med" len="med"/>
              </a:ln>
              <a:effectLst/>
            </p:spPr>
          </p:cxnSp>
          <p:cxnSp>
            <p:nvCxnSpPr>
              <p:cNvPr id="454" name="Straight Connector 453"/>
              <p:cNvCxnSpPr/>
              <p:nvPr/>
            </p:nvCxnSpPr>
            <p:spPr bwMode="auto">
              <a:xfrm rot="5400000">
                <a:off x="1623345" y="1603229"/>
                <a:ext cx="609684" cy="1920"/>
              </a:xfrm>
              <a:prstGeom prst="line">
                <a:avLst/>
              </a:prstGeom>
              <a:noFill/>
              <a:ln w="19050" cap="flat" cmpd="sng" algn="ctr">
                <a:solidFill>
                  <a:schemeClr val="bg1"/>
                </a:solidFill>
                <a:prstDash val="solid"/>
                <a:round/>
                <a:headEnd type="none" w="med" len="med"/>
                <a:tailEnd type="none" w="med" len="med"/>
              </a:ln>
              <a:effectLst/>
            </p:spPr>
          </p:cxnSp>
          <p:cxnSp>
            <p:nvCxnSpPr>
              <p:cNvPr id="455" name="Straight Connector 454"/>
              <p:cNvCxnSpPr/>
              <p:nvPr/>
            </p:nvCxnSpPr>
            <p:spPr bwMode="auto">
              <a:xfrm rot="5400000">
                <a:off x="1797140" y="1602551"/>
                <a:ext cx="609684" cy="1920"/>
              </a:xfrm>
              <a:prstGeom prst="line">
                <a:avLst/>
              </a:prstGeom>
              <a:noFill/>
              <a:ln w="19050" cap="flat" cmpd="sng" algn="ctr">
                <a:solidFill>
                  <a:schemeClr val="bg1"/>
                </a:solidFill>
                <a:prstDash val="solid"/>
                <a:round/>
                <a:headEnd type="none" w="med" len="med"/>
                <a:tailEnd type="none" w="med" len="med"/>
              </a:ln>
              <a:effectLst/>
            </p:spPr>
          </p:cxnSp>
          <p:cxnSp>
            <p:nvCxnSpPr>
              <p:cNvPr id="456" name="Straight Connector 455"/>
              <p:cNvCxnSpPr/>
              <p:nvPr/>
            </p:nvCxnSpPr>
            <p:spPr bwMode="auto">
              <a:xfrm rot="5400000">
                <a:off x="1970933" y="1601874"/>
                <a:ext cx="609684" cy="1920"/>
              </a:xfrm>
              <a:prstGeom prst="line">
                <a:avLst/>
              </a:prstGeom>
              <a:noFill/>
              <a:ln w="19050" cap="flat" cmpd="sng" algn="ctr">
                <a:solidFill>
                  <a:schemeClr val="bg1"/>
                </a:solidFill>
                <a:prstDash val="solid"/>
                <a:round/>
                <a:headEnd type="none" w="med" len="med"/>
                <a:tailEnd type="none" w="med" len="med"/>
              </a:ln>
              <a:effectLst/>
            </p:spPr>
          </p:cxnSp>
          <p:cxnSp>
            <p:nvCxnSpPr>
              <p:cNvPr id="457" name="Straight Connector 456"/>
              <p:cNvCxnSpPr/>
              <p:nvPr/>
            </p:nvCxnSpPr>
            <p:spPr bwMode="auto">
              <a:xfrm rot="5400000">
                <a:off x="2144727" y="1601196"/>
                <a:ext cx="609684" cy="1920"/>
              </a:xfrm>
              <a:prstGeom prst="line">
                <a:avLst/>
              </a:prstGeom>
              <a:noFill/>
              <a:ln w="19050" cap="flat" cmpd="sng" algn="ctr">
                <a:solidFill>
                  <a:schemeClr val="bg1"/>
                </a:solidFill>
                <a:prstDash val="solid"/>
                <a:round/>
                <a:headEnd type="none" w="med" len="med"/>
                <a:tailEnd type="none" w="med" len="med"/>
              </a:ln>
              <a:effectLst/>
            </p:spPr>
          </p:cxnSp>
          <p:cxnSp>
            <p:nvCxnSpPr>
              <p:cNvPr id="458" name="Straight Connector 457"/>
              <p:cNvCxnSpPr/>
              <p:nvPr/>
            </p:nvCxnSpPr>
            <p:spPr bwMode="auto">
              <a:xfrm rot="5400000">
                <a:off x="2318522" y="1600518"/>
                <a:ext cx="609684" cy="1920"/>
              </a:xfrm>
              <a:prstGeom prst="line">
                <a:avLst/>
              </a:prstGeom>
              <a:noFill/>
              <a:ln w="19050" cap="flat" cmpd="sng" algn="ctr">
                <a:solidFill>
                  <a:schemeClr val="bg1"/>
                </a:solidFill>
                <a:prstDash val="solid"/>
                <a:round/>
                <a:headEnd type="none" w="med" len="med"/>
                <a:tailEnd type="none" w="med" len="med"/>
              </a:ln>
              <a:effectLst/>
            </p:spPr>
          </p:cxnSp>
        </p:grpSp>
      </p:grpSp>
      <p:grpSp>
        <p:nvGrpSpPr>
          <p:cNvPr id="3" name="Group 2"/>
          <p:cNvGrpSpPr/>
          <p:nvPr/>
        </p:nvGrpSpPr>
        <p:grpSpPr>
          <a:xfrm>
            <a:off x="8390267" y="3071444"/>
            <a:ext cx="3418789" cy="2791033"/>
            <a:chOff x="8390267" y="2430462"/>
            <a:chExt cx="3418789" cy="2791033"/>
          </a:xfrm>
        </p:grpSpPr>
        <p:sp>
          <p:nvSpPr>
            <p:cNvPr id="102" name="Rectangle 101"/>
            <p:cNvSpPr/>
            <p:nvPr/>
          </p:nvSpPr>
          <p:spPr>
            <a:xfrm>
              <a:off x="8390267" y="2430462"/>
              <a:ext cx="3418789" cy="2791033"/>
            </a:xfrm>
            <a:prstGeom prst="rect">
              <a:avLst/>
            </a:prstGeom>
            <a:gradFill flip="none" rotWithShape="1">
              <a:gsLst>
                <a:gs pos="2000">
                  <a:schemeClr val="bg2">
                    <a:lumMod val="90000"/>
                  </a:schemeClr>
                </a:gs>
                <a:gs pos="100000">
                  <a:schemeClr val="bg2">
                    <a:alpha val="0"/>
                  </a:schemeClr>
                </a:gs>
              </a:gsLst>
              <a:lin ang="5400000" scaled="0"/>
              <a:tileRect/>
            </a:gradFill>
            <a:ln w="12700">
              <a:noFill/>
              <a:tailEnd type="stealth" w="lg" len="lg"/>
            </a:ln>
          </p:spPr>
          <p:style>
            <a:lnRef idx="1">
              <a:schemeClr val="accent1"/>
            </a:lnRef>
            <a:fillRef idx="0">
              <a:schemeClr val="accent1"/>
            </a:fillRef>
            <a:effectRef idx="0">
              <a:schemeClr val="accent1"/>
            </a:effectRef>
            <a:fontRef idx="minor">
              <a:schemeClr val="tx1"/>
            </a:fontRef>
          </p:style>
          <p:txBody>
            <a:bodyPr lIns="186521" tIns="93260" rtlCol="0" anchor="t"/>
            <a:lstStyle/>
            <a:p>
              <a:pPr algn="ctr">
                <a:buClr>
                  <a:srgbClr val="800000"/>
                </a:buClr>
              </a:pPr>
              <a:r>
                <a:rPr lang="en-US" sz="2040" b="1" dirty="0" smtClean="0">
                  <a:solidFill>
                    <a:srgbClr val="FFFFFF">
                      <a:lumMod val="85000"/>
                      <a:lumOff val="15000"/>
                    </a:srgbClr>
                  </a:solidFill>
                </a:rPr>
                <a:t>NoSQL</a:t>
              </a:r>
              <a:endParaRPr lang="en-US" sz="2040" b="1" dirty="0">
                <a:solidFill>
                  <a:srgbClr val="FFFFFF">
                    <a:lumMod val="85000"/>
                    <a:lumOff val="15000"/>
                  </a:srgbClr>
                </a:solidFill>
              </a:endParaRPr>
            </a:p>
          </p:txBody>
        </p:sp>
        <p:grpSp>
          <p:nvGrpSpPr>
            <p:cNvPr id="117" name="Group 116"/>
            <p:cNvGrpSpPr/>
            <p:nvPr/>
          </p:nvGrpSpPr>
          <p:grpSpPr>
            <a:xfrm>
              <a:off x="8915956" y="3111976"/>
              <a:ext cx="1248858" cy="931652"/>
              <a:chOff x="5950395" y="2394673"/>
              <a:chExt cx="1248858" cy="931652"/>
            </a:xfrm>
          </p:grpSpPr>
          <p:sp>
            <p:nvSpPr>
              <p:cNvPr id="118" name="Rectangle 117"/>
              <p:cNvSpPr/>
              <p:nvPr/>
            </p:nvSpPr>
            <p:spPr bwMode="auto">
              <a:xfrm>
                <a:off x="5950395" y="2394673"/>
                <a:ext cx="1248858" cy="931652"/>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119" name="Rectangle 118"/>
              <p:cNvSpPr/>
              <p:nvPr/>
            </p:nvSpPr>
            <p:spPr bwMode="auto">
              <a:xfrm>
                <a:off x="6028814" y="2682868"/>
                <a:ext cx="557459" cy="158566"/>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121850" tIns="60924" rIns="121850" bIns="60924" numCol="1" rtlCol="0" anchor="ctr" anchorCtr="0" compatLnSpc="1">
                <a:prstTxWarp prst="textNoShape">
                  <a:avLst/>
                </a:prstTxWarp>
                <a:noAutofit/>
              </a:bodyPr>
              <a:lstStyle/>
              <a:p>
                <a:pPr defTabSz="913961"/>
                <a:endParaRPr lang="en-US" sz="1799" b="1" dirty="0">
                  <a:solidFill>
                    <a:srgbClr val="FFFFFF"/>
                  </a:solidFill>
                  <a:cs typeface="Segoe UI" pitchFamily="34" charset="0"/>
                </a:endParaRPr>
              </a:p>
            </p:txBody>
          </p:sp>
          <p:sp>
            <p:nvSpPr>
              <p:cNvPr id="120" name="Rectangle 119"/>
              <p:cNvSpPr/>
              <p:nvPr/>
            </p:nvSpPr>
            <p:spPr bwMode="auto">
              <a:xfrm>
                <a:off x="6028814" y="2470447"/>
                <a:ext cx="669254" cy="151972"/>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121850" tIns="60924" rIns="121850" bIns="60924" numCol="1" rtlCol="0" anchor="ctr" anchorCtr="0" compatLnSpc="1">
                <a:prstTxWarp prst="textNoShape">
                  <a:avLst/>
                </a:prstTxWarp>
                <a:noAutofit/>
              </a:bodyPr>
              <a:lstStyle/>
              <a:p>
                <a:pPr defTabSz="913961"/>
                <a:endParaRPr lang="en-US" sz="1799" b="1" dirty="0">
                  <a:solidFill>
                    <a:srgbClr val="FFFFFF"/>
                  </a:solidFill>
                  <a:cs typeface="Segoe UI" pitchFamily="34" charset="0"/>
                </a:endParaRPr>
              </a:p>
            </p:txBody>
          </p:sp>
          <p:sp>
            <p:nvSpPr>
              <p:cNvPr id="121" name="Rectangle 120"/>
              <p:cNvSpPr/>
              <p:nvPr/>
            </p:nvSpPr>
            <p:spPr bwMode="auto">
              <a:xfrm>
                <a:off x="6028814" y="2899113"/>
                <a:ext cx="914275" cy="151972"/>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121850" tIns="60924" rIns="121850" bIns="60924" numCol="1" rtlCol="0" anchor="ctr" anchorCtr="0" compatLnSpc="1">
                <a:prstTxWarp prst="textNoShape">
                  <a:avLst/>
                </a:prstTxWarp>
                <a:noAutofit/>
              </a:bodyPr>
              <a:lstStyle/>
              <a:p>
                <a:pPr defTabSz="913961"/>
                <a:endParaRPr lang="en-US" sz="1799" b="1" dirty="0">
                  <a:solidFill>
                    <a:srgbClr val="FFFFFF"/>
                  </a:solidFill>
                  <a:cs typeface="Segoe UI" pitchFamily="34" charset="0"/>
                </a:endParaRPr>
              </a:p>
            </p:txBody>
          </p:sp>
          <p:sp>
            <p:nvSpPr>
              <p:cNvPr id="122" name="Rectangle 121"/>
              <p:cNvSpPr/>
              <p:nvPr/>
            </p:nvSpPr>
            <p:spPr bwMode="auto">
              <a:xfrm>
                <a:off x="6028814" y="3103415"/>
                <a:ext cx="1089698" cy="151972"/>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121850" tIns="60924" rIns="121850" bIns="60924" numCol="1" rtlCol="0" anchor="ctr" anchorCtr="0" compatLnSpc="1">
                <a:prstTxWarp prst="textNoShape">
                  <a:avLst/>
                </a:prstTxWarp>
                <a:noAutofit/>
              </a:bodyPr>
              <a:lstStyle/>
              <a:p>
                <a:pPr defTabSz="913961"/>
                <a:endParaRPr lang="en-US" sz="1799" b="1" dirty="0">
                  <a:solidFill>
                    <a:srgbClr val="FFFFFF"/>
                  </a:solidFill>
                  <a:cs typeface="Segoe UI" pitchFamily="34" charset="0"/>
                </a:endParaRPr>
              </a:p>
            </p:txBody>
          </p:sp>
        </p:grpSp>
        <p:grpSp>
          <p:nvGrpSpPr>
            <p:cNvPr id="127" name="Group 126"/>
            <p:cNvGrpSpPr/>
            <p:nvPr/>
          </p:nvGrpSpPr>
          <p:grpSpPr>
            <a:xfrm>
              <a:off x="10258186" y="3111976"/>
              <a:ext cx="983494" cy="931652"/>
              <a:chOff x="5950395" y="2394673"/>
              <a:chExt cx="983494" cy="931652"/>
            </a:xfrm>
          </p:grpSpPr>
          <p:sp>
            <p:nvSpPr>
              <p:cNvPr id="128" name="Rectangle 127"/>
              <p:cNvSpPr/>
              <p:nvPr/>
            </p:nvSpPr>
            <p:spPr bwMode="auto">
              <a:xfrm>
                <a:off x="5950395" y="2394673"/>
                <a:ext cx="983494" cy="931652"/>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129" name="Rectangle 128"/>
              <p:cNvSpPr/>
              <p:nvPr/>
            </p:nvSpPr>
            <p:spPr bwMode="auto">
              <a:xfrm>
                <a:off x="6028814" y="2682868"/>
                <a:ext cx="839572" cy="158566"/>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121850" tIns="60924" rIns="121850" bIns="60924" numCol="1" rtlCol="0" anchor="ctr" anchorCtr="0" compatLnSpc="1">
                <a:prstTxWarp prst="textNoShape">
                  <a:avLst/>
                </a:prstTxWarp>
                <a:noAutofit/>
              </a:bodyPr>
              <a:lstStyle/>
              <a:p>
                <a:pPr defTabSz="913961"/>
                <a:endParaRPr lang="en-US" sz="1799" b="1" dirty="0">
                  <a:solidFill>
                    <a:srgbClr val="FFFFFF"/>
                  </a:solidFill>
                  <a:cs typeface="Segoe UI" pitchFamily="34" charset="0"/>
                </a:endParaRPr>
              </a:p>
            </p:txBody>
          </p:sp>
          <p:sp>
            <p:nvSpPr>
              <p:cNvPr id="130" name="Rectangle 129"/>
              <p:cNvSpPr/>
              <p:nvPr/>
            </p:nvSpPr>
            <p:spPr bwMode="auto">
              <a:xfrm>
                <a:off x="6028814" y="2470447"/>
                <a:ext cx="517385" cy="151972"/>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121850" tIns="60924" rIns="121850" bIns="60924" numCol="1" rtlCol="0" anchor="ctr" anchorCtr="0" compatLnSpc="1">
                <a:prstTxWarp prst="textNoShape">
                  <a:avLst/>
                </a:prstTxWarp>
                <a:noAutofit/>
              </a:bodyPr>
              <a:lstStyle/>
              <a:p>
                <a:pPr defTabSz="913961"/>
                <a:endParaRPr lang="en-US" sz="1799" b="1" dirty="0">
                  <a:solidFill>
                    <a:srgbClr val="FFFFFF"/>
                  </a:solidFill>
                  <a:cs typeface="Segoe UI" pitchFamily="34" charset="0"/>
                </a:endParaRPr>
              </a:p>
            </p:txBody>
          </p:sp>
          <p:sp>
            <p:nvSpPr>
              <p:cNvPr id="131" name="Rectangle 130"/>
              <p:cNvSpPr/>
              <p:nvPr/>
            </p:nvSpPr>
            <p:spPr bwMode="auto">
              <a:xfrm>
                <a:off x="6028815" y="2899113"/>
                <a:ext cx="839572" cy="151972"/>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121850" tIns="60924" rIns="121850" bIns="60924" numCol="1" rtlCol="0" anchor="ctr" anchorCtr="0" compatLnSpc="1">
                <a:prstTxWarp prst="textNoShape">
                  <a:avLst/>
                </a:prstTxWarp>
                <a:noAutofit/>
              </a:bodyPr>
              <a:lstStyle/>
              <a:p>
                <a:pPr defTabSz="913961"/>
                <a:endParaRPr lang="en-US" sz="1799" b="1" dirty="0">
                  <a:solidFill>
                    <a:srgbClr val="FFFFFF"/>
                  </a:solidFill>
                  <a:cs typeface="Segoe UI" pitchFamily="34" charset="0"/>
                </a:endParaRPr>
              </a:p>
            </p:txBody>
          </p:sp>
          <p:sp>
            <p:nvSpPr>
              <p:cNvPr id="132" name="Rectangle 131"/>
              <p:cNvSpPr/>
              <p:nvPr/>
            </p:nvSpPr>
            <p:spPr bwMode="auto">
              <a:xfrm>
                <a:off x="6028814" y="3103415"/>
                <a:ext cx="697884" cy="151972"/>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121850" tIns="60924" rIns="121850" bIns="60924" numCol="1" rtlCol="0" anchor="ctr" anchorCtr="0" compatLnSpc="1">
                <a:prstTxWarp prst="textNoShape">
                  <a:avLst/>
                </a:prstTxWarp>
                <a:noAutofit/>
              </a:bodyPr>
              <a:lstStyle/>
              <a:p>
                <a:pPr defTabSz="913961"/>
                <a:endParaRPr lang="en-US" sz="1799" b="1" dirty="0">
                  <a:solidFill>
                    <a:srgbClr val="FFFFFF"/>
                  </a:solidFill>
                  <a:cs typeface="Segoe UI" pitchFamily="34" charset="0"/>
                </a:endParaRPr>
              </a:p>
            </p:txBody>
          </p:sp>
        </p:grpSp>
      </p:grpSp>
      <p:grpSp>
        <p:nvGrpSpPr>
          <p:cNvPr id="133" name="Group 132"/>
          <p:cNvGrpSpPr/>
          <p:nvPr/>
        </p:nvGrpSpPr>
        <p:grpSpPr>
          <a:xfrm>
            <a:off x="6674452" y="5313481"/>
            <a:ext cx="3048985" cy="1328961"/>
            <a:chOff x="3818312" y="4219093"/>
            <a:chExt cx="3048985" cy="1818640"/>
          </a:xfrm>
        </p:grpSpPr>
        <p:grpSp>
          <p:nvGrpSpPr>
            <p:cNvPr id="134" name="Group 133"/>
            <p:cNvGrpSpPr/>
            <p:nvPr/>
          </p:nvGrpSpPr>
          <p:grpSpPr>
            <a:xfrm rot="10800000">
              <a:off x="3895496" y="4219093"/>
              <a:ext cx="2971800" cy="1178694"/>
              <a:chOff x="4761721" y="5049808"/>
              <a:chExt cx="2971800" cy="1178694"/>
            </a:xfrm>
          </p:grpSpPr>
          <p:sp>
            <p:nvSpPr>
              <p:cNvPr id="136" name="Left Bracket 135"/>
              <p:cNvSpPr/>
              <p:nvPr/>
            </p:nvSpPr>
            <p:spPr>
              <a:xfrm rot="16200000">
                <a:off x="6102639" y="3708890"/>
                <a:ext cx="289963" cy="2971800"/>
              </a:xfrm>
              <a:prstGeom prst="leftBracket">
                <a:avLst>
                  <a:gd name="adj" fmla="val 0"/>
                </a:avLst>
              </a:prstGeom>
              <a:ln>
                <a:solidFill>
                  <a:schemeClr val="accent6"/>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FFFF"/>
                  </a:solidFill>
                </a:endParaRPr>
              </a:p>
            </p:txBody>
          </p:sp>
          <p:cxnSp>
            <p:nvCxnSpPr>
              <p:cNvPr id="137" name="Straight Connector 136"/>
              <p:cNvCxnSpPr/>
              <p:nvPr/>
            </p:nvCxnSpPr>
            <p:spPr>
              <a:xfrm rot="10800000" flipH="1">
                <a:off x="7158645" y="5339774"/>
                <a:ext cx="2509" cy="888728"/>
              </a:xfrm>
              <a:prstGeom prst="line">
                <a:avLst/>
              </a:prstGeom>
              <a:ln>
                <a:solidFill>
                  <a:schemeClr val="accent6"/>
                </a:solidFill>
                <a:headEnd type="oval"/>
                <a:tailEnd type="none"/>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rot="10800000" flipH="1">
                <a:off x="5371320" y="5334125"/>
                <a:ext cx="2509" cy="888728"/>
              </a:xfrm>
              <a:prstGeom prst="line">
                <a:avLst/>
              </a:prstGeom>
              <a:ln>
                <a:solidFill>
                  <a:schemeClr val="accent6"/>
                </a:solidFill>
                <a:headEnd type="oval"/>
                <a:tailEnd type="none"/>
              </a:ln>
              <a:effectLst/>
            </p:spPr>
            <p:style>
              <a:lnRef idx="2">
                <a:schemeClr val="accent1"/>
              </a:lnRef>
              <a:fillRef idx="0">
                <a:schemeClr val="accent1"/>
              </a:fillRef>
              <a:effectRef idx="1">
                <a:schemeClr val="accent1"/>
              </a:effectRef>
              <a:fontRef idx="minor">
                <a:schemeClr val="tx1"/>
              </a:fontRef>
            </p:style>
          </p:cxnSp>
        </p:grpSp>
        <p:sp>
          <p:nvSpPr>
            <p:cNvPr id="135" name="Rectangle 134"/>
            <p:cNvSpPr/>
            <p:nvPr/>
          </p:nvSpPr>
          <p:spPr>
            <a:xfrm>
              <a:off x="3818312" y="5153250"/>
              <a:ext cx="3048985" cy="884483"/>
            </a:xfrm>
            <a:prstGeom prst="rect">
              <a:avLst/>
            </a:prstGeom>
          </p:spPr>
          <p:txBody>
            <a:bodyPr wrap="square">
              <a:spAutoFit/>
            </a:bodyPr>
            <a:lstStyle/>
            <a:p>
              <a:pPr algn="ctr">
                <a:buClr>
                  <a:srgbClr val="800000"/>
                </a:buClr>
              </a:pPr>
              <a:r>
                <a:rPr lang="en-US" i="1" dirty="0" smtClean="0">
                  <a:solidFill>
                    <a:srgbClr val="FFFFFF">
                      <a:lumMod val="65000"/>
                      <a:lumOff val="35000"/>
                    </a:srgbClr>
                  </a:solidFill>
                </a:rPr>
                <a:t>Can also run a relational or NoSQL DBMS in IaaS VMs</a:t>
              </a:r>
              <a:endParaRPr lang="en-US" i="1" dirty="0">
                <a:solidFill>
                  <a:srgbClr val="FFFFFF">
                    <a:lumMod val="65000"/>
                    <a:lumOff val="35000"/>
                  </a:srgbClr>
                </a:solidFill>
              </a:endParaRPr>
            </a:p>
          </p:txBody>
        </p:sp>
      </p:grpSp>
      <p:grpSp>
        <p:nvGrpSpPr>
          <p:cNvPr id="106" name="Group 105"/>
          <p:cNvGrpSpPr/>
          <p:nvPr/>
        </p:nvGrpSpPr>
        <p:grpSpPr>
          <a:xfrm rot="16200000">
            <a:off x="2074617" y="1167485"/>
            <a:ext cx="1264013" cy="2322846"/>
            <a:chOff x="6552199" y="3891687"/>
            <a:chExt cx="2443022" cy="2277507"/>
          </a:xfrm>
        </p:grpSpPr>
        <p:sp>
          <p:nvSpPr>
            <p:cNvPr id="107" name="Left Bracket 106"/>
            <p:cNvSpPr/>
            <p:nvPr/>
          </p:nvSpPr>
          <p:spPr>
            <a:xfrm>
              <a:off x="7579297" y="4140178"/>
              <a:ext cx="756527" cy="1767451"/>
            </a:xfrm>
            <a:prstGeom prst="leftBracket">
              <a:avLst>
                <a:gd name="adj" fmla="val 0"/>
              </a:avLst>
            </a:prstGeom>
            <a:ln>
              <a:solidFill>
                <a:schemeClr val="accent6"/>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36" dirty="0">
                <a:solidFill>
                  <a:srgbClr val="FFFFFF"/>
                </a:solidFill>
              </a:endParaRPr>
            </a:p>
          </p:txBody>
        </p:sp>
        <p:cxnSp>
          <p:nvCxnSpPr>
            <p:cNvPr id="108" name="Straight Connector 107"/>
            <p:cNvCxnSpPr>
              <a:endCxn id="107" idx="1"/>
            </p:cNvCxnSpPr>
            <p:nvPr/>
          </p:nvCxnSpPr>
          <p:spPr>
            <a:xfrm rot="5400000" flipH="1" flipV="1">
              <a:off x="7064639" y="4511463"/>
              <a:ext cx="2217" cy="1027098"/>
            </a:xfrm>
            <a:prstGeom prst="line">
              <a:avLst/>
            </a:prstGeom>
            <a:ln>
              <a:solidFill>
                <a:schemeClr val="accent6"/>
              </a:solidFill>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109" name="Rectangle 108"/>
            <p:cNvSpPr/>
            <p:nvPr/>
          </p:nvSpPr>
          <p:spPr>
            <a:xfrm rot="5400000">
              <a:off x="7238789" y="4412762"/>
              <a:ext cx="2277507" cy="1235357"/>
            </a:xfrm>
            <a:prstGeom prst="rect">
              <a:avLst/>
            </a:prstGeom>
          </p:spPr>
          <p:txBody>
            <a:bodyPr wrap="square">
              <a:spAutoFit/>
            </a:bodyPr>
            <a:lstStyle/>
            <a:p>
              <a:pPr algn="ctr">
                <a:buClr>
                  <a:srgbClr val="800000"/>
                </a:buClr>
              </a:pPr>
              <a:r>
                <a:rPr lang="en-US" sz="1836" i="1" dirty="0" smtClean="0">
                  <a:solidFill>
                    <a:srgbClr val="FFFFFF">
                      <a:lumMod val="65000"/>
                      <a:lumOff val="35000"/>
                    </a:srgbClr>
                  </a:solidFill>
                </a:rPr>
                <a:t>Also called </a:t>
              </a:r>
            </a:p>
            <a:p>
              <a:pPr algn="ctr">
                <a:buClr>
                  <a:srgbClr val="800000"/>
                </a:buClr>
              </a:pPr>
              <a:r>
                <a:rPr lang="en-US" sz="1836" dirty="0" smtClean="0">
                  <a:solidFill>
                    <a:srgbClr val="FFFFFF">
                      <a:lumMod val="65000"/>
                      <a:lumOff val="35000"/>
                    </a:srgbClr>
                  </a:solidFill>
                </a:rPr>
                <a:t>object storage</a:t>
              </a:r>
              <a:endParaRPr lang="en-US" sz="1836" dirty="0">
                <a:solidFill>
                  <a:srgbClr val="FFFFFF">
                    <a:lumMod val="65000"/>
                    <a:lumOff val="35000"/>
                  </a:srgbClr>
                </a:solidFill>
              </a:endParaRPr>
            </a:p>
          </p:txBody>
        </p:sp>
      </p:grpSp>
    </p:spTree>
    <p:extLst>
      <p:ext uri="{BB962C8B-B14F-4D97-AF65-F5344CB8AC3E}">
        <p14:creationId xmlns:p14="http://schemas.microsoft.com/office/powerpoint/2010/main" val="3937854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fade">
                                      <p:cBhvr>
                                        <p:cTn id="11" dur="500"/>
                                        <p:tgtEl>
                                          <p:spTgt spid="10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33"/>
                                        </p:tgtEl>
                                        <p:attrNameLst>
                                          <p:attrName>style.visibility</p:attrName>
                                        </p:attrNameLst>
                                      </p:cBhvr>
                                      <p:to>
                                        <p:strVal val="visible"/>
                                      </p:to>
                                    </p:set>
                                    <p:animEffect transition="in" filter="wipe(down)">
                                      <p:cBhvr>
                                        <p:cTn id="26"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424645" y="1627429"/>
            <a:ext cx="11818275" cy="4505451"/>
          </a:xfrm>
          <a:prstGeom prst="rect">
            <a:avLst/>
          </a:prstGeom>
          <a:gradFill flip="none" rotWithShape="1">
            <a:gsLst>
              <a:gs pos="2000">
                <a:schemeClr val="bg2"/>
              </a:gs>
              <a:gs pos="100000">
                <a:schemeClr val="bg2">
                  <a:alpha val="20000"/>
                </a:schemeClr>
              </a:gs>
            </a:gsLst>
            <a:lin ang="5400000" scaled="0"/>
            <a:tileRect/>
          </a:gradFill>
          <a:ln w="12700">
            <a:noFill/>
            <a:tailEnd type="stealth" w="lg" len="lg"/>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endParaRPr lang="en-US" sz="1836" dirty="0" err="1">
              <a:solidFill>
                <a:srgbClr val="47D8FF"/>
              </a:solidFill>
            </a:endParaRPr>
          </a:p>
        </p:txBody>
      </p:sp>
      <p:grpSp>
        <p:nvGrpSpPr>
          <p:cNvPr id="66" name="Group 65"/>
          <p:cNvGrpSpPr/>
          <p:nvPr/>
        </p:nvGrpSpPr>
        <p:grpSpPr>
          <a:xfrm>
            <a:off x="729411" y="2006902"/>
            <a:ext cx="6817709" cy="3090560"/>
            <a:chOff x="515938" y="742950"/>
            <a:chExt cx="11331574" cy="5543551"/>
          </a:xfrm>
        </p:grpSpPr>
        <p:grpSp>
          <p:nvGrpSpPr>
            <p:cNvPr id="67" name="Group 66"/>
            <p:cNvGrpSpPr/>
            <p:nvPr/>
          </p:nvGrpSpPr>
          <p:grpSpPr>
            <a:xfrm>
              <a:off x="515938" y="742950"/>
              <a:ext cx="11331574" cy="5276850"/>
              <a:chOff x="515938" y="742950"/>
              <a:chExt cx="11331574" cy="5276850"/>
            </a:xfrm>
          </p:grpSpPr>
          <p:grpSp>
            <p:nvGrpSpPr>
              <p:cNvPr id="71" name="Group 70"/>
              <p:cNvGrpSpPr/>
              <p:nvPr/>
            </p:nvGrpSpPr>
            <p:grpSpPr>
              <a:xfrm>
                <a:off x="515938" y="742950"/>
                <a:ext cx="11331574" cy="5276850"/>
                <a:chOff x="515938" y="742950"/>
                <a:chExt cx="11331574" cy="5276850"/>
              </a:xfrm>
            </p:grpSpPr>
            <p:pic>
              <p:nvPicPr>
                <p:cNvPr id="74" name="Picture 73"/>
                <p:cNvPicPr>
                  <a:picLocks noChangeAspect="1" noChangeArrowheads="1"/>
                </p:cNvPicPr>
                <p:nvPr/>
              </p:nvPicPr>
              <p:blipFill>
                <a:blip r:embed="rId3"/>
                <a:srcRect/>
                <a:stretch>
                  <a:fillRect/>
                </a:stretch>
              </p:blipFill>
              <p:spPr bwMode="auto">
                <a:xfrm>
                  <a:off x="973138" y="1447800"/>
                  <a:ext cx="7152701" cy="4038600"/>
                </a:xfrm>
                <a:prstGeom prst="rect">
                  <a:avLst/>
                </a:prstGeom>
                <a:noFill/>
                <a:ln w="9525">
                  <a:noFill/>
                  <a:miter lim="800000"/>
                  <a:headEnd/>
                  <a:tailEnd/>
                </a:ln>
                <a:effectLst/>
              </p:spPr>
            </p:pic>
            <p:pic>
              <p:nvPicPr>
                <p:cNvPr id="81" name="Picture 80"/>
                <p:cNvPicPr>
                  <a:picLocks noChangeAspect="1" noChangeArrowheads="1"/>
                </p:cNvPicPr>
                <p:nvPr/>
              </p:nvPicPr>
              <p:blipFill>
                <a:blip r:embed="rId3"/>
                <a:srcRect/>
                <a:stretch>
                  <a:fillRect/>
                </a:stretch>
              </p:blipFill>
              <p:spPr bwMode="auto">
                <a:xfrm>
                  <a:off x="4504312" y="1219200"/>
                  <a:ext cx="7152701" cy="4038600"/>
                </a:xfrm>
                <a:prstGeom prst="rect">
                  <a:avLst/>
                </a:prstGeom>
                <a:noFill/>
                <a:ln w="9525">
                  <a:noFill/>
                  <a:miter lim="800000"/>
                  <a:headEnd/>
                  <a:tailEnd/>
                </a:ln>
                <a:effectLst/>
              </p:spPr>
            </p:pic>
            <p:pic>
              <p:nvPicPr>
                <p:cNvPr id="82" name="Picture 8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5938" y="3276600"/>
                  <a:ext cx="5448300" cy="2743200"/>
                </a:xfrm>
                <a:prstGeom prst="rect">
                  <a:avLst/>
                </a:prstGeom>
                <a:noFill/>
                <a:ln w="9525">
                  <a:noFill/>
                  <a:miter lim="800000"/>
                  <a:headEnd/>
                  <a:tailEnd/>
                </a:ln>
                <a:effectLst/>
              </p:spPr>
            </p:pic>
            <p:pic>
              <p:nvPicPr>
                <p:cNvPr id="83" name="Picture 8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94012" y="3276600"/>
                  <a:ext cx="5448300" cy="2743200"/>
                </a:xfrm>
                <a:prstGeom prst="rect">
                  <a:avLst/>
                </a:prstGeom>
                <a:noFill/>
                <a:ln w="9525">
                  <a:noFill/>
                  <a:miter lim="800000"/>
                  <a:headEnd/>
                  <a:tailEnd/>
                </a:ln>
                <a:effectLst/>
              </p:spPr>
            </p:pic>
            <p:pic>
              <p:nvPicPr>
                <p:cNvPr id="86" name="Picture 8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99212" y="3276600"/>
                  <a:ext cx="5448300" cy="2743200"/>
                </a:xfrm>
                <a:prstGeom prst="rect">
                  <a:avLst/>
                </a:prstGeom>
                <a:noFill/>
                <a:ln w="9525">
                  <a:noFill/>
                  <a:miter lim="800000"/>
                  <a:headEnd/>
                  <a:tailEnd/>
                </a:ln>
                <a:effectLst/>
              </p:spPr>
            </p:pic>
            <p:pic>
              <p:nvPicPr>
                <p:cNvPr id="87" name="Picture 86"/>
                <p:cNvPicPr>
                  <a:picLocks noChangeAspect="1" noChangeArrowheads="1"/>
                </p:cNvPicPr>
                <p:nvPr/>
              </p:nvPicPr>
              <p:blipFill>
                <a:blip r:embed="rId5" cstate="screen">
                  <a:lum bright="22000" contrast="1000"/>
                  <a:extLst>
                    <a:ext uri="{28A0092B-C50C-407E-A947-70E740481C1C}">
                      <a14:useLocalDpi xmlns:a14="http://schemas.microsoft.com/office/drawing/2010/main"/>
                    </a:ext>
                  </a:extLst>
                </a:blip>
                <a:srcRect/>
                <a:stretch>
                  <a:fillRect/>
                </a:stretch>
              </p:blipFill>
              <p:spPr bwMode="auto">
                <a:xfrm>
                  <a:off x="3427412" y="742950"/>
                  <a:ext cx="6229350" cy="2324100"/>
                </a:xfrm>
                <a:prstGeom prst="rect">
                  <a:avLst/>
                </a:prstGeom>
                <a:noFill/>
                <a:ln w="9525">
                  <a:noFill/>
                  <a:miter lim="800000"/>
                  <a:headEnd/>
                  <a:tailEnd/>
                </a:ln>
                <a:effectLst/>
              </p:spPr>
            </p:pic>
          </p:grpSp>
          <p:pic>
            <p:nvPicPr>
              <p:cNvPr id="72" name="Picture 7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9900000">
                <a:off x="1286950" y="1509107"/>
                <a:ext cx="5600700" cy="3162300"/>
              </a:xfrm>
              <a:prstGeom prst="rect">
                <a:avLst/>
              </a:prstGeom>
              <a:noFill/>
              <a:ln w="9525">
                <a:noFill/>
                <a:miter lim="800000"/>
                <a:headEnd/>
                <a:tailEnd/>
              </a:ln>
              <a:effectLst/>
            </p:spPr>
          </p:pic>
          <p:pic>
            <p:nvPicPr>
              <p:cNvPr id="73" name="Picture 7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9900000">
                <a:off x="5742501" y="1509107"/>
                <a:ext cx="5600701" cy="3162300"/>
              </a:xfrm>
              <a:prstGeom prst="rect">
                <a:avLst/>
              </a:prstGeom>
              <a:noFill/>
              <a:ln w="9525">
                <a:noFill/>
                <a:miter lim="800000"/>
                <a:headEnd/>
                <a:tailEnd/>
              </a:ln>
              <a:effectLst/>
            </p:spPr>
          </p:pic>
        </p:grpSp>
        <p:pic>
          <p:nvPicPr>
            <p:cNvPr id="68" name="Picture 67"/>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446212" y="3124200"/>
              <a:ext cx="5600700" cy="3162300"/>
            </a:xfrm>
            <a:prstGeom prst="rect">
              <a:avLst/>
            </a:prstGeom>
            <a:noFill/>
            <a:ln w="9525">
              <a:noFill/>
              <a:miter lim="800000"/>
              <a:headEnd/>
              <a:tailEnd/>
            </a:ln>
            <a:effectLst/>
          </p:spPr>
        </p:pic>
        <p:pic>
          <p:nvPicPr>
            <p:cNvPr id="69" name="Picture 68"/>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103812" y="3124200"/>
              <a:ext cx="5600700" cy="3162300"/>
            </a:xfrm>
            <a:prstGeom prst="rect">
              <a:avLst/>
            </a:prstGeom>
            <a:noFill/>
            <a:ln w="9525">
              <a:noFill/>
              <a:miter lim="800000"/>
              <a:headEnd/>
              <a:tailEnd/>
            </a:ln>
            <a:effectLst/>
          </p:spPr>
        </p:pic>
        <p:pic>
          <p:nvPicPr>
            <p:cNvPr id="70" name="Picture 69"/>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246811" y="3124200"/>
              <a:ext cx="5600701" cy="3162301"/>
            </a:xfrm>
            <a:prstGeom prst="rect">
              <a:avLst/>
            </a:prstGeom>
            <a:noFill/>
            <a:ln w="9525">
              <a:noFill/>
              <a:miter lim="800000"/>
              <a:headEnd/>
              <a:tailEnd/>
            </a:ln>
            <a:effectLst/>
          </p:spPr>
        </p:pic>
      </p:grpSp>
      <p:grpSp>
        <p:nvGrpSpPr>
          <p:cNvPr id="88" name="Group 87"/>
          <p:cNvGrpSpPr/>
          <p:nvPr/>
        </p:nvGrpSpPr>
        <p:grpSpPr>
          <a:xfrm>
            <a:off x="5185842" y="2006902"/>
            <a:ext cx="6817709" cy="3090560"/>
            <a:chOff x="515938" y="742950"/>
            <a:chExt cx="11331574" cy="5543551"/>
          </a:xfrm>
        </p:grpSpPr>
        <p:grpSp>
          <p:nvGrpSpPr>
            <p:cNvPr id="89" name="Group 88"/>
            <p:cNvGrpSpPr/>
            <p:nvPr/>
          </p:nvGrpSpPr>
          <p:grpSpPr>
            <a:xfrm>
              <a:off x="515938" y="742950"/>
              <a:ext cx="11331574" cy="5276850"/>
              <a:chOff x="515938" y="742950"/>
              <a:chExt cx="11331574" cy="5276850"/>
            </a:xfrm>
          </p:grpSpPr>
          <p:grpSp>
            <p:nvGrpSpPr>
              <p:cNvPr id="93" name="Group 92"/>
              <p:cNvGrpSpPr/>
              <p:nvPr/>
            </p:nvGrpSpPr>
            <p:grpSpPr>
              <a:xfrm>
                <a:off x="515938" y="742950"/>
                <a:ext cx="11331574" cy="5276850"/>
                <a:chOff x="515938" y="742950"/>
                <a:chExt cx="11331574" cy="5276850"/>
              </a:xfrm>
            </p:grpSpPr>
            <p:pic>
              <p:nvPicPr>
                <p:cNvPr id="96" name="Picture 95"/>
                <p:cNvPicPr>
                  <a:picLocks noChangeAspect="1" noChangeArrowheads="1"/>
                </p:cNvPicPr>
                <p:nvPr/>
              </p:nvPicPr>
              <p:blipFill>
                <a:blip r:embed="rId3"/>
                <a:srcRect/>
                <a:stretch>
                  <a:fillRect/>
                </a:stretch>
              </p:blipFill>
              <p:spPr bwMode="auto">
                <a:xfrm>
                  <a:off x="973138" y="1447800"/>
                  <a:ext cx="7152701" cy="4038600"/>
                </a:xfrm>
                <a:prstGeom prst="rect">
                  <a:avLst/>
                </a:prstGeom>
                <a:noFill/>
                <a:ln w="9525">
                  <a:noFill/>
                  <a:miter lim="800000"/>
                  <a:headEnd/>
                  <a:tailEnd/>
                </a:ln>
                <a:effectLst/>
              </p:spPr>
            </p:pic>
            <p:pic>
              <p:nvPicPr>
                <p:cNvPr id="97" name="Picture 96"/>
                <p:cNvPicPr>
                  <a:picLocks noChangeAspect="1" noChangeArrowheads="1"/>
                </p:cNvPicPr>
                <p:nvPr/>
              </p:nvPicPr>
              <p:blipFill>
                <a:blip r:embed="rId3"/>
                <a:srcRect/>
                <a:stretch>
                  <a:fillRect/>
                </a:stretch>
              </p:blipFill>
              <p:spPr bwMode="auto">
                <a:xfrm>
                  <a:off x="4504312" y="1219200"/>
                  <a:ext cx="7152701" cy="4038600"/>
                </a:xfrm>
                <a:prstGeom prst="rect">
                  <a:avLst/>
                </a:prstGeom>
                <a:noFill/>
                <a:ln w="9525">
                  <a:noFill/>
                  <a:miter lim="800000"/>
                  <a:headEnd/>
                  <a:tailEnd/>
                </a:ln>
                <a:effectLst/>
              </p:spPr>
            </p:pic>
            <p:pic>
              <p:nvPicPr>
                <p:cNvPr id="98" name="Picture 9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5938" y="3276600"/>
                  <a:ext cx="5448300" cy="2743200"/>
                </a:xfrm>
                <a:prstGeom prst="rect">
                  <a:avLst/>
                </a:prstGeom>
                <a:noFill/>
                <a:ln w="9525">
                  <a:noFill/>
                  <a:miter lim="800000"/>
                  <a:headEnd/>
                  <a:tailEnd/>
                </a:ln>
                <a:effectLst/>
              </p:spPr>
            </p:pic>
            <p:pic>
              <p:nvPicPr>
                <p:cNvPr id="99" name="Picture 9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94012" y="3276600"/>
                  <a:ext cx="5448300" cy="2743200"/>
                </a:xfrm>
                <a:prstGeom prst="rect">
                  <a:avLst/>
                </a:prstGeom>
                <a:noFill/>
                <a:ln w="9525">
                  <a:noFill/>
                  <a:miter lim="800000"/>
                  <a:headEnd/>
                  <a:tailEnd/>
                </a:ln>
                <a:effectLst/>
              </p:spPr>
            </p:pic>
            <p:pic>
              <p:nvPicPr>
                <p:cNvPr id="100" name="Picture 9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99212" y="3276600"/>
                  <a:ext cx="5448300" cy="2743200"/>
                </a:xfrm>
                <a:prstGeom prst="rect">
                  <a:avLst/>
                </a:prstGeom>
                <a:noFill/>
                <a:ln w="9525">
                  <a:noFill/>
                  <a:miter lim="800000"/>
                  <a:headEnd/>
                  <a:tailEnd/>
                </a:ln>
                <a:effectLst/>
              </p:spPr>
            </p:pic>
            <p:pic>
              <p:nvPicPr>
                <p:cNvPr id="101" name="Picture 100"/>
                <p:cNvPicPr>
                  <a:picLocks noChangeAspect="1" noChangeArrowheads="1"/>
                </p:cNvPicPr>
                <p:nvPr/>
              </p:nvPicPr>
              <p:blipFill>
                <a:blip r:embed="rId5" cstate="screen">
                  <a:lum bright="22000" contrast="1000"/>
                  <a:extLst>
                    <a:ext uri="{28A0092B-C50C-407E-A947-70E740481C1C}">
                      <a14:useLocalDpi xmlns:a14="http://schemas.microsoft.com/office/drawing/2010/main"/>
                    </a:ext>
                  </a:extLst>
                </a:blip>
                <a:srcRect/>
                <a:stretch>
                  <a:fillRect/>
                </a:stretch>
              </p:blipFill>
              <p:spPr bwMode="auto">
                <a:xfrm>
                  <a:off x="3427412" y="742950"/>
                  <a:ext cx="6229350" cy="2324100"/>
                </a:xfrm>
                <a:prstGeom prst="rect">
                  <a:avLst/>
                </a:prstGeom>
                <a:noFill/>
                <a:ln w="9525">
                  <a:noFill/>
                  <a:miter lim="800000"/>
                  <a:headEnd/>
                  <a:tailEnd/>
                </a:ln>
                <a:effectLst/>
              </p:spPr>
            </p:pic>
          </p:grpSp>
          <p:pic>
            <p:nvPicPr>
              <p:cNvPr id="94" name="Picture 9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9900000">
                <a:off x="1286950" y="1509107"/>
                <a:ext cx="5600700" cy="3162300"/>
              </a:xfrm>
              <a:prstGeom prst="rect">
                <a:avLst/>
              </a:prstGeom>
              <a:noFill/>
              <a:ln w="9525">
                <a:noFill/>
                <a:miter lim="800000"/>
                <a:headEnd/>
                <a:tailEnd/>
              </a:ln>
              <a:effectLst/>
            </p:spPr>
          </p:pic>
          <p:pic>
            <p:nvPicPr>
              <p:cNvPr id="95" name="Picture 9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9900000">
                <a:off x="5742501" y="1509107"/>
                <a:ext cx="5600701" cy="3162300"/>
              </a:xfrm>
              <a:prstGeom prst="rect">
                <a:avLst/>
              </a:prstGeom>
              <a:noFill/>
              <a:ln w="9525">
                <a:noFill/>
                <a:miter lim="800000"/>
                <a:headEnd/>
                <a:tailEnd/>
              </a:ln>
              <a:effectLst/>
            </p:spPr>
          </p:pic>
        </p:grpSp>
        <p:pic>
          <p:nvPicPr>
            <p:cNvPr id="90" name="Picture 89"/>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446212" y="3124200"/>
              <a:ext cx="5600700" cy="3162300"/>
            </a:xfrm>
            <a:prstGeom prst="rect">
              <a:avLst/>
            </a:prstGeom>
            <a:noFill/>
            <a:ln w="9525">
              <a:noFill/>
              <a:miter lim="800000"/>
              <a:headEnd/>
              <a:tailEnd/>
            </a:ln>
            <a:effectLst/>
          </p:spPr>
        </p:pic>
        <p:pic>
          <p:nvPicPr>
            <p:cNvPr id="91" name="Picture 90"/>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103812" y="3124200"/>
              <a:ext cx="5600700" cy="3162300"/>
            </a:xfrm>
            <a:prstGeom prst="rect">
              <a:avLst/>
            </a:prstGeom>
            <a:noFill/>
            <a:ln w="9525">
              <a:noFill/>
              <a:miter lim="800000"/>
              <a:headEnd/>
              <a:tailEnd/>
            </a:ln>
            <a:effectLst/>
          </p:spPr>
        </p:pic>
        <p:pic>
          <p:nvPicPr>
            <p:cNvPr id="92" name="Picture 9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246811" y="3124200"/>
              <a:ext cx="5600701" cy="3162301"/>
            </a:xfrm>
            <a:prstGeom prst="rect">
              <a:avLst/>
            </a:prstGeom>
            <a:noFill/>
            <a:ln w="9525">
              <a:noFill/>
              <a:miter lim="800000"/>
              <a:headEnd/>
              <a:tailEnd/>
            </a:ln>
            <a:effectLst/>
          </p:spPr>
        </p:pic>
      </p:grpSp>
      <p:sp>
        <p:nvSpPr>
          <p:cNvPr id="25" name="Title 24"/>
          <p:cNvSpPr>
            <a:spLocks noGrp="1"/>
          </p:cNvSpPr>
          <p:nvPr>
            <p:ph type="title"/>
          </p:nvPr>
        </p:nvSpPr>
        <p:spPr/>
        <p:txBody>
          <a:bodyPr/>
          <a:lstStyle/>
          <a:p>
            <a:r>
              <a:rPr lang="en-US" dirty="0" smtClean="0"/>
              <a:t>Cloud Platform Technologies</a:t>
            </a:r>
            <a:br>
              <a:rPr lang="en-US" dirty="0" smtClean="0"/>
            </a:br>
            <a:r>
              <a:rPr lang="en-US" sz="3200" dirty="0">
                <a:solidFill>
                  <a:schemeClr val="tx1"/>
                </a:solidFill>
              </a:rPr>
              <a:t>Others</a:t>
            </a:r>
          </a:p>
        </p:txBody>
      </p:sp>
      <p:grpSp>
        <p:nvGrpSpPr>
          <p:cNvPr id="2" name="Group 1"/>
          <p:cNvGrpSpPr/>
          <p:nvPr/>
        </p:nvGrpSpPr>
        <p:grpSpPr>
          <a:xfrm>
            <a:off x="933487" y="2028004"/>
            <a:ext cx="3418789" cy="4089540"/>
            <a:chOff x="933487" y="2028004"/>
            <a:chExt cx="3418789" cy="4089540"/>
          </a:xfrm>
        </p:grpSpPr>
        <p:sp>
          <p:nvSpPr>
            <p:cNvPr id="104" name="Rectangle 103"/>
            <p:cNvSpPr/>
            <p:nvPr/>
          </p:nvSpPr>
          <p:spPr>
            <a:xfrm>
              <a:off x="933487" y="2028004"/>
              <a:ext cx="3418789" cy="3193491"/>
            </a:xfrm>
            <a:prstGeom prst="rect">
              <a:avLst/>
            </a:prstGeom>
            <a:gradFill flip="none" rotWithShape="1">
              <a:gsLst>
                <a:gs pos="2000">
                  <a:schemeClr val="bg2">
                    <a:lumMod val="90000"/>
                  </a:schemeClr>
                </a:gs>
                <a:gs pos="100000">
                  <a:schemeClr val="bg2">
                    <a:alpha val="0"/>
                  </a:schemeClr>
                </a:gs>
              </a:gsLst>
              <a:lin ang="5400000" scaled="0"/>
              <a:tileRect/>
            </a:gradFill>
            <a:ln w="12700">
              <a:noFill/>
              <a:tailEnd type="stealth" w="lg" len="lg"/>
            </a:ln>
          </p:spPr>
          <p:style>
            <a:lnRef idx="1">
              <a:schemeClr val="accent1"/>
            </a:lnRef>
            <a:fillRef idx="0">
              <a:schemeClr val="accent1"/>
            </a:fillRef>
            <a:effectRef idx="0">
              <a:schemeClr val="accent1"/>
            </a:effectRef>
            <a:fontRef idx="minor">
              <a:schemeClr val="tx1"/>
            </a:fontRef>
          </p:style>
          <p:txBody>
            <a:bodyPr lIns="186521" tIns="93260" rtlCol="0" anchor="t"/>
            <a:lstStyle/>
            <a:p>
              <a:pPr algn="ctr">
                <a:buClr>
                  <a:srgbClr val="800000"/>
                </a:buClr>
              </a:pPr>
              <a:r>
                <a:rPr lang="en-US" sz="2040" b="1" dirty="0" smtClean="0">
                  <a:solidFill>
                    <a:srgbClr val="FFFFFF"/>
                  </a:solidFill>
                </a:rPr>
                <a:t>Identity</a:t>
              </a:r>
              <a:endParaRPr lang="en-US" sz="2040" b="1" dirty="0">
                <a:solidFill>
                  <a:srgbClr val="FFFFFF"/>
                </a:solidFill>
              </a:endParaRPr>
            </a:p>
          </p:txBody>
        </p:sp>
        <p:grpSp>
          <p:nvGrpSpPr>
            <p:cNvPr id="8" name="Group 7"/>
            <p:cNvGrpSpPr/>
            <p:nvPr/>
          </p:nvGrpSpPr>
          <p:grpSpPr>
            <a:xfrm>
              <a:off x="1564315" y="2843249"/>
              <a:ext cx="2676667" cy="847773"/>
              <a:chOff x="5209187" y="5890099"/>
              <a:chExt cx="2676667" cy="847773"/>
            </a:xfrm>
          </p:grpSpPr>
          <p:sp>
            <p:nvSpPr>
              <p:cNvPr id="154" name="Oval 153"/>
              <p:cNvSpPr/>
              <p:nvPr/>
            </p:nvSpPr>
            <p:spPr>
              <a:xfrm>
                <a:off x="5361587" y="6051696"/>
                <a:ext cx="2524267" cy="686176"/>
              </a:xfrm>
              <a:prstGeom prst="ellipse">
                <a:avLst/>
              </a:prstGeom>
              <a:ln>
                <a:tailEnd type="stealth" w="lg" len="lg"/>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endParaRPr lang="en-US" sz="1836">
                  <a:solidFill>
                    <a:srgbClr val="FFFFFF"/>
                  </a:solidFill>
                  <a:ea typeface="Segoe UI" pitchFamily="34" charset="0"/>
                  <a:cs typeface="Segoe UI" pitchFamily="34" charset="0"/>
                </a:endParaRPr>
              </a:p>
            </p:txBody>
          </p:sp>
          <p:sp>
            <p:nvSpPr>
              <p:cNvPr id="153" name="Oval 152"/>
              <p:cNvSpPr/>
              <p:nvPr/>
            </p:nvSpPr>
            <p:spPr>
              <a:xfrm>
                <a:off x="5209187" y="5890099"/>
                <a:ext cx="2524267" cy="695373"/>
              </a:xfrm>
              <a:prstGeom prst="ellipse">
                <a:avLst/>
              </a:prstGeom>
              <a:ln>
                <a:tailEnd type="stealth" w="lg" len="lg"/>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endParaRPr lang="en-US" sz="1836">
                  <a:solidFill>
                    <a:srgbClr val="FFFFFF"/>
                  </a:solidFill>
                  <a:ea typeface="Segoe UI" pitchFamily="34" charset="0"/>
                  <a:cs typeface="Segoe UI" pitchFamily="34" charset="0"/>
                </a:endParaRPr>
              </a:p>
            </p:txBody>
          </p:sp>
          <p:sp>
            <p:nvSpPr>
              <p:cNvPr id="7" name="TextBox 6"/>
              <p:cNvSpPr txBox="1"/>
              <p:nvPr/>
            </p:nvSpPr>
            <p:spPr>
              <a:xfrm>
                <a:off x="5402393" y="5890099"/>
                <a:ext cx="2247346" cy="760208"/>
              </a:xfrm>
              <a:prstGeom prst="rect">
                <a:avLst/>
              </a:prstGeom>
              <a:noFill/>
            </p:spPr>
            <p:txBody>
              <a:bodyPr wrap="none" lIns="182880" tIns="146304" rIns="182880" bIns="146304" rtlCol="0">
                <a:spAutoFit/>
              </a:bodyPr>
              <a:lstStyle/>
              <a:p>
                <a:pPr algn="ctr">
                  <a:lnSpc>
                    <a:spcPct val="90000"/>
                  </a:lnSpc>
                  <a:spcAft>
                    <a:spcPts val="600"/>
                  </a:spcAft>
                </a:pPr>
                <a:r>
                  <a:rPr lang="en-US" sz="1400" b="1" dirty="0">
                    <a:solidFill>
                      <a:srgbClr val="FFFFFF"/>
                    </a:solidFill>
                    <a:ea typeface="Segoe UI" pitchFamily="34" charset="0"/>
                    <a:cs typeface="Segoe UI" pitchFamily="34" charset="0"/>
                  </a:rPr>
                  <a:t>SaaS and On-Premises</a:t>
                </a:r>
              </a:p>
              <a:p>
                <a:pPr algn="ctr">
                  <a:lnSpc>
                    <a:spcPct val="90000"/>
                  </a:lnSpc>
                  <a:spcAft>
                    <a:spcPts val="600"/>
                  </a:spcAft>
                </a:pPr>
                <a:r>
                  <a:rPr lang="en-US" sz="1400" b="1" dirty="0">
                    <a:solidFill>
                      <a:srgbClr val="FFFFFF"/>
                    </a:solidFill>
                    <a:ea typeface="Segoe UI" pitchFamily="34" charset="0"/>
                    <a:cs typeface="Segoe UI" pitchFamily="34" charset="0"/>
                  </a:rPr>
                  <a:t>Applications</a:t>
                </a:r>
              </a:p>
            </p:txBody>
          </p:sp>
        </p:grpSp>
        <p:sp>
          <p:nvSpPr>
            <p:cNvPr id="9" name="TextBox 8"/>
            <p:cNvSpPr txBox="1"/>
            <p:nvPr/>
          </p:nvSpPr>
          <p:spPr>
            <a:xfrm>
              <a:off x="1183848" y="3825978"/>
              <a:ext cx="1163780" cy="760208"/>
            </a:xfrm>
            <a:prstGeom prst="rect">
              <a:avLst/>
            </a:prstGeom>
          </p:spPr>
          <p:style>
            <a:lnRef idx="0">
              <a:schemeClr val="accent2"/>
            </a:lnRef>
            <a:fillRef idx="3">
              <a:schemeClr val="accent2"/>
            </a:fillRef>
            <a:effectRef idx="3">
              <a:schemeClr val="accent2"/>
            </a:effectRef>
            <a:fontRef idx="minor">
              <a:schemeClr val="lt1"/>
            </a:fontRef>
          </p:style>
          <p:txBody>
            <a:bodyPr wrap="none" lIns="182880" tIns="146304" rIns="182880" bIns="146304" rtlCol="0">
              <a:spAutoFit/>
            </a:bodyPr>
            <a:lstStyle/>
            <a:p>
              <a:pPr algn="ctr">
                <a:lnSpc>
                  <a:spcPct val="90000"/>
                </a:lnSpc>
                <a:spcAft>
                  <a:spcPts val="600"/>
                </a:spcAft>
              </a:pPr>
              <a:r>
                <a:rPr lang="en-US" sz="1400" b="1" dirty="0">
                  <a:solidFill>
                    <a:srgbClr val="FFFFFF"/>
                  </a:solidFill>
                  <a:ea typeface="Segoe UI" pitchFamily="34" charset="0"/>
                  <a:cs typeface="Segoe UI" pitchFamily="34" charset="0"/>
                </a:rPr>
                <a:t>Directory</a:t>
              </a:r>
            </a:p>
            <a:p>
              <a:pPr algn="ctr">
                <a:lnSpc>
                  <a:spcPct val="90000"/>
                </a:lnSpc>
                <a:spcAft>
                  <a:spcPts val="600"/>
                </a:spcAft>
              </a:pPr>
              <a:r>
                <a:rPr lang="en-US" sz="1400" b="1" dirty="0">
                  <a:solidFill>
                    <a:srgbClr val="FFFFFF"/>
                  </a:solidFill>
                  <a:ea typeface="Segoe UI" pitchFamily="34" charset="0"/>
                  <a:cs typeface="Segoe UI" pitchFamily="34" charset="0"/>
                </a:rPr>
                <a:t>Service</a:t>
              </a:r>
            </a:p>
          </p:txBody>
        </p:sp>
        <p:cxnSp>
          <p:nvCxnSpPr>
            <p:cNvPr id="155" name="Straight Arrow Connector 154"/>
            <p:cNvCxnSpPr/>
            <p:nvPr/>
          </p:nvCxnSpPr>
          <p:spPr>
            <a:xfrm flipH="1" flipV="1">
              <a:off x="1775680" y="4603074"/>
              <a:ext cx="934669" cy="770822"/>
            </a:xfrm>
            <a:prstGeom prst="straightConnector1">
              <a:avLst/>
            </a:prstGeom>
            <a:noFill/>
            <a:ln w="19050" cap="flat" cmpd="sng" algn="ctr">
              <a:solidFill>
                <a:schemeClr val="accent5"/>
              </a:solidFill>
              <a:prstDash val="solid"/>
              <a:round/>
              <a:headEnd type="none" w="lg" len="lg"/>
              <a:tailEnd type="stealth" w="lg" len="lg"/>
            </a:ln>
            <a:effectLst/>
          </p:spPr>
        </p:cxnSp>
        <p:cxnSp>
          <p:nvCxnSpPr>
            <p:cNvPr id="156" name="Straight Arrow Connector 155"/>
            <p:cNvCxnSpPr/>
            <p:nvPr/>
          </p:nvCxnSpPr>
          <p:spPr>
            <a:xfrm flipV="1">
              <a:off x="2728416" y="3717182"/>
              <a:ext cx="483521" cy="1668990"/>
            </a:xfrm>
            <a:prstGeom prst="straightConnector1">
              <a:avLst/>
            </a:prstGeom>
            <a:noFill/>
            <a:ln w="19050" cap="flat" cmpd="sng" algn="ctr">
              <a:solidFill>
                <a:schemeClr val="accent5"/>
              </a:solidFill>
              <a:prstDash val="solid"/>
              <a:round/>
              <a:headEnd type="none" w="lg" len="lg"/>
              <a:tailEnd type="stealth" w="lg" len="lg"/>
            </a:ln>
            <a:effectLst/>
          </p:spPr>
        </p:cxnSp>
        <p:pic>
          <p:nvPicPr>
            <p:cNvPr id="150" name="Picture 149" descr="11.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2469154" y="5327578"/>
              <a:ext cx="530322" cy="789966"/>
            </a:xfrm>
            <a:prstGeom prst="rect">
              <a:avLst/>
            </a:prstGeom>
          </p:spPr>
        </p:pic>
      </p:grpSp>
      <p:grpSp>
        <p:nvGrpSpPr>
          <p:cNvPr id="4" name="Group 3"/>
          <p:cNvGrpSpPr/>
          <p:nvPr/>
        </p:nvGrpSpPr>
        <p:grpSpPr>
          <a:xfrm>
            <a:off x="8390267" y="2028004"/>
            <a:ext cx="3418789" cy="3193491"/>
            <a:chOff x="8390267" y="2028004"/>
            <a:chExt cx="3418789" cy="3193491"/>
          </a:xfrm>
        </p:grpSpPr>
        <p:sp>
          <p:nvSpPr>
            <p:cNvPr id="102" name="Rectangle 101"/>
            <p:cNvSpPr/>
            <p:nvPr/>
          </p:nvSpPr>
          <p:spPr>
            <a:xfrm>
              <a:off x="8390267" y="2028004"/>
              <a:ext cx="3418789" cy="3193491"/>
            </a:xfrm>
            <a:prstGeom prst="rect">
              <a:avLst/>
            </a:prstGeom>
            <a:gradFill flip="none" rotWithShape="1">
              <a:gsLst>
                <a:gs pos="2000">
                  <a:schemeClr val="bg2">
                    <a:lumMod val="90000"/>
                  </a:schemeClr>
                </a:gs>
                <a:gs pos="100000">
                  <a:schemeClr val="bg2">
                    <a:alpha val="0"/>
                  </a:schemeClr>
                </a:gs>
              </a:gsLst>
              <a:lin ang="5400000" scaled="0"/>
              <a:tileRect/>
            </a:gradFill>
            <a:ln w="12700">
              <a:noFill/>
              <a:tailEnd type="stealth" w="lg" len="lg"/>
            </a:ln>
          </p:spPr>
          <p:style>
            <a:lnRef idx="1">
              <a:schemeClr val="accent1"/>
            </a:lnRef>
            <a:fillRef idx="0">
              <a:schemeClr val="accent1"/>
            </a:fillRef>
            <a:effectRef idx="0">
              <a:schemeClr val="accent1"/>
            </a:effectRef>
            <a:fontRef idx="minor">
              <a:schemeClr val="tx1"/>
            </a:fontRef>
          </p:style>
          <p:txBody>
            <a:bodyPr lIns="186521" tIns="93260" rtlCol="0" anchor="t"/>
            <a:lstStyle/>
            <a:p>
              <a:pPr algn="ctr">
                <a:buClr>
                  <a:srgbClr val="800000"/>
                </a:buClr>
              </a:pPr>
              <a:r>
                <a:rPr lang="en-US" sz="2040" b="1" dirty="0" smtClean="0">
                  <a:solidFill>
                    <a:srgbClr val="FFFFFF">
                      <a:lumMod val="85000"/>
                      <a:lumOff val="15000"/>
                    </a:srgbClr>
                  </a:solidFill>
                </a:rPr>
                <a:t>Lots More</a:t>
              </a:r>
              <a:endParaRPr lang="en-US" sz="2040" b="1" dirty="0">
                <a:solidFill>
                  <a:srgbClr val="FFFFFF">
                    <a:lumMod val="85000"/>
                    <a:lumOff val="15000"/>
                  </a:srgbClr>
                </a:solidFill>
              </a:endParaRPr>
            </a:p>
          </p:txBody>
        </p:sp>
        <p:sp>
          <p:nvSpPr>
            <p:cNvPr id="157" name="Rectangle 156"/>
            <p:cNvSpPr/>
            <p:nvPr/>
          </p:nvSpPr>
          <p:spPr>
            <a:xfrm>
              <a:off x="9116088" y="3092682"/>
              <a:ext cx="2114169" cy="1095789"/>
            </a:xfrm>
            <a:prstGeom prst="rect">
              <a:avLst/>
            </a:prstGeom>
            <a:ln>
              <a:headEnd type="none" w="lg" len="lg"/>
              <a:tailEnd type="stealth" w="lg" len="lg"/>
            </a:ln>
          </p:spPr>
          <p:style>
            <a:lnRef idx="1">
              <a:schemeClr val="accent4"/>
            </a:lnRef>
            <a:fillRef idx="3">
              <a:schemeClr val="accent4"/>
            </a:fillRef>
            <a:effectRef idx="2">
              <a:schemeClr val="accent4"/>
            </a:effectRef>
            <a:fontRef idx="minor">
              <a:schemeClr val="lt1"/>
            </a:fontRef>
          </p:style>
          <p:txBody>
            <a:bodyPr wrap="none" rtlCol="0" anchor="ctr">
              <a:noAutofit/>
            </a:bodyPr>
            <a:lstStyle/>
            <a:p>
              <a:pPr algn="ctr"/>
              <a:endParaRPr lang="en-US" sz="1600" dirty="0">
                <a:solidFill>
                  <a:srgbClr val="FFFFFF"/>
                </a:solidFill>
                <a:ea typeface="Segoe UI" pitchFamily="34" charset="0"/>
                <a:cs typeface="Segoe UI" pitchFamily="34" charset="0"/>
              </a:endParaRPr>
            </a:p>
          </p:txBody>
        </p:sp>
        <p:sp>
          <p:nvSpPr>
            <p:cNvPr id="158" name="TextBox 157"/>
            <p:cNvSpPr txBox="1"/>
            <p:nvPr/>
          </p:nvSpPr>
          <p:spPr>
            <a:xfrm>
              <a:off x="9657130" y="3417314"/>
              <a:ext cx="993892" cy="400110"/>
            </a:xfrm>
            <a:prstGeom prst="rect">
              <a:avLst/>
            </a:prstGeom>
            <a:noFill/>
          </p:spPr>
          <p:txBody>
            <a:bodyPr wrap="square" rtlCol="0">
              <a:spAutoFit/>
            </a:bodyPr>
            <a:lstStyle/>
            <a:p>
              <a:pPr algn="ctr"/>
              <a:r>
                <a:rPr lang="en-US" sz="2000" b="1" dirty="0" smtClean="0">
                  <a:solidFill>
                    <a:srgbClr val="FFFFFF"/>
                  </a:solidFill>
                  <a:ea typeface="Segoe UI" pitchFamily="34" charset="0"/>
                  <a:cs typeface="Segoe UI" pitchFamily="34" charset="0"/>
                </a:rPr>
                <a:t>. . .</a:t>
              </a:r>
              <a:endParaRPr lang="en-US" sz="1600" b="1" dirty="0">
                <a:solidFill>
                  <a:srgbClr val="FFFFFF"/>
                </a:solidFill>
                <a:ea typeface="Segoe UI" pitchFamily="34" charset="0"/>
                <a:cs typeface="Segoe UI" pitchFamily="34" charset="0"/>
              </a:endParaRPr>
            </a:p>
          </p:txBody>
        </p:sp>
      </p:grpSp>
      <p:grpSp>
        <p:nvGrpSpPr>
          <p:cNvPr id="16" name="Group 15"/>
          <p:cNvGrpSpPr/>
          <p:nvPr/>
        </p:nvGrpSpPr>
        <p:grpSpPr>
          <a:xfrm>
            <a:off x="4661878" y="2028004"/>
            <a:ext cx="3418789" cy="3193491"/>
            <a:chOff x="4661878" y="2028004"/>
            <a:chExt cx="3418789" cy="3193491"/>
          </a:xfrm>
        </p:grpSpPr>
        <p:sp>
          <p:nvSpPr>
            <p:cNvPr id="103" name="Rectangle 102"/>
            <p:cNvSpPr/>
            <p:nvPr/>
          </p:nvSpPr>
          <p:spPr>
            <a:xfrm>
              <a:off x="4661878" y="2028004"/>
              <a:ext cx="3418789" cy="3193491"/>
            </a:xfrm>
            <a:prstGeom prst="rect">
              <a:avLst/>
            </a:prstGeom>
            <a:gradFill flip="none" rotWithShape="1">
              <a:gsLst>
                <a:gs pos="2000">
                  <a:schemeClr val="bg2">
                    <a:lumMod val="90000"/>
                  </a:schemeClr>
                </a:gs>
                <a:gs pos="100000">
                  <a:schemeClr val="bg2">
                    <a:alpha val="0"/>
                  </a:schemeClr>
                </a:gs>
              </a:gsLst>
              <a:lin ang="5400000" scaled="0"/>
              <a:tileRect/>
            </a:gradFill>
            <a:ln w="12700">
              <a:noFill/>
              <a:tailEnd type="stealth" w="lg" len="lg"/>
            </a:ln>
          </p:spPr>
          <p:style>
            <a:lnRef idx="1">
              <a:schemeClr val="accent1"/>
            </a:lnRef>
            <a:fillRef idx="0">
              <a:schemeClr val="accent1"/>
            </a:fillRef>
            <a:effectRef idx="0">
              <a:schemeClr val="accent1"/>
            </a:effectRef>
            <a:fontRef idx="minor">
              <a:schemeClr val="tx1"/>
            </a:fontRef>
          </p:style>
          <p:txBody>
            <a:bodyPr lIns="186521" tIns="93260" rtlCol="0" anchor="t"/>
            <a:lstStyle/>
            <a:p>
              <a:pPr algn="ctr">
                <a:buClr>
                  <a:srgbClr val="800000"/>
                </a:buClr>
              </a:pPr>
              <a:r>
                <a:rPr lang="en-US" sz="2040" b="1" dirty="0" smtClean="0">
                  <a:solidFill>
                    <a:srgbClr val="FFFFFF">
                      <a:lumMod val="85000"/>
                      <a:lumOff val="15000"/>
                    </a:srgbClr>
                  </a:solidFill>
                </a:rPr>
                <a:t>Machine Learning</a:t>
              </a:r>
              <a:endParaRPr lang="en-US" sz="2040" b="1" dirty="0">
                <a:solidFill>
                  <a:srgbClr val="FFFFFF">
                    <a:lumMod val="85000"/>
                    <a:lumOff val="15000"/>
                  </a:srgbClr>
                </a:solidFill>
              </a:endParaRPr>
            </a:p>
          </p:txBody>
        </p:sp>
        <p:sp>
          <p:nvSpPr>
            <p:cNvPr id="112" name="Rectangle 111"/>
            <p:cNvSpPr/>
            <p:nvPr/>
          </p:nvSpPr>
          <p:spPr>
            <a:xfrm>
              <a:off x="6322125" y="2607606"/>
              <a:ext cx="1227862" cy="779959"/>
            </a:xfrm>
            <a:prstGeom prst="rect">
              <a:avLst/>
            </a:prstGeom>
            <a:ln>
              <a:headEnd type="none" w="lg" len="lg"/>
              <a:tailEnd type="stealth" w="lg" len="lg"/>
            </a:ln>
          </p:spPr>
          <p:style>
            <a:lnRef idx="1">
              <a:schemeClr val="dk1"/>
            </a:lnRef>
            <a:fillRef idx="3">
              <a:schemeClr val="dk1"/>
            </a:fillRef>
            <a:effectRef idx="2">
              <a:schemeClr val="dk1"/>
            </a:effectRef>
            <a:fontRef idx="minor">
              <a:schemeClr val="lt1"/>
            </a:fontRef>
          </p:style>
          <p:txBody>
            <a:bodyPr wrap="none" rtlCol="0" anchor="ctr">
              <a:noAutofit/>
            </a:bodyPr>
            <a:lstStyle/>
            <a:p>
              <a:pPr algn="ctr"/>
              <a:r>
                <a:rPr lang="en-US" sz="1400" b="1" dirty="0" smtClean="0">
                  <a:solidFill>
                    <a:srgbClr val="FFFFFF"/>
                  </a:solidFill>
                  <a:ea typeface="Segoe UI" pitchFamily="34" charset="0"/>
                  <a:cs typeface="Segoe UI" pitchFamily="34" charset="0"/>
                </a:rPr>
                <a:t>Machine</a:t>
              </a:r>
            </a:p>
            <a:p>
              <a:pPr algn="ctr"/>
              <a:r>
                <a:rPr lang="en-US" sz="1400" b="1" dirty="0" smtClean="0">
                  <a:solidFill>
                    <a:srgbClr val="FFFFFF"/>
                  </a:solidFill>
                  <a:ea typeface="Segoe UI" pitchFamily="34" charset="0"/>
                  <a:cs typeface="Segoe UI" pitchFamily="34" charset="0"/>
                </a:rPr>
                <a:t>Learning</a:t>
              </a:r>
            </a:p>
            <a:p>
              <a:pPr algn="ctr"/>
              <a:r>
                <a:rPr lang="en-US" sz="1400" b="1" dirty="0" smtClean="0">
                  <a:solidFill>
                    <a:srgbClr val="FFFFFF"/>
                  </a:solidFill>
                  <a:ea typeface="Segoe UI" pitchFamily="34" charset="0"/>
                  <a:cs typeface="Segoe UI" pitchFamily="34" charset="0"/>
                </a:rPr>
                <a:t>Algorithms</a:t>
              </a:r>
              <a:endParaRPr lang="en-US" sz="1400" b="1" dirty="0">
                <a:solidFill>
                  <a:srgbClr val="FFFFFF"/>
                </a:solidFill>
                <a:ea typeface="Segoe UI" pitchFamily="34" charset="0"/>
                <a:cs typeface="Segoe UI" pitchFamily="34" charset="0"/>
              </a:endParaRPr>
            </a:p>
          </p:txBody>
        </p:sp>
        <p:sp>
          <p:nvSpPr>
            <p:cNvPr id="5" name="Can 4"/>
            <p:cNvSpPr/>
            <p:nvPr/>
          </p:nvSpPr>
          <p:spPr bwMode="auto">
            <a:xfrm>
              <a:off x="4836092" y="2701977"/>
              <a:ext cx="945652" cy="724742"/>
            </a:xfrm>
            <a:prstGeom prst="can">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1400" b="1" dirty="0">
                  <a:solidFill>
                    <a:srgbClr val="FFFFFF"/>
                  </a:solidFill>
                  <a:ea typeface="Segoe UI" pitchFamily="34" charset="0"/>
                  <a:cs typeface="Segoe UI" pitchFamily="34" charset="0"/>
                </a:rPr>
                <a:t>Data</a:t>
              </a:r>
            </a:p>
          </p:txBody>
        </p:sp>
        <p:sp>
          <p:nvSpPr>
            <p:cNvPr id="6" name="Hexagon 5"/>
            <p:cNvSpPr/>
            <p:nvPr/>
          </p:nvSpPr>
          <p:spPr bwMode="auto">
            <a:xfrm>
              <a:off x="6762941" y="3869451"/>
              <a:ext cx="910034" cy="620740"/>
            </a:xfrm>
            <a:prstGeom prst="hexagon">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1400" b="1" dirty="0">
                  <a:solidFill>
                    <a:srgbClr val="FFFFFF"/>
                  </a:solidFill>
                  <a:ea typeface="Segoe UI" pitchFamily="34" charset="0"/>
                  <a:cs typeface="Segoe UI" pitchFamily="34" charset="0"/>
                </a:rPr>
                <a:t>Model</a:t>
              </a:r>
            </a:p>
          </p:txBody>
        </p:sp>
        <p:sp>
          <p:nvSpPr>
            <p:cNvPr id="10" name="Oval 9"/>
            <p:cNvSpPr/>
            <p:nvPr/>
          </p:nvSpPr>
          <p:spPr bwMode="auto">
            <a:xfrm>
              <a:off x="4875167" y="3821721"/>
              <a:ext cx="1397611" cy="482455"/>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1400" b="1" dirty="0">
                  <a:solidFill>
                    <a:srgbClr val="FFFFFF"/>
                  </a:solidFill>
                  <a:ea typeface="Segoe UI" pitchFamily="34" charset="0"/>
                  <a:cs typeface="Segoe UI" pitchFamily="34" charset="0"/>
                </a:rPr>
                <a:t>Application</a:t>
              </a:r>
            </a:p>
          </p:txBody>
        </p:sp>
        <p:cxnSp>
          <p:nvCxnSpPr>
            <p:cNvPr id="12" name="Straight Connector 11"/>
            <p:cNvCxnSpPr>
              <a:endCxn id="112" idx="1"/>
            </p:cNvCxnSpPr>
            <p:nvPr/>
          </p:nvCxnSpPr>
          <p:spPr>
            <a:xfrm flipV="1">
              <a:off x="5802758" y="2997586"/>
              <a:ext cx="519367" cy="95096"/>
            </a:xfrm>
            <a:prstGeom prst="line">
              <a:avLst/>
            </a:prstGeom>
            <a:noFill/>
            <a:ln w="19050" cap="flat" cmpd="sng" algn="ctr">
              <a:solidFill>
                <a:schemeClr val="bg1"/>
              </a:solidFill>
              <a:prstDash val="solid"/>
              <a:round/>
              <a:headEnd type="none" w="lg" len="lg"/>
              <a:tailEnd type="stealth" w="lg" len="lg"/>
            </a:ln>
            <a:effectLst/>
          </p:spPr>
        </p:cxnSp>
        <p:cxnSp>
          <p:nvCxnSpPr>
            <p:cNvPr id="77" name="Straight Connector 76"/>
            <p:cNvCxnSpPr>
              <a:stCxn id="112" idx="2"/>
            </p:cNvCxnSpPr>
            <p:nvPr/>
          </p:nvCxnSpPr>
          <p:spPr>
            <a:xfrm>
              <a:off x="6936056" y="3387565"/>
              <a:ext cx="284065" cy="481886"/>
            </a:xfrm>
            <a:prstGeom prst="line">
              <a:avLst/>
            </a:prstGeom>
            <a:noFill/>
            <a:ln w="19050" cap="flat" cmpd="sng" algn="ctr">
              <a:solidFill>
                <a:schemeClr val="bg1"/>
              </a:solidFill>
              <a:prstDash val="solid"/>
              <a:round/>
              <a:headEnd type="none" w="lg" len="lg"/>
              <a:tailEnd type="stealth" w="lg" len="lg"/>
            </a:ln>
            <a:effectLst/>
          </p:spPr>
        </p:cxnSp>
        <p:cxnSp>
          <p:nvCxnSpPr>
            <p:cNvPr id="78" name="Straight Connector 77"/>
            <p:cNvCxnSpPr>
              <a:endCxn id="6" idx="3"/>
            </p:cNvCxnSpPr>
            <p:nvPr/>
          </p:nvCxnSpPr>
          <p:spPr>
            <a:xfrm>
              <a:off x="6270416" y="4085161"/>
              <a:ext cx="492525" cy="94660"/>
            </a:xfrm>
            <a:prstGeom prst="line">
              <a:avLst/>
            </a:prstGeom>
            <a:noFill/>
            <a:ln w="19050" cap="flat" cmpd="sng" algn="ctr">
              <a:solidFill>
                <a:schemeClr val="accent6"/>
              </a:solidFill>
              <a:prstDash val="solid"/>
              <a:round/>
              <a:headEnd type="none" w="lg" len="lg"/>
              <a:tailEnd type="stealth" w="lg" len="lg"/>
            </a:ln>
            <a:effectLst/>
          </p:spPr>
        </p:cxnSp>
      </p:grpSp>
    </p:spTree>
    <p:extLst>
      <p:ext uri="{BB962C8B-B14F-4D97-AF65-F5344CB8AC3E}">
        <p14:creationId xmlns:p14="http://schemas.microsoft.com/office/powerpoint/2010/main" val="6841114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702578" y="3541028"/>
            <a:ext cx="10612926" cy="2230569"/>
            <a:chOff x="1701311" y="3589999"/>
            <a:chExt cx="10564010" cy="2230569"/>
          </a:xfrm>
        </p:grpSpPr>
        <p:cxnSp>
          <p:nvCxnSpPr>
            <p:cNvPr id="52" name="Straight Connector 51"/>
            <p:cNvCxnSpPr/>
            <p:nvPr/>
          </p:nvCxnSpPr>
          <p:spPr>
            <a:xfrm>
              <a:off x="1741221" y="4321195"/>
              <a:ext cx="10511975" cy="51016"/>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701311" y="3589999"/>
              <a:ext cx="10564010" cy="7622"/>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721169" y="5767111"/>
              <a:ext cx="10544151" cy="53457"/>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712683" y="5058011"/>
              <a:ext cx="10552637" cy="0"/>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normAutofit fontScale="90000"/>
          </a:bodyPr>
          <a:lstStyle/>
          <a:p>
            <a:r>
              <a:rPr lang="en-US" sz="6000" dirty="0"/>
              <a:t>Public Cloud Platforms</a:t>
            </a:r>
            <a:br>
              <a:rPr lang="en-US" sz="6000" dirty="0"/>
            </a:br>
            <a:r>
              <a:rPr lang="en-US" sz="3600" dirty="0">
                <a:solidFill>
                  <a:schemeClr val="tx1"/>
                </a:solidFill>
              </a:rPr>
              <a:t>Example vendors and technologies</a:t>
            </a:r>
          </a:p>
        </p:txBody>
      </p:sp>
      <p:sp>
        <p:nvSpPr>
          <p:cNvPr id="42" name="Rectangle 41"/>
          <p:cNvSpPr/>
          <p:nvPr/>
        </p:nvSpPr>
        <p:spPr>
          <a:xfrm>
            <a:off x="1722437" y="2801840"/>
            <a:ext cx="10590161" cy="3699852"/>
          </a:xfrm>
          <a:prstGeom prst="rect">
            <a:avLst/>
          </a:prstGeom>
          <a:noFill/>
          <a:ln w="31750">
            <a:solidFill>
              <a:schemeClr val="bg1"/>
            </a:solidFill>
            <a:tailEnd type="stealth" w="lg" len="lg"/>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326">
              <a:solidFill>
                <a:srgbClr val="FFFFFF"/>
              </a:solidFill>
            </a:endParaRPr>
          </a:p>
        </p:txBody>
      </p:sp>
      <p:grpSp>
        <p:nvGrpSpPr>
          <p:cNvPr id="13" name="Group 12"/>
          <p:cNvGrpSpPr/>
          <p:nvPr/>
        </p:nvGrpSpPr>
        <p:grpSpPr>
          <a:xfrm>
            <a:off x="3202370" y="2780834"/>
            <a:ext cx="7698761" cy="3731157"/>
            <a:chOff x="2945219" y="2773939"/>
            <a:chExt cx="7698761" cy="3112964"/>
          </a:xfrm>
        </p:grpSpPr>
        <p:cxnSp>
          <p:nvCxnSpPr>
            <p:cNvPr id="44" name="Straight Connector 43"/>
            <p:cNvCxnSpPr/>
            <p:nvPr/>
          </p:nvCxnSpPr>
          <p:spPr>
            <a:xfrm flipH="1">
              <a:off x="6015086" y="2774015"/>
              <a:ext cx="23466" cy="3104065"/>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7562552" y="2774015"/>
              <a:ext cx="18150" cy="3109435"/>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945219" y="2773939"/>
              <a:ext cx="5459" cy="3104033"/>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0638521" y="2782870"/>
              <a:ext cx="5459" cy="3104033"/>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4753255" y="1868570"/>
            <a:ext cx="4643539" cy="4633122"/>
            <a:chOff x="4496103" y="1988150"/>
            <a:chExt cx="4643539" cy="3937208"/>
          </a:xfrm>
        </p:grpSpPr>
        <p:cxnSp>
          <p:nvCxnSpPr>
            <p:cNvPr id="81" name="Straight Connector 80"/>
            <p:cNvCxnSpPr/>
            <p:nvPr/>
          </p:nvCxnSpPr>
          <p:spPr>
            <a:xfrm>
              <a:off x="9134142" y="2008225"/>
              <a:ext cx="5500" cy="3917133"/>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496103" y="1988150"/>
              <a:ext cx="0" cy="3932807"/>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1722437" y="1775332"/>
            <a:ext cx="3025005" cy="987159"/>
            <a:chOff x="1722437" y="1775332"/>
            <a:chExt cx="3025005" cy="987159"/>
          </a:xfrm>
        </p:grpSpPr>
        <p:sp>
          <p:nvSpPr>
            <p:cNvPr id="72" name="TextBox 71"/>
            <p:cNvSpPr txBox="1"/>
            <p:nvPr/>
          </p:nvSpPr>
          <p:spPr>
            <a:xfrm>
              <a:off x="1733941" y="1775332"/>
              <a:ext cx="2988847" cy="350330"/>
            </a:xfrm>
            <a:prstGeom prst="rect">
              <a:avLst/>
            </a:prstGeom>
            <a:noFill/>
          </p:spPr>
          <p:txBody>
            <a:bodyPr wrap="square" rtlCol="0">
              <a:spAutoFit/>
            </a:bodyPr>
            <a:lstStyle/>
            <a:p>
              <a:pPr algn="ctr"/>
              <a:r>
                <a:rPr lang="en-US" sz="1632" b="1" dirty="0" smtClean="0">
                  <a:solidFill>
                    <a:srgbClr val="FFFFFF"/>
                  </a:solidFill>
                </a:rPr>
                <a:t>Compute</a:t>
              </a:r>
              <a:endParaRPr lang="en-US" sz="1632" b="1" dirty="0">
                <a:solidFill>
                  <a:srgbClr val="FFFFFF"/>
                </a:solidFill>
              </a:endParaRPr>
            </a:p>
          </p:txBody>
        </p:sp>
        <p:sp>
          <p:nvSpPr>
            <p:cNvPr id="55" name="TextBox 54"/>
            <p:cNvSpPr txBox="1"/>
            <p:nvPr/>
          </p:nvSpPr>
          <p:spPr>
            <a:xfrm>
              <a:off x="1722437" y="2423937"/>
              <a:ext cx="1479933" cy="338554"/>
            </a:xfrm>
            <a:prstGeom prst="rect">
              <a:avLst/>
            </a:prstGeom>
            <a:noFill/>
          </p:spPr>
          <p:txBody>
            <a:bodyPr wrap="square" rtlCol="0">
              <a:spAutoFit/>
            </a:bodyPr>
            <a:lstStyle/>
            <a:p>
              <a:pPr algn="ctr"/>
              <a:r>
                <a:rPr lang="en-US" sz="1600" b="1" i="1" dirty="0">
                  <a:solidFill>
                    <a:srgbClr val="FFFFFF"/>
                  </a:solidFill>
                </a:rPr>
                <a:t>IaaS</a:t>
              </a:r>
            </a:p>
          </p:txBody>
        </p:sp>
        <p:sp>
          <p:nvSpPr>
            <p:cNvPr id="56" name="TextBox 55"/>
            <p:cNvSpPr txBox="1"/>
            <p:nvPr/>
          </p:nvSpPr>
          <p:spPr>
            <a:xfrm>
              <a:off x="3202370" y="2414383"/>
              <a:ext cx="1545072" cy="338554"/>
            </a:xfrm>
            <a:prstGeom prst="rect">
              <a:avLst/>
            </a:prstGeom>
            <a:noFill/>
          </p:spPr>
          <p:txBody>
            <a:bodyPr wrap="square" rtlCol="0">
              <a:spAutoFit/>
            </a:bodyPr>
            <a:lstStyle/>
            <a:p>
              <a:pPr algn="ctr"/>
              <a:r>
                <a:rPr lang="en-US" sz="1600" b="1" i="1" dirty="0">
                  <a:solidFill>
                    <a:srgbClr val="FFFFFF"/>
                  </a:solidFill>
                </a:rPr>
                <a:t>PaaS</a:t>
              </a:r>
            </a:p>
          </p:txBody>
        </p:sp>
      </p:grpSp>
      <p:grpSp>
        <p:nvGrpSpPr>
          <p:cNvPr id="6" name="Group 5"/>
          <p:cNvGrpSpPr/>
          <p:nvPr/>
        </p:nvGrpSpPr>
        <p:grpSpPr>
          <a:xfrm>
            <a:off x="9396794" y="1775332"/>
            <a:ext cx="2915804" cy="959930"/>
            <a:chOff x="9396794" y="1775332"/>
            <a:chExt cx="2915804" cy="959930"/>
          </a:xfrm>
        </p:grpSpPr>
        <p:sp>
          <p:nvSpPr>
            <p:cNvPr id="43" name="TextBox 42"/>
            <p:cNvSpPr txBox="1"/>
            <p:nvPr/>
          </p:nvSpPr>
          <p:spPr>
            <a:xfrm>
              <a:off x="9396794" y="1775332"/>
              <a:ext cx="2915804" cy="350330"/>
            </a:xfrm>
            <a:prstGeom prst="rect">
              <a:avLst/>
            </a:prstGeom>
            <a:noFill/>
          </p:spPr>
          <p:txBody>
            <a:bodyPr wrap="square" rtlCol="0">
              <a:spAutoFit/>
            </a:bodyPr>
            <a:lstStyle/>
            <a:p>
              <a:pPr algn="ctr"/>
              <a:r>
                <a:rPr lang="en-US" sz="1632" b="1" dirty="0" smtClean="0">
                  <a:solidFill>
                    <a:srgbClr val="FFFFFF"/>
                  </a:solidFill>
                </a:rPr>
                <a:t>Others</a:t>
              </a:r>
              <a:endParaRPr lang="en-US" sz="1632" b="1" dirty="0">
                <a:solidFill>
                  <a:srgbClr val="FFFFFF"/>
                </a:solidFill>
              </a:endParaRPr>
            </a:p>
          </p:txBody>
        </p:sp>
        <p:sp>
          <p:nvSpPr>
            <p:cNvPr id="60" name="TextBox 59"/>
            <p:cNvSpPr txBox="1"/>
            <p:nvPr/>
          </p:nvSpPr>
          <p:spPr>
            <a:xfrm>
              <a:off x="9399700" y="2394519"/>
              <a:ext cx="1495972" cy="338554"/>
            </a:xfrm>
            <a:prstGeom prst="rect">
              <a:avLst/>
            </a:prstGeom>
            <a:noFill/>
          </p:spPr>
          <p:txBody>
            <a:bodyPr wrap="square" rtlCol="0">
              <a:spAutoFit/>
            </a:bodyPr>
            <a:lstStyle/>
            <a:p>
              <a:pPr algn="ctr"/>
              <a:r>
                <a:rPr lang="en-US" sz="1600" b="1" i="1" dirty="0" smtClean="0">
                  <a:solidFill>
                    <a:srgbClr val="FFFFFF"/>
                  </a:solidFill>
                </a:rPr>
                <a:t>Identity</a:t>
              </a:r>
              <a:endParaRPr lang="en-US" sz="1600" b="1" i="1" dirty="0">
                <a:solidFill>
                  <a:srgbClr val="FFFFFF"/>
                </a:solidFill>
              </a:endParaRPr>
            </a:p>
          </p:txBody>
        </p:sp>
        <p:sp>
          <p:nvSpPr>
            <p:cNvPr id="61" name="TextBox 60"/>
            <p:cNvSpPr txBox="1"/>
            <p:nvPr/>
          </p:nvSpPr>
          <p:spPr>
            <a:xfrm>
              <a:off x="10927122" y="2150487"/>
              <a:ext cx="1385476" cy="584775"/>
            </a:xfrm>
            <a:prstGeom prst="rect">
              <a:avLst/>
            </a:prstGeom>
            <a:noFill/>
          </p:spPr>
          <p:txBody>
            <a:bodyPr wrap="square" rtlCol="0">
              <a:spAutoFit/>
            </a:bodyPr>
            <a:lstStyle/>
            <a:p>
              <a:pPr algn="ctr"/>
              <a:r>
                <a:rPr lang="en-US" sz="1600" b="1" i="1" dirty="0" smtClean="0">
                  <a:solidFill>
                    <a:srgbClr val="FFFFFF"/>
                  </a:solidFill>
                </a:rPr>
                <a:t>Machine</a:t>
              </a:r>
            </a:p>
            <a:p>
              <a:pPr algn="ctr"/>
              <a:r>
                <a:rPr lang="en-US" sz="1600" b="1" i="1" dirty="0" smtClean="0">
                  <a:solidFill>
                    <a:srgbClr val="FFFFFF"/>
                  </a:solidFill>
                </a:rPr>
                <a:t>Learning</a:t>
              </a:r>
              <a:endParaRPr lang="en-US" sz="1600" b="1" i="1" dirty="0">
                <a:solidFill>
                  <a:srgbClr val="FFFFFF"/>
                </a:solidFill>
              </a:endParaRPr>
            </a:p>
          </p:txBody>
        </p:sp>
      </p:grpSp>
      <p:grpSp>
        <p:nvGrpSpPr>
          <p:cNvPr id="5" name="Group 4"/>
          <p:cNvGrpSpPr/>
          <p:nvPr/>
        </p:nvGrpSpPr>
        <p:grpSpPr>
          <a:xfrm>
            <a:off x="4747443" y="1775332"/>
            <a:ext cx="4652256" cy="984062"/>
            <a:chOff x="4747443" y="1775332"/>
            <a:chExt cx="4652256" cy="984062"/>
          </a:xfrm>
        </p:grpSpPr>
        <p:sp>
          <p:nvSpPr>
            <p:cNvPr id="73" name="TextBox 72"/>
            <p:cNvSpPr txBox="1"/>
            <p:nvPr/>
          </p:nvSpPr>
          <p:spPr>
            <a:xfrm>
              <a:off x="4747443" y="1775332"/>
              <a:ext cx="4652256" cy="350330"/>
            </a:xfrm>
            <a:prstGeom prst="rect">
              <a:avLst/>
            </a:prstGeom>
            <a:noFill/>
          </p:spPr>
          <p:txBody>
            <a:bodyPr wrap="square" rtlCol="0">
              <a:spAutoFit/>
            </a:bodyPr>
            <a:lstStyle/>
            <a:p>
              <a:pPr algn="ctr"/>
              <a:r>
                <a:rPr lang="en-US" sz="1632" b="1" dirty="0" smtClean="0">
                  <a:solidFill>
                    <a:srgbClr val="FFFFFF"/>
                  </a:solidFill>
                </a:rPr>
                <a:t>Data</a:t>
              </a:r>
              <a:endParaRPr lang="en-US" sz="1632" b="1" dirty="0">
                <a:solidFill>
                  <a:srgbClr val="FFFFFF"/>
                </a:solidFill>
              </a:endParaRPr>
            </a:p>
          </p:txBody>
        </p:sp>
        <p:sp>
          <p:nvSpPr>
            <p:cNvPr id="58" name="TextBox 57"/>
            <p:cNvSpPr txBox="1"/>
            <p:nvPr/>
          </p:nvSpPr>
          <p:spPr>
            <a:xfrm>
              <a:off x="6279562" y="2414383"/>
              <a:ext cx="1550885" cy="338554"/>
            </a:xfrm>
            <a:prstGeom prst="rect">
              <a:avLst/>
            </a:prstGeom>
            <a:noFill/>
          </p:spPr>
          <p:txBody>
            <a:bodyPr wrap="square" rtlCol="0">
              <a:spAutoFit/>
            </a:bodyPr>
            <a:lstStyle/>
            <a:p>
              <a:pPr algn="ctr"/>
              <a:r>
                <a:rPr lang="en-US" sz="1600" b="1" i="1" dirty="0">
                  <a:solidFill>
                    <a:srgbClr val="FFFFFF"/>
                  </a:solidFill>
                </a:rPr>
                <a:t>Relational </a:t>
              </a:r>
            </a:p>
          </p:txBody>
        </p:sp>
        <p:sp>
          <p:nvSpPr>
            <p:cNvPr id="59" name="TextBox 58"/>
            <p:cNvSpPr txBox="1"/>
            <p:nvPr/>
          </p:nvSpPr>
          <p:spPr>
            <a:xfrm>
              <a:off x="7830448" y="2414383"/>
              <a:ext cx="1569251" cy="338554"/>
            </a:xfrm>
            <a:prstGeom prst="rect">
              <a:avLst/>
            </a:prstGeom>
            <a:noFill/>
          </p:spPr>
          <p:txBody>
            <a:bodyPr wrap="square" rtlCol="0">
              <a:spAutoFit/>
            </a:bodyPr>
            <a:lstStyle/>
            <a:p>
              <a:pPr algn="ctr"/>
              <a:r>
                <a:rPr lang="en-US" sz="1600" b="1" i="1" dirty="0" err="1">
                  <a:solidFill>
                    <a:srgbClr val="FFFFFF"/>
                  </a:solidFill>
                </a:rPr>
                <a:t>NoSQL</a:t>
              </a:r>
              <a:endParaRPr lang="en-US" sz="1600" b="1" i="1" dirty="0">
                <a:solidFill>
                  <a:srgbClr val="FFFFFF"/>
                </a:solidFill>
              </a:endParaRPr>
            </a:p>
          </p:txBody>
        </p:sp>
        <p:sp>
          <p:nvSpPr>
            <p:cNvPr id="62" name="TextBox 61"/>
            <p:cNvSpPr txBox="1"/>
            <p:nvPr/>
          </p:nvSpPr>
          <p:spPr>
            <a:xfrm>
              <a:off x="4777910" y="2420840"/>
              <a:ext cx="1494328" cy="338554"/>
            </a:xfrm>
            <a:prstGeom prst="rect">
              <a:avLst/>
            </a:prstGeom>
            <a:noFill/>
          </p:spPr>
          <p:txBody>
            <a:bodyPr wrap="square" rtlCol="0">
              <a:spAutoFit/>
            </a:bodyPr>
            <a:lstStyle/>
            <a:p>
              <a:pPr algn="ctr"/>
              <a:r>
                <a:rPr lang="en-US" sz="1600" b="1" i="1" dirty="0" smtClean="0">
                  <a:solidFill>
                    <a:srgbClr val="FFFFFF"/>
                  </a:solidFill>
                </a:rPr>
                <a:t>Blobs</a:t>
              </a:r>
              <a:endParaRPr lang="en-US" sz="1600" b="1" i="1" dirty="0">
                <a:solidFill>
                  <a:srgbClr val="FFFFFF"/>
                </a:solidFill>
              </a:endParaRPr>
            </a:p>
          </p:txBody>
        </p:sp>
      </p:grpSp>
      <p:sp>
        <p:nvSpPr>
          <p:cNvPr id="96" name="TextBox 95"/>
          <p:cNvSpPr txBox="1"/>
          <p:nvPr/>
        </p:nvSpPr>
        <p:spPr>
          <a:xfrm>
            <a:off x="425207" y="2875440"/>
            <a:ext cx="1277371" cy="584775"/>
          </a:xfrm>
          <a:prstGeom prst="rect">
            <a:avLst/>
          </a:prstGeom>
          <a:noFill/>
        </p:spPr>
        <p:txBody>
          <a:bodyPr wrap="square" rtlCol="0">
            <a:spAutoFit/>
          </a:bodyPr>
          <a:lstStyle/>
          <a:p>
            <a:pPr algn="r"/>
            <a:r>
              <a:rPr lang="en-US" sz="1600" b="1" dirty="0">
                <a:solidFill>
                  <a:srgbClr val="0078D7">
                    <a:lumMod val="40000"/>
                    <a:lumOff val="60000"/>
                  </a:srgbClr>
                </a:solidFill>
              </a:rPr>
              <a:t>Microsoft</a:t>
            </a:r>
          </a:p>
          <a:p>
            <a:pPr algn="r"/>
            <a:r>
              <a:rPr lang="en-US" sz="1600" b="1" dirty="0">
                <a:solidFill>
                  <a:srgbClr val="FFFFFF"/>
                </a:solidFill>
              </a:rPr>
              <a:t>Azure</a:t>
            </a:r>
          </a:p>
        </p:txBody>
      </p:sp>
      <p:sp>
        <p:nvSpPr>
          <p:cNvPr id="99" name="TextBox 98"/>
          <p:cNvSpPr txBox="1"/>
          <p:nvPr/>
        </p:nvSpPr>
        <p:spPr>
          <a:xfrm>
            <a:off x="102308" y="3637440"/>
            <a:ext cx="1581797" cy="584775"/>
          </a:xfrm>
          <a:prstGeom prst="rect">
            <a:avLst/>
          </a:prstGeom>
          <a:noFill/>
        </p:spPr>
        <p:txBody>
          <a:bodyPr wrap="square" rtlCol="0">
            <a:spAutoFit/>
          </a:bodyPr>
          <a:lstStyle/>
          <a:p>
            <a:pPr algn="r"/>
            <a:r>
              <a:rPr lang="en-US" sz="1600" b="1" dirty="0">
                <a:solidFill>
                  <a:srgbClr val="0078D7">
                    <a:lumMod val="40000"/>
                    <a:lumOff val="60000"/>
                  </a:srgbClr>
                </a:solidFill>
              </a:rPr>
              <a:t>Amazon</a:t>
            </a:r>
            <a:r>
              <a:rPr lang="en-US" sz="1600" b="1" dirty="0">
                <a:solidFill>
                  <a:srgbClr val="FFFFFF"/>
                </a:solidFill>
              </a:rPr>
              <a:t> </a:t>
            </a:r>
          </a:p>
          <a:p>
            <a:pPr algn="r"/>
            <a:r>
              <a:rPr lang="en-US" sz="1600" b="1" dirty="0">
                <a:solidFill>
                  <a:srgbClr val="FFFFFF"/>
                </a:solidFill>
              </a:rPr>
              <a:t>Web Services</a:t>
            </a:r>
          </a:p>
        </p:txBody>
      </p:sp>
      <p:sp>
        <p:nvSpPr>
          <p:cNvPr id="104" name="TextBox 103"/>
          <p:cNvSpPr txBox="1"/>
          <p:nvPr/>
        </p:nvSpPr>
        <p:spPr>
          <a:xfrm>
            <a:off x="257809" y="5181500"/>
            <a:ext cx="1424546" cy="338554"/>
          </a:xfrm>
          <a:prstGeom prst="rect">
            <a:avLst/>
          </a:prstGeom>
          <a:noFill/>
        </p:spPr>
        <p:txBody>
          <a:bodyPr wrap="square" rtlCol="0">
            <a:spAutoFit/>
          </a:bodyPr>
          <a:lstStyle/>
          <a:p>
            <a:pPr algn="r"/>
            <a:r>
              <a:rPr lang="en-US" sz="1600" b="1" dirty="0">
                <a:solidFill>
                  <a:srgbClr val="0078D7">
                    <a:lumMod val="40000"/>
                    <a:lumOff val="60000"/>
                  </a:srgbClr>
                </a:solidFill>
              </a:rPr>
              <a:t>OpenStack</a:t>
            </a:r>
          </a:p>
        </p:txBody>
      </p:sp>
      <p:sp>
        <p:nvSpPr>
          <p:cNvPr id="53" name="TextBox 52"/>
          <p:cNvSpPr txBox="1"/>
          <p:nvPr/>
        </p:nvSpPr>
        <p:spPr>
          <a:xfrm>
            <a:off x="37739" y="4348065"/>
            <a:ext cx="1641935" cy="584775"/>
          </a:xfrm>
          <a:prstGeom prst="rect">
            <a:avLst/>
          </a:prstGeom>
          <a:noFill/>
        </p:spPr>
        <p:txBody>
          <a:bodyPr wrap="square" rtlCol="0">
            <a:spAutoFit/>
          </a:bodyPr>
          <a:lstStyle/>
          <a:p>
            <a:pPr algn="r"/>
            <a:r>
              <a:rPr lang="en-US" sz="1600" b="1" dirty="0">
                <a:solidFill>
                  <a:srgbClr val="0078D7">
                    <a:lumMod val="40000"/>
                    <a:lumOff val="60000"/>
                  </a:srgbClr>
                </a:solidFill>
              </a:rPr>
              <a:t>Google</a:t>
            </a:r>
            <a:r>
              <a:rPr lang="en-US" sz="1600" b="1" dirty="0">
                <a:solidFill>
                  <a:srgbClr val="FFFFFF"/>
                </a:solidFill>
              </a:rPr>
              <a:t> </a:t>
            </a:r>
          </a:p>
          <a:p>
            <a:pPr algn="r"/>
            <a:r>
              <a:rPr lang="en-US" sz="1600" b="1" dirty="0">
                <a:solidFill>
                  <a:srgbClr val="FFFFFF"/>
                </a:solidFill>
              </a:rPr>
              <a:t>Cloud Platform</a:t>
            </a:r>
          </a:p>
        </p:txBody>
      </p:sp>
      <p:sp>
        <p:nvSpPr>
          <p:cNvPr id="54" name="TextBox 53"/>
          <p:cNvSpPr txBox="1"/>
          <p:nvPr/>
        </p:nvSpPr>
        <p:spPr>
          <a:xfrm>
            <a:off x="60643" y="5808087"/>
            <a:ext cx="1641935" cy="584775"/>
          </a:xfrm>
          <a:prstGeom prst="rect">
            <a:avLst/>
          </a:prstGeom>
          <a:noFill/>
        </p:spPr>
        <p:txBody>
          <a:bodyPr wrap="square" rtlCol="0">
            <a:spAutoFit/>
          </a:bodyPr>
          <a:lstStyle/>
          <a:p>
            <a:pPr algn="r"/>
            <a:r>
              <a:rPr lang="en-US" sz="1600" b="1" dirty="0">
                <a:solidFill>
                  <a:srgbClr val="0078D7">
                    <a:lumMod val="40000"/>
                    <a:lumOff val="60000"/>
                  </a:srgbClr>
                </a:solidFill>
              </a:rPr>
              <a:t>Salesforce.com</a:t>
            </a:r>
            <a:r>
              <a:rPr lang="en-US" sz="1600" b="1" dirty="0">
                <a:solidFill>
                  <a:srgbClr val="FFFFFF"/>
                </a:solidFill>
              </a:rPr>
              <a:t> Force.com</a:t>
            </a:r>
          </a:p>
        </p:txBody>
      </p:sp>
    </p:spTree>
    <p:extLst>
      <p:ext uri="{BB962C8B-B14F-4D97-AF65-F5344CB8AC3E}">
        <p14:creationId xmlns:p14="http://schemas.microsoft.com/office/powerpoint/2010/main" val="37590625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6"/>
                                        </p:tgtEl>
                                        <p:attrNameLst>
                                          <p:attrName>style.visibility</p:attrName>
                                        </p:attrNameLst>
                                      </p:cBhvr>
                                      <p:to>
                                        <p:strVal val="visible"/>
                                      </p:to>
                                    </p:set>
                                    <p:animEffect transition="in" filter="fade">
                                      <p:cBhvr>
                                        <p:cTn id="22" dur="500"/>
                                        <p:tgtEl>
                                          <p:spTgt spid="9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9"/>
                                        </p:tgtEl>
                                        <p:attrNameLst>
                                          <p:attrName>style.visibility</p:attrName>
                                        </p:attrNameLst>
                                      </p:cBhvr>
                                      <p:to>
                                        <p:strVal val="visible"/>
                                      </p:to>
                                    </p:set>
                                    <p:animEffect transition="in" filter="fade">
                                      <p:cBhvr>
                                        <p:cTn id="27" dur="500"/>
                                        <p:tgtEl>
                                          <p:spTgt spid="9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500"/>
                                        <p:tgtEl>
                                          <p:spTgt spid="5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4"/>
                                        </p:tgtEl>
                                        <p:attrNameLst>
                                          <p:attrName>style.visibility</p:attrName>
                                        </p:attrNameLst>
                                      </p:cBhvr>
                                      <p:to>
                                        <p:strVal val="visible"/>
                                      </p:to>
                                    </p:set>
                                    <p:animEffect transition="in" filter="fade">
                                      <p:cBhvr>
                                        <p:cTn id="37" dur="500"/>
                                        <p:tgtEl>
                                          <p:spTgt spid="10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9" grpId="0"/>
      <p:bldP spid="104" grpId="0"/>
      <p:bldP spid="53" grpId="0"/>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671153" y="1160316"/>
            <a:ext cx="5709192" cy="5709192"/>
          </a:xfrm>
          <a:prstGeom prst="rect">
            <a:avLst/>
          </a:prstGeom>
        </p:spPr>
      </p:pic>
      <p:sp>
        <p:nvSpPr>
          <p:cNvPr id="2" name="Title 1"/>
          <p:cNvSpPr>
            <a:spLocks noGrp="1"/>
          </p:cNvSpPr>
          <p:nvPr>
            <p:ph type="title"/>
          </p:nvPr>
        </p:nvSpPr>
        <p:spPr/>
        <p:txBody>
          <a:bodyPr/>
          <a:lstStyle/>
          <a:p>
            <a:r>
              <a:rPr lang="en-US" dirty="0"/>
              <a:t>Gartner Public Cloud IaaS MQ</a:t>
            </a:r>
            <a:r>
              <a:rPr lang="en-US" dirty="0" smtClean="0"/>
              <a:t/>
            </a:r>
            <a:br>
              <a:rPr lang="en-US" dirty="0" smtClean="0"/>
            </a:br>
            <a:r>
              <a:rPr lang="en-US" sz="3200" dirty="0">
                <a:solidFill>
                  <a:schemeClr val="tx1"/>
                </a:solidFill>
              </a:rPr>
              <a:t>October 2012</a:t>
            </a:r>
          </a:p>
        </p:txBody>
      </p:sp>
      <p:grpSp>
        <p:nvGrpSpPr>
          <p:cNvPr id="5" name="Group 4"/>
          <p:cNvGrpSpPr/>
          <p:nvPr/>
        </p:nvGrpSpPr>
        <p:grpSpPr>
          <a:xfrm>
            <a:off x="8123237" y="3421064"/>
            <a:ext cx="3581400" cy="380998"/>
            <a:chOff x="6464958" y="2039025"/>
            <a:chExt cx="4258802" cy="373561"/>
          </a:xfrm>
        </p:grpSpPr>
        <p:sp>
          <p:nvSpPr>
            <p:cNvPr id="6" name="Left Bracket 5"/>
            <p:cNvSpPr/>
            <p:nvPr/>
          </p:nvSpPr>
          <p:spPr>
            <a:xfrm>
              <a:off x="8633692" y="2039025"/>
              <a:ext cx="223714" cy="373561"/>
            </a:xfrm>
            <a:prstGeom prst="leftBracket">
              <a:avLst>
                <a:gd name="adj" fmla="val 0"/>
              </a:avLst>
            </a:prstGeom>
            <a:ln>
              <a:solidFill>
                <a:schemeClr val="accent6"/>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36">
                <a:solidFill>
                  <a:srgbClr val="FFFFFF"/>
                </a:solidFill>
              </a:endParaRPr>
            </a:p>
          </p:txBody>
        </p:sp>
        <p:cxnSp>
          <p:nvCxnSpPr>
            <p:cNvPr id="7" name="Straight Connector 6"/>
            <p:cNvCxnSpPr/>
            <p:nvPr/>
          </p:nvCxnSpPr>
          <p:spPr>
            <a:xfrm>
              <a:off x="6464958" y="2215616"/>
              <a:ext cx="2172921" cy="0"/>
            </a:xfrm>
            <a:prstGeom prst="line">
              <a:avLst/>
            </a:prstGeom>
            <a:ln>
              <a:solidFill>
                <a:schemeClr val="accent6"/>
              </a:solidFill>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8732388" y="2045057"/>
              <a:ext cx="1991372" cy="367529"/>
            </a:xfrm>
            <a:prstGeom prst="rect">
              <a:avLst/>
            </a:prstGeom>
          </p:spPr>
          <p:txBody>
            <a:bodyPr wrap="square">
              <a:spAutoFit/>
            </a:bodyPr>
            <a:lstStyle/>
            <a:p>
              <a:pPr>
                <a:buClr>
                  <a:srgbClr val="800000"/>
                </a:buClr>
              </a:pPr>
              <a:r>
                <a:rPr lang="en-US" sz="1836" i="1" dirty="0" smtClean="0">
                  <a:solidFill>
                    <a:srgbClr val="FFFFFF">
                      <a:lumMod val="65000"/>
                      <a:lumOff val="35000"/>
                    </a:srgbClr>
                  </a:solidFill>
                </a:rPr>
                <a:t>What?</a:t>
              </a:r>
              <a:endParaRPr lang="en-US" sz="1836" i="1" dirty="0">
                <a:solidFill>
                  <a:srgbClr val="FFFFFF">
                    <a:lumMod val="65000"/>
                    <a:lumOff val="35000"/>
                  </a:srgbClr>
                </a:solidFill>
              </a:endParaRPr>
            </a:p>
          </p:txBody>
        </p:sp>
      </p:grpSp>
      <p:grpSp>
        <p:nvGrpSpPr>
          <p:cNvPr id="22" name="Group 21"/>
          <p:cNvGrpSpPr/>
          <p:nvPr/>
        </p:nvGrpSpPr>
        <p:grpSpPr>
          <a:xfrm>
            <a:off x="290550" y="3469022"/>
            <a:ext cx="3148620" cy="939873"/>
            <a:chOff x="-47300" y="2588134"/>
            <a:chExt cx="3087163" cy="921528"/>
          </a:xfrm>
        </p:grpSpPr>
        <p:sp>
          <p:nvSpPr>
            <p:cNvPr id="24" name="Left Bracket 23"/>
            <p:cNvSpPr/>
            <p:nvPr/>
          </p:nvSpPr>
          <p:spPr>
            <a:xfrm flipH="1">
              <a:off x="1701920" y="2588134"/>
              <a:ext cx="163425" cy="910166"/>
            </a:xfrm>
            <a:prstGeom prst="leftBracket">
              <a:avLst>
                <a:gd name="adj" fmla="val 0"/>
              </a:avLst>
            </a:prstGeom>
            <a:ln>
              <a:solidFill>
                <a:schemeClr val="accent6"/>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r"/>
              <a:endParaRPr lang="en-US" sz="1836">
                <a:solidFill>
                  <a:srgbClr val="FFFFFF"/>
                </a:solidFill>
              </a:endParaRPr>
            </a:p>
          </p:txBody>
        </p:sp>
        <p:cxnSp>
          <p:nvCxnSpPr>
            <p:cNvPr id="25" name="Straight Connector 24"/>
            <p:cNvCxnSpPr/>
            <p:nvPr/>
          </p:nvCxnSpPr>
          <p:spPr>
            <a:xfrm flipH="1" flipV="1">
              <a:off x="1865350" y="3032956"/>
              <a:ext cx="1174513" cy="3118"/>
            </a:xfrm>
            <a:prstGeom prst="line">
              <a:avLst/>
            </a:prstGeom>
            <a:ln>
              <a:solidFill>
                <a:schemeClr val="accent6"/>
              </a:solidFill>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47300" y="2588134"/>
              <a:ext cx="1765814" cy="921528"/>
            </a:xfrm>
            <a:prstGeom prst="rect">
              <a:avLst/>
            </a:prstGeom>
          </p:spPr>
          <p:txBody>
            <a:bodyPr wrap="square">
              <a:spAutoFit/>
            </a:bodyPr>
            <a:lstStyle/>
            <a:p>
              <a:pPr algn="r">
                <a:buClr>
                  <a:srgbClr val="800000"/>
                </a:buClr>
              </a:pPr>
              <a:r>
                <a:rPr lang="en-US" sz="1836" i="1" dirty="0" smtClean="0">
                  <a:solidFill>
                    <a:srgbClr val="FFFFFF">
                      <a:lumMod val="65000"/>
                      <a:lumOff val="35000"/>
                    </a:srgbClr>
                  </a:solidFill>
                </a:rPr>
                <a:t>Microsoft and Google don’t yet offer IaaS</a:t>
              </a:r>
              <a:endParaRPr lang="en-US" sz="1836" i="1" dirty="0">
                <a:solidFill>
                  <a:srgbClr val="FFFFFF">
                    <a:lumMod val="65000"/>
                    <a:lumOff val="35000"/>
                  </a:srgbClr>
                </a:solidFill>
              </a:endParaRPr>
            </a:p>
          </p:txBody>
        </p:sp>
      </p:grpSp>
      <p:grpSp>
        <p:nvGrpSpPr>
          <p:cNvPr id="28" name="Group 27"/>
          <p:cNvGrpSpPr/>
          <p:nvPr/>
        </p:nvGrpSpPr>
        <p:grpSpPr>
          <a:xfrm>
            <a:off x="8908831" y="2223496"/>
            <a:ext cx="2575351" cy="682505"/>
            <a:chOff x="7366597" y="1820722"/>
            <a:chExt cx="3062465" cy="669183"/>
          </a:xfrm>
        </p:grpSpPr>
        <p:sp>
          <p:nvSpPr>
            <p:cNvPr id="29" name="Left Bracket 28"/>
            <p:cNvSpPr/>
            <p:nvPr/>
          </p:nvSpPr>
          <p:spPr>
            <a:xfrm>
              <a:off x="8633693" y="1820722"/>
              <a:ext cx="223714" cy="669183"/>
            </a:xfrm>
            <a:prstGeom prst="leftBracket">
              <a:avLst>
                <a:gd name="adj" fmla="val 0"/>
              </a:avLst>
            </a:prstGeom>
            <a:ln>
              <a:solidFill>
                <a:schemeClr val="accent6"/>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36">
                <a:solidFill>
                  <a:srgbClr val="FFFFFF"/>
                </a:solidFill>
              </a:endParaRPr>
            </a:p>
          </p:txBody>
        </p:sp>
        <p:cxnSp>
          <p:nvCxnSpPr>
            <p:cNvPr id="30" name="Straight Connector 29"/>
            <p:cNvCxnSpPr/>
            <p:nvPr/>
          </p:nvCxnSpPr>
          <p:spPr>
            <a:xfrm flipV="1">
              <a:off x="7366597" y="2145296"/>
              <a:ext cx="1271284" cy="3942"/>
            </a:xfrm>
            <a:prstGeom prst="line">
              <a:avLst/>
            </a:prstGeom>
            <a:ln>
              <a:solidFill>
                <a:schemeClr val="accent6"/>
              </a:solidFill>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8745549" y="1820722"/>
              <a:ext cx="1683513" cy="644528"/>
            </a:xfrm>
            <a:prstGeom prst="rect">
              <a:avLst/>
            </a:prstGeom>
          </p:spPr>
          <p:txBody>
            <a:bodyPr wrap="square">
              <a:spAutoFit/>
            </a:bodyPr>
            <a:lstStyle/>
            <a:p>
              <a:pPr>
                <a:buClr>
                  <a:srgbClr val="800000"/>
                </a:buClr>
              </a:pPr>
              <a:r>
                <a:rPr lang="en-US" sz="1836" i="1" dirty="0" smtClean="0">
                  <a:solidFill>
                    <a:srgbClr val="FFFFFF">
                      <a:lumMod val="65000"/>
                      <a:lumOff val="35000"/>
                    </a:srgbClr>
                  </a:solidFill>
                </a:rPr>
                <a:t>AWS is out in front</a:t>
              </a:r>
              <a:endParaRPr lang="en-US" sz="1836" i="1" dirty="0">
                <a:solidFill>
                  <a:srgbClr val="FFFFFF">
                    <a:lumMod val="65000"/>
                    <a:lumOff val="35000"/>
                  </a:srgbClr>
                </a:solidFill>
              </a:endParaRPr>
            </a:p>
          </p:txBody>
        </p:sp>
      </p:grpSp>
      <p:sp>
        <p:nvSpPr>
          <p:cNvPr id="17" name="Rounded Rectangle 16"/>
          <p:cNvSpPr/>
          <p:nvPr/>
        </p:nvSpPr>
        <p:spPr bwMode="auto">
          <a:xfrm>
            <a:off x="6523037" y="3040061"/>
            <a:ext cx="1509931" cy="882637"/>
          </a:xfrm>
          <a:prstGeom prst="roundRect">
            <a:avLst/>
          </a:prstGeom>
          <a:ln>
            <a:solidFill>
              <a:schemeClr val="accent6"/>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36" dirty="0">
              <a:solidFill>
                <a:srgbClr val="FFFFFF"/>
              </a:solidFill>
            </a:endParaRPr>
          </a:p>
        </p:txBody>
      </p:sp>
    </p:spTree>
    <p:extLst>
      <p:ext uri="{BB962C8B-B14F-4D97-AF65-F5344CB8AC3E}">
        <p14:creationId xmlns:p14="http://schemas.microsoft.com/office/powerpoint/2010/main" val="6848551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671153" y="1160316"/>
            <a:ext cx="5709192" cy="5709192"/>
          </a:xfrm>
          <a:prstGeom prst="rect">
            <a:avLst/>
          </a:prstGeom>
        </p:spPr>
      </p:pic>
      <p:sp>
        <p:nvSpPr>
          <p:cNvPr id="2" name="Title 1"/>
          <p:cNvSpPr>
            <a:spLocks noGrp="1"/>
          </p:cNvSpPr>
          <p:nvPr>
            <p:ph type="title"/>
          </p:nvPr>
        </p:nvSpPr>
        <p:spPr/>
        <p:txBody>
          <a:bodyPr/>
          <a:lstStyle/>
          <a:p>
            <a:r>
              <a:rPr lang="en-US" dirty="0" smtClean="0"/>
              <a:t>Gartner </a:t>
            </a:r>
            <a:r>
              <a:rPr lang="en-US" dirty="0"/>
              <a:t>Public Cloud </a:t>
            </a:r>
            <a:r>
              <a:rPr lang="en-US" dirty="0" smtClean="0"/>
              <a:t>IaaS MQ</a:t>
            </a:r>
            <a:br>
              <a:rPr lang="en-US" dirty="0" smtClean="0"/>
            </a:br>
            <a:r>
              <a:rPr lang="en-US" sz="3200" dirty="0">
                <a:solidFill>
                  <a:schemeClr val="tx1"/>
                </a:solidFill>
              </a:rPr>
              <a:t>August 2013</a:t>
            </a:r>
          </a:p>
        </p:txBody>
      </p:sp>
      <p:grpSp>
        <p:nvGrpSpPr>
          <p:cNvPr id="5" name="Group 4"/>
          <p:cNvGrpSpPr/>
          <p:nvPr/>
        </p:nvGrpSpPr>
        <p:grpSpPr>
          <a:xfrm>
            <a:off x="8206529" y="3867505"/>
            <a:ext cx="3946916" cy="939873"/>
            <a:chOff x="6493014" y="1734040"/>
            <a:chExt cx="4693453" cy="921528"/>
          </a:xfrm>
        </p:grpSpPr>
        <p:sp>
          <p:nvSpPr>
            <p:cNvPr id="6" name="Left Bracket 5"/>
            <p:cNvSpPr/>
            <p:nvPr/>
          </p:nvSpPr>
          <p:spPr>
            <a:xfrm>
              <a:off x="8633693" y="1734040"/>
              <a:ext cx="223714" cy="921528"/>
            </a:xfrm>
            <a:prstGeom prst="leftBracket">
              <a:avLst>
                <a:gd name="adj" fmla="val 0"/>
              </a:avLst>
            </a:prstGeom>
            <a:ln>
              <a:solidFill>
                <a:schemeClr val="accent6"/>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36">
                <a:solidFill>
                  <a:srgbClr val="FFFFFF"/>
                </a:solidFill>
              </a:endParaRPr>
            </a:p>
          </p:txBody>
        </p:sp>
        <p:cxnSp>
          <p:nvCxnSpPr>
            <p:cNvPr id="7" name="Straight Connector 6"/>
            <p:cNvCxnSpPr/>
            <p:nvPr/>
          </p:nvCxnSpPr>
          <p:spPr>
            <a:xfrm>
              <a:off x="6493014" y="2468678"/>
              <a:ext cx="2140679" cy="12488"/>
            </a:xfrm>
            <a:prstGeom prst="line">
              <a:avLst/>
            </a:prstGeom>
            <a:ln>
              <a:solidFill>
                <a:schemeClr val="accent6"/>
              </a:solidFill>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8796463" y="1734040"/>
              <a:ext cx="2390004" cy="921528"/>
            </a:xfrm>
            <a:prstGeom prst="rect">
              <a:avLst/>
            </a:prstGeom>
          </p:spPr>
          <p:txBody>
            <a:bodyPr wrap="square">
              <a:spAutoFit/>
            </a:bodyPr>
            <a:lstStyle/>
            <a:p>
              <a:pPr>
                <a:buClr>
                  <a:srgbClr val="800000"/>
                </a:buClr>
              </a:pPr>
              <a:r>
                <a:rPr lang="en-US" sz="1836" i="1" dirty="0">
                  <a:solidFill>
                    <a:srgbClr val="FFFFFF">
                      <a:lumMod val="65000"/>
                      <a:lumOff val="35000"/>
                    </a:srgbClr>
                  </a:solidFill>
                </a:rPr>
                <a:t>Microsoft </a:t>
              </a:r>
              <a:r>
                <a:rPr lang="en-US" sz="1836" i="1" dirty="0" smtClean="0">
                  <a:solidFill>
                    <a:srgbClr val="FFFFFF">
                      <a:lumMod val="65000"/>
                      <a:lumOff val="35000"/>
                    </a:srgbClr>
                  </a:solidFill>
                </a:rPr>
                <a:t>began offering IaaS two months earlier</a:t>
              </a:r>
              <a:endParaRPr lang="en-US" sz="1836" i="1" dirty="0">
                <a:solidFill>
                  <a:srgbClr val="FFFFFF">
                    <a:lumMod val="65000"/>
                    <a:lumOff val="35000"/>
                  </a:srgbClr>
                </a:solidFill>
              </a:endParaRPr>
            </a:p>
          </p:txBody>
        </p:sp>
      </p:grpSp>
      <p:grpSp>
        <p:nvGrpSpPr>
          <p:cNvPr id="28" name="Group 27"/>
          <p:cNvGrpSpPr/>
          <p:nvPr/>
        </p:nvGrpSpPr>
        <p:grpSpPr>
          <a:xfrm>
            <a:off x="9058390" y="1779028"/>
            <a:ext cx="2550742" cy="984649"/>
            <a:chOff x="7486475" y="1658415"/>
            <a:chExt cx="3033200" cy="965429"/>
          </a:xfrm>
        </p:grpSpPr>
        <p:sp>
          <p:nvSpPr>
            <p:cNvPr id="29" name="Left Bracket 28"/>
            <p:cNvSpPr/>
            <p:nvPr/>
          </p:nvSpPr>
          <p:spPr>
            <a:xfrm>
              <a:off x="8633694" y="1658415"/>
              <a:ext cx="223714" cy="965429"/>
            </a:xfrm>
            <a:prstGeom prst="leftBracket">
              <a:avLst>
                <a:gd name="adj" fmla="val 0"/>
              </a:avLst>
            </a:prstGeom>
            <a:ln>
              <a:solidFill>
                <a:schemeClr val="accent6"/>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36">
                <a:solidFill>
                  <a:srgbClr val="FFFFFF"/>
                </a:solidFill>
              </a:endParaRPr>
            </a:p>
          </p:txBody>
        </p:sp>
        <p:cxnSp>
          <p:nvCxnSpPr>
            <p:cNvPr id="30" name="Straight Connector 29"/>
            <p:cNvCxnSpPr/>
            <p:nvPr/>
          </p:nvCxnSpPr>
          <p:spPr>
            <a:xfrm>
              <a:off x="7486475" y="2144132"/>
              <a:ext cx="1151406" cy="1164"/>
            </a:xfrm>
            <a:prstGeom prst="line">
              <a:avLst/>
            </a:prstGeom>
            <a:ln>
              <a:solidFill>
                <a:schemeClr val="accent6"/>
              </a:solidFill>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8745549" y="1658416"/>
              <a:ext cx="1774126" cy="921527"/>
            </a:xfrm>
            <a:prstGeom prst="rect">
              <a:avLst/>
            </a:prstGeom>
          </p:spPr>
          <p:txBody>
            <a:bodyPr wrap="square">
              <a:spAutoFit/>
            </a:bodyPr>
            <a:lstStyle/>
            <a:p>
              <a:pPr>
                <a:buClr>
                  <a:srgbClr val="800000"/>
                </a:buClr>
              </a:pPr>
              <a:r>
                <a:rPr lang="en-US" sz="1836" i="1" dirty="0" smtClean="0">
                  <a:solidFill>
                    <a:srgbClr val="FFFFFF">
                      <a:lumMod val="65000"/>
                      <a:lumOff val="35000"/>
                    </a:srgbClr>
                  </a:solidFill>
                </a:rPr>
                <a:t>AWS is further out in front</a:t>
              </a:r>
              <a:endParaRPr lang="en-US" sz="1836" i="1" dirty="0">
                <a:solidFill>
                  <a:srgbClr val="FFFFFF">
                    <a:lumMod val="65000"/>
                    <a:lumOff val="35000"/>
                  </a:srgbClr>
                </a:solidFill>
              </a:endParaRPr>
            </a:p>
          </p:txBody>
        </p:sp>
      </p:grpSp>
      <p:grpSp>
        <p:nvGrpSpPr>
          <p:cNvPr id="23" name="Group 22"/>
          <p:cNvGrpSpPr/>
          <p:nvPr/>
        </p:nvGrpSpPr>
        <p:grpSpPr>
          <a:xfrm>
            <a:off x="731837" y="2205642"/>
            <a:ext cx="2822426" cy="657359"/>
            <a:chOff x="-47300" y="2718420"/>
            <a:chExt cx="2767336" cy="644528"/>
          </a:xfrm>
        </p:grpSpPr>
        <p:sp>
          <p:nvSpPr>
            <p:cNvPr id="27" name="Left Bracket 26"/>
            <p:cNvSpPr/>
            <p:nvPr/>
          </p:nvSpPr>
          <p:spPr>
            <a:xfrm flipH="1">
              <a:off x="1701920" y="2718420"/>
              <a:ext cx="163425" cy="644527"/>
            </a:xfrm>
            <a:prstGeom prst="leftBracket">
              <a:avLst>
                <a:gd name="adj" fmla="val 0"/>
              </a:avLst>
            </a:prstGeom>
            <a:ln>
              <a:solidFill>
                <a:schemeClr val="accent6"/>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r"/>
              <a:endParaRPr lang="en-US" sz="1836">
                <a:solidFill>
                  <a:srgbClr val="FFFFFF"/>
                </a:solidFill>
              </a:endParaRPr>
            </a:p>
          </p:txBody>
        </p:sp>
        <p:cxnSp>
          <p:nvCxnSpPr>
            <p:cNvPr id="32" name="Straight Connector 31"/>
            <p:cNvCxnSpPr/>
            <p:nvPr/>
          </p:nvCxnSpPr>
          <p:spPr>
            <a:xfrm flipH="1" flipV="1">
              <a:off x="1865350" y="3032956"/>
              <a:ext cx="854686" cy="7727"/>
            </a:xfrm>
            <a:prstGeom prst="line">
              <a:avLst/>
            </a:prstGeom>
            <a:ln>
              <a:solidFill>
                <a:schemeClr val="accent6"/>
              </a:solidFill>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47300" y="2718420"/>
              <a:ext cx="1765814" cy="644528"/>
            </a:xfrm>
            <a:prstGeom prst="rect">
              <a:avLst/>
            </a:prstGeom>
          </p:spPr>
          <p:txBody>
            <a:bodyPr wrap="square">
              <a:spAutoFit/>
            </a:bodyPr>
            <a:lstStyle/>
            <a:p>
              <a:pPr algn="r">
                <a:buClr>
                  <a:srgbClr val="800000"/>
                </a:buClr>
              </a:pPr>
              <a:r>
                <a:rPr lang="en-US" sz="1836" i="1" dirty="0" smtClean="0">
                  <a:solidFill>
                    <a:srgbClr val="FFFFFF">
                      <a:lumMod val="65000"/>
                      <a:lumOff val="35000"/>
                    </a:srgbClr>
                  </a:solidFill>
                </a:rPr>
                <a:t>Google doesn’t yet offer IaaS</a:t>
              </a:r>
              <a:endParaRPr lang="en-US" sz="1836" i="1" dirty="0">
                <a:solidFill>
                  <a:srgbClr val="FFFFFF">
                    <a:lumMod val="65000"/>
                    <a:lumOff val="35000"/>
                  </a:srgbClr>
                </a:solidFill>
              </a:endParaRPr>
            </a:p>
          </p:txBody>
        </p:sp>
      </p:grpSp>
      <p:grpSp>
        <p:nvGrpSpPr>
          <p:cNvPr id="16" name="Group 15"/>
          <p:cNvGrpSpPr/>
          <p:nvPr/>
        </p:nvGrpSpPr>
        <p:grpSpPr>
          <a:xfrm>
            <a:off x="749173" y="3878263"/>
            <a:ext cx="5780719" cy="1447799"/>
            <a:chOff x="4200" y="2471282"/>
            <a:chExt cx="5667886" cy="1419539"/>
          </a:xfrm>
        </p:grpSpPr>
        <p:sp>
          <p:nvSpPr>
            <p:cNvPr id="17" name="Left Bracket 16"/>
            <p:cNvSpPr/>
            <p:nvPr/>
          </p:nvSpPr>
          <p:spPr>
            <a:xfrm flipH="1">
              <a:off x="1734146" y="2471282"/>
              <a:ext cx="163425" cy="1419539"/>
            </a:xfrm>
            <a:prstGeom prst="leftBracket">
              <a:avLst>
                <a:gd name="adj" fmla="val 0"/>
              </a:avLst>
            </a:prstGeom>
            <a:ln>
              <a:solidFill>
                <a:schemeClr val="accent6"/>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r"/>
              <a:endParaRPr lang="en-US" sz="1836">
                <a:solidFill>
                  <a:srgbClr val="FFFFFF"/>
                </a:solidFill>
              </a:endParaRPr>
            </a:p>
          </p:txBody>
        </p:sp>
        <p:cxnSp>
          <p:nvCxnSpPr>
            <p:cNvPr id="18" name="Straight Connector 17"/>
            <p:cNvCxnSpPr/>
            <p:nvPr/>
          </p:nvCxnSpPr>
          <p:spPr>
            <a:xfrm flipH="1" flipV="1">
              <a:off x="1896019" y="2666284"/>
              <a:ext cx="3776067" cy="10549"/>
            </a:xfrm>
            <a:prstGeom prst="line">
              <a:avLst/>
            </a:prstGeom>
            <a:ln>
              <a:solidFill>
                <a:schemeClr val="accent6"/>
              </a:solidFill>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4200" y="2712175"/>
              <a:ext cx="1763535" cy="921527"/>
            </a:xfrm>
            <a:prstGeom prst="rect">
              <a:avLst/>
            </a:prstGeom>
          </p:spPr>
          <p:txBody>
            <a:bodyPr wrap="square">
              <a:spAutoFit/>
            </a:bodyPr>
            <a:lstStyle/>
            <a:p>
              <a:pPr algn="r">
                <a:buClr>
                  <a:srgbClr val="800000"/>
                </a:buClr>
              </a:pPr>
              <a:r>
                <a:rPr lang="en-US" sz="1836" i="1" dirty="0" smtClean="0">
                  <a:solidFill>
                    <a:srgbClr val="FFFFFF">
                      <a:lumMod val="65000"/>
                      <a:lumOff val="35000"/>
                    </a:srgbClr>
                  </a:solidFill>
                </a:rPr>
                <a:t>The most visible OpenStack supporters</a:t>
              </a:r>
              <a:endParaRPr lang="en-US" sz="1836" i="1" dirty="0">
                <a:solidFill>
                  <a:srgbClr val="FFFFFF">
                    <a:lumMod val="65000"/>
                    <a:lumOff val="35000"/>
                  </a:srgbClr>
                </a:solidFill>
              </a:endParaRPr>
            </a:p>
          </p:txBody>
        </p:sp>
        <p:cxnSp>
          <p:nvCxnSpPr>
            <p:cNvPr id="24" name="Straight Connector 23"/>
            <p:cNvCxnSpPr/>
            <p:nvPr/>
          </p:nvCxnSpPr>
          <p:spPr>
            <a:xfrm flipH="1" flipV="1">
              <a:off x="1896019" y="3639947"/>
              <a:ext cx="2826407" cy="4551"/>
            </a:xfrm>
            <a:prstGeom prst="line">
              <a:avLst/>
            </a:prstGeom>
            <a:ln>
              <a:solidFill>
                <a:schemeClr val="accent6"/>
              </a:solidFill>
              <a:headEnd type="oval"/>
              <a:tailEnd type="none"/>
            </a:ln>
            <a:effectLst/>
          </p:spPr>
          <p:style>
            <a:lnRef idx="2">
              <a:schemeClr val="accent1"/>
            </a:lnRef>
            <a:fillRef idx="0">
              <a:schemeClr val="accent1"/>
            </a:fillRef>
            <a:effectRef idx="1">
              <a:schemeClr val="accent1"/>
            </a:effectRef>
            <a:fontRef idx="minor">
              <a:schemeClr val="tx1"/>
            </a:fontRef>
          </p:style>
        </p:cxnSp>
      </p:grpSp>
      <p:grpSp>
        <p:nvGrpSpPr>
          <p:cNvPr id="34" name="Group 33"/>
          <p:cNvGrpSpPr/>
          <p:nvPr/>
        </p:nvGrpSpPr>
        <p:grpSpPr>
          <a:xfrm>
            <a:off x="5075237" y="5144094"/>
            <a:ext cx="7086682" cy="657358"/>
            <a:chOff x="2738997" y="1538429"/>
            <a:chExt cx="8427088" cy="644528"/>
          </a:xfrm>
        </p:grpSpPr>
        <p:sp>
          <p:nvSpPr>
            <p:cNvPr id="35" name="Left Bracket 34"/>
            <p:cNvSpPr/>
            <p:nvPr/>
          </p:nvSpPr>
          <p:spPr>
            <a:xfrm>
              <a:off x="8633693" y="1557879"/>
              <a:ext cx="223714" cy="607243"/>
            </a:xfrm>
            <a:prstGeom prst="leftBracket">
              <a:avLst>
                <a:gd name="adj" fmla="val 0"/>
              </a:avLst>
            </a:prstGeom>
            <a:ln>
              <a:solidFill>
                <a:schemeClr val="accent6"/>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36">
                <a:solidFill>
                  <a:srgbClr val="FFFFFF"/>
                </a:solidFill>
              </a:endParaRPr>
            </a:p>
          </p:txBody>
        </p:sp>
        <p:cxnSp>
          <p:nvCxnSpPr>
            <p:cNvPr id="36" name="Straight Connector 35"/>
            <p:cNvCxnSpPr/>
            <p:nvPr/>
          </p:nvCxnSpPr>
          <p:spPr>
            <a:xfrm>
              <a:off x="2738997" y="1702029"/>
              <a:ext cx="5887950" cy="9825"/>
            </a:xfrm>
            <a:prstGeom prst="line">
              <a:avLst/>
            </a:prstGeom>
            <a:ln>
              <a:solidFill>
                <a:schemeClr val="accent6"/>
              </a:solidFill>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8776081" y="1538429"/>
              <a:ext cx="2390004" cy="644528"/>
            </a:xfrm>
            <a:prstGeom prst="rect">
              <a:avLst/>
            </a:prstGeom>
          </p:spPr>
          <p:txBody>
            <a:bodyPr wrap="square">
              <a:spAutoFit/>
            </a:bodyPr>
            <a:lstStyle/>
            <a:p>
              <a:pPr>
                <a:buClr>
                  <a:srgbClr val="800000"/>
                </a:buClr>
              </a:pPr>
              <a:r>
                <a:rPr lang="en-US" sz="1836" i="1" dirty="0" smtClean="0">
                  <a:solidFill>
                    <a:srgbClr val="FFFFFF">
                      <a:lumMod val="65000"/>
                      <a:lumOff val="35000"/>
                    </a:srgbClr>
                  </a:solidFill>
                </a:rPr>
                <a:t>IBM is in real trouble</a:t>
              </a:r>
              <a:endParaRPr lang="en-US" sz="1836" i="1" dirty="0">
                <a:solidFill>
                  <a:srgbClr val="FFFFFF">
                    <a:lumMod val="65000"/>
                    <a:lumOff val="35000"/>
                  </a:srgbClr>
                </a:solidFill>
              </a:endParaRPr>
            </a:p>
          </p:txBody>
        </p:sp>
      </p:grpSp>
    </p:spTree>
    <p:extLst>
      <p:ext uri="{BB962C8B-B14F-4D97-AF65-F5344CB8AC3E}">
        <p14:creationId xmlns:p14="http://schemas.microsoft.com/office/powerpoint/2010/main" val="36814414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Gartner </a:t>
            </a:r>
            <a:r>
              <a:rPr lang="en-US" dirty="0"/>
              <a:t>Public Cloud </a:t>
            </a:r>
            <a:r>
              <a:rPr lang="en-US" dirty="0" smtClean="0"/>
              <a:t>IaaS MQ</a:t>
            </a:r>
            <a:br>
              <a:rPr lang="en-US" dirty="0" smtClean="0"/>
            </a:br>
            <a:r>
              <a:rPr lang="en-US" sz="3200" dirty="0">
                <a:solidFill>
                  <a:schemeClr val="tx1"/>
                </a:solidFill>
              </a:rPr>
              <a:t>May 2014</a:t>
            </a:r>
          </a:p>
        </p:txBody>
      </p:sp>
      <p:pic>
        <p:nvPicPr>
          <p:cNvPr id="3" name="Picture 2"/>
          <p:cNvPicPr>
            <a:picLocks noChangeAspect="1"/>
          </p:cNvPicPr>
          <p:nvPr/>
        </p:nvPicPr>
        <p:blipFill>
          <a:blip r:embed="rId3"/>
          <a:stretch>
            <a:fillRect/>
          </a:stretch>
        </p:blipFill>
        <p:spPr>
          <a:xfrm>
            <a:off x="3648701" y="1146841"/>
            <a:ext cx="5731644" cy="5731644"/>
          </a:xfrm>
          <a:prstGeom prst="rect">
            <a:avLst/>
          </a:prstGeom>
        </p:spPr>
      </p:pic>
      <p:grpSp>
        <p:nvGrpSpPr>
          <p:cNvPr id="5" name="Group 4"/>
          <p:cNvGrpSpPr/>
          <p:nvPr/>
        </p:nvGrpSpPr>
        <p:grpSpPr>
          <a:xfrm>
            <a:off x="8829674" y="3082665"/>
            <a:ext cx="2959866" cy="657358"/>
            <a:chOff x="7242457" y="1856189"/>
            <a:chExt cx="3519708" cy="644528"/>
          </a:xfrm>
        </p:grpSpPr>
        <p:sp>
          <p:nvSpPr>
            <p:cNvPr id="6" name="Left Bracket 5"/>
            <p:cNvSpPr/>
            <p:nvPr/>
          </p:nvSpPr>
          <p:spPr>
            <a:xfrm>
              <a:off x="8633693" y="1856190"/>
              <a:ext cx="223714" cy="642120"/>
            </a:xfrm>
            <a:prstGeom prst="leftBracket">
              <a:avLst>
                <a:gd name="adj" fmla="val 0"/>
              </a:avLst>
            </a:prstGeom>
            <a:ln>
              <a:solidFill>
                <a:schemeClr val="accent6"/>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36">
                <a:solidFill>
                  <a:srgbClr val="FFFFFF"/>
                </a:solidFill>
              </a:endParaRPr>
            </a:p>
          </p:txBody>
        </p:sp>
        <p:cxnSp>
          <p:nvCxnSpPr>
            <p:cNvPr id="7" name="Straight Connector 6"/>
            <p:cNvCxnSpPr/>
            <p:nvPr/>
          </p:nvCxnSpPr>
          <p:spPr>
            <a:xfrm>
              <a:off x="7242457" y="2167745"/>
              <a:ext cx="1395424" cy="8812"/>
            </a:xfrm>
            <a:prstGeom prst="line">
              <a:avLst/>
            </a:prstGeom>
            <a:ln>
              <a:solidFill>
                <a:schemeClr val="accent6"/>
              </a:solidFill>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8770793" y="1856189"/>
              <a:ext cx="1991372" cy="644528"/>
            </a:xfrm>
            <a:prstGeom prst="rect">
              <a:avLst/>
            </a:prstGeom>
          </p:spPr>
          <p:txBody>
            <a:bodyPr wrap="square">
              <a:spAutoFit/>
            </a:bodyPr>
            <a:lstStyle/>
            <a:p>
              <a:pPr>
                <a:buClr>
                  <a:srgbClr val="800000"/>
                </a:buClr>
              </a:pPr>
              <a:r>
                <a:rPr lang="en-US" sz="1836" i="1" dirty="0" smtClean="0">
                  <a:solidFill>
                    <a:srgbClr val="FFFFFF">
                      <a:lumMod val="65000"/>
                      <a:lumOff val="35000"/>
                    </a:srgbClr>
                  </a:solidFill>
                </a:rPr>
                <a:t>But it’s a two-horse race</a:t>
              </a:r>
              <a:endParaRPr lang="en-US" sz="1836" i="1" dirty="0">
                <a:solidFill>
                  <a:srgbClr val="FFFFFF">
                    <a:lumMod val="65000"/>
                    <a:lumOff val="35000"/>
                  </a:srgbClr>
                </a:solidFill>
              </a:endParaRPr>
            </a:p>
          </p:txBody>
        </p:sp>
      </p:grpSp>
      <p:grpSp>
        <p:nvGrpSpPr>
          <p:cNvPr id="10" name="Group 9"/>
          <p:cNvGrpSpPr/>
          <p:nvPr/>
        </p:nvGrpSpPr>
        <p:grpSpPr>
          <a:xfrm>
            <a:off x="5684838" y="4311485"/>
            <a:ext cx="6126292" cy="1471777"/>
            <a:chOff x="3493254" y="1426942"/>
            <a:chExt cx="7285044" cy="1443050"/>
          </a:xfrm>
        </p:grpSpPr>
        <p:sp>
          <p:nvSpPr>
            <p:cNvPr id="11" name="Left Bracket 10"/>
            <p:cNvSpPr/>
            <p:nvPr/>
          </p:nvSpPr>
          <p:spPr>
            <a:xfrm>
              <a:off x="8633693" y="1426942"/>
              <a:ext cx="223714" cy="1443050"/>
            </a:xfrm>
            <a:prstGeom prst="leftBracket">
              <a:avLst>
                <a:gd name="adj" fmla="val 0"/>
              </a:avLst>
            </a:prstGeom>
            <a:ln>
              <a:solidFill>
                <a:schemeClr val="accent6"/>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36">
                <a:solidFill>
                  <a:srgbClr val="FFFFFF"/>
                </a:solidFill>
              </a:endParaRPr>
            </a:p>
          </p:txBody>
        </p:sp>
        <p:cxnSp>
          <p:nvCxnSpPr>
            <p:cNvPr id="12" name="Straight Connector 11"/>
            <p:cNvCxnSpPr/>
            <p:nvPr/>
          </p:nvCxnSpPr>
          <p:spPr>
            <a:xfrm flipV="1">
              <a:off x="6148365" y="1606962"/>
              <a:ext cx="2489515" cy="1576"/>
            </a:xfrm>
            <a:prstGeom prst="line">
              <a:avLst/>
            </a:prstGeom>
            <a:ln>
              <a:solidFill>
                <a:schemeClr val="accent6"/>
              </a:solidFill>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8786926" y="1548302"/>
              <a:ext cx="1991372" cy="1222386"/>
            </a:xfrm>
            <a:prstGeom prst="rect">
              <a:avLst/>
            </a:prstGeom>
          </p:spPr>
          <p:txBody>
            <a:bodyPr wrap="square">
              <a:spAutoFit/>
            </a:bodyPr>
            <a:lstStyle/>
            <a:p>
              <a:pPr>
                <a:buClr>
                  <a:srgbClr val="800000"/>
                </a:buClr>
              </a:pPr>
              <a:r>
                <a:rPr lang="en-US" sz="1836" i="1" dirty="0">
                  <a:solidFill>
                    <a:srgbClr val="FFFFFF">
                      <a:lumMod val="65000"/>
                      <a:lumOff val="35000"/>
                    </a:srgbClr>
                  </a:solidFill>
                </a:rPr>
                <a:t>Look where the other big enterprise vendors are</a:t>
              </a:r>
            </a:p>
          </p:txBody>
        </p:sp>
        <p:cxnSp>
          <p:nvCxnSpPr>
            <p:cNvPr id="15" name="Straight Connector 14"/>
            <p:cNvCxnSpPr/>
            <p:nvPr/>
          </p:nvCxnSpPr>
          <p:spPr>
            <a:xfrm flipV="1">
              <a:off x="4536524" y="2291038"/>
              <a:ext cx="4101360" cy="3099"/>
            </a:xfrm>
            <a:prstGeom prst="line">
              <a:avLst/>
            </a:prstGeom>
            <a:ln>
              <a:solidFill>
                <a:schemeClr val="accent6"/>
              </a:solidFill>
              <a:headEnd type="oval"/>
              <a:tailEnd type="none"/>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3493254" y="2645854"/>
              <a:ext cx="5140440" cy="5224"/>
            </a:xfrm>
            <a:prstGeom prst="line">
              <a:avLst/>
            </a:prstGeom>
            <a:ln>
              <a:solidFill>
                <a:schemeClr val="accent6"/>
              </a:solidFill>
              <a:headEnd type="oval"/>
              <a:tailEnd type="none"/>
            </a:ln>
            <a:effectLst/>
          </p:spPr>
          <p:style>
            <a:lnRef idx="2">
              <a:schemeClr val="accent1"/>
            </a:lnRef>
            <a:fillRef idx="0">
              <a:schemeClr val="accent1"/>
            </a:fillRef>
            <a:effectRef idx="1">
              <a:schemeClr val="accent1"/>
            </a:effectRef>
            <a:fontRef idx="minor">
              <a:schemeClr val="tx1"/>
            </a:fontRef>
          </p:style>
        </p:cxnSp>
      </p:grpSp>
      <p:grpSp>
        <p:nvGrpSpPr>
          <p:cNvPr id="22" name="Group 21"/>
          <p:cNvGrpSpPr/>
          <p:nvPr/>
        </p:nvGrpSpPr>
        <p:grpSpPr>
          <a:xfrm>
            <a:off x="589899" y="4367454"/>
            <a:ext cx="6678014" cy="941711"/>
            <a:chOff x="136327" y="2574970"/>
            <a:chExt cx="6547667" cy="923330"/>
          </a:xfrm>
        </p:grpSpPr>
        <p:sp>
          <p:nvSpPr>
            <p:cNvPr id="24" name="Left Bracket 23"/>
            <p:cNvSpPr/>
            <p:nvPr/>
          </p:nvSpPr>
          <p:spPr>
            <a:xfrm flipH="1">
              <a:off x="1701920" y="2588134"/>
              <a:ext cx="163425" cy="910166"/>
            </a:xfrm>
            <a:prstGeom prst="leftBracket">
              <a:avLst>
                <a:gd name="adj" fmla="val 0"/>
              </a:avLst>
            </a:prstGeom>
            <a:ln>
              <a:solidFill>
                <a:schemeClr val="accent6"/>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r"/>
              <a:endParaRPr lang="en-US" sz="1836">
                <a:solidFill>
                  <a:srgbClr val="FFFFFF"/>
                </a:solidFill>
              </a:endParaRPr>
            </a:p>
          </p:txBody>
        </p:sp>
        <p:cxnSp>
          <p:nvCxnSpPr>
            <p:cNvPr id="25" name="Straight Connector 24"/>
            <p:cNvCxnSpPr/>
            <p:nvPr/>
          </p:nvCxnSpPr>
          <p:spPr>
            <a:xfrm flipH="1">
              <a:off x="1865350" y="3032956"/>
              <a:ext cx="4818644" cy="0"/>
            </a:xfrm>
            <a:prstGeom prst="line">
              <a:avLst/>
            </a:prstGeom>
            <a:ln>
              <a:solidFill>
                <a:schemeClr val="accent6"/>
              </a:solidFill>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136327" y="2574970"/>
              <a:ext cx="1627108" cy="921528"/>
            </a:xfrm>
            <a:prstGeom prst="rect">
              <a:avLst/>
            </a:prstGeom>
          </p:spPr>
          <p:txBody>
            <a:bodyPr wrap="square">
              <a:spAutoFit/>
            </a:bodyPr>
            <a:lstStyle/>
            <a:p>
              <a:pPr algn="r">
                <a:buClr>
                  <a:srgbClr val="800000"/>
                </a:buClr>
              </a:pPr>
              <a:r>
                <a:rPr lang="en-US" sz="1836" i="1" dirty="0" smtClean="0">
                  <a:solidFill>
                    <a:srgbClr val="FFFFFF">
                      <a:lumMod val="65000"/>
                      <a:lumOff val="35000"/>
                    </a:srgbClr>
                  </a:solidFill>
                </a:rPr>
                <a:t>Google has finally entered the market</a:t>
              </a:r>
              <a:endParaRPr lang="en-US" sz="1836" i="1" dirty="0">
                <a:solidFill>
                  <a:srgbClr val="FFFFFF">
                    <a:lumMod val="65000"/>
                    <a:lumOff val="35000"/>
                  </a:srgbClr>
                </a:solidFill>
              </a:endParaRPr>
            </a:p>
          </p:txBody>
        </p:sp>
      </p:grpSp>
      <p:grpSp>
        <p:nvGrpSpPr>
          <p:cNvPr id="28" name="Group 27"/>
          <p:cNvGrpSpPr/>
          <p:nvPr/>
        </p:nvGrpSpPr>
        <p:grpSpPr>
          <a:xfrm>
            <a:off x="9034879" y="1668461"/>
            <a:ext cx="2593558" cy="661484"/>
            <a:chOff x="7486475" y="1817492"/>
            <a:chExt cx="3084115" cy="648572"/>
          </a:xfrm>
        </p:grpSpPr>
        <p:sp>
          <p:nvSpPr>
            <p:cNvPr id="29" name="Left Bracket 28"/>
            <p:cNvSpPr/>
            <p:nvPr/>
          </p:nvSpPr>
          <p:spPr>
            <a:xfrm>
              <a:off x="8633693" y="1822199"/>
              <a:ext cx="223714" cy="643865"/>
            </a:xfrm>
            <a:prstGeom prst="leftBracket">
              <a:avLst>
                <a:gd name="adj" fmla="val 0"/>
              </a:avLst>
            </a:prstGeom>
            <a:ln>
              <a:solidFill>
                <a:schemeClr val="accent6"/>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36">
                <a:solidFill>
                  <a:srgbClr val="FFFFFF"/>
                </a:solidFill>
              </a:endParaRPr>
            </a:p>
          </p:txBody>
        </p:sp>
        <p:cxnSp>
          <p:nvCxnSpPr>
            <p:cNvPr id="30" name="Straight Connector 29"/>
            <p:cNvCxnSpPr/>
            <p:nvPr/>
          </p:nvCxnSpPr>
          <p:spPr>
            <a:xfrm>
              <a:off x="7486475" y="2144132"/>
              <a:ext cx="1151406" cy="1164"/>
            </a:xfrm>
            <a:prstGeom prst="line">
              <a:avLst/>
            </a:prstGeom>
            <a:ln>
              <a:solidFill>
                <a:schemeClr val="accent6"/>
              </a:solidFill>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8796464" y="1817492"/>
              <a:ext cx="1774126" cy="644528"/>
            </a:xfrm>
            <a:prstGeom prst="rect">
              <a:avLst/>
            </a:prstGeom>
          </p:spPr>
          <p:txBody>
            <a:bodyPr wrap="square">
              <a:spAutoFit/>
            </a:bodyPr>
            <a:lstStyle/>
            <a:p>
              <a:pPr>
                <a:buClr>
                  <a:srgbClr val="800000"/>
                </a:buClr>
              </a:pPr>
              <a:r>
                <a:rPr lang="en-US" sz="1836" i="1" dirty="0" smtClean="0">
                  <a:solidFill>
                    <a:srgbClr val="FFFFFF">
                      <a:lumMod val="65000"/>
                      <a:lumOff val="35000"/>
                    </a:srgbClr>
                  </a:solidFill>
                </a:rPr>
                <a:t>AWS is still in front</a:t>
              </a:r>
              <a:endParaRPr lang="en-US" sz="1836" i="1" dirty="0">
                <a:solidFill>
                  <a:srgbClr val="FFFFFF">
                    <a:lumMod val="65000"/>
                    <a:lumOff val="35000"/>
                  </a:srgbClr>
                </a:solidFill>
              </a:endParaRPr>
            </a:p>
          </p:txBody>
        </p:sp>
      </p:grpSp>
    </p:spTree>
    <p:extLst>
      <p:ext uri="{BB962C8B-B14F-4D97-AF65-F5344CB8AC3E}">
        <p14:creationId xmlns:p14="http://schemas.microsoft.com/office/powerpoint/2010/main" val="12007115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702578" y="3541028"/>
            <a:ext cx="10612926" cy="2230569"/>
            <a:chOff x="1701311" y="3589999"/>
            <a:chExt cx="10564010" cy="2230569"/>
          </a:xfrm>
        </p:grpSpPr>
        <p:cxnSp>
          <p:nvCxnSpPr>
            <p:cNvPr id="52" name="Straight Connector 51"/>
            <p:cNvCxnSpPr/>
            <p:nvPr/>
          </p:nvCxnSpPr>
          <p:spPr>
            <a:xfrm>
              <a:off x="1741221" y="4321195"/>
              <a:ext cx="10511975" cy="51016"/>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701311" y="3589999"/>
              <a:ext cx="10564010" cy="7622"/>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721169" y="5767111"/>
              <a:ext cx="10544151" cy="53457"/>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712683" y="5058011"/>
              <a:ext cx="10552637" cy="0"/>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normAutofit fontScale="90000"/>
          </a:bodyPr>
          <a:lstStyle/>
          <a:p>
            <a:r>
              <a:rPr lang="en-US" sz="6000" dirty="0"/>
              <a:t>Public Cloud Platforms</a:t>
            </a:r>
            <a:br>
              <a:rPr lang="en-US" sz="6000" dirty="0"/>
            </a:br>
            <a:r>
              <a:rPr lang="en-US" sz="3600" dirty="0">
                <a:solidFill>
                  <a:schemeClr val="tx1"/>
                </a:solidFill>
              </a:rPr>
              <a:t>Microsoft</a:t>
            </a:r>
          </a:p>
        </p:txBody>
      </p:sp>
      <p:sp>
        <p:nvSpPr>
          <p:cNvPr id="42" name="Rectangle 41"/>
          <p:cNvSpPr/>
          <p:nvPr/>
        </p:nvSpPr>
        <p:spPr>
          <a:xfrm>
            <a:off x="1722437" y="2801840"/>
            <a:ext cx="10590161" cy="3699852"/>
          </a:xfrm>
          <a:prstGeom prst="rect">
            <a:avLst/>
          </a:prstGeom>
          <a:noFill/>
          <a:ln w="31750">
            <a:solidFill>
              <a:schemeClr val="bg1"/>
            </a:solidFill>
            <a:tailEnd type="stealth" w="lg" len="lg"/>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326">
              <a:solidFill>
                <a:srgbClr val="FFFFFF"/>
              </a:solidFill>
            </a:endParaRPr>
          </a:p>
        </p:txBody>
      </p:sp>
      <p:sp>
        <p:nvSpPr>
          <p:cNvPr id="96" name="TextBox 95"/>
          <p:cNvSpPr txBox="1"/>
          <p:nvPr/>
        </p:nvSpPr>
        <p:spPr>
          <a:xfrm>
            <a:off x="425207" y="2875440"/>
            <a:ext cx="1277371" cy="584775"/>
          </a:xfrm>
          <a:prstGeom prst="rect">
            <a:avLst/>
          </a:prstGeom>
          <a:noFill/>
        </p:spPr>
        <p:txBody>
          <a:bodyPr wrap="square" rtlCol="0">
            <a:spAutoFit/>
          </a:bodyPr>
          <a:lstStyle/>
          <a:p>
            <a:pPr algn="r"/>
            <a:r>
              <a:rPr lang="en-US" sz="1600" b="1" dirty="0">
                <a:solidFill>
                  <a:srgbClr val="0078D7">
                    <a:lumMod val="40000"/>
                    <a:lumOff val="60000"/>
                  </a:srgbClr>
                </a:solidFill>
              </a:rPr>
              <a:t>Microsoft</a:t>
            </a:r>
          </a:p>
          <a:p>
            <a:pPr algn="r"/>
            <a:r>
              <a:rPr lang="en-US" sz="1600" b="1" dirty="0">
                <a:solidFill>
                  <a:srgbClr val="0078D7">
                    <a:lumMod val="40000"/>
                    <a:lumOff val="60000"/>
                  </a:srgbClr>
                </a:solidFill>
              </a:rPr>
              <a:t>Azure</a:t>
            </a:r>
          </a:p>
        </p:txBody>
      </p:sp>
      <p:sp>
        <p:nvSpPr>
          <p:cNvPr id="99" name="TextBox 98"/>
          <p:cNvSpPr txBox="1"/>
          <p:nvPr/>
        </p:nvSpPr>
        <p:spPr>
          <a:xfrm>
            <a:off x="102308" y="3637440"/>
            <a:ext cx="1581797" cy="584775"/>
          </a:xfrm>
          <a:prstGeom prst="rect">
            <a:avLst/>
          </a:prstGeom>
          <a:noFill/>
        </p:spPr>
        <p:txBody>
          <a:bodyPr wrap="square" rtlCol="0">
            <a:spAutoFit/>
          </a:bodyPr>
          <a:lstStyle/>
          <a:p>
            <a:pPr algn="r"/>
            <a:r>
              <a:rPr lang="en-US" sz="1600" b="1" dirty="0">
                <a:solidFill>
                  <a:srgbClr val="FFFFFF"/>
                </a:solidFill>
              </a:rPr>
              <a:t>Amazon </a:t>
            </a:r>
          </a:p>
          <a:p>
            <a:pPr algn="r"/>
            <a:r>
              <a:rPr lang="en-US" sz="1600" b="1" dirty="0">
                <a:solidFill>
                  <a:srgbClr val="FFFFFF"/>
                </a:solidFill>
              </a:rPr>
              <a:t>Web Services</a:t>
            </a:r>
          </a:p>
        </p:txBody>
      </p:sp>
      <p:sp>
        <p:nvSpPr>
          <p:cNvPr id="104" name="TextBox 103"/>
          <p:cNvSpPr txBox="1"/>
          <p:nvPr/>
        </p:nvSpPr>
        <p:spPr>
          <a:xfrm>
            <a:off x="257809" y="5181500"/>
            <a:ext cx="1424546" cy="338554"/>
          </a:xfrm>
          <a:prstGeom prst="rect">
            <a:avLst/>
          </a:prstGeom>
          <a:noFill/>
        </p:spPr>
        <p:txBody>
          <a:bodyPr wrap="square" rtlCol="0">
            <a:spAutoFit/>
          </a:bodyPr>
          <a:lstStyle/>
          <a:p>
            <a:pPr algn="r"/>
            <a:r>
              <a:rPr lang="en-US" sz="1600" b="1" dirty="0">
                <a:solidFill>
                  <a:srgbClr val="FFFFFF"/>
                </a:solidFill>
              </a:rPr>
              <a:t>OpenStack</a:t>
            </a:r>
          </a:p>
        </p:txBody>
      </p:sp>
      <p:sp>
        <p:nvSpPr>
          <p:cNvPr id="72" name="TextBox 71"/>
          <p:cNvSpPr txBox="1"/>
          <p:nvPr/>
        </p:nvSpPr>
        <p:spPr>
          <a:xfrm>
            <a:off x="1733941" y="1815378"/>
            <a:ext cx="2988847" cy="350330"/>
          </a:xfrm>
          <a:prstGeom prst="rect">
            <a:avLst/>
          </a:prstGeom>
          <a:noFill/>
        </p:spPr>
        <p:txBody>
          <a:bodyPr wrap="square" rtlCol="0">
            <a:spAutoFit/>
          </a:bodyPr>
          <a:lstStyle/>
          <a:p>
            <a:pPr algn="ctr"/>
            <a:r>
              <a:rPr lang="en-US" sz="1632" b="1" dirty="0" smtClean="0">
                <a:solidFill>
                  <a:srgbClr val="FFFFFF"/>
                </a:solidFill>
              </a:rPr>
              <a:t>Compute</a:t>
            </a:r>
            <a:endParaRPr lang="en-US" sz="1632" b="1" dirty="0">
              <a:solidFill>
                <a:srgbClr val="FFFFFF"/>
              </a:solidFill>
            </a:endParaRPr>
          </a:p>
        </p:txBody>
      </p:sp>
      <p:sp>
        <p:nvSpPr>
          <p:cNvPr id="73" name="TextBox 72"/>
          <p:cNvSpPr txBox="1"/>
          <p:nvPr/>
        </p:nvSpPr>
        <p:spPr>
          <a:xfrm>
            <a:off x="4747443" y="1835858"/>
            <a:ext cx="4652256" cy="350330"/>
          </a:xfrm>
          <a:prstGeom prst="rect">
            <a:avLst/>
          </a:prstGeom>
          <a:noFill/>
        </p:spPr>
        <p:txBody>
          <a:bodyPr wrap="square" rtlCol="0">
            <a:spAutoFit/>
          </a:bodyPr>
          <a:lstStyle/>
          <a:p>
            <a:pPr algn="ctr"/>
            <a:r>
              <a:rPr lang="en-US" sz="1632" b="1" dirty="0" smtClean="0">
                <a:solidFill>
                  <a:srgbClr val="FFFFFF"/>
                </a:solidFill>
              </a:rPr>
              <a:t>Data</a:t>
            </a:r>
            <a:endParaRPr lang="en-US" sz="1632" b="1" dirty="0">
              <a:solidFill>
                <a:srgbClr val="FFFFFF"/>
              </a:solidFill>
            </a:endParaRPr>
          </a:p>
        </p:txBody>
      </p:sp>
      <p:grpSp>
        <p:nvGrpSpPr>
          <p:cNvPr id="13" name="Group 12"/>
          <p:cNvGrpSpPr/>
          <p:nvPr/>
        </p:nvGrpSpPr>
        <p:grpSpPr>
          <a:xfrm>
            <a:off x="3202371" y="2771960"/>
            <a:ext cx="7698759" cy="3734107"/>
            <a:chOff x="2945219" y="2768025"/>
            <a:chExt cx="7698759" cy="3115425"/>
          </a:xfrm>
        </p:grpSpPr>
        <p:cxnSp>
          <p:nvCxnSpPr>
            <p:cNvPr id="44" name="Straight Connector 43"/>
            <p:cNvCxnSpPr/>
            <p:nvPr/>
          </p:nvCxnSpPr>
          <p:spPr>
            <a:xfrm flipH="1">
              <a:off x="6015086" y="2774015"/>
              <a:ext cx="23466" cy="3104065"/>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7562552" y="2774015"/>
              <a:ext cx="18150" cy="3109435"/>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945219" y="2773939"/>
              <a:ext cx="5459" cy="3104033"/>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0638519" y="2768025"/>
              <a:ext cx="5459" cy="3104033"/>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Box 42"/>
          <p:cNvSpPr txBox="1"/>
          <p:nvPr/>
        </p:nvSpPr>
        <p:spPr>
          <a:xfrm>
            <a:off x="9396794" y="1851532"/>
            <a:ext cx="2915804" cy="350330"/>
          </a:xfrm>
          <a:prstGeom prst="rect">
            <a:avLst/>
          </a:prstGeom>
          <a:noFill/>
        </p:spPr>
        <p:txBody>
          <a:bodyPr wrap="square" rtlCol="0">
            <a:spAutoFit/>
          </a:bodyPr>
          <a:lstStyle/>
          <a:p>
            <a:pPr algn="ctr"/>
            <a:r>
              <a:rPr lang="en-US" sz="1632" b="1" dirty="0" smtClean="0">
                <a:solidFill>
                  <a:srgbClr val="FFFFFF"/>
                </a:solidFill>
              </a:rPr>
              <a:t>Others</a:t>
            </a:r>
            <a:endParaRPr lang="en-US" sz="1632" b="1" dirty="0">
              <a:solidFill>
                <a:srgbClr val="FFFFFF"/>
              </a:solidFill>
            </a:endParaRPr>
          </a:p>
        </p:txBody>
      </p:sp>
      <p:grpSp>
        <p:nvGrpSpPr>
          <p:cNvPr id="19" name="Group 18"/>
          <p:cNvGrpSpPr/>
          <p:nvPr/>
        </p:nvGrpSpPr>
        <p:grpSpPr>
          <a:xfrm>
            <a:off x="4753255" y="1868570"/>
            <a:ext cx="4643539" cy="4633122"/>
            <a:chOff x="4496103" y="1988150"/>
            <a:chExt cx="4643539" cy="3937208"/>
          </a:xfrm>
        </p:grpSpPr>
        <p:cxnSp>
          <p:nvCxnSpPr>
            <p:cNvPr id="81" name="Straight Connector 80"/>
            <p:cNvCxnSpPr/>
            <p:nvPr/>
          </p:nvCxnSpPr>
          <p:spPr>
            <a:xfrm>
              <a:off x="9134142" y="2008225"/>
              <a:ext cx="5500" cy="3917133"/>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496103" y="1988150"/>
              <a:ext cx="0" cy="3932807"/>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53" name="TextBox 52"/>
          <p:cNvSpPr txBox="1"/>
          <p:nvPr/>
        </p:nvSpPr>
        <p:spPr>
          <a:xfrm>
            <a:off x="37739" y="4348065"/>
            <a:ext cx="1641935" cy="584775"/>
          </a:xfrm>
          <a:prstGeom prst="rect">
            <a:avLst/>
          </a:prstGeom>
          <a:noFill/>
        </p:spPr>
        <p:txBody>
          <a:bodyPr wrap="square" rtlCol="0">
            <a:spAutoFit/>
          </a:bodyPr>
          <a:lstStyle/>
          <a:p>
            <a:pPr algn="r"/>
            <a:r>
              <a:rPr lang="en-US" sz="1600" b="1" dirty="0">
                <a:solidFill>
                  <a:srgbClr val="FFFFFF"/>
                </a:solidFill>
              </a:rPr>
              <a:t>Google </a:t>
            </a:r>
          </a:p>
          <a:p>
            <a:pPr algn="r"/>
            <a:r>
              <a:rPr lang="en-US" sz="1600" b="1" dirty="0">
                <a:solidFill>
                  <a:srgbClr val="FFFFFF"/>
                </a:solidFill>
              </a:rPr>
              <a:t>Cloud Platform</a:t>
            </a:r>
          </a:p>
        </p:txBody>
      </p:sp>
      <p:sp>
        <p:nvSpPr>
          <p:cNvPr id="67" name="TextBox 66"/>
          <p:cNvSpPr txBox="1"/>
          <p:nvPr/>
        </p:nvSpPr>
        <p:spPr>
          <a:xfrm>
            <a:off x="1730370" y="2840082"/>
            <a:ext cx="1468428"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i="1" dirty="0">
                <a:solidFill>
                  <a:srgbClr val="0078D7">
                    <a:lumMod val="40000"/>
                    <a:lumOff val="60000"/>
                  </a:srgbClr>
                </a:solidFill>
              </a:rPr>
              <a:t>Virtual Machines</a:t>
            </a:r>
          </a:p>
        </p:txBody>
      </p:sp>
      <p:sp>
        <p:nvSpPr>
          <p:cNvPr id="75" name="TextBox 74"/>
          <p:cNvSpPr txBox="1"/>
          <p:nvPr/>
        </p:nvSpPr>
        <p:spPr>
          <a:xfrm>
            <a:off x="3241080" y="2840082"/>
            <a:ext cx="1468428"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i="1" dirty="0">
                <a:solidFill>
                  <a:srgbClr val="0078D7">
                    <a:lumMod val="40000"/>
                    <a:lumOff val="60000"/>
                  </a:srgbClr>
                </a:solidFill>
              </a:rPr>
              <a:t>Web Sites, Cloud Services</a:t>
            </a:r>
          </a:p>
        </p:txBody>
      </p:sp>
      <p:sp>
        <p:nvSpPr>
          <p:cNvPr id="82" name="TextBox 81"/>
          <p:cNvSpPr txBox="1"/>
          <p:nvPr/>
        </p:nvSpPr>
        <p:spPr>
          <a:xfrm>
            <a:off x="4774609" y="2838691"/>
            <a:ext cx="1468428"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i="1" dirty="0">
                <a:solidFill>
                  <a:srgbClr val="0078D7">
                    <a:lumMod val="40000"/>
                    <a:lumOff val="60000"/>
                  </a:srgbClr>
                </a:solidFill>
              </a:rPr>
              <a:t>Blobs</a:t>
            </a:r>
          </a:p>
        </p:txBody>
      </p:sp>
      <p:sp>
        <p:nvSpPr>
          <p:cNvPr id="88" name="TextBox 87"/>
          <p:cNvSpPr txBox="1"/>
          <p:nvPr/>
        </p:nvSpPr>
        <p:spPr>
          <a:xfrm>
            <a:off x="6298609" y="2838691"/>
            <a:ext cx="1524000"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i="1" dirty="0">
                <a:solidFill>
                  <a:srgbClr val="0078D7">
                    <a:lumMod val="40000"/>
                    <a:lumOff val="60000"/>
                  </a:srgbClr>
                </a:solidFill>
              </a:rPr>
              <a:t>SQL  Database</a:t>
            </a:r>
          </a:p>
        </p:txBody>
      </p:sp>
      <p:sp>
        <p:nvSpPr>
          <p:cNvPr id="98" name="TextBox 97"/>
          <p:cNvSpPr txBox="1"/>
          <p:nvPr/>
        </p:nvSpPr>
        <p:spPr>
          <a:xfrm>
            <a:off x="7824791" y="2838691"/>
            <a:ext cx="1574907" cy="713099"/>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i="1" dirty="0" smtClean="0">
                <a:solidFill>
                  <a:srgbClr val="0078D7">
                    <a:lumMod val="40000"/>
                    <a:lumOff val="60000"/>
                  </a:srgbClr>
                </a:solidFill>
              </a:rPr>
              <a:t>DocumentDB, Tables</a:t>
            </a:r>
            <a:endParaRPr lang="en-US" sz="1400" b="1" i="1" dirty="0">
              <a:solidFill>
                <a:srgbClr val="0078D7">
                  <a:lumMod val="40000"/>
                  <a:lumOff val="60000"/>
                </a:srgbClr>
              </a:solidFill>
            </a:endParaRPr>
          </a:p>
        </p:txBody>
      </p:sp>
      <p:sp>
        <p:nvSpPr>
          <p:cNvPr id="105" name="TextBox 104"/>
          <p:cNvSpPr txBox="1"/>
          <p:nvPr/>
        </p:nvSpPr>
        <p:spPr>
          <a:xfrm>
            <a:off x="9422809" y="2825568"/>
            <a:ext cx="1458266"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i="1" dirty="0">
                <a:solidFill>
                  <a:srgbClr val="0078D7">
                    <a:lumMod val="40000"/>
                    <a:lumOff val="60000"/>
                  </a:srgbClr>
                </a:solidFill>
              </a:rPr>
              <a:t>Azure Active Directory</a:t>
            </a:r>
          </a:p>
        </p:txBody>
      </p:sp>
      <p:sp>
        <p:nvSpPr>
          <p:cNvPr id="112" name="TextBox 111"/>
          <p:cNvSpPr txBox="1"/>
          <p:nvPr/>
        </p:nvSpPr>
        <p:spPr>
          <a:xfrm>
            <a:off x="10928146" y="2825568"/>
            <a:ext cx="1387357"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i="1" dirty="0" smtClean="0">
                <a:solidFill>
                  <a:srgbClr val="0078D7">
                    <a:lumMod val="40000"/>
                    <a:lumOff val="60000"/>
                  </a:srgbClr>
                </a:solidFill>
              </a:rPr>
              <a:t>Azure ML</a:t>
            </a:r>
            <a:endParaRPr lang="en-US" sz="1400" b="1" i="1" dirty="0">
              <a:solidFill>
                <a:srgbClr val="0078D7">
                  <a:lumMod val="40000"/>
                  <a:lumOff val="60000"/>
                </a:srgbClr>
              </a:solidFill>
            </a:endParaRPr>
          </a:p>
        </p:txBody>
      </p:sp>
      <p:sp>
        <p:nvSpPr>
          <p:cNvPr id="55" name="TextBox 54"/>
          <p:cNvSpPr txBox="1"/>
          <p:nvPr/>
        </p:nvSpPr>
        <p:spPr>
          <a:xfrm>
            <a:off x="1722437" y="2423937"/>
            <a:ext cx="1479933" cy="338554"/>
          </a:xfrm>
          <a:prstGeom prst="rect">
            <a:avLst/>
          </a:prstGeom>
          <a:noFill/>
        </p:spPr>
        <p:txBody>
          <a:bodyPr wrap="square" rtlCol="0">
            <a:spAutoFit/>
          </a:bodyPr>
          <a:lstStyle/>
          <a:p>
            <a:pPr algn="ctr"/>
            <a:r>
              <a:rPr lang="en-US" sz="1600" b="1" i="1" dirty="0">
                <a:solidFill>
                  <a:srgbClr val="FFFFFF"/>
                </a:solidFill>
              </a:rPr>
              <a:t>IaaS</a:t>
            </a:r>
          </a:p>
        </p:txBody>
      </p:sp>
      <p:sp>
        <p:nvSpPr>
          <p:cNvPr id="56" name="TextBox 55"/>
          <p:cNvSpPr txBox="1"/>
          <p:nvPr/>
        </p:nvSpPr>
        <p:spPr>
          <a:xfrm>
            <a:off x="3202370" y="2414383"/>
            <a:ext cx="1545072" cy="338554"/>
          </a:xfrm>
          <a:prstGeom prst="rect">
            <a:avLst/>
          </a:prstGeom>
          <a:noFill/>
        </p:spPr>
        <p:txBody>
          <a:bodyPr wrap="square" rtlCol="0">
            <a:spAutoFit/>
          </a:bodyPr>
          <a:lstStyle/>
          <a:p>
            <a:pPr algn="ctr"/>
            <a:r>
              <a:rPr lang="en-US" sz="1600" b="1" i="1" dirty="0">
                <a:solidFill>
                  <a:srgbClr val="FFFFFF"/>
                </a:solidFill>
              </a:rPr>
              <a:t>PaaS</a:t>
            </a:r>
          </a:p>
        </p:txBody>
      </p:sp>
      <p:sp>
        <p:nvSpPr>
          <p:cNvPr id="58" name="TextBox 57"/>
          <p:cNvSpPr txBox="1"/>
          <p:nvPr/>
        </p:nvSpPr>
        <p:spPr>
          <a:xfrm>
            <a:off x="6279562" y="2414383"/>
            <a:ext cx="1550885" cy="338554"/>
          </a:xfrm>
          <a:prstGeom prst="rect">
            <a:avLst/>
          </a:prstGeom>
          <a:noFill/>
        </p:spPr>
        <p:txBody>
          <a:bodyPr wrap="square" rtlCol="0">
            <a:spAutoFit/>
          </a:bodyPr>
          <a:lstStyle/>
          <a:p>
            <a:pPr algn="ctr"/>
            <a:r>
              <a:rPr lang="en-US" sz="1600" b="1" i="1" dirty="0">
                <a:solidFill>
                  <a:srgbClr val="FFFFFF"/>
                </a:solidFill>
              </a:rPr>
              <a:t>Relational </a:t>
            </a:r>
          </a:p>
        </p:txBody>
      </p:sp>
      <p:sp>
        <p:nvSpPr>
          <p:cNvPr id="59" name="TextBox 58"/>
          <p:cNvSpPr txBox="1"/>
          <p:nvPr/>
        </p:nvSpPr>
        <p:spPr>
          <a:xfrm>
            <a:off x="7830448" y="2414383"/>
            <a:ext cx="1569251" cy="338554"/>
          </a:xfrm>
          <a:prstGeom prst="rect">
            <a:avLst/>
          </a:prstGeom>
          <a:noFill/>
        </p:spPr>
        <p:txBody>
          <a:bodyPr wrap="square" rtlCol="0">
            <a:spAutoFit/>
          </a:bodyPr>
          <a:lstStyle/>
          <a:p>
            <a:pPr algn="ctr"/>
            <a:r>
              <a:rPr lang="en-US" sz="1600" b="1" i="1" dirty="0" err="1">
                <a:solidFill>
                  <a:srgbClr val="FFFFFF"/>
                </a:solidFill>
              </a:rPr>
              <a:t>NoSQL</a:t>
            </a:r>
            <a:endParaRPr lang="en-US" sz="1600" b="1" i="1" dirty="0">
              <a:solidFill>
                <a:srgbClr val="FFFFFF"/>
              </a:solidFill>
            </a:endParaRPr>
          </a:p>
        </p:txBody>
      </p:sp>
      <p:sp>
        <p:nvSpPr>
          <p:cNvPr id="60" name="TextBox 59"/>
          <p:cNvSpPr txBox="1"/>
          <p:nvPr/>
        </p:nvSpPr>
        <p:spPr>
          <a:xfrm>
            <a:off x="9399700" y="2394519"/>
            <a:ext cx="1495972" cy="338554"/>
          </a:xfrm>
          <a:prstGeom prst="rect">
            <a:avLst/>
          </a:prstGeom>
          <a:noFill/>
        </p:spPr>
        <p:txBody>
          <a:bodyPr wrap="square" rtlCol="0">
            <a:spAutoFit/>
          </a:bodyPr>
          <a:lstStyle/>
          <a:p>
            <a:pPr algn="ctr"/>
            <a:r>
              <a:rPr lang="en-US" sz="1600" b="1" i="1" dirty="0" smtClean="0">
                <a:solidFill>
                  <a:srgbClr val="FFFFFF"/>
                </a:solidFill>
              </a:rPr>
              <a:t>Identity</a:t>
            </a:r>
            <a:endParaRPr lang="en-US" sz="1600" b="1" i="1" dirty="0">
              <a:solidFill>
                <a:srgbClr val="FFFFFF"/>
              </a:solidFill>
            </a:endParaRPr>
          </a:p>
        </p:txBody>
      </p:sp>
      <p:sp>
        <p:nvSpPr>
          <p:cNvPr id="61" name="TextBox 60"/>
          <p:cNvSpPr txBox="1"/>
          <p:nvPr/>
        </p:nvSpPr>
        <p:spPr>
          <a:xfrm>
            <a:off x="10927122" y="2174619"/>
            <a:ext cx="1385476" cy="584775"/>
          </a:xfrm>
          <a:prstGeom prst="rect">
            <a:avLst/>
          </a:prstGeom>
          <a:noFill/>
        </p:spPr>
        <p:txBody>
          <a:bodyPr wrap="square" rtlCol="0">
            <a:spAutoFit/>
          </a:bodyPr>
          <a:lstStyle/>
          <a:p>
            <a:pPr algn="ctr"/>
            <a:r>
              <a:rPr lang="en-US" sz="1600" b="1" i="1" dirty="0" smtClean="0">
                <a:solidFill>
                  <a:srgbClr val="FFFFFF"/>
                </a:solidFill>
              </a:rPr>
              <a:t>Machine</a:t>
            </a:r>
          </a:p>
          <a:p>
            <a:pPr algn="ctr"/>
            <a:r>
              <a:rPr lang="en-US" sz="1600" b="1" i="1" dirty="0" smtClean="0">
                <a:solidFill>
                  <a:srgbClr val="FFFFFF"/>
                </a:solidFill>
              </a:rPr>
              <a:t>Learning</a:t>
            </a:r>
            <a:endParaRPr lang="en-US" sz="1600" b="1" i="1" dirty="0">
              <a:solidFill>
                <a:srgbClr val="FFFFFF"/>
              </a:solidFill>
            </a:endParaRPr>
          </a:p>
        </p:txBody>
      </p:sp>
      <p:sp>
        <p:nvSpPr>
          <p:cNvPr id="62" name="TextBox 61"/>
          <p:cNvSpPr txBox="1"/>
          <p:nvPr/>
        </p:nvSpPr>
        <p:spPr>
          <a:xfrm>
            <a:off x="4777910" y="2420840"/>
            <a:ext cx="1494328" cy="338554"/>
          </a:xfrm>
          <a:prstGeom prst="rect">
            <a:avLst/>
          </a:prstGeom>
          <a:noFill/>
        </p:spPr>
        <p:txBody>
          <a:bodyPr wrap="square" rtlCol="0">
            <a:spAutoFit/>
          </a:bodyPr>
          <a:lstStyle/>
          <a:p>
            <a:pPr algn="ctr"/>
            <a:r>
              <a:rPr lang="en-US" sz="1600" b="1" i="1" dirty="0" smtClean="0">
                <a:solidFill>
                  <a:srgbClr val="FFFFFF"/>
                </a:solidFill>
              </a:rPr>
              <a:t>Blobs</a:t>
            </a:r>
            <a:endParaRPr lang="en-US" sz="1600" b="1" i="1" dirty="0">
              <a:solidFill>
                <a:srgbClr val="FFFFFF"/>
              </a:solidFill>
            </a:endParaRPr>
          </a:p>
        </p:txBody>
      </p:sp>
      <p:sp>
        <p:nvSpPr>
          <p:cNvPr id="54" name="TextBox 53"/>
          <p:cNvSpPr txBox="1"/>
          <p:nvPr/>
        </p:nvSpPr>
        <p:spPr>
          <a:xfrm>
            <a:off x="60643" y="5808087"/>
            <a:ext cx="1641935" cy="584775"/>
          </a:xfrm>
          <a:prstGeom prst="rect">
            <a:avLst/>
          </a:prstGeom>
          <a:noFill/>
        </p:spPr>
        <p:txBody>
          <a:bodyPr wrap="square" rtlCol="0">
            <a:spAutoFit/>
          </a:bodyPr>
          <a:lstStyle/>
          <a:p>
            <a:pPr algn="r"/>
            <a:r>
              <a:rPr lang="en-US" sz="1600" b="1" dirty="0">
                <a:solidFill>
                  <a:srgbClr val="FFFFFF"/>
                </a:solidFill>
              </a:rPr>
              <a:t>Salesforce.com Force.com</a:t>
            </a:r>
          </a:p>
        </p:txBody>
      </p:sp>
    </p:spTree>
    <p:extLst>
      <p:ext uri="{BB962C8B-B14F-4D97-AF65-F5344CB8AC3E}">
        <p14:creationId xmlns:p14="http://schemas.microsoft.com/office/powerpoint/2010/main" val="3216695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500"/>
                                        <p:tgtEl>
                                          <p:spTgt spid="8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fade">
                                      <p:cBhvr>
                                        <p:cTn id="22" dur="500"/>
                                        <p:tgtEl>
                                          <p:spTgt spid="8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8"/>
                                        </p:tgtEl>
                                        <p:attrNameLst>
                                          <p:attrName>style.visibility</p:attrName>
                                        </p:attrNameLst>
                                      </p:cBhvr>
                                      <p:to>
                                        <p:strVal val="visible"/>
                                      </p:to>
                                    </p:set>
                                    <p:animEffect transition="in" filter="fade">
                                      <p:cBhvr>
                                        <p:cTn id="27" dur="500"/>
                                        <p:tgtEl>
                                          <p:spTgt spid="9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5"/>
                                        </p:tgtEl>
                                        <p:attrNameLst>
                                          <p:attrName>style.visibility</p:attrName>
                                        </p:attrNameLst>
                                      </p:cBhvr>
                                      <p:to>
                                        <p:strVal val="visible"/>
                                      </p:to>
                                    </p:set>
                                    <p:animEffect transition="in" filter="fade">
                                      <p:cBhvr>
                                        <p:cTn id="32" dur="500"/>
                                        <p:tgtEl>
                                          <p:spTgt spid="10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75" grpId="0"/>
      <p:bldP spid="82" grpId="0"/>
      <p:bldP spid="88" grpId="0"/>
      <p:bldP spid="98" grpId="0"/>
      <p:bldP spid="105" grpId="0"/>
      <p:bldP spid="1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Azure </a:t>
            </a:r>
            <a:r>
              <a:rPr lang="en-US" dirty="0" smtClean="0"/>
              <a:t>Active </a:t>
            </a:r>
            <a:r>
              <a:rPr lang="en-US" dirty="0"/>
              <a:t>Directory Premium</a:t>
            </a:r>
            <a:r>
              <a:rPr lang="en-US" dirty="0" smtClean="0"/>
              <a:t/>
            </a:r>
            <a:br>
              <a:rPr lang="en-US" dirty="0" smtClean="0"/>
            </a:br>
            <a:r>
              <a:rPr lang="en-US" sz="3200" dirty="0">
                <a:solidFill>
                  <a:schemeClr val="tx1"/>
                </a:solidFill>
              </a:rPr>
              <a:t>Single sign-on for SaaS applications</a:t>
            </a:r>
          </a:p>
        </p:txBody>
      </p:sp>
      <p:sp>
        <p:nvSpPr>
          <p:cNvPr id="79" name="Rectangle 78"/>
          <p:cNvSpPr/>
          <p:nvPr/>
        </p:nvSpPr>
        <p:spPr>
          <a:xfrm>
            <a:off x="883175" y="1695017"/>
            <a:ext cx="11259104" cy="2099743"/>
          </a:xfrm>
          <a:prstGeom prst="rect">
            <a:avLst/>
          </a:prstGeom>
          <a:ln>
            <a:tailEnd type="stealth" w="lg" len="lg"/>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endParaRPr lang="en-US" sz="1836" dirty="0" err="1">
              <a:solidFill>
                <a:srgbClr val="47D8FF"/>
              </a:solidFill>
            </a:endParaRPr>
          </a:p>
        </p:txBody>
      </p:sp>
      <p:sp>
        <p:nvSpPr>
          <p:cNvPr id="84" name="TextBox 83"/>
          <p:cNvSpPr txBox="1"/>
          <p:nvPr/>
        </p:nvSpPr>
        <p:spPr>
          <a:xfrm rot="16200000">
            <a:off x="-359544" y="2544387"/>
            <a:ext cx="2109037" cy="410345"/>
          </a:xfrm>
          <a:prstGeom prst="rect">
            <a:avLst/>
          </a:prstGeom>
          <a:solidFill>
            <a:srgbClr val="800000"/>
          </a:solidFill>
          <a:ln w="12700">
            <a:noFill/>
            <a:tailEnd type="stealth" w="lg" len="lg"/>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defPPr>
              <a:defRPr lang="en-US"/>
            </a:defPPr>
            <a:lvl1pPr algn="ctr">
              <a:defRPr>
                <a:solidFill>
                  <a:schemeClr val="tx2"/>
                </a:solidFill>
              </a:defRPr>
            </a:lvl1pPr>
          </a:lstStyle>
          <a:p>
            <a:r>
              <a:rPr lang="en-US" sz="1632" dirty="0">
                <a:solidFill>
                  <a:srgbClr val="FFFFFF"/>
                </a:solidFill>
              </a:rPr>
              <a:t>ENTERPRISE</a:t>
            </a:r>
          </a:p>
        </p:txBody>
      </p:sp>
      <p:grpSp>
        <p:nvGrpSpPr>
          <p:cNvPr id="6" name="Group 5"/>
          <p:cNvGrpSpPr/>
          <p:nvPr/>
        </p:nvGrpSpPr>
        <p:grpSpPr>
          <a:xfrm>
            <a:off x="489801" y="4019903"/>
            <a:ext cx="7370692" cy="2843779"/>
            <a:chOff x="489801" y="4019903"/>
            <a:chExt cx="7370692" cy="2843779"/>
          </a:xfrm>
        </p:grpSpPr>
        <p:sp>
          <p:nvSpPr>
            <p:cNvPr id="64" name="Rectangle 63"/>
            <p:cNvSpPr/>
            <p:nvPr/>
          </p:nvSpPr>
          <p:spPr>
            <a:xfrm>
              <a:off x="899229" y="4019903"/>
              <a:ext cx="6961264" cy="2843779"/>
            </a:xfrm>
            <a:prstGeom prst="rect">
              <a:avLst/>
            </a:prstGeom>
            <a:gradFill flip="none" rotWithShape="1">
              <a:gsLst>
                <a:gs pos="2000">
                  <a:schemeClr val="accent3">
                    <a:lumMod val="50000"/>
                  </a:schemeClr>
                </a:gs>
                <a:gs pos="100000">
                  <a:schemeClr val="accent3">
                    <a:lumMod val="75000"/>
                  </a:schemeClr>
                </a:gs>
              </a:gsLst>
              <a:lin ang="5400000" scaled="0"/>
              <a:tileRect/>
            </a:gradFill>
            <a:ln w="12700">
              <a:noFill/>
              <a:tailEnd type="stealth" w="lg" len="lg"/>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endParaRPr lang="en-US" sz="1836" dirty="0" err="1">
                <a:solidFill>
                  <a:srgbClr val="47D8FF"/>
                </a:solidFill>
              </a:endParaRPr>
            </a:p>
          </p:txBody>
        </p:sp>
        <p:grpSp>
          <p:nvGrpSpPr>
            <p:cNvPr id="65" name="Group 64"/>
            <p:cNvGrpSpPr/>
            <p:nvPr/>
          </p:nvGrpSpPr>
          <p:grpSpPr>
            <a:xfrm>
              <a:off x="1407370" y="4237264"/>
              <a:ext cx="6452238" cy="2570318"/>
              <a:chOff x="515938" y="742950"/>
              <a:chExt cx="11331574" cy="5543551"/>
            </a:xfrm>
          </p:grpSpPr>
          <p:grpSp>
            <p:nvGrpSpPr>
              <p:cNvPr id="66" name="Group 65"/>
              <p:cNvGrpSpPr/>
              <p:nvPr/>
            </p:nvGrpSpPr>
            <p:grpSpPr>
              <a:xfrm>
                <a:off x="515938" y="742950"/>
                <a:ext cx="11331574" cy="5276850"/>
                <a:chOff x="515938" y="742950"/>
                <a:chExt cx="11331574" cy="5276850"/>
              </a:xfrm>
            </p:grpSpPr>
            <p:grpSp>
              <p:nvGrpSpPr>
                <p:cNvPr id="70" name="Group 69"/>
                <p:cNvGrpSpPr/>
                <p:nvPr/>
              </p:nvGrpSpPr>
              <p:grpSpPr>
                <a:xfrm>
                  <a:off x="515938" y="742950"/>
                  <a:ext cx="11331574" cy="5276850"/>
                  <a:chOff x="515938" y="742950"/>
                  <a:chExt cx="11331574" cy="5276850"/>
                </a:xfrm>
              </p:grpSpPr>
              <p:pic>
                <p:nvPicPr>
                  <p:cNvPr id="73" name="Picture 7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3138" y="1447800"/>
                    <a:ext cx="7152701" cy="4038600"/>
                  </a:xfrm>
                  <a:prstGeom prst="rect">
                    <a:avLst/>
                  </a:prstGeom>
                  <a:noFill/>
                  <a:ln w="9525">
                    <a:noFill/>
                    <a:miter lim="800000"/>
                    <a:headEnd/>
                    <a:tailEnd/>
                  </a:ln>
                  <a:effectLst/>
                </p:spPr>
              </p:pic>
              <p:pic>
                <p:nvPicPr>
                  <p:cNvPr id="74" name="Picture 7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04312" y="1219200"/>
                    <a:ext cx="7152701" cy="4038600"/>
                  </a:xfrm>
                  <a:prstGeom prst="rect">
                    <a:avLst/>
                  </a:prstGeom>
                  <a:noFill/>
                  <a:ln w="9525">
                    <a:noFill/>
                    <a:miter lim="800000"/>
                    <a:headEnd/>
                    <a:tailEnd/>
                  </a:ln>
                  <a:effectLst/>
                </p:spPr>
              </p:pic>
              <p:pic>
                <p:nvPicPr>
                  <p:cNvPr id="75" name="Picture 7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5938" y="3276600"/>
                    <a:ext cx="5448300" cy="2743200"/>
                  </a:xfrm>
                  <a:prstGeom prst="rect">
                    <a:avLst/>
                  </a:prstGeom>
                  <a:noFill/>
                  <a:ln w="9525">
                    <a:noFill/>
                    <a:miter lim="800000"/>
                    <a:headEnd/>
                    <a:tailEnd/>
                  </a:ln>
                  <a:effectLst/>
                </p:spPr>
              </p:pic>
              <p:pic>
                <p:nvPicPr>
                  <p:cNvPr id="76" name="Picture 7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94012" y="3276600"/>
                    <a:ext cx="5448300" cy="2743200"/>
                  </a:xfrm>
                  <a:prstGeom prst="rect">
                    <a:avLst/>
                  </a:prstGeom>
                  <a:noFill/>
                  <a:ln w="9525">
                    <a:noFill/>
                    <a:miter lim="800000"/>
                    <a:headEnd/>
                    <a:tailEnd/>
                  </a:ln>
                  <a:effectLst/>
                </p:spPr>
              </p:pic>
              <p:pic>
                <p:nvPicPr>
                  <p:cNvPr id="77" name="Picture 7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9212" y="3276600"/>
                    <a:ext cx="5448300" cy="2743200"/>
                  </a:xfrm>
                  <a:prstGeom prst="rect">
                    <a:avLst/>
                  </a:prstGeom>
                  <a:noFill/>
                  <a:ln w="9525">
                    <a:noFill/>
                    <a:miter lim="800000"/>
                    <a:headEnd/>
                    <a:tailEnd/>
                  </a:ln>
                  <a:effectLst/>
                </p:spPr>
              </p:pic>
              <p:pic>
                <p:nvPicPr>
                  <p:cNvPr id="78" name="Picture 77"/>
                  <p:cNvPicPr>
                    <a:picLocks noChangeAspect="1" noChangeArrowheads="1"/>
                  </p:cNvPicPr>
                  <p:nvPr/>
                </p:nvPicPr>
                <p:blipFill>
                  <a:blip r:embed="rId5" cstate="email">
                    <a:lum bright="22000" contrast="1000"/>
                    <a:extLst>
                      <a:ext uri="{28A0092B-C50C-407E-A947-70E740481C1C}">
                        <a14:useLocalDpi xmlns:a14="http://schemas.microsoft.com/office/drawing/2010/main"/>
                      </a:ext>
                    </a:extLst>
                  </a:blip>
                  <a:srcRect/>
                  <a:stretch>
                    <a:fillRect/>
                  </a:stretch>
                </p:blipFill>
                <p:spPr bwMode="auto">
                  <a:xfrm>
                    <a:off x="3427412" y="742950"/>
                    <a:ext cx="6229350" cy="2324100"/>
                  </a:xfrm>
                  <a:prstGeom prst="rect">
                    <a:avLst/>
                  </a:prstGeom>
                  <a:noFill/>
                  <a:ln w="9525">
                    <a:noFill/>
                    <a:miter lim="800000"/>
                    <a:headEnd/>
                    <a:tailEnd/>
                  </a:ln>
                  <a:effectLst/>
                </p:spPr>
              </p:pic>
            </p:grpSp>
            <p:pic>
              <p:nvPicPr>
                <p:cNvPr id="71" name="Picture 7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9900000">
                  <a:off x="1286950" y="1509107"/>
                  <a:ext cx="5600700" cy="3162300"/>
                </a:xfrm>
                <a:prstGeom prst="rect">
                  <a:avLst/>
                </a:prstGeom>
                <a:noFill/>
                <a:ln w="9525">
                  <a:noFill/>
                  <a:miter lim="800000"/>
                  <a:headEnd/>
                  <a:tailEnd/>
                </a:ln>
                <a:effectLst/>
              </p:spPr>
            </p:pic>
            <p:pic>
              <p:nvPicPr>
                <p:cNvPr id="72" name="Picture 7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9900000">
                  <a:off x="5742501" y="1509107"/>
                  <a:ext cx="5600701" cy="3162300"/>
                </a:xfrm>
                <a:prstGeom prst="rect">
                  <a:avLst/>
                </a:prstGeom>
                <a:noFill/>
                <a:ln w="9525">
                  <a:noFill/>
                  <a:miter lim="800000"/>
                  <a:headEnd/>
                  <a:tailEnd/>
                </a:ln>
                <a:effectLst/>
              </p:spPr>
            </p:pic>
          </p:grpSp>
          <p:pic>
            <p:nvPicPr>
              <p:cNvPr id="67" name="Picture 6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46212" y="3124200"/>
                <a:ext cx="5600700" cy="3162300"/>
              </a:xfrm>
              <a:prstGeom prst="rect">
                <a:avLst/>
              </a:prstGeom>
              <a:noFill/>
              <a:ln w="9525">
                <a:noFill/>
                <a:miter lim="800000"/>
                <a:headEnd/>
                <a:tailEnd/>
              </a:ln>
              <a:effectLst/>
            </p:spPr>
          </p:pic>
          <p:pic>
            <p:nvPicPr>
              <p:cNvPr id="68" name="Picture 6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03812" y="3124200"/>
                <a:ext cx="5600700" cy="3162300"/>
              </a:xfrm>
              <a:prstGeom prst="rect">
                <a:avLst/>
              </a:prstGeom>
              <a:noFill/>
              <a:ln w="9525">
                <a:noFill/>
                <a:miter lim="800000"/>
                <a:headEnd/>
                <a:tailEnd/>
              </a:ln>
              <a:effectLst/>
            </p:spPr>
          </p:pic>
          <p:pic>
            <p:nvPicPr>
              <p:cNvPr id="69" name="Picture 6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46811" y="3124200"/>
                <a:ext cx="5600701" cy="3162301"/>
              </a:xfrm>
              <a:prstGeom prst="rect">
                <a:avLst/>
              </a:prstGeom>
              <a:noFill/>
              <a:ln w="9525">
                <a:noFill/>
                <a:miter lim="800000"/>
                <a:headEnd/>
                <a:tailEnd/>
              </a:ln>
              <a:effectLst/>
            </p:spPr>
          </p:pic>
        </p:grpSp>
        <p:sp>
          <p:nvSpPr>
            <p:cNvPr id="85" name="TextBox 84"/>
            <p:cNvSpPr txBox="1"/>
            <p:nvPr/>
          </p:nvSpPr>
          <p:spPr>
            <a:xfrm rot="16200000">
              <a:off x="-727921" y="5239110"/>
              <a:ext cx="2842294" cy="406850"/>
            </a:xfrm>
            <a:prstGeom prst="rect">
              <a:avLst/>
            </a:prstGeom>
            <a:solidFill>
              <a:schemeClr val="accent3"/>
            </a:solidFill>
            <a:ln w="12700">
              <a:noFill/>
              <a:tailEnd type="stealth" w="lg" len="lg"/>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defPPr>
                <a:defRPr lang="en-US"/>
              </a:defPPr>
              <a:lvl1pPr algn="ctr">
                <a:defRPr>
                  <a:solidFill>
                    <a:schemeClr val="tx2"/>
                  </a:solidFill>
                </a:defRPr>
              </a:lvl1pPr>
            </a:lstStyle>
            <a:p>
              <a:r>
                <a:rPr lang="en-US" sz="1632" dirty="0">
                  <a:solidFill>
                    <a:srgbClr val="FFFFFF"/>
                  </a:solidFill>
                </a:rPr>
                <a:t>MICROSOFT AZURE</a:t>
              </a:r>
            </a:p>
          </p:txBody>
        </p:sp>
      </p:grpSp>
      <p:cxnSp>
        <p:nvCxnSpPr>
          <p:cNvPr id="88" name="Elbow Connector 87"/>
          <p:cNvCxnSpPr>
            <a:stCxn id="86" idx="2"/>
            <a:endCxn id="15" idx="2"/>
          </p:cNvCxnSpPr>
          <p:nvPr/>
        </p:nvCxnSpPr>
        <p:spPr>
          <a:xfrm rot="16200000" flipH="1">
            <a:off x="2301583" y="3056139"/>
            <a:ext cx="696193" cy="1632753"/>
          </a:xfrm>
          <a:prstGeom prst="bentConnector2">
            <a:avLst/>
          </a:prstGeom>
          <a:ln w="28575">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92" name="Group 91"/>
          <p:cNvGrpSpPr/>
          <p:nvPr/>
        </p:nvGrpSpPr>
        <p:grpSpPr>
          <a:xfrm>
            <a:off x="4757327" y="2367493"/>
            <a:ext cx="937485" cy="347364"/>
            <a:chOff x="2690699" y="2933515"/>
            <a:chExt cx="919186" cy="340584"/>
          </a:xfrm>
        </p:grpSpPr>
        <p:sp>
          <p:nvSpPr>
            <p:cNvPr id="93" name="Oval 92"/>
            <p:cNvSpPr/>
            <p:nvPr/>
          </p:nvSpPr>
          <p:spPr>
            <a:xfrm>
              <a:off x="2690699" y="2933515"/>
              <a:ext cx="340586" cy="340584"/>
            </a:xfrm>
            <a:prstGeom prst="ellipse">
              <a:avLst/>
            </a:prstGeom>
            <a:solidFill>
              <a:srgbClr val="800000"/>
            </a:solidFill>
            <a:ln>
              <a:tailEnd type="stealth" w="lg" len="lg"/>
            </a:ln>
          </p:spPr>
          <p:style>
            <a:lnRef idx="0">
              <a:schemeClr val="accent1"/>
            </a:lnRef>
            <a:fillRef idx="3">
              <a:schemeClr val="accent1"/>
            </a:fillRef>
            <a:effectRef idx="3">
              <a:schemeClr val="accent1"/>
            </a:effectRef>
            <a:fontRef idx="minor">
              <a:schemeClr val="lt1"/>
            </a:fontRef>
          </p:style>
          <p:txBody>
            <a:bodyPr wrap="none" bIns="46630" rtlCol="0" anchor="ctr"/>
            <a:lstStyle/>
            <a:p>
              <a:pPr algn="ctr"/>
              <a:r>
                <a:rPr lang="en-US" sz="1632" dirty="0">
                  <a:solidFill>
                    <a:srgbClr val="FFFFFF"/>
                  </a:solidFill>
                </a:rPr>
                <a:t>2</a:t>
              </a:r>
            </a:p>
          </p:txBody>
        </p:sp>
        <p:sp>
          <p:nvSpPr>
            <p:cNvPr id="94" name="TextBox 93"/>
            <p:cNvSpPr txBox="1"/>
            <p:nvPr/>
          </p:nvSpPr>
          <p:spPr>
            <a:xfrm>
              <a:off x="3022419" y="2965307"/>
              <a:ext cx="587466" cy="280718"/>
            </a:xfrm>
            <a:prstGeom prst="rect">
              <a:avLst/>
            </a:prstGeom>
            <a:noFill/>
          </p:spPr>
          <p:txBody>
            <a:bodyPr wrap="square" rtlCol="0">
              <a:spAutoFit/>
            </a:bodyPr>
            <a:lstStyle>
              <a:defPPr>
                <a:defRPr lang="en-US"/>
              </a:defPPr>
              <a:lvl1pPr algn="ctr">
                <a:defRPr sz="1400" b="1" i="1">
                  <a:solidFill>
                    <a:schemeClr val="tx2"/>
                  </a:solidFill>
                </a:defRPr>
              </a:lvl1pPr>
            </a:lstStyle>
            <a:p>
              <a:pPr algn="l"/>
              <a:r>
                <a:rPr lang="en-US" sz="1224" b="0" i="0" dirty="0">
                  <a:solidFill>
                    <a:srgbClr val="FFFFFF"/>
                  </a:solidFill>
                </a:rPr>
                <a:t>Login</a:t>
              </a:r>
            </a:p>
          </p:txBody>
        </p:sp>
      </p:grpSp>
      <p:grpSp>
        <p:nvGrpSpPr>
          <p:cNvPr id="10" name="Group 9"/>
          <p:cNvGrpSpPr/>
          <p:nvPr/>
        </p:nvGrpSpPr>
        <p:grpSpPr>
          <a:xfrm>
            <a:off x="1114238" y="2334223"/>
            <a:ext cx="1438130" cy="1190196"/>
            <a:chOff x="9767436" y="1784408"/>
            <a:chExt cx="1410059" cy="1166965"/>
          </a:xfrm>
        </p:grpSpPr>
        <p:sp>
          <p:nvSpPr>
            <p:cNvPr id="86" name="TextBox 85"/>
            <p:cNvSpPr txBox="1"/>
            <p:nvPr/>
          </p:nvSpPr>
          <p:spPr>
            <a:xfrm>
              <a:off x="9767436" y="2607881"/>
              <a:ext cx="1410059" cy="343492"/>
            </a:xfrm>
            <a:prstGeom prst="rect">
              <a:avLst/>
            </a:prstGeom>
            <a:noFill/>
          </p:spPr>
          <p:txBody>
            <a:bodyPr wrap="square" rtlCol="0">
              <a:spAutoFit/>
            </a:bodyPr>
            <a:lstStyle>
              <a:defPPr>
                <a:defRPr lang="en-US"/>
              </a:defPPr>
              <a:lvl1pPr algn="ctr">
                <a:buClr>
                  <a:schemeClr val="tx1"/>
                </a:buClr>
                <a:defRPr sz="1600">
                  <a:solidFill>
                    <a:schemeClr val="tx2"/>
                  </a:solidFill>
                </a:defRPr>
              </a:lvl1pPr>
            </a:lstStyle>
            <a:p>
              <a:pPr>
                <a:buClr>
                  <a:srgbClr val="FFFFFF"/>
                </a:buClr>
              </a:pPr>
              <a:r>
                <a:rPr lang="en-US" sz="1632" b="1" dirty="0">
                  <a:solidFill>
                    <a:srgbClr val="FFFFFF"/>
                  </a:solidFill>
                </a:rPr>
                <a:t>IT Admin</a:t>
              </a:r>
            </a:p>
          </p:txBody>
        </p:sp>
        <p:pic>
          <p:nvPicPr>
            <p:cNvPr id="117"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165570" y="1784408"/>
              <a:ext cx="54292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6" name="Rounded Rectangle 125"/>
          <p:cNvSpPr/>
          <p:nvPr/>
        </p:nvSpPr>
        <p:spPr>
          <a:xfrm>
            <a:off x="2578341" y="2353702"/>
            <a:ext cx="1914021" cy="869580"/>
          </a:xfrm>
          <a:prstGeom prst="roundRect">
            <a:avLst>
              <a:gd name="adj" fmla="val 0"/>
            </a:avLst>
          </a:prstGeom>
          <a:ln>
            <a:tailEnd type="stealth" w="lg" len="lg"/>
          </a:ln>
        </p:spPr>
        <p:style>
          <a:lnRef idx="0">
            <a:schemeClr val="dk1"/>
          </a:lnRef>
          <a:fillRef idx="3">
            <a:schemeClr val="dk1"/>
          </a:fillRef>
          <a:effectRef idx="3">
            <a:schemeClr val="dk1"/>
          </a:effectRef>
          <a:fontRef idx="minor">
            <a:schemeClr val="lt1"/>
          </a:fontRef>
        </p:style>
        <p:txBody>
          <a:bodyPr rtlCol="0" anchor="ctr"/>
          <a:lstStyle/>
          <a:p>
            <a:pPr algn="ctr" defTabSz="932559">
              <a:buClr>
                <a:srgbClr val="FFFFFF"/>
              </a:buClr>
            </a:pPr>
            <a:r>
              <a:rPr lang="en-US" sz="1632" b="1" dirty="0">
                <a:solidFill>
                  <a:srgbClr val="FFFFFF"/>
                </a:solidFill>
              </a:rPr>
              <a:t>Windows Server Active Directory</a:t>
            </a:r>
          </a:p>
        </p:txBody>
      </p:sp>
      <p:grpSp>
        <p:nvGrpSpPr>
          <p:cNvPr id="11" name="Group 10"/>
          <p:cNvGrpSpPr/>
          <p:nvPr/>
        </p:nvGrpSpPr>
        <p:grpSpPr>
          <a:xfrm>
            <a:off x="5567745" y="2342419"/>
            <a:ext cx="911225" cy="1158331"/>
            <a:chOff x="1688982" y="2030211"/>
            <a:chExt cx="893439" cy="1135722"/>
          </a:xfrm>
        </p:grpSpPr>
        <p:sp>
          <p:nvSpPr>
            <p:cNvPr id="157" name="TextBox 156"/>
            <p:cNvSpPr txBox="1"/>
            <p:nvPr/>
          </p:nvSpPr>
          <p:spPr>
            <a:xfrm>
              <a:off x="1688982" y="2829146"/>
              <a:ext cx="893439" cy="336787"/>
            </a:xfrm>
            <a:prstGeom prst="rect">
              <a:avLst/>
            </a:prstGeom>
            <a:noFill/>
          </p:spPr>
          <p:txBody>
            <a:bodyPr wrap="square" rtlCol="0">
              <a:spAutoFit/>
            </a:bodyPr>
            <a:lstStyle/>
            <a:p>
              <a:pPr algn="ctr">
                <a:buClr>
                  <a:srgbClr val="FFFFFF"/>
                </a:buClr>
              </a:pPr>
              <a:r>
                <a:rPr lang="en-US" sz="1632" b="1" dirty="0">
                  <a:solidFill>
                    <a:srgbClr val="FFFFFF"/>
                  </a:solidFill>
                </a:rPr>
                <a:t>User</a:t>
              </a:r>
            </a:p>
          </p:txBody>
        </p:sp>
        <p:pic>
          <p:nvPicPr>
            <p:cNvPr id="160" name="Picture 159" descr="6.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1814580" y="2030211"/>
              <a:ext cx="540637" cy="789966"/>
            </a:xfrm>
            <a:prstGeom prst="rect">
              <a:avLst/>
            </a:prstGeom>
          </p:spPr>
        </p:pic>
      </p:grpSp>
      <p:cxnSp>
        <p:nvCxnSpPr>
          <p:cNvPr id="161" name="Straight Arrow Connector 160"/>
          <p:cNvCxnSpPr/>
          <p:nvPr/>
        </p:nvCxnSpPr>
        <p:spPr>
          <a:xfrm flipH="1">
            <a:off x="4478572" y="2788491"/>
            <a:ext cx="1186732" cy="1"/>
          </a:xfrm>
          <a:prstGeom prst="straightConnector1">
            <a:avLst/>
          </a:prstGeom>
          <a:ln w="28575">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162" name="Group 161"/>
          <p:cNvGrpSpPr/>
          <p:nvPr/>
        </p:nvGrpSpPr>
        <p:grpSpPr>
          <a:xfrm>
            <a:off x="1815649" y="4343988"/>
            <a:ext cx="1484712" cy="347364"/>
            <a:chOff x="2690699" y="2933515"/>
            <a:chExt cx="1455732" cy="340584"/>
          </a:xfrm>
        </p:grpSpPr>
        <p:sp>
          <p:nvSpPr>
            <p:cNvPr id="163" name="Oval 162"/>
            <p:cNvSpPr/>
            <p:nvPr/>
          </p:nvSpPr>
          <p:spPr>
            <a:xfrm>
              <a:off x="2690699" y="2933515"/>
              <a:ext cx="340586" cy="340584"/>
            </a:xfrm>
            <a:prstGeom prst="ellipse">
              <a:avLst/>
            </a:prstGeom>
            <a:solidFill>
              <a:srgbClr val="800000"/>
            </a:solidFill>
            <a:ln>
              <a:tailEnd type="stealth" w="lg" len="lg"/>
            </a:ln>
          </p:spPr>
          <p:style>
            <a:lnRef idx="0">
              <a:schemeClr val="accent1"/>
            </a:lnRef>
            <a:fillRef idx="3">
              <a:schemeClr val="accent1"/>
            </a:fillRef>
            <a:effectRef idx="3">
              <a:schemeClr val="accent1"/>
            </a:effectRef>
            <a:fontRef idx="minor">
              <a:schemeClr val="lt1"/>
            </a:fontRef>
          </p:style>
          <p:txBody>
            <a:bodyPr wrap="none" bIns="46630" rtlCol="0" anchor="ctr"/>
            <a:lstStyle/>
            <a:p>
              <a:pPr algn="ctr"/>
              <a:r>
                <a:rPr lang="en-US" sz="1632" dirty="0">
                  <a:solidFill>
                    <a:srgbClr val="FFFFFF"/>
                  </a:solidFill>
                </a:rPr>
                <a:t>1</a:t>
              </a:r>
            </a:p>
          </p:txBody>
        </p:sp>
        <p:sp>
          <p:nvSpPr>
            <p:cNvPr id="164" name="TextBox 163"/>
            <p:cNvSpPr txBox="1"/>
            <p:nvPr/>
          </p:nvSpPr>
          <p:spPr>
            <a:xfrm>
              <a:off x="3022418" y="2958360"/>
              <a:ext cx="1124013" cy="275239"/>
            </a:xfrm>
            <a:prstGeom prst="rect">
              <a:avLst/>
            </a:prstGeom>
            <a:noFill/>
          </p:spPr>
          <p:txBody>
            <a:bodyPr wrap="square" rtlCol="0">
              <a:spAutoFit/>
            </a:bodyPr>
            <a:lstStyle>
              <a:defPPr>
                <a:defRPr lang="en-US"/>
              </a:defPPr>
              <a:lvl1pPr algn="ctr">
                <a:defRPr sz="1400" b="1" i="1">
                  <a:solidFill>
                    <a:schemeClr val="tx2"/>
                  </a:solidFill>
                </a:defRPr>
              </a:lvl1pPr>
            </a:lstStyle>
            <a:p>
              <a:pPr algn="l"/>
              <a:r>
                <a:rPr lang="en-US" sz="1224" b="0" i="0" dirty="0">
                  <a:solidFill>
                    <a:srgbClr val="FFFFFF"/>
                  </a:solidFill>
                </a:rPr>
                <a:t>Configure link</a:t>
              </a:r>
            </a:p>
          </p:txBody>
        </p:sp>
      </p:grpSp>
      <p:grpSp>
        <p:nvGrpSpPr>
          <p:cNvPr id="3" name="Group 2"/>
          <p:cNvGrpSpPr/>
          <p:nvPr/>
        </p:nvGrpSpPr>
        <p:grpSpPr>
          <a:xfrm>
            <a:off x="2509442" y="3223285"/>
            <a:ext cx="2016814" cy="2879310"/>
            <a:chOff x="2509442" y="3223285"/>
            <a:chExt cx="2016814" cy="2879310"/>
          </a:xfrm>
        </p:grpSpPr>
        <p:sp>
          <p:nvSpPr>
            <p:cNvPr id="141" name="Rounded Rectangle 140"/>
            <p:cNvSpPr/>
            <p:nvPr/>
          </p:nvSpPr>
          <p:spPr>
            <a:xfrm>
              <a:off x="2509442" y="5217977"/>
              <a:ext cx="2016814" cy="884618"/>
            </a:xfrm>
            <a:prstGeom prst="roundRect">
              <a:avLst>
                <a:gd name="adj" fmla="val 0"/>
              </a:avLst>
            </a:prstGeom>
            <a:ln>
              <a:tailEnd type="stealth" w="lg" len="lg"/>
            </a:ln>
          </p:spPr>
          <p:style>
            <a:lnRef idx="0">
              <a:schemeClr val="accent2"/>
            </a:lnRef>
            <a:fillRef idx="3">
              <a:schemeClr val="accent2"/>
            </a:fillRef>
            <a:effectRef idx="3">
              <a:schemeClr val="accent2"/>
            </a:effectRef>
            <a:fontRef idx="minor">
              <a:schemeClr val="lt1"/>
            </a:fontRef>
          </p:style>
          <p:txBody>
            <a:bodyPr rtlCol="0" anchor="ctr"/>
            <a:lstStyle/>
            <a:p>
              <a:pPr algn="ctr">
                <a:buClr>
                  <a:srgbClr val="FFFFFF"/>
                </a:buClr>
              </a:pPr>
              <a:r>
                <a:rPr lang="en-US" sz="1836" b="1" dirty="0">
                  <a:solidFill>
                    <a:srgbClr val="FFFFFF"/>
                  </a:solidFill>
                </a:rPr>
                <a:t>Azure </a:t>
              </a:r>
            </a:p>
            <a:p>
              <a:pPr algn="ctr">
                <a:buClr>
                  <a:srgbClr val="FFFFFF"/>
                </a:buClr>
              </a:pPr>
              <a:r>
                <a:rPr lang="en-US" sz="1836" b="1" dirty="0">
                  <a:solidFill>
                    <a:srgbClr val="FFFFFF"/>
                  </a:solidFill>
                </a:rPr>
                <a:t>Active Directory</a:t>
              </a:r>
            </a:p>
          </p:txBody>
        </p:sp>
        <p:sp>
          <p:nvSpPr>
            <p:cNvPr id="15" name="Up-Down Arrow 14"/>
            <p:cNvSpPr/>
            <p:nvPr/>
          </p:nvSpPr>
          <p:spPr>
            <a:xfrm>
              <a:off x="3404212" y="3223285"/>
              <a:ext cx="247377" cy="1994652"/>
            </a:xfrm>
            <a:prstGeom prst="upDownArrow">
              <a:avLst/>
            </a:prstGeom>
            <a:ln>
              <a:tailEnd type="stealth" w="lg" len="lg"/>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36">
                <a:solidFill>
                  <a:srgbClr val="47D8FF"/>
                </a:solidFill>
              </a:endParaRPr>
            </a:p>
          </p:txBody>
        </p:sp>
      </p:grpSp>
      <p:grpSp>
        <p:nvGrpSpPr>
          <p:cNvPr id="4" name="Group 3"/>
          <p:cNvGrpSpPr/>
          <p:nvPr/>
        </p:nvGrpSpPr>
        <p:grpSpPr>
          <a:xfrm>
            <a:off x="8367876" y="4020805"/>
            <a:ext cx="3774403" cy="2905457"/>
            <a:chOff x="8367876" y="4020805"/>
            <a:chExt cx="3774403" cy="2905457"/>
          </a:xfrm>
        </p:grpSpPr>
        <p:sp>
          <p:nvSpPr>
            <p:cNvPr id="181" name="Rectangle 180"/>
            <p:cNvSpPr/>
            <p:nvPr/>
          </p:nvSpPr>
          <p:spPr>
            <a:xfrm>
              <a:off x="8367876" y="4020805"/>
              <a:ext cx="3390558" cy="2903337"/>
            </a:xfrm>
            <a:prstGeom prst="rect">
              <a:avLst/>
            </a:prstGeom>
            <a:ln>
              <a:tailEnd type="stealth" w="lg" len="lg"/>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endParaRPr lang="en-US" sz="1836" dirty="0" err="1">
                <a:solidFill>
                  <a:srgbClr val="47D8FF"/>
                </a:solidFill>
              </a:endParaRPr>
            </a:p>
          </p:txBody>
        </p:sp>
        <p:grpSp>
          <p:nvGrpSpPr>
            <p:cNvPr id="182" name="Group 181"/>
            <p:cNvGrpSpPr/>
            <p:nvPr/>
          </p:nvGrpSpPr>
          <p:grpSpPr>
            <a:xfrm>
              <a:off x="8580437" y="4677647"/>
              <a:ext cx="3093814" cy="2011083"/>
              <a:chOff x="515938" y="1773674"/>
              <a:chExt cx="11756210" cy="4512827"/>
            </a:xfrm>
          </p:grpSpPr>
          <p:grpSp>
            <p:nvGrpSpPr>
              <p:cNvPr id="183" name="Group 182"/>
              <p:cNvGrpSpPr/>
              <p:nvPr/>
            </p:nvGrpSpPr>
            <p:grpSpPr>
              <a:xfrm>
                <a:off x="515938" y="1773674"/>
                <a:ext cx="11756210" cy="4253973"/>
                <a:chOff x="515938" y="1773674"/>
                <a:chExt cx="11756210" cy="4253973"/>
              </a:xfrm>
            </p:grpSpPr>
            <p:grpSp>
              <p:nvGrpSpPr>
                <p:cNvPr id="187" name="Group 186"/>
                <p:cNvGrpSpPr/>
                <p:nvPr/>
              </p:nvGrpSpPr>
              <p:grpSpPr>
                <a:xfrm>
                  <a:off x="515938" y="1773674"/>
                  <a:ext cx="11756210" cy="4253973"/>
                  <a:chOff x="515938" y="1773674"/>
                  <a:chExt cx="11756210" cy="4253973"/>
                </a:xfrm>
              </p:grpSpPr>
              <p:pic>
                <p:nvPicPr>
                  <p:cNvPr id="190" name="Picture 18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5123" y="1989047"/>
                    <a:ext cx="7152701" cy="4038600"/>
                  </a:xfrm>
                  <a:prstGeom prst="rect">
                    <a:avLst/>
                  </a:prstGeom>
                  <a:noFill/>
                  <a:ln w="9525">
                    <a:noFill/>
                    <a:miter lim="800000"/>
                    <a:headEnd/>
                    <a:tailEnd/>
                  </a:ln>
                  <a:effectLst/>
                </p:spPr>
              </p:pic>
              <p:pic>
                <p:nvPicPr>
                  <p:cNvPr id="191" name="Picture 19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19447" y="1773674"/>
                    <a:ext cx="7152701" cy="4038601"/>
                  </a:xfrm>
                  <a:prstGeom prst="rect">
                    <a:avLst/>
                  </a:prstGeom>
                  <a:noFill/>
                  <a:ln w="9525">
                    <a:noFill/>
                    <a:miter lim="800000"/>
                    <a:headEnd/>
                    <a:tailEnd/>
                  </a:ln>
                  <a:effectLst/>
                </p:spPr>
              </p:pic>
              <p:pic>
                <p:nvPicPr>
                  <p:cNvPr id="192" name="Picture 19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5938" y="3276600"/>
                    <a:ext cx="5448300" cy="2743200"/>
                  </a:xfrm>
                  <a:prstGeom prst="rect">
                    <a:avLst/>
                  </a:prstGeom>
                  <a:noFill/>
                  <a:ln w="9525">
                    <a:noFill/>
                    <a:miter lim="800000"/>
                    <a:headEnd/>
                    <a:tailEnd/>
                  </a:ln>
                  <a:effectLst/>
                </p:spPr>
              </p:pic>
              <p:pic>
                <p:nvPicPr>
                  <p:cNvPr id="193" name="Picture 19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94012" y="3276600"/>
                    <a:ext cx="5448300" cy="2743200"/>
                  </a:xfrm>
                  <a:prstGeom prst="rect">
                    <a:avLst/>
                  </a:prstGeom>
                  <a:noFill/>
                  <a:ln w="9525">
                    <a:noFill/>
                    <a:miter lim="800000"/>
                    <a:headEnd/>
                    <a:tailEnd/>
                  </a:ln>
                  <a:effectLst/>
                </p:spPr>
              </p:pic>
              <p:pic>
                <p:nvPicPr>
                  <p:cNvPr id="194" name="Picture 19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9212" y="3276600"/>
                    <a:ext cx="5448300" cy="2743200"/>
                  </a:xfrm>
                  <a:prstGeom prst="rect">
                    <a:avLst/>
                  </a:prstGeom>
                  <a:noFill/>
                  <a:ln w="9525">
                    <a:noFill/>
                    <a:miter lim="800000"/>
                    <a:headEnd/>
                    <a:tailEnd/>
                  </a:ln>
                  <a:effectLst/>
                </p:spPr>
              </p:pic>
              <p:pic>
                <p:nvPicPr>
                  <p:cNvPr id="195" name="Picture 194"/>
                  <p:cNvPicPr>
                    <a:picLocks noChangeAspect="1" noChangeArrowheads="1"/>
                  </p:cNvPicPr>
                  <p:nvPr/>
                </p:nvPicPr>
                <p:blipFill>
                  <a:blip r:embed="rId5" cstate="email">
                    <a:lum bright="22000" contrast="1000"/>
                    <a:extLst>
                      <a:ext uri="{28A0092B-C50C-407E-A947-70E740481C1C}">
                        <a14:useLocalDpi xmlns:a14="http://schemas.microsoft.com/office/drawing/2010/main"/>
                      </a:ext>
                    </a:extLst>
                  </a:blip>
                  <a:srcRect/>
                  <a:stretch>
                    <a:fillRect/>
                  </a:stretch>
                </p:blipFill>
                <p:spPr bwMode="auto">
                  <a:xfrm>
                    <a:off x="3870170" y="2100963"/>
                    <a:ext cx="6229350" cy="2324100"/>
                  </a:xfrm>
                  <a:prstGeom prst="rect">
                    <a:avLst/>
                  </a:prstGeom>
                  <a:noFill/>
                  <a:ln w="9525">
                    <a:noFill/>
                    <a:miter lim="800000"/>
                    <a:headEnd/>
                    <a:tailEnd/>
                  </a:ln>
                  <a:effectLst/>
                </p:spPr>
              </p:pic>
            </p:grpSp>
            <p:pic>
              <p:nvPicPr>
                <p:cNvPr id="188" name="Picture 18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9900000">
                  <a:off x="1433509" y="2227582"/>
                  <a:ext cx="5479745" cy="3094006"/>
                </a:xfrm>
                <a:prstGeom prst="rect">
                  <a:avLst/>
                </a:prstGeom>
                <a:noFill/>
                <a:ln w="9525">
                  <a:noFill/>
                  <a:miter lim="800000"/>
                  <a:headEnd/>
                  <a:tailEnd/>
                </a:ln>
                <a:effectLst/>
              </p:spPr>
            </p:pic>
            <p:pic>
              <p:nvPicPr>
                <p:cNvPr id="189" name="Picture 18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9900000">
                  <a:off x="5889058" y="2227582"/>
                  <a:ext cx="5479745" cy="3094006"/>
                </a:xfrm>
                <a:prstGeom prst="rect">
                  <a:avLst/>
                </a:prstGeom>
                <a:noFill/>
                <a:ln w="9525">
                  <a:noFill/>
                  <a:miter lim="800000"/>
                  <a:headEnd/>
                  <a:tailEnd/>
                </a:ln>
                <a:effectLst/>
              </p:spPr>
            </p:pic>
          </p:grpSp>
          <p:pic>
            <p:nvPicPr>
              <p:cNvPr id="184" name="Picture 18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46212" y="3124200"/>
                <a:ext cx="5600700" cy="3162300"/>
              </a:xfrm>
              <a:prstGeom prst="rect">
                <a:avLst/>
              </a:prstGeom>
              <a:noFill/>
              <a:ln w="9525">
                <a:noFill/>
                <a:miter lim="800000"/>
                <a:headEnd/>
                <a:tailEnd/>
              </a:ln>
              <a:effectLst/>
            </p:spPr>
          </p:pic>
          <p:pic>
            <p:nvPicPr>
              <p:cNvPr id="185" name="Picture 18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03812" y="3124200"/>
                <a:ext cx="5600700" cy="3162300"/>
              </a:xfrm>
              <a:prstGeom prst="rect">
                <a:avLst/>
              </a:prstGeom>
              <a:noFill/>
              <a:ln w="9525">
                <a:noFill/>
                <a:miter lim="800000"/>
                <a:headEnd/>
                <a:tailEnd/>
              </a:ln>
              <a:effectLst/>
            </p:spPr>
          </p:pic>
          <p:pic>
            <p:nvPicPr>
              <p:cNvPr id="186" name="Picture 18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46811" y="3124200"/>
                <a:ext cx="5600701" cy="3162301"/>
              </a:xfrm>
              <a:prstGeom prst="rect">
                <a:avLst/>
              </a:prstGeom>
              <a:noFill/>
              <a:ln w="9525">
                <a:noFill/>
                <a:miter lim="800000"/>
                <a:headEnd/>
                <a:tailEnd/>
              </a:ln>
              <a:effectLst/>
            </p:spPr>
          </p:pic>
        </p:grpSp>
        <p:sp>
          <p:nvSpPr>
            <p:cNvPr id="196" name="TextBox 195"/>
            <p:cNvSpPr txBox="1"/>
            <p:nvPr/>
          </p:nvSpPr>
          <p:spPr>
            <a:xfrm rot="16200000">
              <a:off x="10490226" y="5274209"/>
              <a:ext cx="2897256" cy="406850"/>
            </a:xfrm>
            <a:prstGeom prst="rect">
              <a:avLst/>
            </a:prstGeom>
            <a:ln>
              <a:tailEnd type="stealth" w="lg" len="lg"/>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defPPr>
                <a:defRPr lang="en-US"/>
              </a:defPPr>
              <a:lvl1pPr algn="ctr">
                <a:defRPr>
                  <a:solidFill>
                    <a:schemeClr val="tx2"/>
                  </a:solidFill>
                </a:defRPr>
              </a:lvl1pPr>
            </a:lstStyle>
            <a:p>
              <a:r>
                <a:rPr lang="en-US" sz="1632" dirty="0">
                  <a:solidFill>
                    <a:srgbClr val="FFFFFF"/>
                  </a:solidFill>
                </a:rPr>
                <a:t>OTHER </a:t>
              </a:r>
              <a:r>
                <a:rPr lang="en-US" sz="1632" dirty="0" smtClean="0">
                  <a:solidFill>
                    <a:srgbClr val="FFFFFF"/>
                  </a:solidFill>
                </a:rPr>
                <a:t>ENVIRONMENT</a:t>
              </a:r>
              <a:endParaRPr lang="en-US" sz="1632" dirty="0">
                <a:solidFill>
                  <a:srgbClr val="FFFFFF"/>
                </a:solidFill>
              </a:endParaRPr>
            </a:p>
          </p:txBody>
        </p:sp>
      </p:grpSp>
      <p:sp>
        <p:nvSpPr>
          <p:cNvPr id="21" name="Oval 20"/>
          <p:cNvSpPr/>
          <p:nvPr/>
        </p:nvSpPr>
        <p:spPr>
          <a:xfrm>
            <a:off x="4846637" y="5217937"/>
            <a:ext cx="2349674" cy="884657"/>
          </a:xfrm>
          <a:prstGeom prst="ellipse">
            <a:avLst/>
          </a:prstGeom>
          <a:ln>
            <a:tailEnd type="stealth" w="lg" len="lg"/>
          </a:ln>
        </p:spPr>
        <p:style>
          <a:lnRef idx="0">
            <a:schemeClr val="accent6"/>
          </a:lnRef>
          <a:fillRef idx="3">
            <a:schemeClr val="accent6"/>
          </a:fillRef>
          <a:effectRef idx="3">
            <a:schemeClr val="accent6"/>
          </a:effectRef>
          <a:fontRef idx="minor">
            <a:schemeClr val="lt1"/>
          </a:fontRef>
        </p:style>
        <p:txBody>
          <a:bodyPr rtlCol="0" anchor="b" anchorCtr="0"/>
          <a:lstStyle/>
          <a:p>
            <a:pPr algn="ctr"/>
            <a:r>
              <a:rPr lang="en-US" sz="1836" b="1" dirty="0">
                <a:solidFill>
                  <a:srgbClr val="FFFFFF"/>
                </a:solidFill>
              </a:rPr>
              <a:t>SaaS Application</a:t>
            </a:r>
          </a:p>
        </p:txBody>
      </p:sp>
      <p:sp>
        <p:nvSpPr>
          <p:cNvPr id="197" name="Oval 196"/>
          <p:cNvSpPr/>
          <p:nvPr/>
        </p:nvSpPr>
        <p:spPr>
          <a:xfrm>
            <a:off x="9119316" y="5189810"/>
            <a:ext cx="2305132" cy="884657"/>
          </a:xfrm>
          <a:prstGeom prst="ellipse">
            <a:avLst/>
          </a:prstGeom>
          <a:ln>
            <a:tailEnd type="stealth" w="lg" len="lg"/>
          </a:ln>
        </p:spPr>
        <p:style>
          <a:lnRef idx="0">
            <a:schemeClr val="accent6"/>
          </a:lnRef>
          <a:fillRef idx="3">
            <a:schemeClr val="accent6"/>
          </a:fillRef>
          <a:effectRef idx="3">
            <a:schemeClr val="accent6"/>
          </a:effectRef>
          <a:fontRef idx="minor">
            <a:schemeClr val="lt1"/>
          </a:fontRef>
        </p:style>
        <p:txBody>
          <a:bodyPr rtlCol="0" anchor="b" anchorCtr="0"/>
          <a:lstStyle/>
          <a:p>
            <a:pPr algn="ctr"/>
            <a:r>
              <a:rPr lang="en-US" sz="1836" b="1" dirty="0">
                <a:solidFill>
                  <a:srgbClr val="FFFFFF"/>
                </a:solidFill>
              </a:rPr>
              <a:t>SaaS Application</a:t>
            </a:r>
          </a:p>
        </p:txBody>
      </p:sp>
      <p:cxnSp>
        <p:nvCxnSpPr>
          <p:cNvPr id="49" name="Straight Arrow Connector 48"/>
          <p:cNvCxnSpPr>
            <a:stCxn id="157" idx="2"/>
          </p:cNvCxnSpPr>
          <p:nvPr/>
        </p:nvCxnSpPr>
        <p:spPr>
          <a:xfrm flipH="1">
            <a:off x="6023357" y="3500750"/>
            <a:ext cx="1" cy="1707255"/>
          </a:xfrm>
          <a:prstGeom prst="straightConnector1">
            <a:avLst/>
          </a:prstGeom>
          <a:ln w="28575">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109" name="Group 108"/>
          <p:cNvGrpSpPr/>
          <p:nvPr/>
        </p:nvGrpSpPr>
        <p:grpSpPr>
          <a:xfrm>
            <a:off x="6541895" y="3206368"/>
            <a:ext cx="2057610" cy="469103"/>
            <a:chOff x="2690699" y="2862227"/>
            <a:chExt cx="2017448" cy="459947"/>
          </a:xfrm>
        </p:grpSpPr>
        <p:sp>
          <p:nvSpPr>
            <p:cNvPr id="110" name="Oval 109"/>
            <p:cNvSpPr/>
            <p:nvPr/>
          </p:nvSpPr>
          <p:spPr>
            <a:xfrm>
              <a:off x="2690699" y="2933515"/>
              <a:ext cx="340586" cy="340584"/>
            </a:xfrm>
            <a:prstGeom prst="ellipse">
              <a:avLst/>
            </a:prstGeom>
            <a:solidFill>
              <a:srgbClr val="800000"/>
            </a:solidFill>
            <a:ln>
              <a:tailEnd type="stealth" w="lg" len="lg"/>
            </a:ln>
          </p:spPr>
          <p:style>
            <a:lnRef idx="0">
              <a:schemeClr val="accent1"/>
            </a:lnRef>
            <a:fillRef idx="3">
              <a:schemeClr val="accent1"/>
            </a:fillRef>
            <a:effectRef idx="3">
              <a:schemeClr val="accent1"/>
            </a:effectRef>
            <a:fontRef idx="minor">
              <a:schemeClr val="lt1"/>
            </a:fontRef>
          </p:style>
          <p:txBody>
            <a:bodyPr wrap="none" bIns="46630" rtlCol="0" anchor="ctr"/>
            <a:lstStyle/>
            <a:p>
              <a:pPr algn="ctr"/>
              <a:r>
                <a:rPr lang="en-US" sz="1632" dirty="0">
                  <a:solidFill>
                    <a:srgbClr val="FFFFFF"/>
                  </a:solidFill>
                </a:rPr>
                <a:t>3</a:t>
              </a:r>
            </a:p>
          </p:txBody>
        </p:sp>
        <p:sp>
          <p:nvSpPr>
            <p:cNvPr id="111" name="TextBox 110"/>
            <p:cNvSpPr txBox="1"/>
            <p:nvPr/>
          </p:nvSpPr>
          <p:spPr>
            <a:xfrm>
              <a:off x="3040222" y="2862227"/>
              <a:ext cx="1667925" cy="459947"/>
            </a:xfrm>
            <a:prstGeom prst="rect">
              <a:avLst/>
            </a:prstGeom>
            <a:noFill/>
          </p:spPr>
          <p:txBody>
            <a:bodyPr wrap="square" rtlCol="0">
              <a:spAutoFit/>
            </a:bodyPr>
            <a:lstStyle>
              <a:defPPr>
                <a:defRPr lang="en-US"/>
              </a:defPPr>
              <a:lvl1pPr algn="ctr">
                <a:defRPr sz="1400" b="1" i="1">
                  <a:solidFill>
                    <a:schemeClr val="tx2"/>
                  </a:solidFill>
                </a:defRPr>
              </a:lvl1pPr>
            </a:lstStyle>
            <a:p>
              <a:pPr algn="l"/>
              <a:r>
                <a:rPr lang="en-US" sz="1224" b="0" i="0" dirty="0">
                  <a:solidFill>
                    <a:srgbClr val="FFFFFF"/>
                  </a:solidFill>
                </a:rPr>
                <a:t>Access on-premises and SaaS applications</a:t>
              </a:r>
            </a:p>
          </p:txBody>
        </p:sp>
      </p:grpSp>
      <p:sp>
        <p:nvSpPr>
          <p:cNvPr id="211" name="Oval 210"/>
          <p:cNvSpPr/>
          <p:nvPr/>
        </p:nvSpPr>
        <p:spPr>
          <a:xfrm>
            <a:off x="9219791" y="2348686"/>
            <a:ext cx="2332446" cy="884657"/>
          </a:xfrm>
          <a:prstGeom prst="ellipse">
            <a:avLst/>
          </a:prstGeom>
          <a:ln>
            <a:tailEnd type="stealth" w="lg" len="lg"/>
          </a:ln>
        </p:spPr>
        <p:style>
          <a:lnRef idx="0">
            <a:schemeClr val="accent6"/>
          </a:lnRef>
          <a:fillRef idx="3">
            <a:schemeClr val="accent6"/>
          </a:fillRef>
          <a:effectRef idx="3">
            <a:schemeClr val="accent6"/>
          </a:effectRef>
          <a:fontRef idx="minor">
            <a:schemeClr val="lt1"/>
          </a:fontRef>
        </p:style>
        <p:txBody>
          <a:bodyPr rtlCol="0" anchor="b" anchorCtr="0"/>
          <a:lstStyle/>
          <a:p>
            <a:pPr algn="ctr"/>
            <a:r>
              <a:rPr lang="en-US" sz="1836" b="1" dirty="0">
                <a:solidFill>
                  <a:srgbClr val="FFFFFF"/>
                </a:solidFill>
              </a:rPr>
              <a:t>On-Premises Application</a:t>
            </a:r>
          </a:p>
        </p:txBody>
      </p:sp>
      <p:cxnSp>
        <p:nvCxnSpPr>
          <p:cNvPr id="212" name="Straight Arrow Connector 211"/>
          <p:cNvCxnSpPr/>
          <p:nvPr/>
        </p:nvCxnSpPr>
        <p:spPr>
          <a:xfrm>
            <a:off x="6300550" y="2788491"/>
            <a:ext cx="2889487" cy="0"/>
          </a:xfrm>
          <a:prstGeom prst="straightConnector1">
            <a:avLst/>
          </a:prstGeom>
          <a:ln w="28575">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0" name="Elbow Connector 79"/>
          <p:cNvCxnSpPr/>
          <p:nvPr/>
        </p:nvCxnSpPr>
        <p:spPr>
          <a:xfrm>
            <a:off x="6300550" y="2962013"/>
            <a:ext cx="2736830" cy="2668849"/>
          </a:xfrm>
          <a:prstGeom prst="bentConnector3">
            <a:avLst>
              <a:gd name="adj1" fmla="val 82378"/>
            </a:avLst>
          </a:prstGeom>
          <a:ln w="28575">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81" name="Group 80"/>
          <p:cNvGrpSpPr/>
          <p:nvPr/>
        </p:nvGrpSpPr>
        <p:grpSpPr>
          <a:xfrm rot="16200000">
            <a:off x="9710787" y="2935564"/>
            <a:ext cx="1122190" cy="3263812"/>
            <a:chOff x="6602199" y="2922336"/>
            <a:chExt cx="2108904" cy="3200107"/>
          </a:xfrm>
        </p:grpSpPr>
        <p:sp>
          <p:nvSpPr>
            <p:cNvPr id="82" name="Left Bracket 81"/>
            <p:cNvSpPr/>
            <p:nvPr/>
          </p:nvSpPr>
          <p:spPr>
            <a:xfrm>
              <a:off x="7449677" y="3215781"/>
              <a:ext cx="371713" cy="2634669"/>
            </a:xfrm>
            <a:prstGeom prst="leftBracket">
              <a:avLst>
                <a:gd name="adj" fmla="val 0"/>
              </a:avLst>
            </a:prstGeom>
            <a:ln>
              <a:solidFill>
                <a:schemeClr val="accent6"/>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36" dirty="0">
                <a:solidFill>
                  <a:srgbClr val="FFFFFF"/>
                </a:solidFill>
              </a:endParaRPr>
            </a:p>
          </p:txBody>
        </p:sp>
        <p:cxnSp>
          <p:nvCxnSpPr>
            <p:cNvPr id="83" name="Straight Connector 82"/>
            <p:cNvCxnSpPr/>
            <p:nvPr/>
          </p:nvCxnSpPr>
          <p:spPr>
            <a:xfrm rot="5400000" flipV="1">
              <a:off x="7030646" y="4093944"/>
              <a:ext cx="0" cy="856893"/>
            </a:xfrm>
            <a:prstGeom prst="line">
              <a:avLst/>
            </a:prstGeom>
            <a:ln>
              <a:solidFill>
                <a:schemeClr val="accent6"/>
              </a:solidFill>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87" name="Rectangle 86"/>
            <p:cNvSpPr/>
            <p:nvPr/>
          </p:nvSpPr>
          <p:spPr>
            <a:xfrm rot="5400000">
              <a:off x="6493370" y="3904711"/>
              <a:ext cx="3200107" cy="1235358"/>
            </a:xfrm>
            <a:prstGeom prst="rect">
              <a:avLst/>
            </a:prstGeom>
          </p:spPr>
          <p:txBody>
            <a:bodyPr wrap="square">
              <a:spAutoFit/>
            </a:bodyPr>
            <a:lstStyle/>
            <a:p>
              <a:pPr marL="0" lvl="1" algn="ctr" defTabSz="932559">
                <a:buClr>
                  <a:prstClr val="black"/>
                </a:buClr>
              </a:pPr>
              <a:r>
                <a:rPr lang="en-US" sz="1836" i="1" dirty="0" smtClean="0">
                  <a:solidFill>
                    <a:srgbClr val="FFFF00"/>
                  </a:solidFill>
                </a:rPr>
                <a:t>Including Google Apps, Salesforce, and lots more</a:t>
              </a:r>
              <a:endParaRPr lang="en-US" sz="1836" i="1" dirty="0">
                <a:solidFill>
                  <a:srgbClr val="FFFF00"/>
                </a:solidFill>
              </a:endParaRPr>
            </a:p>
          </p:txBody>
        </p:sp>
      </p:grpSp>
    </p:spTree>
    <p:extLst>
      <p:ext uri="{BB962C8B-B14F-4D97-AF65-F5344CB8AC3E}">
        <p14:creationId xmlns:p14="http://schemas.microsoft.com/office/powerpoint/2010/main" val="4551054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up)">
                                      <p:cBhvr>
                                        <p:cTn id="11" dur="500"/>
                                        <p:tgtEl>
                                          <p:spTgt spid="8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2"/>
                                        </p:tgtEl>
                                        <p:attrNameLst>
                                          <p:attrName>style.visibility</p:attrName>
                                        </p:attrNameLst>
                                      </p:cBhvr>
                                      <p:to>
                                        <p:strVal val="visible"/>
                                      </p:to>
                                    </p:set>
                                    <p:animEffect transition="in" filter="fade">
                                      <p:cBhvr>
                                        <p:cTn id="15" dur="500"/>
                                        <p:tgtEl>
                                          <p:spTgt spid="162"/>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fade">
                                      <p:cBhvr>
                                        <p:cTn id="27" dur="500"/>
                                        <p:tgtEl>
                                          <p:spTgt spid="92"/>
                                        </p:tgtEl>
                                      </p:cBhvr>
                                    </p:animEffect>
                                  </p:childTnLst>
                                </p:cTn>
                              </p:par>
                            </p:childTnLst>
                          </p:cTn>
                        </p:par>
                        <p:par>
                          <p:cTn id="28" fill="hold">
                            <p:stCondLst>
                              <p:cond delay="500"/>
                            </p:stCondLst>
                            <p:childTnLst>
                              <p:par>
                                <p:cTn id="29" presetID="22" presetClass="entr" presetSubtype="2" fill="hold" nodeType="afterEffect">
                                  <p:stCondLst>
                                    <p:cond delay="0"/>
                                  </p:stCondLst>
                                  <p:childTnLst>
                                    <p:set>
                                      <p:cBhvr>
                                        <p:cTn id="30" dur="1" fill="hold">
                                          <p:stCondLst>
                                            <p:cond delay="0"/>
                                          </p:stCondLst>
                                        </p:cTn>
                                        <p:tgtEl>
                                          <p:spTgt spid="161"/>
                                        </p:tgtEl>
                                        <p:attrNameLst>
                                          <p:attrName>style.visibility</p:attrName>
                                        </p:attrNameLst>
                                      </p:cBhvr>
                                      <p:to>
                                        <p:strVal val="visible"/>
                                      </p:to>
                                    </p:set>
                                    <p:animEffect transition="in" filter="wipe(right)">
                                      <p:cBhvr>
                                        <p:cTn id="31" dur="500"/>
                                        <p:tgtEl>
                                          <p:spTgt spid="16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12"/>
                                        </p:tgtEl>
                                        <p:attrNameLst>
                                          <p:attrName>style.visibility</p:attrName>
                                        </p:attrNameLst>
                                      </p:cBhvr>
                                      <p:to>
                                        <p:strVal val="visible"/>
                                      </p:to>
                                    </p:set>
                                    <p:animEffect transition="in" filter="wipe(left)">
                                      <p:cBhvr>
                                        <p:cTn id="36" dur="500"/>
                                        <p:tgtEl>
                                          <p:spTgt spid="212"/>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211"/>
                                        </p:tgtEl>
                                        <p:attrNameLst>
                                          <p:attrName>style.visibility</p:attrName>
                                        </p:attrNameLst>
                                      </p:cBhvr>
                                      <p:to>
                                        <p:strVal val="visible"/>
                                      </p:to>
                                    </p:set>
                                    <p:animEffect transition="in" filter="fade">
                                      <p:cBhvr>
                                        <p:cTn id="40" dur="500"/>
                                        <p:tgtEl>
                                          <p:spTgt spid="211"/>
                                        </p:tgtEl>
                                      </p:cBhvr>
                                    </p:animEffec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109"/>
                                        </p:tgtEl>
                                        <p:attrNameLst>
                                          <p:attrName>style.visibility</p:attrName>
                                        </p:attrNameLst>
                                      </p:cBhvr>
                                      <p:to>
                                        <p:strVal val="visible"/>
                                      </p:to>
                                    </p:set>
                                    <p:animEffect transition="in" filter="fade">
                                      <p:cBhvr>
                                        <p:cTn id="44" dur="500"/>
                                        <p:tgtEl>
                                          <p:spTgt spid="109"/>
                                        </p:tgtEl>
                                      </p:cBhvr>
                                    </p:animEffect>
                                  </p:childTnLst>
                                </p:cTn>
                              </p:par>
                            </p:childTnLst>
                          </p:cTn>
                        </p:par>
                        <p:par>
                          <p:cTn id="45" fill="hold">
                            <p:stCondLst>
                              <p:cond delay="1500"/>
                            </p:stCondLst>
                            <p:childTnLst>
                              <p:par>
                                <p:cTn id="46" presetID="22" presetClass="entr" presetSubtype="1" fill="hold" nodeType="after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wipe(up)">
                                      <p:cBhvr>
                                        <p:cTn id="48" dur="500"/>
                                        <p:tgtEl>
                                          <p:spTgt spid="49"/>
                                        </p:tgtEl>
                                      </p:cBhvr>
                                    </p:animEffec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wipe(up)">
                                      <p:cBhvr>
                                        <p:cTn id="57" dur="500"/>
                                        <p:tgtEl>
                                          <p:spTgt spid="80"/>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197"/>
                                        </p:tgtEl>
                                        <p:attrNameLst>
                                          <p:attrName>style.visibility</p:attrName>
                                        </p:attrNameLst>
                                      </p:cBhvr>
                                      <p:to>
                                        <p:strVal val="visible"/>
                                      </p:to>
                                    </p:set>
                                    <p:animEffect transition="in" filter="fade">
                                      <p:cBhvr>
                                        <p:cTn id="61" dur="500"/>
                                        <p:tgtEl>
                                          <p:spTgt spid="197"/>
                                        </p:tgtEl>
                                      </p:cBhvr>
                                    </p:animEffect>
                                  </p:childTnLst>
                                </p:cTn>
                              </p:par>
                            </p:childTnLst>
                          </p:cTn>
                        </p:par>
                        <p:par>
                          <p:cTn id="62" fill="hold">
                            <p:stCondLst>
                              <p:cond delay="1000"/>
                            </p:stCondLst>
                            <p:childTnLst>
                              <p:par>
                                <p:cTn id="63" presetID="10" presetClass="entr" presetSubtype="0" fill="hold" nodeType="afterEffect">
                                  <p:stCondLst>
                                    <p:cond delay="0"/>
                                  </p:stCondLst>
                                  <p:childTnLst>
                                    <p:set>
                                      <p:cBhvr>
                                        <p:cTn id="64" dur="1" fill="hold">
                                          <p:stCondLst>
                                            <p:cond delay="0"/>
                                          </p:stCondLst>
                                        </p:cTn>
                                        <p:tgtEl>
                                          <p:spTgt spid="81"/>
                                        </p:tgtEl>
                                        <p:attrNameLst>
                                          <p:attrName>style.visibility</p:attrName>
                                        </p:attrNameLst>
                                      </p:cBhvr>
                                      <p:to>
                                        <p:strVal val="visible"/>
                                      </p:to>
                                    </p:set>
                                    <p:animEffect transition="in" filter="fade">
                                      <p:cBhvr>
                                        <p:cTn id="65" dur="500"/>
                                        <p:tgtEl>
                                          <p:spTgt spid="81"/>
                                        </p:tgtEl>
                                      </p:cBhvr>
                                    </p:animEffect>
                                  </p:childTnLst>
                                </p:cTn>
                              </p:par>
                              <p:par>
                                <p:cTn id="66" presetID="10" presetClass="entr" presetSubtype="0" fill="hold" nodeType="with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97" grpId="0" animBg="1"/>
      <p:bldP spid="2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0324489" y="2945295"/>
            <a:ext cx="2020057" cy="1493049"/>
            <a:chOff x="10324489" y="2945295"/>
            <a:chExt cx="2020057" cy="1493049"/>
          </a:xfrm>
        </p:grpSpPr>
        <p:cxnSp>
          <p:nvCxnSpPr>
            <p:cNvPr id="49" name="Straight Arrow Connector 48"/>
            <p:cNvCxnSpPr/>
            <p:nvPr/>
          </p:nvCxnSpPr>
          <p:spPr>
            <a:xfrm>
              <a:off x="10324489" y="3663624"/>
              <a:ext cx="705622" cy="8204"/>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11022854" y="2945295"/>
              <a:ext cx="1321692" cy="1493049"/>
            </a:xfrm>
            <a:prstGeom prst="roundRect">
              <a:avLst/>
            </a:prstGeom>
            <a:ln>
              <a:tailEnd type="stealth" w="lg" len="lg"/>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836">
                <a:solidFill>
                  <a:srgbClr val="47D8FF"/>
                </a:solidFill>
              </a:endParaRPr>
            </a:p>
          </p:txBody>
        </p:sp>
        <p:sp>
          <p:nvSpPr>
            <p:cNvPr id="48" name="TextBox 47"/>
            <p:cNvSpPr txBox="1"/>
            <p:nvPr/>
          </p:nvSpPr>
          <p:spPr>
            <a:xfrm>
              <a:off x="11086525" y="3367753"/>
              <a:ext cx="1231916" cy="464550"/>
            </a:xfrm>
            <a:prstGeom prst="rect">
              <a:avLst/>
            </a:prstGeom>
            <a:noFill/>
          </p:spPr>
          <p:txBody>
            <a:bodyPr wrap="none" rtlCol="0">
              <a:noAutofit/>
            </a:bodyPr>
            <a:lstStyle/>
            <a:p>
              <a:pPr algn="ctr">
                <a:buClr>
                  <a:srgbClr val="FFFFFF"/>
                </a:buClr>
              </a:pPr>
              <a:r>
                <a:rPr lang="en-US" sz="1836" b="1" dirty="0">
                  <a:solidFill>
                    <a:srgbClr val="FFFFFF"/>
                  </a:solidFill>
                  <a:cs typeface="Segoe UI" pitchFamily="34" charset="0"/>
                </a:rPr>
                <a:t>Chosen</a:t>
              </a:r>
            </a:p>
            <a:p>
              <a:pPr algn="ctr">
                <a:buClr>
                  <a:srgbClr val="FFFFFF"/>
                </a:buClr>
              </a:pPr>
              <a:r>
                <a:rPr lang="en-US" sz="1836" b="1" dirty="0">
                  <a:solidFill>
                    <a:srgbClr val="FFFFFF"/>
                  </a:solidFill>
                  <a:cs typeface="Segoe UI" pitchFamily="34" charset="0"/>
                </a:rPr>
                <a:t>Model</a:t>
              </a:r>
            </a:p>
          </p:txBody>
        </p:sp>
      </p:grpSp>
      <p:grpSp>
        <p:nvGrpSpPr>
          <p:cNvPr id="22" name="Group 21"/>
          <p:cNvGrpSpPr/>
          <p:nvPr/>
        </p:nvGrpSpPr>
        <p:grpSpPr>
          <a:xfrm>
            <a:off x="8206578" y="2949732"/>
            <a:ext cx="2470722" cy="1461429"/>
            <a:chOff x="8206578" y="2949732"/>
            <a:chExt cx="2470722" cy="1461429"/>
          </a:xfrm>
        </p:grpSpPr>
        <p:grpSp>
          <p:nvGrpSpPr>
            <p:cNvPr id="14" name="Group 13"/>
            <p:cNvGrpSpPr/>
            <p:nvPr/>
          </p:nvGrpSpPr>
          <p:grpSpPr>
            <a:xfrm>
              <a:off x="8206578" y="2949732"/>
              <a:ext cx="2470722" cy="1461429"/>
              <a:chOff x="8206578" y="2949732"/>
              <a:chExt cx="2470722" cy="1461429"/>
            </a:xfrm>
          </p:grpSpPr>
          <p:cxnSp>
            <p:nvCxnSpPr>
              <p:cNvPr id="31" name="Straight Arrow Connector 30"/>
              <p:cNvCxnSpPr/>
              <p:nvPr/>
            </p:nvCxnSpPr>
            <p:spPr>
              <a:xfrm>
                <a:off x="8206578" y="3672242"/>
                <a:ext cx="705622" cy="8204"/>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46" name="Hexagon 45"/>
              <p:cNvSpPr/>
              <p:nvPr/>
            </p:nvSpPr>
            <p:spPr>
              <a:xfrm>
                <a:off x="8924975" y="2949732"/>
                <a:ext cx="1752325" cy="1461429"/>
              </a:xfrm>
              <a:prstGeom prst="hexagon">
                <a:avLst/>
              </a:prstGeom>
              <a:ln>
                <a:tailEnd type="stealth" w="lg" len="lg"/>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836">
                  <a:solidFill>
                    <a:srgbClr val="47D8FF"/>
                  </a:solidFill>
                </a:endParaRPr>
              </a:p>
            </p:txBody>
          </p:sp>
        </p:grpSp>
        <p:sp>
          <p:nvSpPr>
            <p:cNvPr id="47" name="TextBox 46"/>
            <p:cNvSpPr txBox="1"/>
            <p:nvPr/>
          </p:nvSpPr>
          <p:spPr>
            <a:xfrm>
              <a:off x="9023705" y="3167942"/>
              <a:ext cx="1537333" cy="741137"/>
            </a:xfrm>
            <a:prstGeom prst="rect">
              <a:avLst/>
            </a:prstGeom>
            <a:noFill/>
          </p:spPr>
          <p:txBody>
            <a:bodyPr wrap="square" rtlCol="0">
              <a:noAutofit/>
            </a:bodyPr>
            <a:lstStyle>
              <a:defPPr>
                <a:defRPr lang="en-US"/>
              </a:defPPr>
              <a:lvl1pPr algn="ctr">
                <a:buClr>
                  <a:schemeClr val="tx1"/>
                </a:buClr>
                <a:defRPr b="1" i="1">
                  <a:latin typeface="Segoe UI" pitchFamily="34" charset="0"/>
                  <a:cs typeface="Segoe UI" pitchFamily="34" charset="0"/>
                </a:defRPr>
              </a:lvl1pPr>
            </a:lstStyle>
            <a:p>
              <a:pPr>
                <a:buClr>
                  <a:srgbClr val="FFFFFF"/>
                </a:buClr>
              </a:pPr>
              <a:r>
                <a:rPr lang="en-US" sz="1836" dirty="0">
                  <a:solidFill>
                    <a:srgbClr val="000000"/>
                  </a:solidFill>
                </a:rPr>
                <a:t>Deploy chosen model</a:t>
              </a:r>
            </a:p>
          </p:txBody>
        </p:sp>
      </p:grpSp>
      <p:grpSp>
        <p:nvGrpSpPr>
          <p:cNvPr id="13" name="Group 12"/>
          <p:cNvGrpSpPr/>
          <p:nvPr/>
        </p:nvGrpSpPr>
        <p:grpSpPr>
          <a:xfrm>
            <a:off x="6523258" y="2958194"/>
            <a:ext cx="2028387" cy="1493049"/>
            <a:chOff x="6523258" y="2958194"/>
            <a:chExt cx="2028387" cy="1493049"/>
          </a:xfrm>
        </p:grpSpPr>
        <p:cxnSp>
          <p:nvCxnSpPr>
            <p:cNvPr id="24" name="Straight Arrow Connector 23"/>
            <p:cNvCxnSpPr/>
            <p:nvPr/>
          </p:nvCxnSpPr>
          <p:spPr>
            <a:xfrm>
              <a:off x="6523258" y="3695270"/>
              <a:ext cx="705621" cy="1"/>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7229085" y="2958194"/>
              <a:ext cx="1322560" cy="1493049"/>
            </a:xfrm>
            <a:prstGeom prst="roundRect">
              <a:avLst/>
            </a:prstGeom>
            <a:ln>
              <a:tailEnd type="stealth" w="lg" len="lg"/>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836">
                <a:solidFill>
                  <a:srgbClr val="47D8FF"/>
                </a:solidFill>
              </a:endParaRPr>
            </a:p>
          </p:txBody>
        </p:sp>
        <p:sp>
          <p:nvSpPr>
            <p:cNvPr id="19" name="TextBox 18"/>
            <p:cNvSpPr txBox="1"/>
            <p:nvPr/>
          </p:nvSpPr>
          <p:spPr>
            <a:xfrm>
              <a:off x="7228037" y="3380652"/>
              <a:ext cx="1323608" cy="464550"/>
            </a:xfrm>
            <a:prstGeom prst="rect">
              <a:avLst/>
            </a:prstGeom>
            <a:noFill/>
          </p:spPr>
          <p:txBody>
            <a:bodyPr wrap="none" rtlCol="0">
              <a:noAutofit/>
            </a:bodyPr>
            <a:lstStyle/>
            <a:p>
              <a:pPr algn="ctr">
                <a:buClr>
                  <a:srgbClr val="FFFFFF"/>
                </a:buClr>
              </a:pPr>
              <a:r>
                <a:rPr lang="en-US" sz="1836" b="1" dirty="0">
                  <a:solidFill>
                    <a:srgbClr val="FFFFFF"/>
                  </a:solidFill>
                  <a:cs typeface="Segoe UI" pitchFamily="34" charset="0"/>
                </a:rPr>
                <a:t>Candidate</a:t>
              </a:r>
            </a:p>
            <a:p>
              <a:pPr algn="ctr">
                <a:buClr>
                  <a:srgbClr val="FFFFFF"/>
                </a:buClr>
              </a:pPr>
              <a:r>
                <a:rPr lang="en-US" sz="1836" b="1" dirty="0">
                  <a:solidFill>
                    <a:srgbClr val="FFFFFF"/>
                  </a:solidFill>
                  <a:cs typeface="Segoe UI" pitchFamily="34" charset="0"/>
                </a:rPr>
                <a:t>Model</a:t>
              </a:r>
            </a:p>
          </p:txBody>
        </p:sp>
      </p:grpSp>
      <p:grpSp>
        <p:nvGrpSpPr>
          <p:cNvPr id="11" name="Group 10"/>
          <p:cNvGrpSpPr/>
          <p:nvPr/>
        </p:nvGrpSpPr>
        <p:grpSpPr>
          <a:xfrm>
            <a:off x="3746362" y="2964556"/>
            <a:ext cx="3080745" cy="1461429"/>
            <a:chOff x="3746362" y="2964556"/>
            <a:chExt cx="3080745" cy="1461429"/>
          </a:xfrm>
        </p:grpSpPr>
        <p:cxnSp>
          <p:nvCxnSpPr>
            <p:cNvPr id="21" name="Straight Arrow Connector 20"/>
            <p:cNvCxnSpPr/>
            <p:nvPr/>
          </p:nvCxnSpPr>
          <p:spPr>
            <a:xfrm flipV="1">
              <a:off x="3746362" y="3709300"/>
              <a:ext cx="1333753" cy="11236"/>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6" name="Hexagon 15"/>
            <p:cNvSpPr/>
            <p:nvPr/>
          </p:nvSpPr>
          <p:spPr>
            <a:xfrm>
              <a:off x="5092268" y="2964556"/>
              <a:ext cx="1734838" cy="1461429"/>
            </a:xfrm>
            <a:prstGeom prst="hexagon">
              <a:avLst/>
            </a:prstGeom>
            <a:ln>
              <a:tailEnd type="stealth" w="lg" len="lg"/>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836">
                <a:solidFill>
                  <a:srgbClr val="47D8FF"/>
                </a:solidFill>
              </a:endParaRPr>
            </a:p>
          </p:txBody>
        </p:sp>
        <p:sp>
          <p:nvSpPr>
            <p:cNvPr id="36" name="TextBox 35"/>
            <p:cNvSpPr txBox="1"/>
            <p:nvPr/>
          </p:nvSpPr>
          <p:spPr>
            <a:xfrm>
              <a:off x="5081009" y="3079567"/>
              <a:ext cx="1746098" cy="1259463"/>
            </a:xfrm>
            <a:prstGeom prst="rect">
              <a:avLst/>
            </a:prstGeom>
            <a:noFill/>
          </p:spPr>
          <p:txBody>
            <a:bodyPr wrap="square" rtlCol="0">
              <a:noAutofit/>
            </a:bodyPr>
            <a:lstStyle>
              <a:defPPr>
                <a:defRPr lang="en-US"/>
              </a:defPPr>
              <a:lvl1pPr algn="ctr">
                <a:buClr>
                  <a:schemeClr val="tx1"/>
                </a:buClr>
                <a:defRPr b="1" i="1">
                  <a:latin typeface="Segoe UI" pitchFamily="34" charset="0"/>
                  <a:cs typeface="Segoe UI" pitchFamily="34" charset="0"/>
                </a:defRPr>
              </a:lvl1pPr>
            </a:lstStyle>
            <a:p>
              <a:pPr>
                <a:buClr>
                  <a:srgbClr val="FFFFFF"/>
                </a:buClr>
              </a:pPr>
              <a:r>
                <a:rPr lang="en-US" sz="1836" dirty="0">
                  <a:solidFill>
                    <a:srgbClr val="000000"/>
                  </a:solidFill>
                </a:rPr>
                <a:t>Apply learning algorithm</a:t>
              </a:r>
            </a:p>
            <a:p>
              <a:pPr>
                <a:buClr>
                  <a:srgbClr val="FFFFFF"/>
                </a:buClr>
              </a:pPr>
              <a:r>
                <a:rPr lang="en-US" sz="1836" dirty="0">
                  <a:solidFill>
                    <a:srgbClr val="000000"/>
                  </a:solidFill>
                </a:rPr>
                <a:t>to data</a:t>
              </a:r>
            </a:p>
          </p:txBody>
        </p:sp>
      </p:grpSp>
      <p:grpSp>
        <p:nvGrpSpPr>
          <p:cNvPr id="9" name="Group 8"/>
          <p:cNvGrpSpPr/>
          <p:nvPr/>
        </p:nvGrpSpPr>
        <p:grpSpPr>
          <a:xfrm>
            <a:off x="1935659" y="2969567"/>
            <a:ext cx="2744420" cy="1404523"/>
            <a:chOff x="1935659" y="2969567"/>
            <a:chExt cx="2744420" cy="1404523"/>
          </a:xfrm>
        </p:grpSpPr>
        <p:cxnSp>
          <p:nvCxnSpPr>
            <p:cNvPr id="30" name="Straight Arrow Connector 29"/>
            <p:cNvCxnSpPr/>
            <p:nvPr/>
          </p:nvCxnSpPr>
          <p:spPr>
            <a:xfrm flipV="1">
              <a:off x="1935659" y="3694664"/>
              <a:ext cx="1333753" cy="11236"/>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6" name="Can 5"/>
            <p:cNvSpPr/>
            <p:nvPr/>
          </p:nvSpPr>
          <p:spPr>
            <a:xfrm>
              <a:off x="3273783" y="2969567"/>
              <a:ext cx="1406296" cy="1404523"/>
            </a:xfrm>
            <a:prstGeom prst="can">
              <a:avLst/>
            </a:prstGeom>
            <a:ln>
              <a:tailEnd type="none" w="lg" len="lg"/>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36" b="1" dirty="0">
                  <a:solidFill>
                    <a:srgbClr val="FFFFFF"/>
                  </a:solidFill>
                  <a:cs typeface="Segoe UI" pitchFamily="34" charset="0"/>
                </a:rPr>
                <a:t>Prepared</a:t>
              </a:r>
            </a:p>
            <a:p>
              <a:pPr algn="ctr"/>
              <a:r>
                <a:rPr lang="en-US" sz="1836" b="1" dirty="0">
                  <a:solidFill>
                    <a:srgbClr val="FFFFFF"/>
                  </a:solidFill>
                  <a:cs typeface="Segoe UI" pitchFamily="34" charset="0"/>
                </a:rPr>
                <a:t>Data</a:t>
              </a:r>
            </a:p>
          </p:txBody>
        </p:sp>
      </p:grpSp>
      <p:grpSp>
        <p:nvGrpSpPr>
          <p:cNvPr id="3" name="Group 2"/>
          <p:cNvGrpSpPr/>
          <p:nvPr/>
        </p:nvGrpSpPr>
        <p:grpSpPr>
          <a:xfrm>
            <a:off x="993055" y="2969567"/>
            <a:ext cx="1908630" cy="1477753"/>
            <a:chOff x="993055" y="2969567"/>
            <a:chExt cx="1908630" cy="1477753"/>
          </a:xfrm>
        </p:grpSpPr>
        <p:cxnSp>
          <p:nvCxnSpPr>
            <p:cNvPr id="10" name="Straight Arrow Connector 9"/>
            <p:cNvCxnSpPr/>
            <p:nvPr/>
          </p:nvCxnSpPr>
          <p:spPr>
            <a:xfrm>
              <a:off x="1018929" y="3067275"/>
              <a:ext cx="433087" cy="261694"/>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993055" y="4112396"/>
              <a:ext cx="473623" cy="334924"/>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6" name="Hexagon 25"/>
            <p:cNvSpPr/>
            <p:nvPr/>
          </p:nvSpPr>
          <p:spPr>
            <a:xfrm>
              <a:off x="1243599" y="2969567"/>
              <a:ext cx="1658086" cy="1461429"/>
            </a:xfrm>
            <a:prstGeom prst="hexagon">
              <a:avLst/>
            </a:prstGeom>
            <a:ln>
              <a:tailEnd type="stealth" w="lg" len="lg"/>
            </a:ln>
          </p:spPr>
          <p:style>
            <a:lnRef idx="1">
              <a:schemeClr val="dk1"/>
            </a:lnRef>
            <a:fillRef idx="2">
              <a:schemeClr val="dk1"/>
            </a:fillRef>
            <a:effectRef idx="1">
              <a:schemeClr val="dk1"/>
            </a:effectRef>
            <a:fontRef idx="minor">
              <a:schemeClr val="dk1"/>
            </a:fontRef>
          </p:style>
          <p:txBody>
            <a:bodyPr rtlCol="0" anchor="ctr"/>
            <a:lstStyle/>
            <a:p>
              <a:pPr algn="ctr"/>
              <a:endParaRPr lang="en-US" sz="1836">
                <a:solidFill>
                  <a:srgbClr val="47D8FF"/>
                </a:solidFill>
              </a:endParaRPr>
            </a:p>
          </p:txBody>
        </p:sp>
        <p:sp>
          <p:nvSpPr>
            <p:cNvPr id="27" name="TextBox 26"/>
            <p:cNvSpPr txBox="1"/>
            <p:nvPr/>
          </p:nvSpPr>
          <p:spPr>
            <a:xfrm>
              <a:off x="1373126" y="3269447"/>
              <a:ext cx="1452439" cy="741137"/>
            </a:xfrm>
            <a:prstGeom prst="rect">
              <a:avLst/>
            </a:prstGeom>
            <a:noFill/>
          </p:spPr>
          <p:txBody>
            <a:bodyPr wrap="square" rtlCol="0">
              <a:noAutofit/>
            </a:bodyPr>
            <a:lstStyle>
              <a:defPPr>
                <a:defRPr lang="en-US"/>
              </a:defPPr>
              <a:lvl1pPr algn="ctr">
                <a:buClr>
                  <a:schemeClr val="tx1"/>
                </a:buClr>
                <a:defRPr b="1" i="1">
                  <a:latin typeface="Segoe UI" pitchFamily="34" charset="0"/>
                  <a:cs typeface="Segoe UI" pitchFamily="34" charset="0"/>
                </a:defRPr>
              </a:lvl1pPr>
            </a:lstStyle>
            <a:p>
              <a:pPr>
                <a:buClr>
                  <a:srgbClr val="FFFFFF"/>
                </a:buClr>
              </a:pPr>
              <a:r>
                <a:rPr lang="en-US" sz="1836" dirty="0">
                  <a:solidFill>
                    <a:srgbClr val="000000"/>
                  </a:solidFill>
                </a:rPr>
                <a:t>Apply pre-processing to data</a:t>
              </a:r>
            </a:p>
          </p:txBody>
        </p:sp>
      </p:grpSp>
      <p:sp>
        <p:nvSpPr>
          <p:cNvPr id="7" name="Can 6"/>
          <p:cNvSpPr/>
          <p:nvPr/>
        </p:nvSpPr>
        <p:spPr>
          <a:xfrm>
            <a:off x="117479" y="2442731"/>
            <a:ext cx="1029203" cy="1249089"/>
          </a:xfrm>
          <a:prstGeom prst="can">
            <a:avLst/>
          </a:prstGeom>
          <a:ln>
            <a:tailEnd type="none" w="lg" len="lg"/>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36" b="1" dirty="0">
                <a:solidFill>
                  <a:srgbClr val="FFFFFF"/>
                </a:solidFill>
                <a:cs typeface="Segoe UI" pitchFamily="34" charset="0"/>
              </a:rPr>
              <a:t>Raw Data</a:t>
            </a:r>
          </a:p>
        </p:txBody>
      </p:sp>
      <p:sp>
        <p:nvSpPr>
          <p:cNvPr id="8" name="Can 7"/>
          <p:cNvSpPr/>
          <p:nvPr/>
        </p:nvSpPr>
        <p:spPr>
          <a:xfrm>
            <a:off x="121374" y="3862123"/>
            <a:ext cx="1029203" cy="1249089"/>
          </a:xfrm>
          <a:prstGeom prst="can">
            <a:avLst/>
          </a:prstGeom>
          <a:ln>
            <a:tailEnd type="none" w="lg" len="lg"/>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36" b="1" dirty="0">
                <a:solidFill>
                  <a:srgbClr val="FFFFFF"/>
                </a:solidFill>
                <a:cs typeface="Segoe UI" pitchFamily="34" charset="0"/>
              </a:rPr>
              <a:t>Raw Data</a:t>
            </a:r>
          </a:p>
        </p:txBody>
      </p:sp>
      <p:grpSp>
        <p:nvGrpSpPr>
          <p:cNvPr id="12" name="Group 11"/>
          <p:cNvGrpSpPr/>
          <p:nvPr/>
        </p:nvGrpSpPr>
        <p:grpSpPr>
          <a:xfrm>
            <a:off x="4555654" y="4447321"/>
            <a:ext cx="1733031" cy="2095577"/>
            <a:chOff x="4555654" y="4447321"/>
            <a:chExt cx="1733031" cy="2095577"/>
          </a:xfrm>
        </p:grpSpPr>
        <p:cxnSp>
          <p:nvCxnSpPr>
            <p:cNvPr id="69" name="Straight Arrow Connector 68"/>
            <p:cNvCxnSpPr/>
            <p:nvPr/>
          </p:nvCxnSpPr>
          <p:spPr>
            <a:xfrm flipV="1">
              <a:off x="5384531" y="4447321"/>
              <a:ext cx="240622" cy="1037993"/>
            </a:xfrm>
            <a:prstGeom prst="straightConnector1">
              <a:avLst/>
            </a:prstGeom>
            <a:ln w="28575">
              <a:solidFill>
                <a:schemeClr val="accent2">
                  <a:lumMod val="20000"/>
                  <a:lumOff val="80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4555654" y="5483091"/>
              <a:ext cx="1639793" cy="932603"/>
            </a:xfrm>
            <a:prstGeom prst="rect">
              <a:avLst/>
            </a:prstGeom>
            <a:ln>
              <a:tailEnd type="stealth" w="lg" len="lg"/>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836" dirty="0">
                  <a:solidFill>
                    <a:srgbClr val="FFFFFF"/>
                  </a:solidFill>
                </a:rPr>
                <a:t>Preprocessing Modules</a:t>
              </a:r>
            </a:p>
          </p:txBody>
        </p:sp>
        <p:sp>
          <p:nvSpPr>
            <p:cNvPr id="71" name="Rectangle 70"/>
            <p:cNvSpPr/>
            <p:nvPr/>
          </p:nvSpPr>
          <p:spPr>
            <a:xfrm>
              <a:off x="4648892" y="5610295"/>
              <a:ext cx="1639793" cy="932603"/>
            </a:xfrm>
            <a:prstGeom prst="rect">
              <a:avLst/>
            </a:prstGeom>
            <a:ln>
              <a:tailEnd type="stealth" w="lg" len="lg"/>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836" b="1" dirty="0">
                  <a:solidFill>
                    <a:srgbClr val="FFFFFF"/>
                  </a:solidFill>
                  <a:cs typeface="Segoe UI" pitchFamily="34" charset="0"/>
                </a:rPr>
                <a:t>Machine</a:t>
              </a:r>
            </a:p>
            <a:p>
              <a:pPr algn="ctr"/>
              <a:r>
                <a:rPr lang="en-US" sz="1836" b="1" dirty="0">
                  <a:solidFill>
                    <a:srgbClr val="FFFFFF"/>
                  </a:solidFill>
                  <a:cs typeface="Segoe UI" pitchFamily="34" charset="0"/>
                </a:rPr>
                <a:t>Learning Algorithms</a:t>
              </a:r>
            </a:p>
          </p:txBody>
        </p:sp>
      </p:grpSp>
      <p:grpSp>
        <p:nvGrpSpPr>
          <p:cNvPr id="5" name="Group 4"/>
          <p:cNvGrpSpPr/>
          <p:nvPr/>
        </p:nvGrpSpPr>
        <p:grpSpPr>
          <a:xfrm>
            <a:off x="672051" y="4447320"/>
            <a:ext cx="1965001" cy="2101523"/>
            <a:chOff x="672051" y="4447320"/>
            <a:chExt cx="1965001" cy="2101523"/>
          </a:xfrm>
        </p:grpSpPr>
        <p:cxnSp>
          <p:nvCxnSpPr>
            <p:cNvPr id="72" name="Straight Arrow Connector 71"/>
            <p:cNvCxnSpPr>
              <a:stCxn id="73" idx="0"/>
            </p:cNvCxnSpPr>
            <p:nvPr/>
          </p:nvCxnSpPr>
          <p:spPr>
            <a:xfrm flipV="1">
              <a:off x="1576835" y="4447320"/>
              <a:ext cx="239357" cy="1013486"/>
            </a:xfrm>
            <a:prstGeom prst="straightConnector1">
              <a:avLst/>
            </a:prstGeom>
            <a:ln w="28575">
              <a:solidFill>
                <a:schemeClr val="bg1"/>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672051" y="5460806"/>
              <a:ext cx="1809567" cy="932603"/>
            </a:xfrm>
            <a:prstGeom prst="rect">
              <a:avLst/>
            </a:prstGeom>
            <a:ln>
              <a:tailEnd type="stealth" w="lg" len="lg"/>
            </a:ln>
          </p:spPr>
          <p:style>
            <a:lnRef idx="1">
              <a:schemeClr val="dk1"/>
            </a:lnRef>
            <a:fillRef idx="3">
              <a:schemeClr val="dk1"/>
            </a:fillRef>
            <a:effectRef idx="2">
              <a:schemeClr val="dk1"/>
            </a:effectRef>
            <a:fontRef idx="minor">
              <a:schemeClr val="lt1"/>
            </a:fontRef>
          </p:style>
          <p:txBody>
            <a:bodyPr rtlCol="0" anchor="ctr"/>
            <a:lstStyle/>
            <a:p>
              <a:pPr algn="ctr"/>
              <a:endParaRPr lang="en-US" sz="1836" dirty="0">
                <a:solidFill>
                  <a:srgbClr val="FFFFFF"/>
                </a:solidFill>
              </a:endParaRPr>
            </a:p>
          </p:txBody>
        </p:sp>
        <p:sp>
          <p:nvSpPr>
            <p:cNvPr id="74" name="Rectangle 73"/>
            <p:cNvSpPr/>
            <p:nvPr/>
          </p:nvSpPr>
          <p:spPr>
            <a:xfrm>
              <a:off x="827485" y="5616240"/>
              <a:ext cx="1809567" cy="932603"/>
            </a:xfrm>
            <a:prstGeom prst="rect">
              <a:avLst/>
            </a:prstGeom>
            <a:ln>
              <a:tailEnd type="stealth" w="lg" len="lg"/>
            </a:ln>
          </p:spPr>
          <p:style>
            <a:lnRef idx="1">
              <a:schemeClr val="dk1"/>
            </a:lnRef>
            <a:fillRef idx="3">
              <a:schemeClr val="dk1"/>
            </a:fillRef>
            <a:effectRef idx="2">
              <a:schemeClr val="dk1"/>
            </a:effectRef>
            <a:fontRef idx="minor">
              <a:schemeClr val="lt1"/>
            </a:fontRef>
          </p:style>
          <p:txBody>
            <a:bodyPr rtlCol="0" anchor="ctr"/>
            <a:lstStyle/>
            <a:p>
              <a:pPr algn="ctr"/>
              <a:r>
                <a:rPr lang="en-US" sz="1836" b="1" dirty="0">
                  <a:solidFill>
                    <a:srgbClr val="FFFFFF"/>
                  </a:solidFill>
                  <a:cs typeface="Segoe UI" pitchFamily="34" charset="0"/>
                </a:rPr>
                <a:t>Data Preprocessing Modules</a:t>
              </a:r>
            </a:p>
          </p:txBody>
        </p:sp>
      </p:grpSp>
      <p:grpSp>
        <p:nvGrpSpPr>
          <p:cNvPr id="17" name="Group 16"/>
          <p:cNvGrpSpPr/>
          <p:nvPr/>
        </p:nvGrpSpPr>
        <p:grpSpPr>
          <a:xfrm>
            <a:off x="10323229" y="4475153"/>
            <a:ext cx="1991087" cy="1606977"/>
            <a:chOff x="10323229" y="4475153"/>
            <a:chExt cx="1991087" cy="1606977"/>
          </a:xfrm>
        </p:grpSpPr>
        <p:sp>
          <p:nvSpPr>
            <p:cNvPr id="4" name="Freeform 3"/>
            <p:cNvSpPr/>
            <p:nvPr/>
          </p:nvSpPr>
          <p:spPr>
            <a:xfrm>
              <a:off x="11288929" y="4475153"/>
              <a:ext cx="517950" cy="722633"/>
            </a:xfrm>
            <a:custGeom>
              <a:avLst/>
              <a:gdLst>
                <a:gd name="connsiteX0" fmla="*/ 0 w 600707"/>
                <a:gd name="connsiteY0" fmla="*/ 408790 h 408790"/>
                <a:gd name="connsiteX1" fmla="*/ 580913 w 600707"/>
                <a:gd name="connsiteY1" fmla="*/ 311971 h 408790"/>
                <a:gd name="connsiteX2" fmla="*/ 408791 w 600707"/>
                <a:gd name="connsiteY2" fmla="*/ 0 h 408790"/>
                <a:gd name="connsiteX0" fmla="*/ 0 w 507840"/>
                <a:gd name="connsiteY0" fmla="*/ 408790 h 408790"/>
                <a:gd name="connsiteX1" fmla="*/ 462579 w 507840"/>
                <a:gd name="connsiteY1" fmla="*/ 301214 h 408790"/>
                <a:gd name="connsiteX2" fmla="*/ 408791 w 507840"/>
                <a:gd name="connsiteY2" fmla="*/ 0 h 408790"/>
              </a:gdLst>
              <a:ahLst/>
              <a:cxnLst>
                <a:cxn ang="0">
                  <a:pos x="connsiteX0" y="connsiteY0"/>
                </a:cxn>
                <a:cxn ang="0">
                  <a:pos x="connsiteX1" y="connsiteY1"/>
                </a:cxn>
                <a:cxn ang="0">
                  <a:pos x="connsiteX2" y="connsiteY2"/>
                </a:cxn>
              </a:cxnLst>
              <a:rect l="l" t="t" r="r" b="b"/>
              <a:pathLst>
                <a:path w="507840" h="408790">
                  <a:moveTo>
                    <a:pt x="0" y="408790"/>
                  </a:moveTo>
                  <a:cubicBezTo>
                    <a:pt x="256390" y="394446"/>
                    <a:pt x="394447" y="369346"/>
                    <a:pt x="462579" y="301214"/>
                  </a:cubicBezTo>
                  <a:cubicBezTo>
                    <a:pt x="530711" y="233082"/>
                    <a:pt x="528918" y="121919"/>
                    <a:pt x="408791" y="0"/>
                  </a:cubicBezTo>
                </a:path>
              </a:pathLst>
            </a:custGeom>
            <a:noFill/>
            <a:ln w="12700">
              <a:solidFill>
                <a:schemeClr val="accent6"/>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36">
                <a:solidFill>
                  <a:srgbClr val="FFFFFF"/>
                </a:solidFill>
              </a:endParaRPr>
            </a:p>
          </p:txBody>
        </p:sp>
        <p:sp>
          <p:nvSpPr>
            <p:cNvPr id="37" name="Oval 36"/>
            <p:cNvSpPr/>
            <p:nvPr/>
          </p:nvSpPr>
          <p:spPr>
            <a:xfrm>
              <a:off x="10478664" y="5197787"/>
              <a:ext cx="1835652" cy="884343"/>
            </a:xfrm>
            <a:prstGeom prst="ellipse">
              <a:avLst/>
            </a:prstGeom>
            <a:ln>
              <a:tailEnd type="stealth" w="lg" len="lg"/>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836">
                <a:solidFill>
                  <a:srgbClr val="47D8FF"/>
                </a:solidFill>
              </a:endParaRPr>
            </a:p>
          </p:txBody>
        </p:sp>
        <p:sp>
          <p:nvSpPr>
            <p:cNvPr id="39" name="Oval 38"/>
            <p:cNvSpPr/>
            <p:nvPr/>
          </p:nvSpPr>
          <p:spPr>
            <a:xfrm>
              <a:off x="10323230" y="5170604"/>
              <a:ext cx="1835652" cy="884343"/>
            </a:xfrm>
            <a:prstGeom prst="ellipse">
              <a:avLst/>
            </a:prstGeom>
            <a:ln>
              <a:tailEnd type="stealth" w="lg" len="lg"/>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836">
                <a:solidFill>
                  <a:srgbClr val="47D8FF"/>
                </a:solidFill>
              </a:endParaRPr>
            </a:p>
          </p:txBody>
        </p:sp>
        <p:sp>
          <p:nvSpPr>
            <p:cNvPr id="40" name="TextBox 39"/>
            <p:cNvSpPr txBox="1"/>
            <p:nvPr/>
          </p:nvSpPr>
          <p:spPr>
            <a:xfrm>
              <a:off x="10323229" y="5395300"/>
              <a:ext cx="1956192" cy="659647"/>
            </a:xfrm>
            <a:prstGeom prst="rect">
              <a:avLst/>
            </a:prstGeom>
            <a:noFill/>
          </p:spPr>
          <p:txBody>
            <a:bodyPr wrap="square" rtlCol="0">
              <a:noAutofit/>
            </a:bodyPr>
            <a:lstStyle/>
            <a:p>
              <a:pPr algn="ctr">
                <a:buClr>
                  <a:srgbClr val="FFFFFF"/>
                </a:buClr>
              </a:pPr>
              <a:r>
                <a:rPr lang="en-US" sz="1836" b="1" dirty="0">
                  <a:solidFill>
                    <a:srgbClr val="FFFFFF"/>
                  </a:solidFill>
                  <a:cs typeface="Segoe UI" pitchFamily="34" charset="0"/>
                </a:rPr>
                <a:t>Applications</a:t>
              </a:r>
            </a:p>
          </p:txBody>
        </p:sp>
      </p:grpSp>
      <p:sp>
        <p:nvSpPr>
          <p:cNvPr id="2" name="Title 1"/>
          <p:cNvSpPr>
            <a:spLocks noGrp="1"/>
          </p:cNvSpPr>
          <p:nvPr>
            <p:ph type="title"/>
          </p:nvPr>
        </p:nvSpPr>
        <p:spPr/>
        <p:txBody>
          <a:bodyPr/>
          <a:lstStyle/>
          <a:p>
            <a:r>
              <a:rPr lang="en-US" dirty="0" smtClean="0"/>
              <a:t>Azure ML</a:t>
            </a:r>
            <a:endParaRPr lang="en-US" dirty="0"/>
          </a:p>
        </p:txBody>
      </p:sp>
      <p:grpSp>
        <p:nvGrpSpPr>
          <p:cNvPr id="20" name="Group 19"/>
          <p:cNvGrpSpPr/>
          <p:nvPr/>
        </p:nvGrpSpPr>
        <p:grpSpPr>
          <a:xfrm>
            <a:off x="2637052" y="964651"/>
            <a:ext cx="6552449" cy="2201304"/>
            <a:chOff x="2637052" y="964651"/>
            <a:chExt cx="6552449" cy="2201304"/>
          </a:xfrm>
        </p:grpSpPr>
        <p:cxnSp>
          <p:nvCxnSpPr>
            <p:cNvPr id="54" name="Straight Arrow Connector 53"/>
            <p:cNvCxnSpPr/>
            <p:nvPr/>
          </p:nvCxnSpPr>
          <p:spPr>
            <a:xfrm flipH="1">
              <a:off x="2637052" y="2015405"/>
              <a:ext cx="3258526" cy="1150550"/>
            </a:xfrm>
            <a:prstGeom prst="straightConnector1">
              <a:avLst/>
            </a:prstGeom>
            <a:ln w="19050">
              <a:solidFill>
                <a:schemeClr val="accent5"/>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5895578" y="2015405"/>
              <a:ext cx="35398" cy="929891"/>
            </a:xfrm>
            <a:prstGeom prst="straightConnector1">
              <a:avLst/>
            </a:prstGeom>
            <a:ln w="19050">
              <a:solidFill>
                <a:schemeClr val="accent5"/>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895577" y="2015404"/>
              <a:ext cx="3293924" cy="1102176"/>
            </a:xfrm>
            <a:prstGeom prst="straightConnector1">
              <a:avLst/>
            </a:prstGeom>
            <a:ln w="19050">
              <a:solidFill>
                <a:schemeClr val="accent5"/>
              </a:solidFill>
              <a:prstDash val="dash"/>
              <a:tailEnd type="triangle" w="lg" len="lg"/>
            </a:ln>
          </p:spPr>
          <p:style>
            <a:lnRef idx="1">
              <a:schemeClr val="accent1"/>
            </a:lnRef>
            <a:fillRef idx="0">
              <a:schemeClr val="accent1"/>
            </a:fillRef>
            <a:effectRef idx="0">
              <a:schemeClr val="accent1"/>
            </a:effectRef>
            <a:fontRef idx="minor">
              <a:schemeClr val="tx1"/>
            </a:fontRef>
          </p:style>
        </p:cxnSp>
        <p:pic>
          <p:nvPicPr>
            <p:cNvPr id="52" name="Picture 51"/>
            <p:cNvPicPr>
              <a:picLocks noChangeAspect="1"/>
            </p:cNvPicPr>
            <p:nvPr/>
          </p:nvPicPr>
          <p:blipFill>
            <a:blip r:embed="rId3"/>
            <a:stretch>
              <a:fillRect/>
            </a:stretch>
          </p:blipFill>
          <p:spPr>
            <a:xfrm>
              <a:off x="4924515" y="964651"/>
              <a:ext cx="1935017" cy="1161011"/>
            </a:xfrm>
            <a:prstGeom prst="rect">
              <a:avLst/>
            </a:prstGeom>
          </p:spPr>
        </p:pic>
        <p:sp>
          <p:nvSpPr>
            <p:cNvPr id="53" name="TextBox 52"/>
            <p:cNvSpPr txBox="1"/>
            <p:nvPr/>
          </p:nvSpPr>
          <p:spPr>
            <a:xfrm>
              <a:off x="4943411" y="1314246"/>
              <a:ext cx="1939731" cy="490827"/>
            </a:xfrm>
            <a:prstGeom prst="rect">
              <a:avLst/>
            </a:prstGeom>
            <a:noFill/>
          </p:spPr>
          <p:txBody>
            <a:bodyPr wrap="none" rtlCol="0">
              <a:noAutofit/>
            </a:bodyPr>
            <a:lstStyle/>
            <a:p>
              <a:pPr algn="ctr">
                <a:buClr>
                  <a:srgbClr val="FFFFFF"/>
                </a:buClr>
              </a:pPr>
              <a:r>
                <a:rPr lang="en-US" sz="1836" b="1" dirty="0">
                  <a:solidFill>
                    <a:srgbClr val="000000"/>
                  </a:solidFill>
                  <a:cs typeface="Segoe UI" pitchFamily="34" charset="0"/>
                </a:rPr>
                <a:t>ML Studio</a:t>
              </a:r>
            </a:p>
          </p:txBody>
        </p:sp>
      </p:grpSp>
    </p:spTree>
    <p:extLst>
      <p:ext uri="{BB962C8B-B14F-4D97-AF65-F5344CB8AC3E}">
        <p14:creationId xmlns:p14="http://schemas.microsoft.com/office/powerpoint/2010/main" val="3640186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up)">
                                      <p:cBhvr>
                                        <p:cTn id="6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a:t>
            </a:r>
            <a:br>
              <a:rPr lang="en-US" dirty="0" smtClean="0"/>
            </a:br>
            <a:r>
              <a:rPr lang="en-US" sz="3200" dirty="0">
                <a:solidFill>
                  <a:schemeClr val="tx1"/>
                </a:solidFill>
              </a:rPr>
              <a:t>An assessment</a:t>
            </a:r>
          </a:p>
        </p:txBody>
      </p:sp>
      <p:sp>
        <p:nvSpPr>
          <p:cNvPr id="6" name="Rectangle 5"/>
          <p:cNvSpPr/>
          <p:nvPr/>
        </p:nvSpPr>
        <p:spPr>
          <a:xfrm>
            <a:off x="467183" y="2137314"/>
            <a:ext cx="11424391" cy="3036348"/>
          </a:xfrm>
          <a:prstGeom prst="rect">
            <a:avLst/>
          </a:prstGeom>
          <a:ln>
            <a:tailEnd type="stealth" w="lg" len="lg"/>
          </a:ln>
        </p:spPr>
        <p:style>
          <a:lnRef idx="0">
            <a:schemeClr val="dk1"/>
          </a:lnRef>
          <a:fillRef idx="3">
            <a:schemeClr val="dk1"/>
          </a:fillRef>
          <a:effectRef idx="3">
            <a:schemeClr val="dk1"/>
          </a:effectRef>
          <a:fontRef idx="minor">
            <a:schemeClr val="lt1"/>
          </a:fontRef>
        </p:style>
        <p:txBody>
          <a:bodyPr rtlCol="0" anchor="ctr"/>
          <a:lstStyle/>
          <a:p>
            <a:pPr algn="ctr"/>
            <a:endParaRPr lang="en-US" sz="1836">
              <a:solidFill>
                <a:srgbClr val="47D8FF"/>
              </a:solidFill>
            </a:endParaRPr>
          </a:p>
        </p:txBody>
      </p:sp>
      <p:grpSp>
        <p:nvGrpSpPr>
          <p:cNvPr id="3" name="Group 2"/>
          <p:cNvGrpSpPr/>
          <p:nvPr/>
        </p:nvGrpSpPr>
        <p:grpSpPr>
          <a:xfrm>
            <a:off x="666155" y="2314516"/>
            <a:ext cx="3497263" cy="2311312"/>
            <a:chOff x="650700" y="2269340"/>
            <a:chExt cx="3429000" cy="2266198"/>
          </a:xfrm>
        </p:grpSpPr>
        <p:sp>
          <p:nvSpPr>
            <p:cNvPr id="7" name="Rectangle 6"/>
            <p:cNvSpPr/>
            <p:nvPr/>
          </p:nvSpPr>
          <p:spPr>
            <a:xfrm>
              <a:off x="650700" y="2269340"/>
              <a:ext cx="3429000" cy="838200"/>
            </a:xfrm>
            <a:prstGeom prst="rect">
              <a:avLst/>
            </a:prstGeom>
            <a:ln>
              <a:tailEnd type="stealth" w="lg" len="lg"/>
            </a:ln>
          </p:spPr>
          <p:style>
            <a:lnRef idx="0">
              <a:schemeClr val="accent2"/>
            </a:lnRef>
            <a:fillRef idx="3">
              <a:schemeClr val="accent2"/>
            </a:fillRef>
            <a:effectRef idx="3">
              <a:schemeClr val="accent2"/>
            </a:effectRef>
            <a:fontRef idx="minor">
              <a:schemeClr val="lt1"/>
            </a:fontRef>
          </p:style>
          <p:txBody>
            <a:bodyPr lIns="186521" rtlCol="0" anchor="ctr"/>
            <a:lstStyle/>
            <a:p>
              <a:pPr defTabSz="932597">
                <a:lnSpc>
                  <a:spcPct val="90000"/>
                </a:lnSpc>
              </a:pPr>
              <a:r>
                <a:rPr lang="en-US" sz="2040" b="1" kern="0" dirty="0" smtClean="0">
                  <a:solidFill>
                    <a:srgbClr val="FFFFFF"/>
                  </a:solidFill>
                  <a:latin typeface="Calibri"/>
                </a:rPr>
                <a:t>Microsoft was slow in offering IaaS</a:t>
              </a:r>
              <a:endParaRPr lang="en-US" sz="2040" b="1" kern="0" dirty="0">
                <a:solidFill>
                  <a:srgbClr val="FFFFFF"/>
                </a:solidFill>
                <a:latin typeface="Calibri"/>
              </a:endParaRPr>
            </a:p>
          </p:txBody>
        </p:sp>
        <p:sp>
          <p:nvSpPr>
            <p:cNvPr id="10" name="TextBox 9"/>
            <p:cNvSpPr txBox="1"/>
            <p:nvPr/>
          </p:nvSpPr>
          <p:spPr>
            <a:xfrm>
              <a:off x="770927" y="3183740"/>
              <a:ext cx="2819400" cy="1351798"/>
            </a:xfrm>
            <a:prstGeom prst="rect">
              <a:avLst/>
            </a:prstGeom>
            <a:noFill/>
          </p:spPr>
          <p:txBody>
            <a:bodyPr wrap="square" rtlCol="0">
              <a:noAutofit/>
            </a:bodyPr>
            <a:lstStyle/>
            <a:p>
              <a:pPr marL="0" lvl="1">
                <a:buClr>
                  <a:srgbClr val="FFFFFF"/>
                </a:buClr>
              </a:pPr>
              <a:r>
                <a:rPr lang="en-US" sz="1836" dirty="0" smtClean="0">
                  <a:solidFill>
                    <a:srgbClr val="FFFFFF">
                      <a:lumMod val="75000"/>
                      <a:lumOff val="25000"/>
                    </a:srgbClr>
                  </a:solidFill>
                </a:rPr>
                <a:t>Although it’s recovering quickly from that delay</a:t>
              </a:r>
            </a:p>
            <a:p>
              <a:pPr marL="0" lvl="1">
                <a:buClr>
                  <a:srgbClr val="FFFFFF"/>
                </a:buClr>
              </a:pPr>
              <a:endParaRPr lang="en-US" sz="1836" dirty="0">
                <a:solidFill>
                  <a:srgbClr val="FFFFFF">
                    <a:lumMod val="75000"/>
                    <a:lumOff val="25000"/>
                  </a:srgbClr>
                </a:solidFill>
              </a:endParaRPr>
            </a:p>
            <a:p>
              <a:pPr>
                <a:buClr>
                  <a:srgbClr val="FFFFFF"/>
                </a:buClr>
              </a:pPr>
              <a:endParaRPr lang="en-US" sz="1836" b="1" dirty="0">
                <a:solidFill>
                  <a:srgbClr val="FFFFFF">
                    <a:lumMod val="75000"/>
                    <a:lumOff val="25000"/>
                  </a:srgbClr>
                </a:solidFill>
              </a:endParaRPr>
            </a:p>
          </p:txBody>
        </p:sp>
      </p:grpSp>
      <p:grpSp>
        <p:nvGrpSpPr>
          <p:cNvPr id="4" name="Group 3"/>
          <p:cNvGrpSpPr/>
          <p:nvPr/>
        </p:nvGrpSpPr>
        <p:grpSpPr>
          <a:xfrm>
            <a:off x="4436441" y="2314516"/>
            <a:ext cx="3497263" cy="2311312"/>
            <a:chOff x="4347395" y="2269340"/>
            <a:chExt cx="3429000" cy="2266198"/>
          </a:xfrm>
        </p:grpSpPr>
        <p:sp>
          <p:nvSpPr>
            <p:cNvPr id="8" name="Rectangle 7"/>
            <p:cNvSpPr/>
            <p:nvPr/>
          </p:nvSpPr>
          <p:spPr>
            <a:xfrm>
              <a:off x="4347395" y="2269340"/>
              <a:ext cx="3429000" cy="838200"/>
            </a:xfrm>
            <a:prstGeom prst="rect">
              <a:avLst/>
            </a:prstGeom>
            <a:ln>
              <a:tailEnd type="stealth" w="lg" len="lg"/>
            </a:ln>
          </p:spPr>
          <p:style>
            <a:lnRef idx="1">
              <a:schemeClr val="accent6"/>
            </a:lnRef>
            <a:fillRef idx="3">
              <a:schemeClr val="accent6"/>
            </a:fillRef>
            <a:effectRef idx="2">
              <a:schemeClr val="accent6"/>
            </a:effectRef>
            <a:fontRef idx="minor">
              <a:schemeClr val="lt1"/>
            </a:fontRef>
          </p:style>
          <p:txBody>
            <a:bodyPr lIns="186521" rtlCol="0" anchor="ctr"/>
            <a:lstStyle/>
            <a:p>
              <a:pPr defTabSz="932597">
                <a:lnSpc>
                  <a:spcPct val="90000"/>
                </a:lnSpc>
              </a:pPr>
              <a:r>
                <a:rPr lang="en-US" sz="2040" b="1" kern="0" dirty="0" smtClean="0">
                  <a:solidFill>
                    <a:srgbClr val="FFFFFF"/>
                  </a:solidFill>
                  <a:latin typeface="Calibri"/>
                </a:rPr>
                <a:t>Microsoft has strong customer relationships</a:t>
              </a:r>
              <a:endParaRPr lang="en-US" sz="2040" b="1" i="1" kern="0" dirty="0">
                <a:solidFill>
                  <a:srgbClr val="FFFFFF"/>
                </a:solidFill>
                <a:latin typeface="Calibri"/>
              </a:endParaRPr>
            </a:p>
          </p:txBody>
        </p:sp>
        <p:sp>
          <p:nvSpPr>
            <p:cNvPr id="11" name="TextBox 10"/>
            <p:cNvSpPr txBox="1"/>
            <p:nvPr/>
          </p:nvSpPr>
          <p:spPr>
            <a:xfrm>
              <a:off x="4418012" y="3183740"/>
              <a:ext cx="2819400" cy="1351798"/>
            </a:xfrm>
            <a:prstGeom prst="rect">
              <a:avLst/>
            </a:prstGeom>
            <a:noFill/>
          </p:spPr>
          <p:txBody>
            <a:bodyPr wrap="square" rtlCol="0">
              <a:noAutofit/>
            </a:bodyPr>
            <a:lstStyle/>
            <a:p>
              <a:pPr marL="0" lvl="1">
                <a:buClr>
                  <a:srgbClr val="FFFFFF"/>
                </a:buClr>
              </a:pPr>
              <a:r>
                <a:rPr lang="en-US" sz="1836" dirty="0" smtClean="0">
                  <a:solidFill>
                    <a:srgbClr val="FFFFFF">
                      <a:lumMod val="75000"/>
                      <a:lumOff val="25000"/>
                    </a:srgbClr>
                  </a:solidFill>
                </a:rPr>
                <a:t>IT leaders commonly place a high value on these</a:t>
              </a:r>
            </a:p>
            <a:p>
              <a:pPr marL="0" lvl="1">
                <a:buClr>
                  <a:srgbClr val="FFFFFF"/>
                </a:buClr>
              </a:pPr>
              <a:endParaRPr lang="en-US" sz="1836" dirty="0">
                <a:solidFill>
                  <a:srgbClr val="FFFFFF">
                    <a:lumMod val="75000"/>
                    <a:lumOff val="25000"/>
                  </a:srgbClr>
                </a:solidFill>
              </a:endParaRPr>
            </a:p>
            <a:p>
              <a:pPr marL="0" lvl="1">
                <a:buClr>
                  <a:srgbClr val="FFFFFF"/>
                </a:buClr>
              </a:pPr>
              <a:r>
                <a:rPr lang="en-US" sz="1836" dirty="0" smtClean="0">
                  <a:solidFill>
                    <a:srgbClr val="FFFFFF">
                      <a:lumMod val="75000"/>
                      <a:lumOff val="25000"/>
                    </a:srgbClr>
                  </a:solidFill>
                </a:rPr>
                <a:t>Microsoft is already in most accounts</a:t>
              </a:r>
              <a:endParaRPr lang="en-US" sz="1836" dirty="0">
                <a:solidFill>
                  <a:srgbClr val="FFFFFF">
                    <a:lumMod val="75000"/>
                    <a:lumOff val="25000"/>
                  </a:srgbClr>
                </a:solidFill>
              </a:endParaRPr>
            </a:p>
            <a:p>
              <a:pPr marL="0" lvl="1">
                <a:buClr>
                  <a:srgbClr val="FFFFFF"/>
                </a:buClr>
              </a:pPr>
              <a:endParaRPr lang="en-US" sz="1836" dirty="0">
                <a:solidFill>
                  <a:srgbClr val="FFFFFF">
                    <a:lumMod val="75000"/>
                    <a:lumOff val="25000"/>
                  </a:srgbClr>
                </a:solidFill>
              </a:endParaRPr>
            </a:p>
            <a:p>
              <a:pPr marL="0" lvl="1">
                <a:buClr>
                  <a:srgbClr val="FFFFFF"/>
                </a:buClr>
              </a:pPr>
              <a:endParaRPr lang="en-US" sz="1836" dirty="0">
                <a:solidFill>
                  <a:srgbClr val="FFFFFF">
                    <a:lumMod val="75000"/>
                    <a:lumOff val="25000"/>
                  </a:srgbClr>
                </a:solidFill>
              </a:endParaRPr>
            </a:p>
          </p:txBody>
        </p:sp>
      </p:grpSp>
      <p:grpSp>
        <p:nvGrpSpPr>
          <p:cNvPr id="5" name="Group 4"/>
          <p:cNvGrpSpPr/>
          <p:nvPr/>
        </p:nvGrpSpPr>
        <p:grpSpPr>
          <a:xfrm>
            <a:off x="8229086" y="2314516"/>
            <a:ext cx="3497263" cy="2311312"/>
            <a:chOff x="8044090" y="2269340"/>
            <a:chExt cx="3429000" cy="2266198"/>
          </a:xfrm>
        </p:grpSpPr>
        <p:sp>
          <p:nvSpPr>
            <p:cNvPr id="9" name="Rectangle 8"/>
            <p:cNvSpPr/>
            <p:nvPr/>
          </p:nvSpPr>
          <p:spPr>
            <a:xfrm>
              <a:off x="8044090" y="2269340"/>
              <a:ext cx="3429000" cy="838200"/>
            </a:xfrm>
            <a:prstGeom prst="rect">
              <a:avLst/>
            </a:prstGeom>
            <a:ln>
              <a:tailEnd type="stealth" w="lg" len="lg"/>
            </a:ln>
          </p:spPr>
          <p:style>
            <a:lnRef idx="0">
              <a:schemeClr val="accent3"/>
            </a:lnRef>
            <a:fillRef idx="3">
              <a:schemeClr val="accent3"/>
            </a:fillRef>
            <a:effectRef idx="3">
              <a:schemeClr val="accent3"/>
            </a:effectRef>
            <a:fontRef idx="minor">
              <a:schemeClr val="lt1"/>
            </a:fontRef>
          </p:style>
          <p:txBody>
            <a:bodyPr lIns="186521" rtlCol="0" anchor="ctr"/>
            <a:lstStyle/>
            <a:p>
              <a:pPr defTabSz="932597">
                <a:lnSpc>
                  <a:spcPct val="90000"/>
                </a:lnSpc>
              </a:pPr>
              <a:r>
                <a:rPr lang="en-US" sz="2040" b="1" kern="0" dirty="0">
                  <a:solidFill>
                    <a:srgbClr val="FFFFFF"/>
                  </a:solidFill>
                  <a:latin typeface="Calibri"/>
                </a:rPr>
                <a:t>Microsoft emphasizes hybrid clouds</a:t>
              </a:r>
              <a:endParaRPr lang="en-US" sz="2040" b="1" i="1" kern="0" dirty="0">
                <a:solidFill>
                  <a:srgbClr val="FFFFFF"/>
                </a:solidFill>
                <a:latin typeface="Calibri"/>
              </a:endParaRPr>
            </a:p>
          </p:txBody>
        </p:sp>
        <p:sp>
          <p:nvSpPr>
            <p:cNvPr id="12" name="TextBox 11"/>
            <p:cNvSpPr txBox="1"/>
            <p:nvPr/>
          </p:nvSpPr>
          <p:spPr>
            <a:xfrm>
              <a:off x="8239158" y="3183740"/>
              <a:ext cx="3233932" cy="1351798"/>
            </a:xfrm>
            <a:prstGeom prst="rect">
              <a:avLst/>
            </a:prstGeom>
            <a:noFill/>
          </p:spPr>
          <p:txBody>
            <a:bodyPr wrap="square" rtlCol="0">
              <a:noAutofit/>
            </a:bodyPr>
            <a:lstStyle/>
            <a:p>
              <a:pPr marL="0" lvl="1">
                <a:buClr>
                  <a:srgbClr val="FFFFFF"/>
                </a:buClr>
              </a:pPr>
              <a:r>
                <a:rPr lang="en-US" sz="1836" dirty="0">
                  <a:solidFill>
                    <a:srgbClr val="FFFFFF">
                      <a:lumMod val="75000"/>
                      <a:lumOff val="25000"/>
                    </a:srgbClr>
                  </a:solidFill>
                </a:rPr>
                <a:t>Given Microsoft’s large on-premises installed base, this isn’t surprising</a:t>
              </a:r>
            </a:p>
            <a:p>
              <a:pPr marL="0" lvl="1">
                <a:buClr>
                  <a:srgbClr val="FFFFFF"/>
                </a:buClr>
              </a:pPr>
              <a:endParaRPr lang="en-US" sz="1836" dirty="0">
                <a:solidFill>
                  <a:srgbClr val="FFFFFF">
                    <a:lumMod val="75000"/>
                    <a:lumOff val="25000"/>
                  </a:srgbClr>
                </a:solidFill>
              </a:endParaRPr>
            </a:p>
          </p:txBody>
        </p:sp>
      </p:grpSp>
    </p:spTree>
    <p:extLst>
      <p:ext uri="{BB962C8B-B14F-4D97-AF65-F5344CB8AC3E}">
        <p14:creationId xmlns:p14="http://schemas.microsoft.com/office/powerpoint/2010/main" val="32162455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1" y="2125677"/>
            <a:ext cx="11125135" cy="1828786"/>
          </a:xfrm>
        </p:spPr>
        <p:txBody>
          <a:bodyPr/>
          <a:lstStyle/>
          <a:p>
            <a:r>
              <a:rPr lang="en-US" dirty="0"/>
              <a:t>Microsoft Azure and </a:t>
            </a:r>
            <a:r>
              <a:rPr lang="en-US" dirty="0" smtClean="0"/>
              <a:t>its Competitors</a:t>
            </a:r>
            <a:r>
              <a:rPr lang="en-US" dirty="0"/>
              <a:t>: The Big Picture</a:t>
            </a:r>
          </a:p>
        </p:txBody>
      </p:sp>
      <p:sp>
        <p:nvSpPr>
          <p:cNvPr id="5" name="Text Placeholder 4"/>
          <p:cNvSpPr>
            <a:spLocks noGrp="1"/>
          </p:cNvSpPr>
          <p:nvPr>
            <p:ph type="body" sz="quarter" idx="12"/>
          </p:nvPr>
        </p:nvSpPr>
        <p:spPr/>
        <p:txBody>
          <a:bodyPr/>
          <a:lstStyle/>
          <a:p>
            <a:r>
              <a:rPr lang="en-US" dirty="0"/>
              <a:t>David Chappell, Chappell &amp; Associates</a:t>
            </a:r>
          </a:p>
          <a:p>
            <a:r>
              <a:rPr lang="en-US" dirty="0"/>
              <a:t>www.davidchappell.com</a:t>
            </a:r>
          </a:p>
          <a:p>
            <a:r>
              <a:rPr lang="en-US" dirty="0"/>
              <a:t>@</a:t>
            </a:r>
            <a:r>
              <a:rPr lang="en-US" dirty="0" err="1"/>
              <a:t>DChappellAssoc</a:t>
            </a:r>
            <a:endParaRPr lang="en-US" dirty="0"/>
          </a:p>
        </p:txBody>
      </p:sp>
      <p:sp>
        <p:nvSpPr>
          <p:cNvPr id="6" name="Text Placeholder 5"/>
          <p:cNvSpPr>
            <a:spLocks noGrp="1"/>
          </p:cNvSpPr>
          <p:nvPr>
            <p:ph type="body" sz="quarter" idx="13"/>
          </p:nvPr>
        </p:nvSpPr>
        <p:spPr>
          <a:xfrm>
            <a:off x="322262" y="360323"/>
            <a:ext cx="2667000" cy="406265"/>
          </a:xfrm>
        </p:spPr>
        <p:txBody>
          <a:bodyPr/>
          <a:lstStyle/>
          <a:p>
            <a:r>
              <a:rPr lang="en-US"/>
              <a:t>BRK1455</a:t>
            </a:r>
          </a:p>
        </p:txBody>
      </p:sp>
    </p:spTree>
    <p:extLst>
      <p:ext uri="{BB962C8B-B14F-4D97-AF65-F5344CB8AC3E}">
        <p14:creationId xmlns:p14="http://schemas.microsoft.com/office/powerpoint/2010/main" val="36561520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702578" y="3541028"/>
            <a:ext cx="10612926" cy="2230569"/>
            <a:chOff x="1701311" y="3589999"/>
            <a:chExt cx="10564010" cy="2230569"/>
          </a:xfrm>
        </p:grpSpPr>
        <p:cxnSp>
          <p:nvCxnSpPr>
            <p:cNvPr id="52" name="Straight Connector 51"/>
            <p:cNvCxnSpPr/>
            <p:nvPr/>
          </p:nvCxnSpPr>
          <p:spPr>
            <a:xfrm>
              <a:off x="1741221" y="4321195"/>
              <a:ext cx="10511975" cy="51016"/>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701311" y="3589999"/>
              <a:ext cx="10564010" cy="7622"/>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721169" y="5767111"/>
              <a:ext cx="10544151" cy="53457"/>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712683" y="5058011"/>
              <a:ext cx="10552637" cy="0"/>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normAutofit fontScale="90000"/>
          </a:bodyPr>
          <a:lstStyle/>
          <a:p>
            <a:r>
              <a:rPr lang="en-US" sz="6000" dirty="0"/>
              <a:t>Public Cloud Platforms</a:t>
            </a:r>
            <a:r>
              <a:rPr lang="en-US" dirty="0"/>
              <a:t/>
            </a:r>
            <a:br>
              <a:rPr lang="en-US" dirty="0"/>
            </a:br>
            <a:r>
              <a:rPr lang="en-US" sz="3600" dirty="0">
                <a:solidFill>
                  <a:schemeClr val="tx1"/>
                </a:solidFill>
              </a:rPr>
              <a:t>Amazon</a:t>
            </a:r>
          </a:p>
        </p:txBody>
      </p:sp>
      <p:sp>
        <p:nvSpPr>
          <p:cNvPr id="42" name="Rectangle 41"/>
          <p:cNvSpPr/>
          <p:nvPr/>
        </p:nvSpPr>
        <p:spPr>
          <a:xfrm>
            <a:off x="1722437" y="2801840"/>
            <a:ext cx="10590161" cy="3699852"/>
          </a:xfrm>
          <a:prstGeom prst="rect">
            <a:avLst/>
          </a:prstGeom>
          <a:noFill/>
          <a:ln w="31750">
            <a:solidFill>
              <a:schemeClr val="bg1"/>
            </a:solidFill>
            <a:tailEnd type="stealth" w="lg" len="lg"/>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326">
              <a:solidFill>
                <a:srgbClr val="FFFFFF"/>
              </a:solidFill>
            </a:endParaRPr>
          </a:p>
        </p:txBody>
      </p:sp>
      <p:sp>
        <p:nvSpPr>
          <p:cNvPr id="96" name="TextBox 95"/>
          <p:cNvSpPr txBox="1"/>
          <p:nvPr/>
        </p:nvSpPr>
        <p:spPr>
          <a:xfrm>
            <a:off x="425207" y="2875440"/>
            <a:ext cx="1277371" cy="584775"/>
          </a:xfrm>
          <a:prstGeom prst="rect">
            <a:avLst/>
          </a:prstGeom>
          <a:noFill/>
        </p:spPr>
        <p:txBody>
          <a:bodyPr wrap="square" rtlCol="0">
            <a:spAutoFit/>
          </a:bodyPr>
          <a:lstStyle/>
          <a:p>
            <a:pPr algn="r"/>
            <a:r>
              <a:rPr lang="en-US" sz="1600" b="1" dirty="0">
                <a:solidFill>
                  <a:srgbClr val="FFFFFF"/>
                </a:solidFill>
              </a:rPr>
              <a:t>Microsoft</a:t>
            </a:r>
          </a:p>
          <a:p>
            <a:pPr algn="r"/>
            <a:r>
              <a:rPr lang="en-US" sz="1600" b="1" dirty="0" smtClean="0">
                <a:solidFill>
                  <a:srgbClr val="FFFFFF"/>
                </a:solidFill>
              </a:rPr>
              <a:t>Azure</a:t>
            </a:r>
            <a:endParaRPr lang="en-US" sz="1600" b="1" dirty="0">
              <a:solidFill>
                <a:srgbClr val="FFFFFF"/>
              </a:solidFill>
            </a:endParaRPr>
          </a:p>
        </p:txBody>
      </p:sp>
      <p:sp>
        <p:nvSpPr>
          <p:cNvPr id="99" name="TextBox 98"/>
          <p:cNvSpPr txBox="1"/>
          <p:nvPr/>
        </p:nvSpPr>
        <p:spPr>
          <a:xfrm>
            <a:off x="102308" y="3637440"/>
            <a:ext cx="1581797" cy="584775"/>
          </a:xfrm>
          <a:prstGeom prst="rect">
            <a:avLst/>
          </a:prstGeom>
          <a:noFill/>
        </p:spPr>
        <p:txBody>
          <a:bodyPr wrap="square" rtlCol="0">
            <a:spAutoFit/>
          </a:bodyPr>
          <a:lstStyle/>
          <a:p>
            <a:pPr algn="r"/>
            <a:r>
              <a:rPr lang="en-US" sz="1600" b="1" dirty="0">
                <a:solidFill>
                  <a:srgbClr val="0078D7">
                    <a:lumMod val="40000"/>
                    <a:lumOff val="60000"/>
                  </a:srgbClr>
                </a:solidFill>
              </a:rPr>
              <a:t>Amazon </a:t>
            </a:r>
          </a:p>
          <a:p>
            <a:pPr algn="r"/>
            <a:r>
              <a:rPr lang="en-US" sz="1600" b="1" dirty="0">
                <a:solidFill>
                  <a:srgbClr val="0078D7">
                    <a:lumMod val="40000"/>
                    <a:lumOff val="60000"/>
                  </a:srgbClr>
                </a:solidFill>
              </a:rPr>
              <a:t>Web Services</a:t>
            </a:r>
          </a:p>
        </p:txBody>
      </p:sp>
      <p:sp>
        <p:nvSpPr>
          <p:cNvPr id="104" name="TextBox 103"/>
          <p:cNvSpPr txBox="1"/>
          <p:nvPr/>
        </p:nvSpPr>
        <p:spPr>
          <a:xfrm>
            <a:off x="257809" y="5181500"/>
            <a:ext cx="1424546" cy="338554"/>
          </a:xfrm>
          <a:prstGeom prst="rect">
            <a:avLst/>
          </a:prstGeom>
          <a:noFill/>
        </p:spPr>
        <p:txBody>
          <a:bodyPr wrap="square" rtlCol="0">
            <a:spAutoFit/>
          </a:bodyPr>
          <a:lstStyle/>
          <a:p>
            <a:pPr algn="r"/>
            <a:r>
              <a:rPr lang="en-US" sz="1600" b="1" dirty="0">
                <a:solidFill>
                  <a:srgbClr val="FFFFFF"/>
                </a:solidFill>
              </a:rPr>
              <a:t>OpenStack</a:t>
            </a:r>
          </a:p>
        </p:txBody>
      </p:sp>
      <p:grpSp>
        <p:nvGrpSpPr>
          <p:cNvPr id="13" name="Group 12"/>
          <p:cNvGrpSpPr/>
          <p:nvPr/>
        </p:nvGrpSpPr>
        <p:grpSpPr>
          <a:xfrm>
            <a:off x="3202371" y="2771960"/>
            <a:ext cx="7698759" cy="3744417"/>
            <a:chOff x="2945219" y="2768025"/>
            <a:chExt cx="7698759" cy="3115425"/>
          </a:xfrm>
        </p:grpSpPr>
        <p:cxnSp>
          <p:nvCxnSpPr>
            <p:cNvPr id="44" name="Straight Connector 43"/>
            <p:cNvCxnSpPr/>
            <p:nvPr/>
          </p:nvCxnSpPr>
          <p:spPr>
            <a:xfrm flipH="1">
              <a:off x="6015086" y="2774015"/>
              <a:ext cx="23466" cy="3104065"/>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7562552" y="2774015"/>
              <a:ext cx="18150" cy="3109435"/>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945219" y="2773939"/>
              <a:ext cx="5459" cy="3104033"/>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0638519" y="2768025"/>
              <a:ext cx="5459" cy="3104033"/>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4753255" y="1868570"/>
            <a:ext cx="4643539" cy="4633122"/>
            <a:chOff x="4496103" y="1988150"/>
            <a:chExt cx="4643539" cy="3937208"/>
          </a:xfrm>
        </p:grpSpPr>
        <p:cxnSp>
          <p:nvCxnSpPr>
            <p:cNvPr id="81" name="Straight Connector 80"/>
            <p:cNvCxnSpPr/>
            <p:nvPr/>
          </p:nvCxnSpPr>
          <p:spPr>
            <a:xfrm>
              <a:off x="9134142" y="2008225"/>
              <a:ext cx="5500" cy="3917133"/>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496103" y="1988150"/>
              <a:ext cx="0" cy="3932807"/>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53" name="TextBox 52"/>
          <p:cNvSpPr txBox="1"/>
          <p:nvPr/>
        </p:nvSpPr>
        <p:spPr>
          <a:xfrm>
            <a:off x="37739" y="4348065"/>
            <a:ext cx="1641935" cy="584775"/>
          </a:xfrm>
          <a:prstGeom prst="rect">
            <a:avLst/>
          </a:prstGeom>
          <a:noFill/>
        </p:spPr>
        <p:txBody>
          <a:bodyPr wrap="square" rtlCol="0">
            <a:spAutoFit/>
          </a:bodyPr>
          <a:lstStyle/>
          <a:p>
            <a:pPr algn="r"/>
            <a:r>
              <a:rPr lang="en-US" sz="1600" b="1" dirty="0">
                <a:solidFill>
                  <a:srgbClr val="FFFFFF"/>
                </a:solidFill>
              </a:rPr>
              <a:t>Google </a:t>
            </a:r>
          </a:p>
          <a:p>
            <a:pPr algn="r"/>
            <a:r>
              <a:rPr lang="en-US" sz="1600" b="1" dirty="0">
                <a:solidFill>
                  <a:srgbClr val="FFFFFF"/>
                </a:solidFill>
              </a:rPr>
              <a:t>Cloud Platform</a:t>
            </a:r>
          </a:p>
        </p:txBody>
      </p:sp>
      <p:sp>
        <p:nvSpPr>
          <p:cNvPr id="57" name="TextBox 56"/>
          <p:cNvSpPr txBox="1"/>
          <p:nvPr/>
        </p:nvSpPr>
        <p:spPr>
          <a:xfrm>
            <a:off x="1733942" y="3561240"/>
            <a:ext cx="1468428"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i="1" dirty="0">
                <a:solidFill>
                  <a:srgbClr val="0078D7">
                    <a:lumMod val="40000"/>
                    <a:lumOff val="60000"/>
                  </a:srgbClr>
                </a:solidFill>
              </a:rPr>
              <a:t>Elastic Compute Cloud (EC2)</a:t>
            </a:r>
          </a:p>
        </p:txBody>
      </p:sp>
      <p:sp>
        <p:nvSpPr>
          <p:cNvPr id="67" name="TextBox 66"/>
          <p:cNvSpPr txBox="1"/>
          <p:nvPr/>
        </p:nvSpPr>
        <p:spPr>
          <a:xfrm>
            <a:off x="1730370" y="2840082"/>
            <a:ext cx="1468428"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Virtual Machines</a:t>
            </a:r>
          </a:p>
        </p:txBody>
      </p:sp>
      <p:sp>
        <p:nvSpPr>
          <p:cNvPr id="74" name="TextBox 73"/>
          <p:cNvSpPr txBox="1"/>
          <p:nvPr/>
        </p:nvSpPr>
        <p:spPr>
          <a:xfrm>
            <a:off x="3244652" y="3561240"/>
            <a:ext cx="1468428"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i="1" dirty="0">
                <a:solidFill>
                  <a:srgbClr val="0078D7">
                    <a:lumMod val="40000"/>
                    <a:lumOff val="60000"/>
                  </a:srgbClr>
                </a:solidFill>
              </a:rPr>
              <a:t>Elastic Beanstalk</a:t>
            </a:r>
          </a:p>
        </p:txBody>
      </p:sp>
      <p:sp>
        <p:nvSpPr>
          <p:cNvPr id="75" name="TextBox 74"/>
          <p:cNvSpPr txBox="1"/>
          <p:nvPr/>
        </p:nvSpPr>
        <p:spPr>
          <a:xfrm>
            <a:off x="3241080" y="2840082"/>
            <a:ext cx="1468428"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Web Sites, Cloud Services</a:t>
            </a:r>
          </a:p>
        </p:txBody>
      </p:sp>
      <p:sp>
        <p:nvSpPr>
          <p:cNvPr id="80" name="TextBox 79"/>
          <p:cNvSpPr txBox="1"/>
          <p:nvPr/>
        </p:nvSpPr>
        <p:spPr>
          <a:xfrm>
            <a:off x="4774610" y="3573462"/>
            <a:ext cx="1468428"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i="1" dirty="0">
                <a:solidFill>
                  <a:srgbClr val="0078D7">
                    <a:lumMod val="40000"/>
                    <a:lumOff val="60000"/>
                  </a:srgbClr>
                </a:solidFill>
              </a:rPr>
              <a:t>Simple Storage Service (S3)</a:t>
            </a:r>
          </a:p>
        </p:txBody>
      </p:sp>
      <p:sp>
        <p:nvSpPr>
          <p:cNvPr id="82" name="TextBox 81"/>
          <p:cNvSpPr txBox="1"/>
          <p:nvPr/>
        </p:nvSpPr>
        <p:spPr>
          <a:xfrm>
            <a:off x="4774609" y="2838691"/>
            <a:ext cx="1468428"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Blobs</a:t>
            </a:r>
          </a:p>
        </p:txBody>
      </p:sp>
      <p:sp>
        <p:nvSpPr>
          <p:cNvPr id="87" name="TextBox 86"/>
          <p:cNvSpPr txBox="1"/>
          <p:nvPr/>
        </p:nvSpPr>
        <p:spPr>
          <a:xfrm>
            <a:off x="6298609" y="3573462"/>
            <a:ext cx="1514917"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i="1" dirty="0">
                <a:solidFill>
                  <a:srgbClr val="0078D7">
                    <a:lumMod val="40000"/>
                    <a:lumOff val="60000"/>
                  </a:srgbClr>
                </a:solidFill>
              </a:rPr>
              <a:t>Relational Database Service (RDS)</a:t>
            </a:r>
          </a:p>
        </p:txBody>
      </p:sp>
      <p:sp>
        <p:nvSpPr>
          <p:cNvPr id="88" name="TextBox 87"/>
          <p:cNvSpPr txBox="1"/>
          <p:nvPr/>
        </p:nvSpPr>
        <p:spPr>
          <a:xfrm>
            <a:off x="6298609" y="2838691"/>
            <a:ext cx="1524000"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SQL  Database</a:t>
            </a:r>
          </a:p>
        </p:txBody>
      </p:sp>
      <p:sp>
        <p:nvSpPr>
          <p:cNvPr id="97" name="TextBox 96"/>
          <p:cNvSpPr txBox="1"/>
          <p:nvPr/>
        </p:nvSpPr>
        <p:spPr>
          <a:xfrm>
            <a:off x="7824792" y="3573462"/>
            <a:ext cx="1574907"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i="1" dirty="0" err="1">
                <a:solidFill>
                  <a:srgbClr val="0078D7">
                    <a:lumMod val="40000"/>
                    <a:lumOff val="60000"/>
                  </a:srgbClr>
                </a:solidFill>
              </a:rPr>
              <a:t>DynamoDB</a:t>
            </a:r>
            <a:endParaRPr lang="en-US" sz="1400" b="1" i="1" dirty="0">
              <a:solidFill>
                <a:srgbClr val="0078D7">
                  <a:lumMod val="40000"/>
                  <a:lumOff val="60000"/>
                </a:srgbClr>
              </a:solidFill>
            </a:endParaRPr>
          </a:p>
        </p:txBody>
      </p:sp>
      <p:sp>
        <p:nvSpPr>
          <p:cNvPr id="98" name="TextBox 97"/>
          <p:cNvSpPr txBox="1"/>
          <p:nvPr/>
        </p:nvSpPr>
        <p:spPr>
          <a:xfrm>
            <a:off x="7824791" y="2838691"/>
            <a:ext cx="1574907" cy="713099"/>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DocumentDB, Tables</a:t>
            </a:r>
          </a:p>
        </p:txBody>
      </p:sp>
      <p:sp>
        <p:nvSpPr>
          <p:cNvPr id="105" name="TextBox 104"/>
          <p:cNvSpPr txBox="1"/>
          <p:nvPr/>
        </p:nvSpPr>
        <p:spPr>
          <a:xfrm>
            <a:off x="9422809" y="2825568"/>
            <a:ext cx="1458266"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Azure Active Directory</a:t>
            </a:r>
          </a:p>
        </p:txBody>
      </p:sp>
      <p:sp>
        <p:nvSpPr>
          <p:cNvPr id="111" name="TextBox 110"/>
          <p:cNvSpPr txBox="1"/>
          <p:nvPr/>
        </p:nvSpPr>
        <p:spPr>
          <a:xfrm>
            <a:off x="10928147" y="3573462"/>
            <a:ext cx="1387357"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i="1" dirty="0" smtClean="0">
                <a:solidFill>
                  <a:srgbClr val="0078D7">
                    <a:lumMod val="40000"/>
                    <a:lumOff val="60000"/>
                  </a:srgbClr>
                </a:solidFill>
              </a:rPr>
              <a:t>Amazon ML</a:t>
            </a:r>
            <a:endParaRPr lang="en-US" sz="1400" b="1" i="1" dirty="0">
              <a:solidFill>
                <a:srgbClr val="0078D7">
                  <a:lumMod val="40000"/>
                  <a:lumOff val="60000"/>
                </a:srgbClr>
              </a:solidFill>
            </a:endParaRPr>
          </a:p>
        </p:txBody>
      </p:sp>
      <p:sp>
        <p:nvSpPr>
          <p:cNvPr id="112" name="TextBox 111"/>
          <p:cNvSpPr txBox="1"/>
          <p:nvPr/>
        </p:nvSpPr>
        <p:spPr>
          <a:xfrm>
            <a:off x="10928146" y="2825568"/>
            <a:ext cx="1387357"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Azure ML</a:t>
            </a:r>
          </a:p>
        </p:txBody>
      </p:sp>
      <p:sp>
        <p:nvSpPr>
          <p:cNvPr id="55" name="TextBox 54"/>
          <p:cNvSpPr txBox="1"/>
          <p:nvPr/>
        </p:nvSpPr>
        <p:spPr>
          <a:xfrm>
            <a:off x="1722437" y="2423937"/>
            <a:ext cx="1479933" cy="338554"/>
          </a:xfrm>
          <a:prstGeom prst="rect">
            <a:avLst/>
          </a:prstGeom>
          <a:noFill/>
        </p:spPr>
        <p:txBody>
          <a:bodyPr wrap="square" rtlCol="0">
            <a:spAutoFit/>
          </a:bodyPr>
          <a:lstStyle/>
          <a:p>
            <a:pPr algn="ctr"/>
            <a:r>
              <a:rPr lang="en-US" sz="1600" b="1" i="1" dirty="0">
                <a:solidFill>
                  <a:srgbClr val="FFFFFF"/>
                </a:solidFill>
              </a:rPr>
              <a:t>IaaS</a:t>
            </a:r>
          </a:p>
        </p:txBody>
      </p:sp>
      <p:sp>
        <p:nvSpPr>
          <p:cNvPr id="56" name="TextBox 55"/>
          <p:cNvSpPr txBox="1"/>
          <p:nvPr/>
        </p:nvSpPr>
        <p:spPr>
          <a:xfrm>
            <a:off x="3202370" y="2414383"/>
            <a:ext cx="1545072" cy="338554"/>
          </a:xfrm>
          <a:prstGeom prst="rect">
            <a:avLst/>
          </a:prstGeom>
          <a:noFill/>
        </p:spPr>
        <p:txBody>
          <a:bodyPr wrap="square" rtlCol="0">
            <a:spAutoFit/>
          </a:bodyPr>
          <a:lstStyle/>
          <a:p>
            <a:pPr algn="ctr"/>
            <a:r>
              <a:rPr lang="en-US" sz="1600" b="1" i="1" dirty="0">
                <a:solidFill>
                  <a:srgbClr val="FFFFFF"/>
                </a:solidFill>
              </a:rPr>
              <a:t>PaaS</a:t>
            </a:r>
          </a:p>
        </p:txBody>
      </p:sp>
      <p:sp>
        <p:nvSpPr>
          <p:cNvPr id="58" name="TextBox 57"/>
          <p:cNvSpPr txBox="1"/>
          <p:nvPr/>
        </p:nvSpPr>
        <p:spPr>
          <a:xfrm>
            <a:off x="6279562" y="2414383"/>
            <a:ext cx="1550885" cy="338554"/>
          </a:xfrm>
          <a:prstGeom prst="rect">
            <a:avLst/>
          </a:prstGeom>
          <a:noFill/>
        </p:spPr>
        <p:txBody>
          <a:bodyPr wrap="square" rtlCol="0">
            <a:spAutoFit/>
          </a:bodyPr>
          <a:lstStyle/>
          <a:p>
            <a:pPr algn="ctr"/>
            <a:r>
              <a:rPr lang="en-US" sz="1600" b="1" i="1" dirty="0">
                <a:solidFill>
                  <a:srgbClr val="FFFFFF"/>
                </a:solidFill>
              </a:rPr>
              <a:t>Relational </a:t>
            </a:r>
          </a:p>
        </p:txBody>
      </p:sp>
      <p:sp>
        <p:nvSpPr>
          <p:cNvPr id="59" name="TextBox 58"/>
          <p:cNvSpPr txBox="1"/>
          <p:nvPr/>
        </p:nvSpPr>
        <p:spPr>
          <a:xfrm>
            <a:off x="7830448" y="2414383"/>
            <a:ext cx="1569251" cy="338554"/>
          </a:xfrm>
          <a:prstGeom prst="rect">
            <a:avLst/>
          </a:prstGeom>
          <a:noFill/>
        </p:spPr>
        <p:txBody>
          <a:bodyPr wrap="square" rtlCol="0">
            <a:spAutoFit/>
          </a:bodyPr>
          <a:lstStyle/>
          <a:p>
            <a:pPr algn="ctr"/>
            <a:r>
              <a:rPr lang="en-US" sz="1600" b="1" i="1" dirty="0" err="1">
                <a:solidFill>
                  <a:srgbClr val="FFFFFF"/>
                </a:solidFill>
              </a:rPr>
              <a:t>NoSQL</a:t>
            </a:r>
            <a:endParaRPr lang="en-US" sz="1600" b="1" i="1" dirty="0">
              <a:solidFill>
                <a:srgbClr val="FFFFFF"/>
              </a:solidFill>
            </a:endParaRPr>
          </a:p>
        </p:txBody>
      </p:sp>
      <p:sp>
        <p:nvSpPr>
          <p:cNvPr id="60" name="TextBox 59"/>
          <p:cNvSpPr txBox="1"/>
          <p:nvPr/>
        </p:nvSpPr>
        <p:spPr>
          <a:xfrm>
            <a:off x="9399700" y="2394519"/>
            <a:ext cx="1495972" cy="338554"/>
          </a:xfrm>
          <a:prstGeom prst="rect">
            <a:avLst/>
          </a:prstGeom>
          <a:noFill/>
        </p:spPr>
        <p:txBody>
          <a:bodyPr wrap="square" rtlCol="0">
            <a:spAutoFit/>
          </a:bodyPr>
          <a:lstStyle/>
          <a:p>
            <a:pPr algn="ctr"/>
            <a:r>
              <a:rPr lang="en-US" sz="1600" b="1" i="1" dirty="0" smtClean="0">
                <a:solidFill>
                  <a:srgbClr val="FFFFFF"/>
                </a:solidFill>
              </a:rPr>
              <a:t>Identity</a:t>
            </a:r>
            <a:endParaRPr lang="en-US" sz="1600" b="1" i="1" dirty="0">
              <a:solidFill>
                <a:srgbClr val="FFFFFF"/>
              </a:solidFill>
            </a:endParaRPr>
          </a:p>
        </p:txBody>
      </p:sp>
      <p:sp>
        <p:nvSpPr>
          <p:cNvPr id="62" name="TextBox 61"/>
          <p:cNvSpPr txBox="1"/>
          <p:nvPr/>
        </p:nvSpPr>
        <p:spPr>
          <a:xfrm>
            <a:off x="4777910" y="2420840"/>
            <a:ext cx="1494328" cy="338554"/>
          </a:xfrm>
          <a:prstGeom prst="rect">
            <a:avLst/>
          </a:prstGeom>
          <a:noFill/>
        </p:spPr>
        <p:txBody>
          <a:bodyPr wrap="square" rtlCol="0">
            <a:spAutoFit/>
          </a:bodyPr>
          <a:lstStyle/>
          <a:p>
            <a:pPr algn="ctr"/>
            <a:r>
              <a:rPr lang="en-US" sz="1600" b="1" i="1" dirty="0" smtClean="0">
                <a:solidFill>
                  <a:srgbClr val="FFFFFF"/>
                </a:solidFill>
              </a:rPr>
              <a:t>Blobs</a:t>
            </a:r>
            <a:endParaRPr lang="en-US" sz="1600" b="1" i="1" dirty="0">
              <a:solidFill>
                <a:srgbClr val="FFFFFF"/>
              </a:solidFill>
            </a:endParaRPr>
          </a:p>
        </p:txBody>
      </p:sp>
      <p:sp>
        <p:nvSpPr>
          <p:cNvPr id="54" name="TextBox 53"/>
          <p:cNvSpPr txBox="1"/>
          <p:nvPr/>
        </p:nvSpPr>
        <p:spPr>
          <a:xfrm>
            <a:off x="60643" y="5808087"/>
            <a:ext cx="1641935" cy="584775"/>
          </a:xfrm>
          <a:prstGeom prst="rect">
            <a:avLst/>
          </a:prstGeom>
          <a:noFill/>
        </p:spPr>
        <p:txBody>
          <a:bodyPr wrap="square" rtlCol="0">
            <a:spAutoFit/>
          </a:bodyPr>
          <a:lstStyle/>
          <a:p>
            <a:pPr algn="r"/>
            <a:r>
              <a:rPr lang="en-US" sz="1600" b="1" dirty="0">
                <a:solidFill>
                  <a:srgbClr val="FFFFFF"/>
                </a:solidFill>
              </a:rPr>
              <a:t>Salesforce.com Force.com</a:t>
            </a:r>
          </a:p>
        </p:txBody>
      </p:sp>
      <p:sp>
        <p:nvSpPr>
          <p:cNvPr id="48" name="TextBox 47"/>
          <p:cNvSpPr txBox="1"/>
          <p:nvPr/>
        </p:nvSpPr>
        <p:spPr>
          <a:xfrm>
            <a:off x="1733941" y="1815378"/>
            <a:ext cx="2988847" cy="350330"/>
          </a:xfrm>
          <a:prstGeom prst="rect">
            <a:avLst/>
          </a:prstGeom>
          <a:noFill/>
        </p:spPr>
        <p:txBody>
          <a:bodyPr wrap="square" rtlCol="0">
            <a:spAutoFit/>
          </a:bodyPr>
          <a:lstStyle/>
          <a:p>
            <a:pPr algn="ctr"/>
            <a:r>
              <a:rPr lang="en-US" sz="1632" b="1" dirty="0" smtClean="0">
                <a:solidFill>
                  <a:srgbClr val="FFFFFF"/>
                </a:solidFill>
              </a:rPr>
              <a:t>Compute</a:t>
            </a:r>
            <a:endParaRPr lang="en-US" sz="1632" b="1" dirty="0">
              <a:solidFill>
                <a:srgbClr val="FFFFFF"/>
              </a:solidFill>
            </a:endParaRPr>
          </a:p>
        </p:txBody>
      </p:sp>
      <p:sp>
        <p:nvSpPr>
          <p:cNvPr id="49" name="TextBox 48"/>
          <p:cNvSpPr txBox="1"/>
          <p:nvPr/>
        </p:nvSpPr>
        <p:spPr>
          <a:xfrm>
            <a:off x="4747443" y="1835858"/>
            <a:ext cx="4652256" cy="350330"/>
          </a:xfrm>
          <a:prstGeom prst="rect">
            <a:avLst/>
          </a:prstGeom>
          <a:noFill/>
        </p:spPr>
        <p:txBody>
          <a:bodyPr wrap="square" rtlCol="0">
            <a:spAutoFit/>
          </a:bodyPr>
          <a:lstStyle/>
          <a:p>
            <a:pPr algn="ctr"/>
            <a:r>
              <a:rPr lang="en-US" sz="1632" b="1" dirty="0" smtClean="0">
                <a:solidFill>
                  <a:srgbClr val="FFFFFF"/>
                </a:solidFill>
              </a:rPr>
              <a:t>Data</a:t>
            </a:r>
            <a:endParaRPr lang="en-US" sz="1632" b="1" dirty="0">
              <a:solidFill>
                <a:srgbClr val="FFFFFF"/>
              </a:solidFill>
            </a:endParaRPr>
          </a:p>
        </p:txBody>
      </p:sp>
      <p:sp>
        <p:nvSpPr>
          <p:cNvPr id="50" name="TextBox 49"/>
          <p:cNvSpPr txBox="1"/>
          <p:nvPr/>
        </p:nvSpPr>
        <p:spPr>
          <a:xfrm>
            <a:off x="9396794" y="1851532"/>
            <a:ext cx="2915804" cy="350330"/>
          </a:xfrm>
          <a:prstGeom prst="rect">
            <a:avLst/>
          </a:prstGeom>
          <a:noFill/>
        </p:spPr>
        <p:txBody>
          <a:bodyPr wrap="square" rtlCol="0">
            <a:spAutoFit/>
          </a:bodyPr>
          <a:lstStyle/>
          <a:p>
            <a:pPr algn="ctr"/>
            <a:r>
              <a:rPr lang="en-US" sz="1632" b="1" dirty="0" smtClean="0">
                <a:solidFill>
                  <a:srgbClr val="FFFFFF"/>
                </a:solidFill>
              </a:rPr>
              <a:t>Others</a:t>
            </a:r>
            <a:endParaRPr lang="en-US" sz="1632" b="1" dirty="0">
              <a:solidFill>
                <a:srgbClr val="FFFFFF"/>
              </a:solidFill>
            </a:endParaRPr>
          </a:p>
        </p:txBody>
      </p:sp>
      <p:sp>
        <p:nvSpPr>
          <p:cNvPr id="63" name="TextBox 62"/>
          <p:cNvSpPr txBox="1"/>
          <p:nvPr/>
        </p:nvSpPr>
        <p:spPr>
          <a:xfrm>
            <a:off x="10927122" y="2174619"/>
            <a:ext cx="1385476" cy="584775"/>
          </a:xfrm>
          <a:prstGeom prst="rect">
            <a:avLst/>
          </a:prstGeom>
          <a:noFill/>
        </p:spPr>
        <p:txBody>
          <a:bodyPr wrap="square" rtlCol="0">
            <a:spAutoFit/>
          </a:bodyPr>
          <a:lstStyle/>
          <a:p>
            <a:pPr algn="ctr"/>
            <a:r>
              <a:rPr lang="en-US" sz="1600" b="1" i="1" dirty="0" smtClean="0">
                <a:solidFill>
                  <a:srgbClr val="FFFFFF"/>
                </a:solidFill>
              </a:rPr>
              <a:t>Machine</a:t>
            </a:r>
          </a:p>
          <a:p>
            <a:pPr algn="ctr"/>
            <a:r>
              <a:rPr lang="en-US" sz="1600" b="1" i="1" dirty="0" smtClean="0">
                <a:solidFill>
                  <a:srgbClr val="FFFFFF"/>
                </a:solidFill>
              </a:rPr>
              <a:t>Learning</a:t>
            </a:r>
            <a:endParaRPr lang="en-US" sz="1600" b="1" i="1" dirty="0">
              <a:solidFill>
                <a:srgbClr val="FFFFFF"/>
              </a:solidFill>
            </a:endParaRPr>
          </a:p>
        </p:txBody>
      </p:sp>
    </p:spTree>
    <p:extLst>
      <p:ext uri="{BB962C8B-B14F-4D97-AF65-F5344CB8AC3E}">
        <p14:creationId xmlns:p14="http://schemas.microsoft.com/office/powerpoint/2010/main" val="19487805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fade">
                                      <p:cBhvr>
                                        <p:cTn id="17" dur="500"/>
                                        <p:tgtEl>
                                          <p:spTgt spid="8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500"/>
                                        <p:tgtEl>
                                          <p:spTgt spid="8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500"/>
                                        <p:tgtEl>
                                          <p:spTgt spid="9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1"/>
                                        </p:tgtEl>
                                        <p:attrNameLst>
                                          <p:attrName>style.visibility</p:attrName>
                                        </p:attrNameLst>
                                      </p:cBhvr>
                                      <p:to>
                                        <p:strVal val="visible"/>
                                      </p:to>
                                    </p:set>
                                    <p:animEffect transition="in" filter="fade">
                                      <p:cBhvr>
                                        <p:cTn id="32"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74" grpId="0"/>
      <p:bldP spid="80" grpId="0"/>
      <p:bldP spid="87" grpId="0"/>
      <p:bldP spid="97" grpId="0"/>
      <p:bldP spid="1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Amazon</a:t>
            </a:r>
            <a:br>
              <a:rPr lang="en-US" dirty="0" smtClean="0"/>
            </a:br>
            <a:r>
              <a:rPr lang="en-US" sz="3200" dirty="0">
                <a:solidFill>
                  <a:schemeClr val="tx1"/>
                </a:solidFill>
              </a:rPr>
              <a:t>An assessment</a:t>
            </a:r>
          </a:p>
        </p:txBody>
      </p:sp>
      <p:sp>
        <p:nvSpPr>
          <p:cNvPr id="6" name="Rectangle 5"/>
          <p:cNvSpPr/>
          <p:nvPr/>
        </p:nvSpPr>
        <p:spPr>
          <a:xfrm>
            <a:off x="467183" y="2137314"/>
            <a:ext cx="11424391" cy="3036348"/>
          </a:xfrm>
          <a:prstGeom prst="rect">
            <a:avLst/>
          </a:prstGeom>
          <a:ln>
            <a:tailEnd type="stealth" w="lg" len="lg"/>
          </a:ln>
        </p:spPr>
        <p:style>
          <a:lnRef idx="0">
            <a:schemeClr val="dk1"/>
          </a:lnRef>
          <a:fillRef idx="3">
            <a:schemeClr val="dk1"/>
          </a:fillRef>
          <a:effectRef idx="3">
            <a:schemeClr val="dk1"/>
          </a:effectRef>
          <a:fontRef idx="minor">
            <a:schemeClr val="lt1"/>
          </a:fontRef>
        </p:style>
        <p:txBody>
          <a:bodyPr rtlCol="0" anchor="ctr"/>
          <a:lstStyle/>
          <a:p>
            <a:pPr algn="ctr"/>
            <a:endParaRPr lang="en-US" sz="1836">
              <a:solidFill>
                <a:srgbClr val="47D8FF"/>
              </a:solidFill>
            </a:endParaRPr>
          </a:p>
        </p:txBody>
      </p:sp>
      <p:grpSp>
        <p:nvGrpSpPr>
          <p:cNvPr id="3" name="Group 2"/>
          <p:cNvGrpSpPr/>
          <p:nvPr/>
        </p:nvGrpSpPr>
        <p:grpSpPr>
          <a:xfrm>
            <a:off x="666155" y="2314516"/>
            <a:ext cx="3497263" cy="2311312"/>
            <a:chOff x="650700" y="2269340"/>
            <a:chExt cx="3429000" cy="2266198"/>
          </a:xfrm>
        </p:grpSpPr>
        <p:sp>
          <p:nvSpPr>
            <p:cNvPr id="7" name="Rectangle 6"/>
            <p:cNvSpPr/>
            <p:nvPr/>
          </p:nvSpPr>
          <p:spPr>
            <a:xfrm>
              <a:off x="650700" y="2269340"/>
              <a:ext cx="3429000" cy="838200"/>
            </a:xfrm>
            <a:prstGeom prst="rect">
              <a:avLst/>
            </a:prstGeom>
            <a:ln>
              <a:tailEnd type="stealth" w="lg" len="lg"/>
            </a:ln>
          </p:spPr>
          <p:style>
            <a:lnRef idx="0">
              <a:schemeClr val="accent2"/>
            </a:lnRef>
            <a:fillRef idx="3">
              <a:schemeClr val="accent2"/>
            </a:fillRef>
            <a:effectRef idx="3">
              <a:schemeClr val="accent2"/>
            </a:effectRef>
            <a:fontRef idx="minor">
              <a:schemeClr val="lt1"/>
            </a:fontRef>
          </p:style>
          <p:txBody>
            <a:bodyPr lIns="186521" rtlCol="0" anchor="ctr"/>
            <a:lstStyle/>
            <a:p>
              <a:pPr defTabSz="932597">
                <a:lnSpc>
                  <a:spcPct val="90000"/>
                </a:lnSpc>
              </a:pPr>
              <a:r>
                <a:rPr lang="en-US" sz="2040" b="1" kern="0" dirty="0" smtClean="0">
                  <a:solidFill>
                    <a:srgbClr val="FFFFFF"/>
                  </a:solidFill>
                  <a:latin typeface="Calibri"/>
                </a:rPr>
                <a:t>AWS is a startup that got it right immediately</a:t>
              </a:r>
              <a:endParaRPr lang="en-US" sz="2040" b="1" kern="0" dirty="0">
                <a:solidFill>
                  <a:srgbClr val="FFFFFF"/>
                </a:solidFill>
                <a:latin typeface="Calibri"/>
              </a:endParaRPr>
            </a:p>
          </p:txBody>
        </p:sp>
        <p:sp>
          <p:nvSpPr>
            <p:cNvPr id="10" name="TextBox 9"/>
            <p:cNvSpPr txBox="1"/>
            <p:nvPr/>
          </p:nvSpPr>
          <p:spPr>
            <a:xfrm>
              <a:off x="770927" y="3183740"/>
              <a:ext cx="2819400" cy="1351798"/>
            </a:xfrm>
            <a:prstGeom prst="rect">
              <a:avLst/>
            </a:prstGeom>
            <a:noFill/>
          </p:spPr>
          <p:txBody>
            <a:bodyPr wrap="square" rtlCol="0">
              <a:noAutofit/>
            </a:bodyPr>
            <a:lstStyle/>
            <a:p>
              <a:pPr marL="0" lvl="1">
                <a:buClr>
                  <a:srgbClr val="FFFFFF"/>
                </a:buClr>
              </a:pPr>
              <a:r>
                <a:rPr lang="en-US" sz="1836" dirty="0" smtClean="0">
                  <a:solidFill>
                    <a:srgbClr val="FFFFFF">
                      <a:lumMod val="75000"/>
                      <a:lumOff val="25000"/>
                    </a:srgbClr>
                  </a:solidFill>
                </a:rPr>
                <a:t>Their first offerings were IaaS and blobs</a:t>
              </a:r>
            </a:p>
            <a:p>
              <a:pPr marL="0" lvl="1">
                <a:buClr>
                  <a:srgbClr val="FFFFFF"/>
                </a:buClr>
              </a:pPr>
              <a:endParaRPr lang="en-US" sz="1836" dirty="0">
                <a:solidFill>
                  <a:srgbClr val="FFFFFF">
                    <a:lumMod val="75000"/>
                    <a:lumOff val="25000"/>
                  </a:srgbClr>
                </a:solidFill>
              </a:endParaRPr>
            </a:p>
            <a:p>
              <a:pPr marL="0" lvl="1">
                <a:buClr>
                  <a:srgbClr val="FFFFFF"/>
                </a:buClr>
              </a:pPr>
              <a:r>
                <a:rPr lang="en-US" sz="1836" dirty="0" smtClean="0">
                  <a:solidFill>
                    <a:srgbClr val="FFFFFF">
                      <a:lumMod val="75000"/>
                      <a:lumOff val="25000"/>
                    </a:srgbClr>
                  </a:solidFill>
                </a:rPr>
                <a:t>These are still the two most widely used cloud platform technologies</a:t>
              </a:r>
            </a:p>
            <a:p>
              <a:pPr>
                <a:buClr>
                  <a:srgbClr val="FFFFFF"/>
                </a:buClr>
              </a:pPr>
              <a:endParaRPr lang="en-US" sz="1836" b="1" dirty="0">
                <a:solidFill>
                  <a:srgbClr val="FFFFFF">
                    <a:lumMod val="75000"/>
                    <a:lumOff val="25000"/>
                  </a:srgbClr>
                </a:solidFill>
              </a:endParaRPr>
            </a:p>
          </p:txBody>
        </p:sp>
      </p:grpSp>
      <p:grpSp>
        <p:nvGrpSpPr>
          <p:cNvPr id="4" name="Group 3"/>
          <p:cNvGrpSpPr/>
          <p:nvPr/>
        </p:nvGrpSpPr>
        <p:grpSpPr>
          <a:xfrm>
            <a:off x="4436441" y="2314516"/>
            <a:ext cx="3497263" cy="2311312"/>
            <a:chOff x="4347395" y="2269340"/>
            <a:chExt cx="3429000" cy="2266198"/>
          </a:xfrm>
        </p:grpSpPr>
        <p:sp>
          <p:nvSpPr>
            <p:cNvPr id="8" name="Rectangle 7"/>
            <p:cNvSpPr/>
            <p:nvPr/>
          </p:nvSpPr>
          <p:spPr>
            <a:xfrm>
              <a:off x="4347395" y="2269340"/>
              <a:ext cx="3429000" cy="838200"/>
            </a:xfrm>
            <a:prstGeom prst="rect">
              <a:avLst/>
            </a:prstGeom>
            <a:ln>
              <a:tailEnd type="stealth" w="lg" len="lg"/>
            </a:ln>
          </p:spPr>
          <p:style>
            <a:lnRef idx="1">
              <a:schemeClr val="accent6"/>
            </a:lnRef>
            <a:fillRef idx="3">
              <a:schemeClr val="accent6"/>
            </a:fillRef>
            <a:effectRef idx="2">
              <a:schemeClr val="accent6"/>
            </a:effectRef>
            <a:fontRef idx="minor">
              <a:schemeClr val="lt1"/>
            </a:fontRef>
          </p:style>
          <p:txBody>
            <a:bodyPr lIns="186521" rtlCol="0" anchor="ctr"/>
            <a:lstStyle/>
            <a:p>
              <a:pPr defTabSz="932597">
                <a:lnSpc>
                  <a:spcPct val="90000"/>
                </a:lnSpc>
              </a:pPr>
              <a:r>
                <a:rPr lang="en-US" sz="2040" b="1" kern="0" dirty="0" smtClean="0">
                  <a:solidFill>
                    <a:srgbClr val="FFFFFF"/>
                  </a:solidFill>
                  <a:latin typeface="Calibri"/>
                </a:rPr>
                <a:t>Amazon is viewed as a leader in this market</a:t>
              </a:r>
              <a:endParaRPr lang="en-US" sz="2040" b="1" i="1" kern="0" dirty="0">
                <a:solidFill>
                  <a:srgbClr val="FFFFFF"/>
                </a:solidFill>
                <a:latin typeface="Calibri"/>
              </a:endParaRPr>
            </a:p>
          </p:txBody>
        </p:sp>
        <p:sp>
          <p:nvSpPr>
            <p:cNvPr id="11" name="TextBox 10"/>
            <p:cNvSpPr txBox="1"/>
            <p:nvPr/>
          </p:nvSpPr>
          <p:spPr>
            <a:xfrm>
              <a:off x="4418012" y="3183740"/>
              <a:ext cx="2819400" cy="1351798"/>
            </a:xfrm>
            <a:prstGeom prst="rect">
              <a:avLst/>
            </a:prstGeom>
            <a:noFill/>
          </p:spPr>
          <p:txBody>
            <a:bodyPr wrap="square" rtlCol="0">
              <a:noAutofit/>
            </a:bodyPr>
            <a:lstStyle/>
            <a:p>
              <a:pPr marL="0" lvl="1">
                <a:buClr>
                  <a:srgbClr val="FFFFFF"/>
                </a:buClr>
              </a:pPr>
              <a:r>
                <a:rPr lang="en-US" sz="1836" dirty="0" smtClean="0">
                  <a:solidFill>
                    <a:srgbClr val="FFFFFF">
                      <a:lumMod val="75000"/>
                      <a:lumOff val="25000"/>
                    </a:srgbClr>
                  </a:solidFill>
                </a:rPr>
                <a:t>They were the first mover in public cloud platforms</a:t>
              </a:r>
              <a:endParaRPr lang="en-US" sz="1836" dirty="0">
                <a:solidFill>
                  <a:srgbClr val="FFFFFF">
                    <a:lumMod val="75000"/>
                    <a:lumOff val="25000"/>
                  </a:srgbClr>
                </a:solidFill>
              </a:endParaRPr>
            </a:p>
            <a:p>
              <a:pPr marL="0" lvl="1">
                <a:buClr>
                  <a:srgbClr val="FFFFFF"/>
                </a:buClr>
              </a:pPr>
              <a:endParaRPr lang="en-US" sz="1836" dirty="0">
                <a:solidFill>
                  <a:srgbClr val="FFFFFF">
                    <a:lumMod val="75000"/>
                    <a:lumOff val="25000"/>
                  </a:srgbClr>
                </a:solidFill>
              </a:endParaRPr>
            </a:p>
            <a:p>
              <a:pPr marL="0" lvl="1">
                <a:buClr>
                  <a:srgbClr val="FFFFFF"/>
                </a:buClr>
              </a:pPr>
              <a:endParaRPr lang="en-US" sz="1836" dirty="0">
                <a:solidFill>
                  <a:srgbClr val="FFFFFF">
                    <a:lumMod val="75000"/>
                    <a:lumOff val="25000"/>
                  </a:srgbClr>
                </a:solidFill>
              </a:endParaRPr>
            </a:p>
          </p:txBody>
        </p:sp>
      </p:grpSp>
      <p:grpSp>
        <p:nvGrpSpPr>
          <p:cNvPr id="5" name="Group 4"/>
          <p:cNvGrpSpPr/>
          <p:nvPr/>
        </p:nvGrpSpPr>
        <p:grpSpPr>
          <a:xfrm>
            <a:off x="8229086" y="2314516"/>
            <a:ext cx="3497263" cy="2311312"/>
            <a:chOff x="8044090" y="2269340"/>
            <a:chExt cx="3429000" cy="2266198"/>
          </a:xfrm>
        </p:grpSpPr>
        <p:sp>
          <p:nvSpPr>
            <p:cNvPr id="9" name="Rectangle 8"/>
            <p:cNvSpPr/>
            <p:nvPr/>
          </p:nvSpPr>
          <p:spPr>
            <a:xfrm>
              <a:off x="8044090" y="2269340"/>
              <a:ext cx="3429000" cy="838200"/>
            </a:xfrm>
            <a:prstGeom prst="rect">
              <a:avLst/>
            </a:prstGeom>
            <a:ln>
              <a:tailEnd type="stealth" w="lg" len="lg"/>
            </a:ln>
          </p:spPr>
          <p:style>
            <a:lnRef idx="0">
              <a:schemeClr val="accent3"/>
            </a:lnRef>
            <a:fillRef idx="3">
              <a:schemeClr val="accent3"/>
            </a:fillRef>
            <a:effectRef idx="3">
              <a:schemeClr val="accent3"/>
            </a:effectRef>
            <a:fontRef idx="minor">
              <a:schemeClr val="lt1"/>
            </a:fontRef>
          </p:style>
          <p:txBody>
            <a:bodyPr lIns="186521" rtlCol="0" anchor="ctr"/>
            <a:lstStyle/>
            <a:p>
              <a:pPr defTabSz="932597">
                <a:lnSpc>
                  <a:spcPct val="90000"/>
                </a:lnSpc>
              </a:pPr>
              <a:r>
                <a:rPr lang="en-US" sz="2040" b="1" kern="0" dirty="0" smtClean="0">
                  <a:solidFill>
                    <a:srgbClr val="FFFFFF"/>
                  </a:solidFill>
                  <a:latin typeface="Calibri"/>
                </a:rPr>
                <a:t>AWS is focused on the public cloud</a:t>
              </a:r>
              <a:endParaRPr lang="en-US" sz="2040" b="1" kern="0" dirty="0">
                <a:solidFill>
                  <a:srgbClr val="FFFFFF"/>
                </a:solidFill>
                <a:latin typeface="Calibri"/>
              </a:endParaRPr>
            </a:p>
          </p:txBody>
        </p:sp>
        <p:sp>
          <p:nvSpPr>
            <p:cNvPr id="12" name="TextBox 11"/>
            <p:cNvSpPr txBox="1"/>
            <p:nvPr/>
          </p:nvSpPr>
          <p:spPr>
            <a:xfrm>
              <a:off x="8239158" y="3183740"/>
              <a:ext cx="3233932" cy="1351798"/>
            </a:xfrm>
            <a:prstGeom prst="rect">
              <a:avLst/>
            </a:prstGeom>
            <a:noFill/>
          </p:spPr>
          <p:txBody>
            <a:bodyPr wrap="square" rtlCol="0">
              <a:noAutofit/>
            </a:bodyPr>
            <a:lstStyle/>
            <a:p>
              <a:pPr marL="0" lvl="1">
                <a:buClr>
                  <a:srgbClr val="FFFFFF"/>
                </a:buClr>
              </a:pPr>
              <a:r>
                <a:rPr lang="en-US" sz="1836" dirty="0" smtClean="0">
                  <a:solidFill>
                    <a:srgbClr val="FFFFFF">
                      <a:lumMod val="75000"/>
                      <a:lumOff val="25000"/>
                    </a:srgbClr>
                  </a:solidFill>
                </a:rPr>
                <a:t>Amazon has called private cloud “false cloud”</a:t>
              </a:r>
            </a:p>
            <a:p>
              <a:pPr marL="0" lvl="1">
                <a:buClr>
                  <a:srgbClr val="FFFFFF"/>
                </a:buClr>
              </a:pPr>
              <a:endParaRPr lang="en-US" sz="1836" dirty="0">
                <a:solidFill>
                  <a:srgbClr val="FFFFFF">
                    <a:lumMod val="75000"/>
                    <a:lumOff val="25000"/>
                  </a:srgbClr>
                </a:solidFill>
              </a:endParaRPr>
            </a:p>
          </p:txBody>
        </p:sp>
      </p:grpSp>
    </p:spTree>
    <p:extLst>
      <p:ext uri="{BB962C8B-B14F-4D97-AF65-F5344CB8AC3E}">
        <p14:creationId xmlns:p14="http://schemas.microsoft.com/office/powerpoint/2010/main" val="22515374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702578" y="3541028"/>
            <a:ext cx="10612926" cy="2230569"/>
            <a:chOff x="1701311" y="3589999"/>
            <a:chExt cx="10564010" cy="2230569"/>
          </a:xfrm>
        </p:grpSpPr>
        <p:cxnSp>
          <p:nvCxnSpPr>
            <p:cNvPr id="52" name="Straight Connector 51"/>
            <p:cNvCxnSpPr/>
            <p:nvPr/>
          </p:nvCxnSpPr>
          <p:spPr>
            <a:xfrm>
              <a:off x="1741221" y="4321195"/>
              <a:ext cx="10511975" cy="51016"/>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701311" y="3589999"/>
              <a:ext cx="10564010" cy="7622"/>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721169" y="5767111"/>
              <a:ext cx="10544151" cy="53457"/>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712683" y="5058011"/>
              <a:ext cx="10552637" cy="0"/>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grpSp>
      <p:sp>
        <p:nvSpPr>
          <p:cNvPr id="115" name="TextBox 114"/>
          <p:cNvSpPr txBox="1"/>
          <p:nvPr/>
        </p:nvSpPr>
        <p:spPr>
          <a:xfrm>
            <a:off x="10918631" y="4317879"/>
            <a:ext cx="1373913"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i="1" dirty="0" smtClean="0">
                <a:solidFill>
                  <a:srgbClr val="0078D7">
                    <a:lumMod val="40000"/>
                    <a:lumOff val="60000"/>
                  </a:srgbClr>
                </a:solidFill>
              </a:rPr>
              <a:t>Prediction API</a:t>
            </a:r>
            <a:endParaRPr lang="en-US" sz="1400" b="1" i="1" dirty="0">
              <a:solidFill>
                <a:srgbClr val="0078D7">
                  <a:lumMod val="40000"/>
                  <a:lumOff val="60000"/>
                </a:srgbClr>
              </a:solidFill>
            </a:endParaRPr>
          </a:p>
        </p:txBody>
      </p:sp>
      <p:sp>
        <p:nvSpPr>
          <p:cNvPr id="2" name="Title 1"/>
          <p:cNvSpPr>
            <a:spLocks noGrp="1"/>
          </p:cNvSpPr>
          <p:nvPr>
            <p:ph type="title"/>
          </p:nvPr>
        </p:nvSpPr>
        <p:spPr/>
        <p:txBody>
          <a:bodyPr>
            <a:normAutofit fontScale="90000"/>
          </a:bodyPr>
          <a:lstStyle/>
          <a:p>
            <a:r>
              <a:rPr lang="en-US" sz="6000" dirty="0"/>
              <a:t>Public Cloud Platforms</a:t>
            </a:r>
            <a:br>
              <a:rPr lang="en-US" sz="6000" dirty="0"/>
            </a:br>
            <a:r>
              <a:rPr lang="en-US" sz="3600" dirty="0">
                <a:solidFill>
                  <a:schemeClr val="tx1"/>
                </a:solidFill>
              </a:rPr>
              <a:t>Google</a:t>
            </a:r>
          </a:p>
        </p:txBody>
      </p:sp>
      <p:sp>
        <p:nvSpPr>
          <p:cNvPr id="42" name="Rectangle 41"/>
          <p:cNvSpPr/>
          <p:nvPr/>
        </p:nvSpPr>
        <p:spPr>
          <a:xfrm>
            <a:off x="1722437" y="2801840"/>
            <a:ext cx="10590161" cy="3699852"/>
          </a:xfrm>
          <a:prstGeom prst="rect">
            <a:avLst/>
          </a:prstGeom>
          <a:noFill/>
          <a:ln w="31750">
            <a:solidFill>
              <a:schemeClr val="bg1"/>
            </a:solidFill>
            <a:tailEnd type="stealth" w="lg" len="lg"/>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326">
              <a:solidFill>
                <a:srgbClr val="FFFFFF"/>
              </a:solidFill>
            </a:endParaRPr>
          </a:p>
        </p:txBody>
      </p:sp>
      <p:sp>
        <p:nvSpPr>
          <p:cNvPr id="96" name="TextBox 95"/>
          <p:cNvSpPr txBox="1"/>
          <p:nvPr/>
        </p:nvSpPr>
        <p:spPr>
          <a:xfrm>
            <a:off x="425207" y="2875440"/>
            <a:ext cx="1277371" cy="584775"/>
          </a:xfrm>
          <a:prstGeom prst="rect">
            <a:avLst/>
          </a:prstGeom>
          <a:noFill/>
        </p:spPr>
        <p:txBody>
          <a:bodyPr wrap="square" rtlCol="0">
            <a:spAutoFit/>
          </a:bodyPr>
          <a:lstStyle/>
          <a:p>
            <a:pPr algn="r"/>
            <a:r>
              <a:rPr lang="en-US" sz="1600" b="1" dirty="0">
                <a:solidFill>
                  <a:srgbClr val="FFFFFF"/>
                </a:solidFill>
              </a:rPr>
              <a:t>Microsoft</a:t>
            </a:r>
          </a:p>
          <a:p>
            <a:pPr algn="r"/>
            <a:r>
              <a:rPr lang="en-US" sz="1600" b="1" dirty="0" smtClean="0">
                <a:solidFill>
                  <a:srgbClr val="FFFFFF"/>
                </a:solidFill>
              </a:rPr>
              <a:t>Azure</a:t>
            </a:r>
            <a:endParaRPr lang="en-US" sz="1600" b="1" dirty="0">
              <a:solidFill>
                <a:srgbClr val="FFFFFF"/>
              </a:solidFill>
            </a:endParaRPr>
          </a:p>
        </p:txBody>
      </p:sp>
      <p:sp>
        <p:nvSpPr>
          <p:cNvPr id="99" name="TextBox 98"/>
          <p:cNvSpPr txBox="1"/>
          <p:nvPr/>
        </p:nvSpPr>
        <p:spPr>
          <a:xfrm>
            <a:off x="102308" y="3637440"/>
            <a:ext cx="1581797" cy="584775"/>
          </a:xfrm>
          <a:prstGeom prst="rect">
            <a:avLst/>
          </a:prstGeom>
          <a:noFill/>
        </p:spPr>
        <p:txBody>
          <a:bodyPr wrap="square" rtlCol="0">
            <a:spAutoFit/>
          </a:bodyPr>
          <a:lstStyle/>
          <a:p>
            <a:pPr algn="r"/>
            <a:r>
              <a:rPr lang="en-US" sz="1600" b="1" dirty="0">
                <a:solidFill>
                  <a:srgbClr val="FFFFFF"/>
                </a:solidFill>
              </a:rPr>
              <a:t>Amazon</a:t>
            </a:r>
            <a:r>
              <a:rPr lang="en-US" sz="1600" b="1" dirty="0" smtClean="0">
                <a:solidFill>
                  <a:srgbClr val="FFFFFF"/>
                </a:solidFill>
              </a:rPr>
              <a:t> </a:t>
            </a:r>
            <a:endParaRPr lang="en-US" sz="1600" b="1" dirty="0">
              <a:solidFill>
                <a:srgbClr val="FFFFFF"/>
              </a:solidFill>
            </a:endParaRPr>
          </a:p>
          <a:p>
            <a:pPr algn="r"/>
            <a:r>
              <a:rPr lang="en-US" sz="1600" b="1" dirty="0">
                <a:solidFill>
                  <a:srgbClr val="FFFFFF"/>
                </a:solidFill>
              </a:rPr>
              <a:t>Web Services</a:t>
            </a:r>
          </a:p>
        </p:txBody>
      </p:sp>
      <p:sp>
        <p:nvSpPr>
          <p:cNvPr id="104" name="TextBox 103"/>
          <p:cNvSpPr txBox="1"/>
          <p:nvPr/>
        </p:nvSpPr>
        <p:spPr>
          <a:xfrm>
            <a:off x="257809" y="5181500"/>
            <a:ext cx="1424546" cy="338554"/>
          </a:xfrm>
          <a:prstGeom prst="rect">
            <a:avLst/>
          </a:prstGeom>
          <a:noFill/>
        </p:spPr>
        <p:txBody>
          <a:bodyPr wrap="square" rtlCol="0">
            <a:spAutoFit/>
          </a:bodyPr>
          <a:lstStyle/>
          <a:p>
            <a:pPr algn="r"/>
            <a:r>
              <a:rPr lang="en-US" sz="1600" b="1" dirty="0">
                <a:solidFill>
                  <a:srgbClr val="FFFFFF"/>
                </a:solidFill>
              </a:rPr>
              <a:t>OpenStack</a:t>
            </a:r>
          </a:p>
        </p:txBody>
      </p:sp>
      <p:grpSp>
        <p:nvGrpSpPr>
          <p:cNvPr id="13" name="Group 12"/>
          <p:cNvGrpSpPr/>
          <p:nvPr/>
        </p:nvGrpSpPr>
        <p:grpSpPr>
          <a:xfrm>
            <a:off x="3202371" y="2771960"/>
            <a:ext cx="7698759" cy="3744417"/>
            <a:chOff x="2945219" y="2768025"/>
            <a:chExt cx="7698759" cy="3115425"/>
          </a:xfrm>
        </p:grpSpPr>
        <p:cxnSp>
          <p:nvCxnSpPr>
            <p:cNvPr id="44" name="Straight Connector 43"/>
            <p:cNvCxnSpPr/>
            <p:nvPr/>
          </p:nvCxnSpPr>
          <p:spPr>
            <a:xfrm flipH="1">
              <a:off x="6015086" y="2774015"/>
              <a:ext cx="23466" cy="3104065"/>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7562552" y="2774015"/>
              <a:ext cx="18150" cy="3109435"/>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945219" y="2773939"/>
              <a:ext cx="5459" cy="3104033"/>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0638519" y="2768025"/>
              <a:ext cx="5459" cy="3104033"/>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4753255" y="1868570"/>
            <a:ext cx="4643539" cy="4633122"/>
            <a:chOff x="4496103" y="1988150"/>
            <a:chExt cx="4643539" cy="3937208"/>
          </a:xfrm>
        </p:grpSpPr>
        <p:cxnSp>
          <p:nvCxnSpPr>
            <p:cNvPr id="81" name="Straight Connector 80"/>
            <p:cNvCxnSpPr/>
            <p:nvPr/>
          </p:nvCxnSpPr>
          <p:spPr>
            <a:xfrm>
              <a:off x="9134142" y="2008225"/>
              <a:ext cx="5500" cy="3917133"/>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496103" y="1988150"/>
              <a:ext cx="0" cy="3932807"/>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53" name="TextBox 52"/>
          <p:cNvSpPr txBox="1"/>
          <p:nvPr/>
        </p:nvSpPr>
        <p:spPr>
          <a:xfrm>
            <a:off x="37739" y="4348065"/>
            <a:ext cx="1641935" cy="584775"/>
          </a:xfrm>
          <a:prstGeom prst="rect">
            <a:avLst/>
          </a:prstGeom>
          <a:noFill/>
        </p:spPr>
        <p:txBody>
          <a:bodyPr wrap="square" rtlCol="0">
            <a:spAutoFit/>
          </a:bodyPr>
          <a:lstStyle/>
          <a:p>
            <a:pPr algn="r"/>
            <a:r>
              <a:rPr lang="en-US" sz="1600" b="1" dirty="0">
                <a:solidFill>
                  <a:srgbClr val="0078D7">
                    <a:lumMod val="40000"/>
                    <a:lumOff val="60000"/>
                  </a:srgbClr>
                </a:solidFill>
              </a:rPr>
              <a:t>Google </a:t>
            </a:r>
          </a:p>
          <a:p>
            <a:pPr algn="r"/>
            <a:r>
              <a:rPr lang="en-US" sz="1600" b="1" dirty="0">
                <a:solidFill>
                  <a:srgbClr val="0078D7">
                    <a:lumMod val="40000"/>
                    <a:lumOff val="60000"/>
                  </a:srgbClr>
                </a:solidFill>
              </a:rPr>
              <a:t>Cloud Platform</a:t>
            </a:r>
          </a:p>
        </p:txBody>
      </p:sp>
      <p:sp>
        <p:nvSpPr>
          <p:cNvPr id="57" name="TextBox 56"/>
          <p:cNvSpPr txBox="1"/>
          <p:nvPr/>
        </p:nvSpPr>
        <p:spPr>
          <a:xfrm>
            <a:off x="1733942" y="3561240"/>
            <a:ext cx="1468428"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Elastic Compute Cloud (EC2)</a:t>
            </a:r>
          </a:p>
        </p:txBody>
      </p:sp>
      <p:sp>
        <p:nvSpPr>
          <p:cNvPr id="67" name="TextBox 66"/>
          <p:cNvSpPr txBox="1"/>
          <p:nvPr/>
        </p:nvSpPr>
        <p:spPr>
          <a:xfrm>
            <a:off x="1730370" y="2840082"/>
            <a:ext cx="1468428"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Virtual Machines</a:t>
            </a:r>
          </a:p>
        </p:txBody>
      </p:sp>
      <p:sp>
        <p:nvSpPr>
          <p:cNvPr id="70" name="TextBox 69"/>
          <p:cNvSpPr txBox="1"/>
          <p:nvPr/>
        </p:nvSpPr>
        <p:spPr>
          <a:xfrm>
            <a:off x="1731036" y="4278206"/>
            <a:ext cx="1468428"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i="1" dirty="0">
                <a:solidFill>
                  <a:srgbClr val="0078D7">
                    <a:lumMod val="40000"/>
                    <a:lumOff val="60000"/>
                  </a:srgbClr>
                </a:solidFill>
              </a:rPr>
              <a:t>Compute Engine</a:t>
            </a:r>
          </a:p>
        </p:txBody>
      </p:sp>
      <p:sp>
        <p:nvSpPr>
          <p:cNvPr id="74" name="TextBox 73"/>
          <p:cNvSpPr txBox="1"/>
          <p:nvPr/>
        </p:nvSpPr>
        <p:spPr>
          <a:xfrm>
            <a:off x="3244652" y="3561240"/>
            <a:ext cx="1468428"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Elastic Beanstalk</a:t>
            </a:r>
          </a:p>
        </p:txBody>
      </p:sp>
      <p:sp>
        <p:nvSpPr>
          <p:cNvPr id="75" name="TextBox 74"/>
          <p:cNvSpPr txBox="1"/>
          <p:nvPr/>
        </p:nvSpPr>
        <p:spPr>
          <a:xfrm>
            <a:off x="3241080" y="2840082"/>
            <a:ext cx="1468428"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Web Sites, Cloud Services</a:t>
            </a:r>
          </a:p>
        </p:txBody>
      </p:sp>
      <p:sp>
        <p:nvSpPr>
          <p:cNvPr id="78" name="TextBox 77"/>
          <p:cNvSpPr txBox="1"/>
          <p:nvPr/>
        </p:nvSpPr>
        <p:spPr>
          <a:xfrm>
            <a:off x="3241746" y="4278206"/>
            <a:ext cx="1468428"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i="1" dirty="0">
                <a:solidFill>
                  <a:srgbClr val="0078D7">
                    <a:lumMod val="40000"/>
                    <a:lumOff val="60000"/>
                  </a:srgbClr>
                </a:solidFill>
              </a:rPr>
              <a:t>App   </a:t>
            </a:r>
            <a:r>
              <a:rPr lang="en-US" sz="1400" b="1" i="1" dirty="0" smtClean="0">
                <a:solidFill>
                  <a:srgbClr val="0078D7">
                    <a:lumMod val="40000"/>
                    <a:lumOff val="60000"/>
                  </a:srgbClr>
                </a:solidFill>
              </a:rPr>
              <a:t>  </a:t>
            </a:r>
            <a:r>
              <a:rPr lang="en-US" sz="1400" b="1" i="1" dirty="0">
                <a:solidFill>
                  <a:srgbClr val="0078D7">
                    <a:lumMod val="40000"/>
                    <a:lumOff val="60000"/>
                  </a:srgbClr>
                </a:solidFill>
              </a:rPr>
              <a:t>Engine</a:t>
            </a:r>
          </a:p>
        </p:txBody>
      </p:sp>
      <p:sp>
        <p:nvSpPr>
          <p:cNvPr id="80" name="TextBox 79"/>
          <p:cNvSpPr txBox="1"/>
          <p:nvPr/>
        </p:nvSpPr>
        <p:spPr>
          <a:xfrm>
            <a:off x="4774610" y="3583818"/>
            <a:ext cx="1468428"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Simple Storage Service (S3)</a:t>
            </a:r>
          </a:p>
        </p:txBody>
      </p:sp>
      <p:sp>
        <p:nvSpPr>
          <p:cNvPr id="82" name="TextBox 81"/>
          <p:cNvSpPr txBox="1"/>
          <p:nvPr/>
        </p:nvSpPr>
        <p:spPr>
          <a:xfrm>
            <a:off x="4774609" y="2838691"/>
            <a:ext cx="1468428"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Blobs</a:t>
            </a:r>
          </a:p>
        </p:txBody>
      </p:sp>
      <p:sp>
        <p:nvSpPr>
          <p:cNvPr id="85" name="TextBox 84"/>
          <p:cNvSpPr txBox="1"/>
          <p:nvPr/>
        </p:nvSpPr>
        <p:spPr>
          <a:xfrm>
            <a:off x="4771704" y="4300784"/>
            <a:ext cx="1468428"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i="1" dirty="0">
                <a:solidFill>
                  <a:srgbClr val="0078D7">
                    <a:lumMod val="40000"/>
                    <a:lumOff val="60000"/>
                  </a:srgbClr>
                </a:solidFill>
              </a:rPr>
              <a:t>Cloud Storage</a:t>
            </a:r>
          </a:p>
        </p:txBody>
      </p:sp>
      <p:sp>
        <p:nvSpPr>
          <p:cNvPr id="87" name="TextBox 86"/>
          <p:cNvSpPr txBox="1"/>
          <p:nvPr/>
        </p:nvSpPr>
        <p:spPr>
          <a:xfrm>
            <a:off x="6298609" y="3583818"/>
            <a:ext cx="1514917"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Relational Database Service (RDS)</a:t>
            </a:r>
          </a:p>
        </p:txBody>
      </p:sp>
      <p:sp>
        <p:nvSpPr>
          <p:cNvPr id="88" name="TextBox 87"/>
          <p:cNvSpPr txBox="1"/>
          <p:nvPr/>
        </p:nvSpPr>
        <p:spPr>
          <a:xfrm>
            <a:off x="6298609" y="2838691"/>
            <a:ext cx="1524000"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SQL  Database</a:t>
            </a:r>
          </a:p>
        </p:txBody>
      </p:sp>
      <p:sp>
        <p:nvSpPr>
          <p:cNvPr id="94" name="TextBox 93"/>
          <p:cNvSpPr txBox="1"/>
          <p:nvPr/>
        </p:nvSpPr>
        <p:spPr>
          <a:xfrm>
            <a:off x="6295704" y="4300784"/>
            <a:ext cx="1524000"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i="1" dirty="0">
                <a:solidFill>
                  <a:srgbClr val="0078D7">
                    <a:lumMod val="40000"/>
                    <a:lumOff val="60000"/>
                  </a:srgbClr>
                </a:solidFill>
              </a:rPr>
              <a:t>Cloud        SQL</a:t>
            </a:r>
          </a:p>
        </p:txBody>
      </p:sp>
      <p:sp>
        <p:nvSpPr>
          <p:cNvPr id="97" name="TextBox 96"/>
          <p:cNvSpPr txBox="1"/>
          <p:nvPr/>
        </p:nvSpPr>
        <p:spPr>
          <a:xfrm>
            <a:off x="7824792" y="3605534"/>
            <a:ext cx="1574907"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err="1" smtClean="0">
                <a:solidFill>
                  <a:srgbClr val="FFFFFF"/>
                </a:solidFill>
              </a:rPr>
              <a:t>DynamoDB</a:t>
            </a:r>
            <a:endParaRPr lang="en-US" sz="1400" b="1" dirty="0" smtClean="0">
              <a:solidFill>
                <a:srgbClr val="FFFFFF"/>
              </a:solidFill>
            </a:endParaRPr>
          </a:p>
        </p:txBody>
      </p:sp>
      <p:sp>
        <p:nvSpPr>
          <p:cNvPr id="102" name="TextBox 101"/>
          <p:cNvSpPr txBox="1"/>
          <p:nvPr/>
        </p:nvSpPr>
        <p:spPr>
          <a:xfrm>
            <a:off x="7821886" y="4291334"/>
            <a:ext cx="1574907"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i="1" dirty="0">
                <a:solidFill>
                  <a:srgbClr val="0078D7">
                    <a:lumMod val="40000"/>
                    <a:lumOff val="60000"/>
                  </a:srgbClr>
                </a:solidFill>
              </a:rPr>
              <a:t>Cloud </a:t>
            </a:r>
            <a:r>
              <a:rPr lang="en-US" sz="1400" b="1" i="1" dirty="0" err="1">
                <a:solidFill>
                  <a:srgbClr val="0078D7">
                    <a:lumMod val="40000"/>
                    <a:lumOff val="60000"/>
                  </a:srgbClr>
                </a:solidFill>
              </a:rPr>
              <a:t>Datastore</a:t>
            </a:r>
            <a:endParaRPr lang="en-US" sz="1400" b="1" i="1" dirty="0">
              <a:solidFill>
                <a:srgbClr val="0078D7">
                  <a:lumMod val="40000"/>
                  <a:lumOff val="60000"/>
                </a:srgbClr>
              </a:solidFill>
            </a:endParaRPr>
          </a:p>
        </p:txBody>
      </p:sp>
      <p:sp>
        <p:nvSpPr>
          <p:cNvPr id="105" name="TextBox 104"/>
          <p:cNvSpPr txBox="1"/>
          <p:nvPr/>
        </p:nvSpPr>
        <p:spPr>
          <a:xfrm>
            <a:off x="9422809" y="2825568"/>
            <a:ext cx="1458266"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Azure Active Directory</a:t>
            </a:r>
          </a:p>
        </p:txBody>
      </p:sp>
      <p:sp>
        <p:nvSpPr>
          <p:cNvPr id="111" name="TextBox 110"/>
          <p:cNvSpPr txBox="1"/>
          <p:nvPr/>
        </p:nvSpPr>
        <p:spPr>
          <a:xfrm>
            <a:off x="10928147" y="3614984"/>
            <a:ext cx="1387357"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Amazon ML</a:t>
            </a:r>
          </a:p>
        </p:txBody>
      </p:sp>
      <p:sp>
        <p:nvSpPr>
          <p:cNvPr id="112" name="TextBox 111"/>
          <p:cNvSpPr txBox="1"/>
          <p:nvPr/>
        </p:nvSpPr>
        <p:spPr>
          <a:xfrm>
            <a:off x="10928146" y="2825568"/>
            <a:ext cx="1387357"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Azure ML</a:t>
            </a:r>
          </a:p>
        </p:txBody>
      </p:sp>
      <p:sp>
        <p:nvSpPr>
          <p:cNvPr id="55" name="TextBox 54"/>
          <p:cNvSpPr txBox="1"/>
          <p:nvPr/>
        </p:nvSpPr>
        <p:spPr>
          <a:xfrm>
            <a:off x="1722437" y="2423937"/>
            <a:ext cx="1479933" cy="338554"/>
          </a:xfrm>
          <a:prstGeom prst="rect">
            <a:avLst/>
          </a:prstGeom>
          <a:noFill/>
        </p:spPr>
        <p:txBody>
          <a:bodyPr wrap="square" rtlCol="0">
            <a:spAutoFit/>
          </a:bodyPr>
          <a:lstStyle/>
          <a:p>
            <a:pPr algn="ctr"/>
            <a:r>
              <a:rPr lang="en-US" sz="1600" b="1" i="1" dirty="0">
                <a:solidFill>
                  <a:srgbClr val="FFFFFF"/>
                </a:solidFill>
              </a:rPr>
              <a:t>IaaS</a:t>
            </a:r>
          </a:p>
        </p:txBody>
      </p:sp>
      <p:sp>
        <p:nvSpPr>
          <p:cNvPr id="56" name="TextBox 55"/>
          <p:cNvSpPr txBox="1"/>
          <p:nvPr/>
        </p:nvSpPr>
        <p:spPr>
          <a:xfrm>
            <a:off x="3202370" y="2414383"/>
            <a:ext cx="1545072" cy="338554"/>
          </a:xfrm>
          <a:prstGeom prst="rect">
            <a:avLst/>
          </a:prstGeom>
          <a:noFill/>
        </p:spPr>
        <p:txBody>
          <a:bodyPr wrap="square" rtlCol="0">
            <a:spAutoFit/>
          </a:bodyPr>
          <a:lstStyle/>
          <a:p>
            <a:pPr algn="ctr"/>
            <a:r>
              <a:rPr lang="en-US" sz="1600" b="1" i="1" dirty="0">
                <a:solidFill>
                  <a:srgbClr val="FFFFFF"/>
                </a:solidFill>
              </a:rPr>
              <a:t>PaaS</a:t>
            </a:r>
          </a:p>
        </p:txBody>
      </p:sp>
      <p:sp>
        <p:nvSpPr>
          <p:cNvPr id="58" name="TextBox 57"/>
          <p:cNvSpPr txBox="1"/>
          <p:nvPr/>
        </p:nvSpPr>
        <p:spPr>
          <a:xfrm>
            <a:off x="6279562" y="2414383"/>
            <a:ext cx="1550885" cy="338554"/>
          </a:xfrm>
          <a:prstGeom prst="rect">
            <a:avLst/>
          </a:prstGeom>
          <a:noFill/>
        </p:spPr>
        <p:txBody>
          <a:bodyPr wrap="square" rtlCol="0">
            <a:spAutoFit/>
          </a:bodyPr>
          <a:lstStyle/>
          <a:p>
            <a:pPr algn="ctr"/>
            <a:r>
              <a:rPr lang="en-US" sz="1600" b="1" i="1" dirty="0">
                <a:solidFill>
                  <a:srgbClr val="FFFFFF"/>
                </a:solidFill>
              </a:rPr>
              <a:t>Relational </a:t>
            </a:r>
          </a:p>
        </p:txBody>
      </p:sp>
      <p:sp>
        <p:nvSpPr>
          <p:cNvPr id="59" name="TextBox 58"/>
          <p:cNvSpPr txBox="1"/>
          <p:nvPr/>
        </p:nvSpPr>
        <p:spPr>
          <a:xfrm>
            <a:off x="7830448" y="2414383"/>
            <a:ext cx="1569251" cy="338554"/>
          </a:xfrm>
          <a:prstGeom prst="rect">
            <a:avLst/>
          </a:prstGeom>
          <a:noFill/>
        </p:spPr>
        <p:txBody>
          <a:bodyPr wrap="square" rtlCol="0">
            <a:spAutoFit/>
          </a:bodyPr>
          <a:lstStyle/>
          <a:p>
            <a:pPr algn="ctr"/>
            <a:r>
              <a:rPr lang="en-US" sz="1600" b="1" i="1" dirty="0" err="1">
                <a:solidFill>
                  <a:srgbClr val="FFFFFF"/>
                </a:solidFill>
              </a:rPr>
              <a:t>NoSQL</a:t>
            </a:r>
            <a:endParaRPr lang="en-US" sz="1600" b="1" i="1" dirty="0">
              <a:solidFill>
                <a:srgbClr val="FFFFFF"/>
              </a:solidFill>
            </a:endParaRPr>
          </a:p>
        </p:txBody>
      </p:sp>
      <p:sp>
        <p:nvSpPr>
          <p:cNvPr id="60" name="TextBox 59"/>
          <p:cNvSpPr txBox="1"/>
          <p:nvPr/>
        </p:nvSpPr>
        <p:spPr>
          <a:xfrm>
            <a:off x="9399700" y="2394519"/>
            <a:ext cx="1495972" cy="338554"/>
          </a:xfrm>
          <a:prstGeom prst="rect">
            <a:avLst/>
          </a:prstGeom>
          <a:noFill/>
        </p:spPr>
        <p:txBody>
          <a:bodyPr wrap="square" rtlCol="0">
            <a:spAutoFit/>
          </a:bodyPr>
          <a:lstStyle/>
          <a:p>
            <a:pPr algn="ctr"/>
            <a:r>
              <a:rPr lang="en-US" sz="1600" b="1" i="1" dirty="0" smtClean="0">
                <a:solidFill>
                  <a:srgbClr val="FFFFFF"/>
                </a:solidFill>
              </a:rPr>
              <a:t>Identity</a:t>
            </a:r>
            <a:endParaRPr lang="en-US" sz="1600" b="1" i="1" dirty="0">
              <a:solidFill>
                <a:srgbClr val="FFFFFF"/>
              </a:solidFill>
            </a:endParaRPr>
          </a:p>
        </p:txBody>
      </p:sp>
      <p:sp>
        <p:nvSpPr>
          <p:cNvPr id="62" name="TextBox 61"/>
          <p:cNvSpPr txBox="1"/>
          <p:nvPr/>
        </p:nvSpPr>
        <p:spPr>
          <a:xfrm>
            <a:off x="4777910" y="2420840"/>
            <a:ext cx="1494328" cy="338554"/>
          </a:xfrm>
          <a:prstGeom prst="rect">
            <a:avLst/>
          </a:prstGeom>
          <a:noFill/>
        </p:spPr>
        <p:txBody>
          <a:bodyPr wrap="square" rtlCol="0">
            <a:spAutoFit/>
          </a:bodyPr>
          <a:lstStyle/>
          <a:p>
            <a:pPr algn="ctr"/>
            <a:r>
              <a:rPr lang="en-US" sz="1600" b="1" i="1" dirty="0" smtClean="0">
                <a:solidFill>
                  <a:srgbClr val="FFFFFF"/>
                </a:solidFill>
              </a:rPr>
              <a:t>Blobs</a:t>
            </a:r>
            <a:endParaRPr lang="en-US" sz="1600" b="1" i="1" dirty="0">
              <a:solidFill>
                <a:srgbClr val="FFFFFF"/>
              </a:solidFill>
            </a:endParaRPr>
          </a:p>
        </p:txBody>
      </p:sp>
      <p:sp>
        <p:nvSpPr>
          <p:cNvPr id="54" name="TextBox 53"/>
          <p:cNvSpPr txBox="1"/>
          <p:nvPr/>
        </p:nvSpPr>
        <p:spPr>
          <a:xfrm>
            <a:off x="60643" y="5808087"/>
            <a:ext cx="1641935" cy="584775"/>
          </a:xfrm>
          <a:prstGeom prst="rect">
            <a:avLst/>
          </a:prstGeom>
          <a:noFill/>
        </p:spPr>
        <p:txBody>
          <a:bodyPr wrap="square" rtlCol="0">
            <a:spAutoFit/>
          </a:bodyPr>
          <a:lstStyle/>
          <a:p>
            <a:pPr algn="r"/>
            <a:r>
              <a:rPr lang="en-US" sz="1600" b="1" dirty="0">
                <a:solidFill>
                  <a:srgbClr val="FFFFFF"/>
                </a:solidFill>
              </a:rPr>
              <a:t>Salesforce.com Force.com</a:t>
            </a:r>
          </a:p>
        </p:txBody>
      </p:sp>
      <p:sp>
        <p:nvSpPr>
          <p:cNvPr id="66" name="TextBox 65"/>
          <p:cNvSpPr txBox="1"/>
          <p:nvPr/>
        </p:nvSpPr>
        <p:spPr>
          <a:xfrm>
            <a:off x="1733941" y="1815378"/>
            <a:ext cx="2988847" cy="350330"/>
          </a:xfrm>
          <a:prstGeom prst="rect">
            <a:avLst/>
          </a:prstGeom>
          <a:noFill/>
        </p:spPr>
        <p:txBody>
          <a:bodyPr wrap="square" rtlCol="0">
            <a:spAutoFit/>
          </a:bodyPr>
          <a:lstStyle/>
          <a:p>
            <a:pPr algn="ctr"/>
            <a:r>
              <a:rPr lang="en-US" sz="1632" b="1" dirty="0" smtClean="0">
                <a:solidFill>
                  <a:srgbClr val="FFFFFF"/>
                </a:solidFill>
              </a:rPr>
              <a:t>Compute</a:t>
            </a:r>
            <a:endParaRPr lang="en-US" sz="1632" b="1" dirty="0">
              <a:solidFill>
                <a:srgbClr val="FFFFFF"/>
              </a:solidFill>
            </a:endParaRPr>
          </a:p>
        </p:txBody>
      </p:sp>
      <p:sp>
        <p:nvSpPr>
          <p:cNvPr id="68" name="TextBox 67"/>
          <p:cNvSpPr txBox="1"/>
          <p:nvPr/>
        </p:nvSpPr>
        <p:spPr>
          <a:xfrm>
            <a:off x="4747443" y="1835858"/>
            <a:ext cx="4652256" cy="350330"/>
          </a:xfrm>
          <a:prstGeom prst="rect">
            <a:avLst/>
          </a:prstGeom>
          <a:noFill/>
        </p:spPr>
        <p:txBody>
          <a:bodyPr wrap="square" rtlCol="0">
            <a:spAutoFit/>
          </a:bodyPr>
          <a:lstStyle/>
          <a:p>
            <a:pPr algn="ctr"/>
            <a:r>
              <a:rPr lang="en-US" sz="1632" b="1" dirty="0" smtClean="0">
                <a:solidFill>
                  <a:srgbClr val="FFFFFF"/>
                </a:solidFill>
              </a:rPr>
              <a:t>Data</a:t>
            </a:r>
            <a:endParaRPr lang="en-US" sz="1632" b="1" dirty="0">
              <a:solidFill>
                <a:srgbClr val="FFFFFF"/>
              </a:solidFill>
            </a:endParaRPr>
          </a:p>
        </p:txBody>
      </p:sp>
      <p:sp>
        <p:nvSpPr>
          <p:cNvPr id="69" name="TextBox 68"/>
          <p:cNvSpPr txBox="1"/>
          <p:nvPr/>
        </p:nvSpPr>
        <p:spPr>
          <a:xfrm>
            <a:off x="9396794" y="1851532"/>
            <a:ext cx="2915804" cy="350330"/>
          </a:xfrm>
          <a:prstGeom prst="rect">
            <a:avLst/>
          </a:prstGeom>
          <a:noFill/>
        </p:spPr>
        <p:txBody>
          <a:bodyPr wrap="square" rtlCol="0">
            <a:spAutoFit/>
          </a:bodyPr>
          <a:lstStyle/>
          <a:p>
            <a:pPr algn="ctr"/>
            <a:r>
              <a:rPr lang="en-US" sz="1632" b="1" dirty="0" smtClean="0">
                <a:solidFill>
                  <a:srgbClr val="FFFFFF"/>
                </a:solidFill>
              </a:rPr>
              <a:t>Others</a:t>
            </a:r>
            <a:endParaRPr lang="en-US" sz="1632" b="1" dirty="0">
              <a:solidFill>
                <a:srgbClr val="FFFFFF"/>
              </a:solidFill>
            </a:endParaRPr>
          </a:p>
        </p:txBody>
      </p:sp>
      <p:sp>
        <p:nvSpPr>
          <p:cNvPr id="71" name="TextBox 70"/>
          <p:cNvSpPr txBox="1"/>
          <p:nvPr/>
        </p:nvSpPr>
        <p:spPr>
          <a:xfrm>
            <a:off x="10927122" y="2174619"/>
            <a:ext cx="1385476" cy="584775"/>
          </a:xfrm>
          <a:prstGeom prst="rect">
            <a:avLst/>
          </a:prstGeom>
          <a:noFill/>
        </p:spPr>
        <p:txBody>
          <a:bodyPr wrap="square" rtlCol="0">
            <a:spAutoFit/>
          </a:bodyPr>
          <a:lstStyle/>
          <a:p>
            <a:pPr algn="ctr"/>
            <a:r>
              <a:rPr lang="en-US" sz="1600" b="1" i="1" dirty="0" smtClean="0">
                <a:solidFill>
                  <a:srgbClr val="FFFFFF"/>
                </a:solidFill>
              </a:rPr>
              <a:t>Machine</a:t>
            </a:r>
          </a:p>
          <a:p>
            <a:pPr algn="ctr"/>
            <a:r>
              <a:rPr lang="en-US" sz="1600" b="1" i="1" dirty="0" smtClean="0">
                <a:solidFill>
                  <a:srgbClr val="FFFFFF"/>
                </a:solidFill>
              </a:rPr>
              <a:t>Learning</a:t>
            </a:r>
            <a:endParaRPr lang="en-US" sz="1600" b="1" i="1" dirty="0">
              <a:solidFill>
                <a:srgbClr val="FFFFFF"/>
              </a:solidFill>
            </a:endParaRPr>
          </a:p>
        </p:txBody>
      </p:sp>
      <p:sp>
        <p:nvSpPr>
          <p:cNvPr id="76" name="TextBox 75"/>
          <p:cNvSpPr txBox="1"/>
          <p:nvPr/>
        </p:nvSpPr>
        <p:spPr>
          <a:xfrm>
            <a:off x="7824791" y="2838691"/>
            <a:ext cx="1574907" cy="713099"/>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DocumentDB, Tables</a:t>
            </a:r>
          </a:p>
        </p:txBody>
      </p:sp>
    </p:spTree>
    <p:extLst>
      <p:ext uri="{BB962C8B-B14F-4D97-AF65-F5344CB8AC3E}">
        <p14:creationId xmlns:p14="http://schemas.microsoft.com/office/powerpoint/2010/main" val="3015404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fade">
                                      <p:cBhvr>
                                        <p:cTn id="12" dur="500"/>
                                        <p:tgtEl>
                                          <p:spTgt spid="7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fade">
                                      <p:cBhvr>
                                        <p:cTn id="17" dur="500"/>
                                        <p:tgtEl>
                                          <p:spTgt spid="8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fade">
                                      <p:cBhvr>
                                        <p:cTn id="22" dur="500"/>
                                        <p:tgtEl>
                                          <p:spTgt spid="9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500"/>
                                        <p:tgtEl>
                                          <p:spTgt spid="10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5"/>
                                        </p:tgtEl>
                                        <p:attrNameLst>
                                          <p:attrName>style.visibility</p:attrName>
                                        </p:attrNameLst>
                                      </p:cBhvr>
                                      <p:to>
                                        <p:strVal val="visible"/>
                                      </p:to>
                                    </p:set>
                                    <p:animEffect transition="in" filter="fade">
                                      <p:cBhvr>
                                        <p:cTn id="32"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70" grpId="0"/>
      <p:bldP spid="78" grpId="0"/>
      <p:bldP spid="85" grpId="0"/>
      <p:bldP spid="94" grpId="0"/>
      <p:bldP spid="10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a:t>
            </a:r>
            <a:br>
              <a:rPr lang="en-US" dirty="0"/>
            </a:br>
            <a:r>
              <a:rPr lang="en-US" sz="3200" dirty="0">
                <a:solidFill>
                  <a:schemeClr val="tx1"/>
                </a:solidFill>
              </a:rPr>
              <a:t>An assessment</a:t>
            </a:r>
          </a:p>
        </p:txBody>
      </p:sp>
      <p:sp>
        <p:nvSpPr>
          <p:cNvPr id="6" name="Rectangle 5"/>
          <p:cNvSpPr/>
          <p:nvPr/>
        </p:nvSpPr>
        <p:spPr>
          <a:xfrm>
            <a:off x="467183" y="2137314"/>
            <a:ext cx="11424391" cy="3645948"/>
          </a:xfrm>
          <a:prstGeom prst="rect">
            <a:avLst/>
          </a:prstGeom>
          <a:ln>
            <a:tailEnd type="stealth" w="lg" len="lg"/>
          </a:ln>
        </p:spPr>
        <p:style>
          <a:lnRef idx="0">
            <a:schemeClr val="dk1"/>
          </a:lnRef>
          <a:fillRef idx="3">
            <a:schemeClr val="dk1"/>
          </a:fillRef>
          <a:effectRef idx="3">
            <a:schemeClr val="dk1"/>
          </a:effectRef>
          <a:fontRef idx="minor">
            <a:schemeClr val="lt1"/>
          </a:fontRef>
        </p:style>
        <p:txBody>
          <a:bodyPr rtlCol="0" anchor="ctr"/>
          <a:lstStyle/>
          <a:p>
            <a:pPr algn="ctr"/>
            <a:endParaRPr lang="en-US" sz="1836">
              <a:solidFill>
                <a:srgbClr val="47D8FF"/>
              </a:solidFill>
            </a:endParaRPr>
          </a:p>
        </p:txBody>
      </p:sp>
      <p:grpSp>
        <p:nvGrpSpPr>
          <p:cNvPr id="3" name="Group 2"/>
          <p:cNvGrpSpPr/>
          <p:nvPr/>
        </p:nvGrpSpPr>
        <p:grpSpPr>
          <a:xfrm>
            <a:off x="666155" y="2314516"/>
            <a:ext cx="3497263" cy="2311312"/>
            <a:chOff x="650700" y="2269340"/>
            <a:chExt cx="3429000" cy="2266198"/>
          </a:xfrm>
        </p:grpSpPr>
        <p:sp>
          <p:nvSpPr>
            <p:cNvPr id="7" name="Rectangle 6"/>
            <p:cNvSpPr/>
            <p:nvPr/>
          </p:nvSpPr>
          <p:spPr>
            <a:xfrm>
              <a:off x="650700" y="2269340"/>
              <a:ext cx="3429000" cy="838200"/>
            </a:xfrm>
            <a:prstGeom prst="rect">
              <a:avLst/>
            </a:prstGeom>
            <a:ln>
              <a:tailEnd type="stealth" w="lg" len="lg"/>
            </a:ln>
          </p:spPr>
          <p:style>
            <a:lnRef idx="0">
              <a:schemeClr val="accent2"/>
            </a:lnRef>
            <a:fillRef idx="3">
              <a:schemeClr val="accent2"/>
            </a:fillRef>
            <a:effectRef idx="3">
              <a:schemeClr val="accent2"/>
            </a:effectRef>
            <a:fontRef idx="minor">
              <a:schemeClr val="lt1"/>
            </a:fontRef>
          </p:style>
          <p:txBody>
            <a:bodyPr lIns="186521" rtlCol="0" anchor="ctr"/>
            <a:lstStyle/>
            <a:p>
              <a:pPr defTabSz="932597">
                <a:lnSpc>
                  <a:spcPct val="90000"/>
                </a:lnSpc>
              </a:pPr>
              <a:r>
                <a:rPr lang="en-US" sz="2040" b="1" kern="0" dirty="0" smtClean="0">
                  <a:solidFill>
                    <a:srgbClr val="FFFFFF"/>
                  </a:solidFill>
                  <a:latin typeface="Calibri"/>
                </a:rPr>
                <a:t>Google began with App Engine</a:t>
              </a:r>
              <a:endParaRPr lang="en-US" sz="2040" b="1" kern="0" dirty="0">
                <a:solidFill>
                  <a:srgbClr val="FFFFFF"/>
                </a:solidFill>
                <a:latin typeface="Calibri"/>
              </a:endParaRPr>
            </a:p>
          </p:txBody>
        </p:sp>
        <p:sp>
          <p:nvSpPr>
            <p:cNvPr id="10" name="TextBox 9"/>
            <p:cNvSpPr txBox="1"/>
            <p:nvPr/>
          </p:nvSpPr>
          <p:spPr>
            <a:xfrm>
              <a:off x="770927" y="3183740"/>
              <a:ext cx="2819400" cy="1351798"/>
            </a:xfrm>
            <a:prstGeom prst="rect">
              <a:avLst/>
            </a:prstGeom>
            <a:noFill/>
          </p:spPr>
          <p:txBody>
            <a:bodyPr wrap="square" rtlCol="0">
              <a:noAutofit/>
            </a:bodyPr>
            <a:lstStyle/>
            <a:p>
              <a:pPr marL="0" lvl="1">
                <a:buClr>
                  <a:srgbClr val="FFFFFF"/>
                </a:buClr>
              </a:pPr>
              <a:r>
                <a:rPr lang="en-US" sz="1836" dirty="0" smtClean="0">
                  <a:solidFill>
                    <a:srgbClr val="FFFFFF">
                      <a:lumMod val="75000"/>
                      <a:lumOff val="25000"/>
                    </a:srgbClr>
                  </a:solidFill>
                </a:rPr>
                <a:t>Like Microsoft, Google initially bet that the market wanted PaaS</a:t>
              </a:r>
            </a:p>
            <a:p>
              <a:pPr marL="0" lvl="1">
                <a:buClr>
                  <a:srgbClr val="FFFFFF"/>
                </a:buClr>
              </a:pPr>
              <a:endParaRPr lang="en-US" sz="1836" dirty="0">
                <a:solidFill>
                  <a:srgbClr val="FFFFFF">
                    <a:lumMod val="75000"/>
                    <a:lumOff val="25000"/>
                  </a:srgbClr>
                </a:solidFill>
              </a:endParaRPr>
            </a:p>
            <a:p>
              <a:pPr marL="0" lvl="1">
                <a:buClr>
                  <a:srgbClr val="FFFFFF"/>
                </a:buClr>
              </a:pPr>
              <a:r>
                <a:rPr lang="en-US" sz="1836" dirty="0" smtClean="0">
                  <a:solidFill>
                    <a:srgbClr val="FFFFFF">
                      <a:lumMod val="75000"/>
                      <a:lumOff val="25000"/>
                    </a:srgbClr>
                  </a:solidFill>
                </a:rPr>
                <a:t>Their IaaS offering is relatively new</a:t>
              </a:r>
              <a:endParaRPr lang="en-US" sz="1836" dirty="0">
                <a:solidFill>
                  <a:srgbClr val="FFFFFF">
                    <a:lumMod val="75000"/>
                    <a:lumOff val="25000"/>
                  </a:srgbClr>
                </a:solidFill>
              </a:endParaRPr>
            </a:p>
            <a:p>
              <a:pPr>
                <a:buClr>
                  <a:srgbClr val="FFFFFF"/>
                </a:buClr>
              </a:pPr>
              <a:endParaRPr lang="en-US" sz="1836" b="1" dirty="0">
                <a:solidFill>
                  <a:srgbClr val="FFFFFF">
                    <a:lumMod val="75000"/>
                    <a:lumOff val="25000"/>
                  </a:srgbClr>
                </a:solidFill>
              </a:endParaRPr>
            </a:p>
          </p:txBody>
        </p:sp>
      </p:grpSp>
      <p:grpSp>
        <p:nvGrpSpPr>
          <p:cNvPr id="4" name="Group 3"/>
          <p:cNvGrpSpPr/>
          <p:nvPr/>
        </p:nvGrpSpPr>
        <p:grpSpPr>
          <a:xfrm>
            <a:off x="4436441" y="2314516"/>
            <a:ext cx="3497263" cy="2311312"/>
            <a:chOff x="4347395" y="2269340"/>
            <a:chExt cx="3429000" cy="2266198"/>
          </a:xfrm>
        </p:grpSpPr>
        <p:sp>
          <p:nvSpPr>
            <p:cNvPr id="8" name="Rectangle 7"/>
            <p:cNvSpPr/>
            <p:nvPr/>
          </p:nvSpPr>
          <p:spPr>
            <a:xfrm>
              <a:off x="4347395" y="2269340"/>
              <a:ext cx="3429000" cy="838200"/>
            </a:xfrm>
            <a:prstGeom prst="rect">
              <a:avLst/>
            </a:prstGeom>
            <a:ln>
              <a:tailEnd type="stealth" w="lg" len="lg"/>
            </a:ln>
          </p:spPr>
          <p:style>
            <a:lnRef idx="1">
              <a:schemeClr val="accent6"/>
            </a:lnRef>
            <a:fillRef idx="3">
              <a:schemeClr val="accent6"/>
            </a:fillRef>
            <a:effectRef idx="2">
              <a:schemeClr val="accent6"/>
            </a:effectRef>
            <a:fontRef idx="minor">
              <a:schemeClr val="lt1"/>
            </a:fontRef>
          </p:style>
          <p:txBody>
            <a:bodyPr lIns="186521" rtlCol="0" anchor="ctr"/>
            <a:lstStyle/>
            <a:p>
              <a:pPr defTabSz="932597">
                <a:lnSpc>
                  <a:spcPct val="90000"/>
                </a:lnSpc>
              </a:pPr>
              <a:r>
                <a:rPr lang="en-US" sz="2040" b="1" kern="0" dirty="0" smtClean="0">
                  <a:solidFill>
                    <a:srgbClr val="FFFFFF"/>
                  </a:solidFill>
                  <a:latin typeface="Calibri"/>
                </a:rPr>
                <a:t>Google appears serious about cloud platforms (finally)</a:t>
              </a:r>
              <a:endParaRPr lang="en-US" sz="2040" b="1" i="1" kern="0" dirty="0">
                <a:solidFill>
                  <a:srgbClr val="FFFFFF"/>
                </a:solidFill>
                <a:latin typeface="Calibri"/>
              </a:endParaRPr>
            </a:p>
          </p:txBody>
        </p:sp>
        <p:sp>
          <p:nvSpPr>
            <p:cNvPr id="11" name="TextBox 10"/>
            <p:cNvSpPr txBox="1"/>
            <p:nvPr/>
          </p:nvSpPr>
          <p:spPr>
            <a:xfrm>
              <a:off x="4418012" y="3183740"/>
              <a:ext cx="2819400" cy="1351798"/>
            </a:xfrm>
            <a:prstGeom prst="rect">
              <a:avLst/>
            </a:prstGeom>
            <a:noFill/>
          </p:spPr>
          <p:txBody>
            <a:bodyPr wrap="square" rtlCol="0">
              <a:noAutofit/>
            </a:bodyPr>
            <a:lstStyle/>
            <a:p>
              <a:pPr marL="0" lvl="1">
                <a:buClr>
                  <a:srgbClr val="FFFFFF"/>
                </a:buClr>
              </a:pPr>
              <a:r>
                <a:rPr lang="en-US" sz="1836" dirty="0" smtClean="0">
                  <a:solidFill>
                    <a:srgbClr val="FFFFFF">
                      <a:lumMod val="75000"/>
                      <a:lumOff val="25000"/>
                    </a:srgbClr>
                  </a:solidFill>
                </a:rPr>
                <a:t>They’ve announced support for Windows Server in Compute Engine</a:t>
              </a:r>
            </a:p>
            <a:p>
              <a:pPr marL="0" lvl="1">
                <a:buClr>
                  <a:srgbClr val="FFFFFF"/>
                </a:buClr>
              </a:pPr>
              <a:endParaRPr lang="en-US" sz="1836" dirty="0">
                <a:solidFill>
                  <a:srgbClr val="FFFFFF">
                    <a:lumMod val="75000"/>
                    <a:lumOff val="25000"/>
                  </a:srgbClr>
                </a:solidFill>
              </a:endParaRPr>
            </a:p>
            <a:p>
              <a:pPr marL="0" lvl="1">
                <a:buClr>
                  <a:srgbClr val="FFFFFF"/>
                </a:buClr>
              </a:pPr>
              <a:r>
                <a:rPr lang="en-US" sz="1836" dirty="0" smtClean="0">
                  <a:solidFill>
                    <a:srgbClr val="FFFFFF">
                      <a:lumMod val="75000"/>
                      <a:lumOff val="25000"/>
                    </a:srgbClr>
                  </a:solidFill>
                </a:rPr>
                <a:t>Initially for Windows Server 2008 R2; now includes Windows Server 2012 R2</a:t>
              </a:r>
              <a:endParaRPr lang="en-US" sz="1836" dirty="0">
                <a:solidFill>
                  <a:srgbClr val="FFFFFF">
                    <a:lumMod val="75000"/>
                    <a:lumOff val="25000"/>
                  </a:srgbClr>
                </a:solidFill>
              </a:endParaRPr>
            </a:p>
            <a:p>
              <a:pPr marL="0" lvl="1">
                <a:buClr>
                  <a:srgbClr val="FFFFFF"/>
                </a:buClr>
              </a:pPr>
              <a:endParaRPr lang="en-US" sz="1836" dirty="0">
                <a:solidFill>
                  <a:srgbClr val="FFFFFF">
                    <a:lumMod val="75000"/>
                    <a:lumOff val="25000"/>
                  </a:srgbClr>
                </a:solidFill>
              </a:endParaRPr>
            </a:p>
            <a:p>
              <a:pPr marL="0" lvl="1">
                <a:buClr>
                  <a:srgbClr val="FFFFFF"/>
                </a:buClr>
              </a:pPr>
              <a:endParaRPr lang="en-US" sz="1836" dirty="0">
                <a:solidFill>
                  <a:srgbClr val="FFFFFF">
                    <a:lumMod val="75000"/>
                    <a:lumOff val="25000"/>
                  </a:srgbClr>
                </a:solidFill>
              </a:endParaRPr>
            </a:p>
          </p:txBody>
        </p:sp>
      </p:grpSp>
      <p:grpSp>
        <p:nvGrpSpPr>
          <p:cNvPr id="5" name="Group 4"/>
          <p:cNvGrpSpPr/>
          <p:nvPr/>
        </p:nvGrpSpPr>
        <p:grpSpPr>
          <a:xfrm>
            <a:off x="8229086" y="2314516"/>
            <a:ext cx="3497263" cy="2311312"/>
            <a:chOff x="8044090" y="2269340"/>
            <a:chExt cx="3429000" cy="2266198"/>
          </a:xfrm>
        </p:grpSpPr>
        <p:sp>
          <p:nvSpPr>
            <p:cNvPr id="9" name="Rectangle 8"/>
            <p:cNvSpPr/>
            <p:nvPr/>
          </p:nvSpPr>
          <p:spPr>
            <a:xfrm>
              <a:off x="8044090" y="2269340"/>
              <a:ext cx="3429000" cy="838200"/>
            </a:xfrm>
            <a:prstGeom prst="rect">
              <a:avLst/>
            </a:prstGeom>
            <a:ln>
              <a:tailEnd type="stealth" w="lg" len="lg"/>
            </a:ln>
          </p:spPr>
          <p:style>
            <a:lnRef idx="0">
              <a:schemeClr val="accent3"/>
            </a:lnRef>
            <a:fillRef idx="3">
              <a:schemeClr val="accent3"/>
            </a:fillRef>
            <a:effectRef idx="3">
              <a:schemeClr val="accent3"/>
            </a:effectRef>
            <a:fontRef idx="minor">
              <a:schemeClr val="lt1"/>
            </a:fontRef>
          </p:style>
          <p:txBody>
            <a:bodyPr lIns="186521" rtlCol="0" anchor="ctr"/>
            <a:lstStyle/>
            <a:p>
              <a:pPr defTabSz="932597">
                <a:lnSpc>
                  <a:spcPct val="90000"/>
                </a:lnSpc>
              </a:pPr>
              <a:r>
                <a:rPr lang="en-US" sz="2040" b="1" kern="0" dirty="0" smtClean="0">
                  <a:solidFill>
                    <a:srgbClr val="FFFFFF"/>
                  </a:solidFill>
                  <a:latin typeface="Calibri"/>
                </a:rPr>
                <a:t>Expect them to be a price leader</a:t>
              </a:r>
              <a:endParaRPr lang="en-US" sz="2040" b="1" kern="0" dirty="0">
                <a:solidFill>
                  <a:srgbClr val="FFFFFF"/>
                </a:solidFill>
                <a:latin typeface="Calibri"/>
              </a:endParaRPr>
            </a:p>
          </p:txBody>
        </p:sp>
        <p:sp>
          <p:nvSpPr>
            <p:cNvPr id="12" name="TextBox 11"/>
            <p:cNvSpPr txBox="1"/>
            <p:nvPr/>
          </p:nvSpPr>
          <p:spPr>
            <a:xfrm>
              <a:off x="8044090" y="3183740"/>
              <a:ext cx="3429000" cy="1351798"/>
            </a:xfrm>
            <a:prstGeom prst="rect">
              <a:avLst/>
            </a:prstGeom>
            <a:noFill/>
          </p:spPr>
          <p:txBody>
            <a:bodyPr wrap="square" rtlCol="0">
              <a:noAutofit/>
            </a:bodyPr>
            <a:lstStyle/>
            <a:p>
              <a:pPr marL="0" lvl="1">
                <a:buClr>
                  <a:srgbClr val="FFFFFF"/>
                </a:buClr>
              </a:pPr>
              <a:r>
                <a:rPr lang="en-US" sz="1836" dirty="0" smtClean="0">
                  <a:solidFill>
                    <a:srgbClr val="FFFFFF">
                      <a:lumMod val="75000"/>
                      <a:lumOff val="25000"/>
                    </a:srgbClr>
                  </a:solidFill>
                </a:rPr>
                <a:t>They’ve said that cloud platform prices should follow Moore’s Law</a:t>
              </a:r>
            </a:p>
            <a:p>
              <a:pPr marL="0" lvl="1">
                <a:buClr>
                  <a:srgbClr val="FFFFFF"/>
                </a:buClr>
              </a:pPr>
              <a:endParaRPr lang="en-US" sz="1836" dirty="0" smtClean="0">
                <a:solidFill>
                  <a:srgbClr val="FFFFFF">
                    <a:lumMod val="75000"/>
                    <a:lumOff val="25000"/>
                  </a:srgbClr>
                </a:solidFill>
              </a:endParaRPr>
            </a:p>
            <a:p>
              <a:pPr marL="0" lvl="1">
                <a:buClr>
                  <a:srgbClr val="FFFFFF"/>
                </a:buClr>
              </a:pPr>
              <a:r>
                <a:rPr lang="en-US" sz="1836" dirty="0" smtClean="0">
                  <a:solidFill>
                    <a:srgbClr val="FFFFFF">
                      <a:lumMod val="75000"/>
                      <a:lumOff val="25000"/>
                    </a:srgbClr>
                  </a:solidFill>
                </a:rPr>
                <a:t>They’ve innovated with pricing, e.g., reservation-like pricing once consumption hits a certain amount</a:t>
              </a:r>
              <a:endParaRPr lang="en-US" sz="1836" dirty="0">
                <a:solidFill>
                  <a:srgbClr val="FFFFFF">
                    <a:lumMod val="75000"/>
                    <a:lumOff val="25000"/>
                  </a:srgbClr>
                </a:solidFill>
              </a:endParaRPr>
            </a:p>
          </p:txBody>
        </p:sp>
      </p:grpSp>
    </p:spTree>
    <p:extLst>
      <p:ext uri="{BB962C8B-B14F-4D97-AF65-F5344CB8AC3E}">
        <p14:creationId xmlns:p14="http://schemas.microsoft.com/office/powerpoint/2010/main" val="41909329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702578" y="3541028"/>
            <a:ext cx="10612926" cy="2230569"/>
            <a:chOff x="1701311" y="3589999"/>
            <a:chExt cx="10564010" cy="2230569"/>
          </a:xfrm>
        </p:grpSpPr>
        <p:cxnSp>
          <p:nvCxnSpPr>
            <p:cNvPr id="52" name="Straight Connector 51"/>
            <p:cNvCxnSpPr/>
            <p:nvPr/>
          </p:nvCxnSpPr>
          <p:spPr>
            <a:xfrm>
              <a:off x="1741221" y="4321195"/>
              <a:ext cx="10511975" cy="51016"/>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701311" y="3589999"/>
              <a:ext cx="10564010" cy="7622"/>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721169" y="5767111"/>
              <a:ext cx="10544151" cy="53457"/>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712683" y="5058011"/>
              <a:ext cx="10552637" cy="0"/>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grpSp>
      <p:sp>
        <p:nvSpPr>
          <p:cNvPr id="115" name="TextBox 114"/>
          <p:cNvSpPr txBox="1"/>
          <p:nvPr/>
        </p:nvSpPr>
        <p:spPr>
          <a:xfrm>
            <a:off x="10918631" y="4317879"/>
            <a:ext cx="1373913"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Prediction API</a:t>
            </a:r>
          </a:p>
        </p:txBody>
      </p:sp>
      <p:sp>
        <p:nvSpPr>
          <p:cNvPr id="2" name="Title 1"/>
          <p:cNvSpPr>
            <a:spLocks noGrp="1"/>
          </p:cNvSpPr>
          <p:nvPr>
            <p:ph type="title"/>
          </p:nvPr>
        </p:nvSpPr>
        <p:spPr/>
        <p:txBody>
          <a:bodyPr>
            <a:normAutofit fontScale="90000"/>
          </a:bodyPr>
          <a:lstStyle/>
          <a:p>
            <a:r>
              <a:rPr lang="en-US" sz="6000" dirty="0"/>
              <a:t>Public Cloud Platforms</a:t>
            </a:r>
            <a:r>
              <a:rPr lang="en-US" dirty="0"/>
              <a:t/>
            </a:r>
            <a:br>
              <a:rPr lang="en-US" dirty="0"/>
            </a:br>
            <a:r>
              <a:rPr lang="en-US" sz="3600" dirty="0">
                <a:solidFill>
                  <a:schemeClr val="tx1"/>
                </a:solidFill>
              </a:rPr>
              <a:t>OpenStack</a:t>
            </a:r>
          </a:p>
        </p:txBody>
      </p:sp>
      <p:sp>
        <p:nvSpPr>
          <p:cNvPr id="42" name="Rectangle 41"/>
          <p:cNvSpPr/>
          <p:nvPr/>
        </p:nvSpPr>
        <p:spPr>
          <a:xfrm>
            <a:off x="1722437" y="2801840"/>
            <a:ext cx="10590161" cy="3699852"/>
          </a:xfrm>
          <a:prstGeom prst="rect">
            <a:avLst/>
          </a:prstGeom>
          <a:noFill/>
          <a:ln w="31750">
            <a:solidFill>
              <a:schemeClr val="bg1"/>
            </a:solidFill>
            <a:tailEnd type="stealth" w="lg" len="lg"/>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326">
              <a:solidFill>
                <a:srgbClr val="FFFFFF"/>
              </a:solidFill>
            </a:endParaRPr>
          </a:p>
        </p:txBody>
      </p:sp>
      <p:sp>
        <p:nvSpPr>
          <p:cNvPr id="96" name="TextBox 95"/>
          <p:cNvSpPr txBox="1"/>
          <p:nvPr/>
        </p:nvSpPr>
        <p:spPr>
          <a:xfrm>
            <a:off x="425207" y="2875440"/>
            <a:ext cx="1277371" cy="584775"/>
          </a:xfrm>
          <a:prstGeom prst="rect">
            <a:avLst/>
          </a:prstGeom>
          <a:noFill/>
        </p:spPr>
        <p:txBody>
          <a:bodyPr wrap="square" rtlCol="0">
            <a:spAutoFit/>
          </a:bodyPr>
          <a:lstStyle/>
          <a:p>
            <a:pPr algn="r"/>
            <a:r>
              <a:rPr lang="en-US" sz="1600" b="1" dirty="0">
                <a:solidFill>
                  <a:srgbClr val="FFFFFF"/>
                </a:solidFill>
              </a:rPr>
              <a:t>Microsoft</a:t>
            </a:r>
          </a:p>
          <a:p>
            <a:pPr algn="r"/>
            <a:r>
              <a:rPr lang="en-US" sz="1600" b="1" dirty="0" smtClean="0">
                <a:solidFill>
                  <a:srgbClr val="FFFFFF"/>
                </a:solidFill>
              </a:rPr>
              <a:t>Azure</a:t>
            </a:r>
            <a:endParaRPr lang="en-US" sz="1600" b="1" dirty="0">
              <a:solidFill>
                <a:srgbClr val="FFFFFF"/>
              </a:solidFill>
            </a:endParaRPr>
          </a:p>
        </p:txBody>
      </p:sp>
      <p:sp>
        <p:nvSpPr>
          <p:cNvPr id="99" name="TextBox 98"/>
          <p:cNvSpPr txBox="1"/>
          <p:nvPr/>
        </p:nvSpPr>
        <p:spPr>
          <a:xfrm>
            <a:off x="102308" y="3637440"/>
            <a:ext cx="1581797" cy="584775"/>
          </a:xfrm>
          <a:prstGeom prst="rect">
            <a:avLst/>
          </a:prstGeom>
          <a:noFill/>
        </p:spPr>
        <p:txBody>
          <a:bodyPr wrap="square" rtlCol="0">
            <a:spAutoFit/>
          </a:bodyPr>
          <a:lstStyle/>
          <a:p>
            <a:pPr algn="r"/>
            <a:r>
              <a:rPr lang="en-US" sz="1600" b="1" dirty="0">
                <a:solidFill>
                  <a:srgbClr val="FFFFFF"/>
                </a:solidFill>
              </a:rPr>
              <a:t>Amazon</a:t>
            </a:r>
            <a:r>
              <a:rPr lang="en-US" sz="1600" b="1" dirty="0" smtClean="0">
                <a:solidFill>
                  <a:srgbClr val="FFFFFF"/>
                </a:solidFill>
              </a:rPr>
              <a:t> </a:t>
            </a:r>
            <a:endParaRPr lang="en-US" sz="1600" b="1" dirty="0">
              <a:solidFill>
                <a:srgbClr val="FFFFFF"/>
              </a:solidFill>
            </a:endParaRPr>
          </a:p>
          <a:p>
            <a:pPr algn="r"/>
            <a:r>
              <a:rPr lang="en-US" sz="1600" b="1" dirty="0">
                <a:solidFill>
                  <a:srgbClr val="FFFFFF"/>
                </a:solidFill>
              </a:rPr>
              <a:t>Web Services</a:t>
            </a:r>
          </a:p>
        </p:txBody>
      </p:sp>
      <p:sp>
        <p:nvSpPr>
          <p:cNvPr id="104" name="TextBox 103"/>
          <p:cNvSpPr txBox="1"/>
          <p:nvPr/>
        </p:nvSpPr>
        <p:spPr>
          <a:xfrm>
            <a:off x="257809" y="5181500"/>
            <a:ext cx="1424546" cy="338554"/>
          </a:xfrm>
          <a:prstGeom prst="rect">
            <a:avLst/>
          </a:prstGeom>
          <a:noFill/>
        </p:spPr>
        <p:txBody>
          <a:bodyPr wrap="square" rtlCol="0">
            <a:spAutoFit/>
          </a:bodyPr>
          <a:lstStyle/>
          <a:p>
            <a:pPr algn="r"/>
            <a:r>
              <a:rPr lang="en-US" sz="1600" b="1" dirty="0">
                <a:solidFill>
                  <a:srgbClr val="0078D7">
                    <a:lumMod val="40000"/>
                    <a:lumOff val="60000"/>
                  </a:srgbClr>
                </a:solidFill>
              </a:rPr>
              <a:t>OpenStack</a:t>
            </a:r>
          </a:p>
        </p:txBody>
      </p:sp>
      <p:grpSp>
        <p:nvGrpSpPr>
          <p:cNvPr id="13" name="Group 12"/>
          <p:cNvGrpSpPr/>
          <p:nvPr/>
        </p:nvGrpSpPr>
        <p:grpSpPr>
          <a:xfrm>
            <a:off x="3202371" y="2771960"/>
            <a:ext cx="7698759" cy="3744417"/>
            <a:chOff x="2945219" y="2768025"/>
            <a:chExt cx="7698759" cy="3115425"/>
          </a:xfrm>
        </p:grpSpPr>
        <p:cxnSp>
          <p:nvCxnSpPr>
            <p:cNvPr id="44" name="Straight Connector 43"/>
            <p:cNvCxnSpPr/>
            <p:nvPr/>
          </p:nvCxnSpPr>
          <p:spPr>
            <a:xfrm flipH="1">
              <a:off x="6015086" y="2774015"/>
              <a:ext cx="23466" cy="3104065"/>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7562552" y="2774015"/>
              <a:ext cx="18150" cy="3109435"/>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945219" y="2773939"/>
              <a:ext cx="5459" cy="3104033"/>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0638519" y="2768025"/>
              <a:ext cx="5459" cy="3104033"/>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4753255" y="1868570"/>
            <a:ext cx="4643539" cy="4633122"/>
            <a:chOff x="4496103" y="1988150"/>
            <a:chExt cx="4643539" cy="3937208"/>
          </a:xfrm>
        </p:grpSpPr>
        <p:cxnSp>
          <p:nvCxnSpPr>
            <p:cNvPr id="81" name="Straight Connector 80"/>
            <p:cNvCxnSpPr/>
            <p:nvPr/>
          </p:nvCxnSpPr>
          <p:spPr>
            <a:xfrm>
              <a:off x="9134142" y="2008225"/>
              <a:ext cx="5500" cy="3917133"/>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496103" y="1988150"/>
              <a:ext cx="0" cy="3932807"/>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53" name="TextBox 52"/>
          <p:cNvSpPr txBox="1"/>
          <p:nvPr/>
        </p:nvSpPr>
        <p:spPr>
          <a:xfrm>
            <a:off x="37739" y="4348065"/>
            <a:ext cx="1641935" cy="584775"/>
          </a:xfrm>
          <a:prstGeom prst="rect">
            <a:avLst/>
          </a:prstGeom>
          <a:noFill/>
        </p:spPr>
        <p:txBody>
          <a:bodyPr wrap="square" rtlCol="0">
            <a:spAutoFit/>
          </a:bodyPr>
          <a:lstStyle/>
          <a:p>
            <a:pPr algn="r"/>
            <a:r>
              <a:rPr lang="en-US" sz="1600" b="1" dirty="0">
                <a:solidFill>
                  <a:srgbClr val="FFFFFF"/>
                </a:solidFill>
              </a:rPr>
              <a:t>Google</a:t>
            </a:r>
            <a:r>
              <a:rPr lang="en-US" sz="1600" b="1" dirty="0" smtClean="0">
                <a:solidFill>
                  <a:srgbClr val="FFFFFF"/>
                </a:solidFill>
              </a:rPr>
              <a:t> </a:t>
            </a:r>
          </a:p>
          <a:p>
            <a:pPr algn="r"/>
            <a:r>
              <a:rPr lang="en-US" sz="1600" b="1" dirty="0">
                <a:solidFill>
                  <a:srgbClr val="FFFFFF"/>
                </a:solidFill>
              </a:rPr>
              <a:t>Cloud Platform</a:t>
            </a:r>
          </a:p>
        </p:txBody>
      </p:sp>
      <p:sp>
        <p:nvSpPr>
          <p:cNvPr id="57" name="TextBox 56"/>
          <p:cNvSpPr txBox="1"/>
          <p:nvPr/>
        </p:nvSpPr>
        <p:spPr>
          <a:xfrm>
            <a:off x="1733942" y="3561240"/>
            <a:ext cx="1468428"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Elastic Compute Cloud (EC2)</a:t>
            </a:r>
          </a:p>
        </p:txBody>
      </p:sp>
      <p:sp>
        <p:nvSpPr>
          <p:cNvPr id="67" name="TextBox 66"/>
          <p:cNvSpPr txBox="1"/>
          <p:nvPr/>
        </p:nvSpPr>
        <p:spPr>
          <a:xfrm>
            <a:off x="1730370" y="2840082"/>
            <a:ext cx="1468428"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Virtual Machines</a:t>
            </a:r>
          </a:p>
        </p:txBody>
      </p:sp>
      <p:sp>
        <p:nvSpPr>
          <p:cNvPr id="68" name="TextBox 67"/>
          <p:cNvSpPr txBox="1"/>
          <p:nvPr/>
        </p:nvSpPr>
        <p:spPr>
          <a:xfrm>
            <a:off x="1733219" y="5003457"/>
            <a:ext cx="1468428"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i="1" dirty="0">
                <a:solidFill>
                  <a:srgbClr val="0078D7">
                    <a:lumMod val="40000"/>
                    <a:lumOff val="60000"/>
                  </a:srgbClr>
                </a:solidFill>
              </a:rPr>
              <a:t>Compute</a:t>
            </a:r>
          </a:p>
        </p:txBody>
      </p:sp>
      <p:sp>
        <p:nvSpPr>
          <p:cNvPr id="70" name="TextBox 69"/>
          <p:cNvSpPr txBox="1"/>
          <p:nvPr/>
        </p:nvSpPr>
        <p:spPr>
          <a:xfrm>
            <a:off x="1731036" y="4278206"/>
            <a:ext cx="1468428"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Compute Engine</a:t>
            </a:r>
          </a:p>
        </p:txBody>
      </p:sp>
      <p:sp>
        <p:nvSpPr>
          <p:cNvPr id="74" name="TextBox 73"/>
          <p:cNvSpPr txBox="1"/>
          <p:nvPr/>
        </p:nvSpPr>
        <p:spPr>
          <a:xfrm>
            <a:off x="3244652" y="3561240"/>
            <a:ext cx="1468428"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Elastic Beanstalk</a:t>
            </a:r>
          </a:p>
        </p:txBody>
      </p:sp>
      <p:sp>
        <p:nvSpPr>
          <p:cNvPr id="75" name="TextBox 74"/>
          <p:cNvSpPr txBox="1"/>
          <p:nvPr/>
        </p:nvSpPr>
        <p:spPr>
          <a:xfrm>
            <a:off x="3241080" y="2840082"/>
            <a:ext cx="1468428"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Web Sites, Cloud Services</a:t>
            </a:r>
          </a:p>
        </p:txBody>
      </p:sp>
      <p:sp>
        <p:nvSpPr>
          <p:cNvPr id="78" name="TextBox 77"/>
          <p:cNvSpPr txBox="1"/>
          <p:nvPr/>
        </p:nvSpPr>
        <p:spPr>
          <a:xfrm>
            <a:off x="3241746" y="4278206"/>
            <a:ext cx="1468428"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App    Engine</a:t>
            </a:r>
          </a:p>
        </p:txBody>
      </p:sp>
      <p:sp>
        <p:nvSpPr>
          <p:cNvPr id="80" name="TextBox 79"/>
          <p:cNvSpPr txBox="1"/>
          <p:nvPr/>
        </p:nvSpPr>
        <p:spPr>
          <a:xfrm>
            <a:off x="4774610" y="3583818"/>
            <a:ext cx="1468428"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Simple Storage Service (S3)</a:t>
            </a:r>
          </a:p>
        </p:txBody>
      </p:sp>
      <p:sp>
        <p:nvSpPr>
          <p:cNvPr id="82" name="TextBox 81"/>
          <p:cNvSpPr txBox="1"/>
          <p:nvPr/>
        </p:nvSpPr>
        <p:spPr>
          <a:xfrm>
            <a:off x="4774609" y="2838691"/>
            <a:ext cx="1468428"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Blobs</a:t>
            </a:r>
          </a:p>
        </p:txBody>
      </p:sp>
      <p:sp>
        <p:nvSpPr>
          <p:cNvPr id="83" name="TextBox 82"/>
          <p:cNvSpPr txBox="1"/>
          <p:nvPr/>
        </p:nvSpPr>
        <p:spPr>
          <a:xfrm>
            <a:off x="4773887" y="5026035"/>
            <a:ext cx="1468428"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i="1" dirty="0">
                <a:solidFill>
                  <a:srgbClr val="0078D7">
                    <a:lumMod val="40000"/>
                    <a:lumOff val="60000"/>
                  </a:srgbClr>
                </a:solidFill>
              </a:rPr>
              <a:t>Object Storage</a:t>
            </a:r>
          </a:p>
        </p:txBody>
      </p:sp>
      <p:sp>
        <p:nvSpPr>
          <p:cNvPr id="85" name="TextBox 84"/>
          <p:cNvSpPr txBox="1"/>
          <p:nvPr/>
        </p:nvSpPr>
        <p:spPr>
          <a:xfrm>
            <a:off x="4771704" y="4300784"/>
            <a:ext cx="1468428"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Cloud Storage</a:t>
            </a:r>
          </a:p>
        </p:txBody>
      </p:sp>
      <p:sp>
        <p:nvSpPr>
          <p:cNvPr id="87" name="TextBox 86"/>
          <p:cNvSpPr txBox="1"/>
          <p:nvPr/>
        </p:nvSpPr>
        <p:spPr>
          <a:xfrm>
            <a:off x="6298609" y="3583818"/>
            <a:ext cx="1514917"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Relational Database Service (RDS)</a:t>
            </a:r>
          </a:p>
        </p:txBody>
      </p:sp>
      <p:sp>
        <p:nvSpPr>
          <p:cNvPr id="88" name="TextBox 87"/>
          <p:cNvSpPr txBox="1"/>
          <p:nvPr/>
        </p:nvSpPr>
        <p:spPr>
          <a:xfrm>
            <a:off x="6298609" y="2838691"/>
            <a:ext cx="1524000"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SQL  Database</a:t>
            </a:r>
          </a:p>
        </p:txBody>
      </p:sp>
      <p:sp>
        <p:nvSpPr>
          <p:cNvPr id="89" name="TextBox 88"/>
          <p:cNvSpPr txBox="1"/>
          <p:nvPr/>
        </p:nvSpPr>
        <p:spPr>
          <a:xfrm>
            <a:off x="6297887" y="5026035"/>
            <a:ext cx="1524000"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i="1" dirty="0">
                <a:solidFill>
                  <a:srgbClr val="0078D7">
                    <a:lumMod val="40000"/>
                    <a:lumOff val="60000"/>
                  </a:srgbClr>
                </a:solidFill>
              </a:rPr>
              <a:t>Database</a:t>
            </a:r>
          </a:p>
        </p:txBody>
      </p:sp>
      <p:sp>
        <p:nvSpPr>
          <p:cNvPr id="94" name="TextBox 93"/>
          <p:cNvSpPr txBox="1"/>
          <p:nvPr/>
        </p:nvSpPr>
        <p:spPr>
          <a:xfrm>
            <a:off x="6295704" y="4300784"/>
            <a:ext cx="1524000"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Cloud        SQL</a:t>
            </a:r>
          </a:p>
        </p:txBody>
      </p:sp>
      <p:sp>
        <p:nvSpPr>
          <p:cNvPr id="97" name="TextBox 96"/>
          <p:cNvSpPr txBox="1"/>
          <p:nvPr/>
        </p:nvSpPr>
        <p:spPr>
          <a:xfrm>
            <a:off x="7824792" y="3605534"/>
            <a:ext cx="1574907"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err="1" smtClean="0">
                <a:solidFill>
                  <a:srgbClr val="FFFFFF"/>
                </a:solidFill>
              </a:rPr>
              <a:t>DynamoDB</a:t>
            </a:r>
            <a:endParaRPr lang="en-US" sz="1400" b="1" dirty="0" smtClean="0">
              <a:solidFill>
                <a:srgbClr val="FFFFFF"/>
              </a:solidFill>
            </a:endParaRPr>
          </a:p>
        </p:txBody>
      </p:sp>
      <p:sp>
        <p:nvSpPr>
          <p:cNvPr id="102" name="TextBox 101"/>
          <p:cNvSpPr txBox="1"/>
          <p:nvPr/>
        </p:nvSpPr>
        <p:spPr>
          <a:xfrm>
            <a:off x="7821886" y="4291334"/>
            <a:ext cx="1574907"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Cloud </a:t>
            </a:r>
            <a:r>
              <a:rPr lang="en-US" sz="1400" b="1" dirty="0" err="1" smtClean="0">
                <a:solidFill>
                  <a:srgbClr val="FFFFFF"/>
                </a:solidFill>
              </a:rPr>
              <a:t>Datastore</a:t>
            </a:r>
            <a:endParaRPr lang="en-US" sz="1400" b="1" dirty="0" smtClean="0">
              <a:solidFill>
                <a:srgbClr val="FFFFFF"/>
              </a:solidFill>
            </a:endParaRPr>
          </a:p>
        </p:txBody>
      </p:sp>
      <p:sp>
        <p:nvSpPr>
          <p:cNvPr id="105" name="TextBox 104"/>
          <p:cNvSpPr txBox="1"/>
          <p:nvPr/>
        </p:nvSpPr>
        <p:spPr>
          <a:xfrm>
            <a:off x="9422809" y="2825568"/>
            <a:ext cx="1458266"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Azure Active Directory</a:t>
            </a:r>
          </a:p>
        </p:txBody>
      </p:sp>
      <p:sp>
        <p:nvSpPr>
          <p:cNvPr id="111" name="TextBox 110"/>
          <p:cNvSpPr txBox="1"/>
          <p:nvPr/>
        </p:nvSpPr>
        <p:spPr>
          <a:xfrm>
            <a:off x="10928147" y="3614984"/>
            <a:ext cx="1387357"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Amazon ML</a:t>
            </a:r>
          </a:p>
        </p:txBody>
      </p:sp>
      <p:sp>
        <p:nvSpPr>
          <p:cNvPr id="112" name="TextBox 111"/>
          <p:cNvSpPr txBox="1"/>
          <p:nvPr/>
        </p:nvSpPr>
        <p:spPr>
          <a:xfrm>
            <a:off x="10928146" y="2825568"/>
            <a:ext cx="1387357"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Azure ML</a:t>
            </a:r>
          </a:p>
        </p:txBody>
      </p:sp>
      <p:sp>
        <p:nvSpPr>
          <p:cNvPr id="55" name="TextBox 54"/>
          <p:cNvSpPr txBox="1"/>
          <p:nvPr/>
        </p:nvSpPr>
        <p:spPr>
          <a:xfrm>
            <a:off x="1722437" y="2423937"/>
            <a:ext cx="1479933" cy="338554"/>
          </a:xfrm>
          <a:prstGeom prst="rect">
            <a:avLst/>
          </a:prstGeom>
          <a:noFill/>
        </p:spPr>
        <p:txBody>
          <a:bodyPr wrap="square" rtlCol="0">
            <a:spAutoFit/>
          </a:bodyPr>
          <a:lstStyle/>
          <a:p>
            <a:pPr algn="ctr"/>
            <a:r>
              <a:rPr lang="en-US" sz="1600" b="1" i="1" dirty="0">
                <a:solidFill>
                  <a:srgbClr val="FFFFFF"/>
                </a:solidFill>
              </a:rPr>
              <a:t>IaaS</a:t>
            </a:r>
          </a:p>
        </p:txBody>
      </p:sp>
      <p:sp>
        <p:nvSpPr>
          <p:cNvPr id="56" name="TextBox 55"/>
          <p:cNvSpPr txBox="1"/>
          <p:nvPr/>
        </p:nvSpPr>
        <p:spPr>
          <a:xfrm>
            <a:off x="3202370" y="2414383"/>
            <a:ext cx="1545072" cy="338554"/>
          </a:xfrm>
          <a:prstGeom prst="rect">
            <a:avLst/>
          </a:prstGeom>
          <a:noFill/>
        </p:spPr>
        <p:txBody>
          <a:bodyPr wrap="square" rtlCol="0">
            <a:spAutoFit/>
          </a:bodyPr>
          <a:lstStyle/>
          <a:p>
            <a:pPr algn="ctr"/>
            <a:r>
              <a:rPr lang="en-US" sz="1600" b="1" i="1" dirty="0">
                <a:solidFill>
                  <a:srgbClr val="FFFFFF"/>
                </a:solidFill>
              </a:rPr>
              <a:t>PaaS</a:t>
            </a:r>
          </a:p>
        </p:txBody>
      </p:sp>
      <p:sp>
        <p:nvSpPr>
          <p:cNvPr id="58" name="TextBox 57"/>
          <p:cNvSpPr txBox="1"/>
          <p:nvPr/>
        </p:nvSpPr>
        <p:spPr>
          <a:xfrm>
            <a:off x="6279562" y="2414383"/>
            <a:ext cx="1550885" cy="338554"/>
          </a:xfrm>
          <a:prstGeom prst="rect">
            <a:avLst/>
          </a:prstGeom>
          <a:noFill/>
        </p:spPr>
        <p:txBody>
          <a:bodyPr wrap="square" rtlCol="0">
            <a:spAutoFit/>
          </a:bodyPr>
          <a:lstStyle/>
          <a:p>
            <a:pPr algn="ctr"/>
            <a:r>
              <a:rPr lang="en-US" sz="1600" b="1" i="1" dirty="0">
                <a:solidFill>
                  <a:srgbClr val="FFFFFF"/>
                </a:solidFill>
              </a:rPr>
              <a:t>Relational </a:t>
            </a:r>
          </a:p>
        </p:txBody>
      </p:sp>
      <p:sp>
        <p:nvSpPr>
          <p:cNvPr id="59" name="TextBox 58"/>
          <p:cNvSpPr txBox="1"/>
          <p:nvPr/>
        </p:nvSpPr>
        <p:spPr>
          <a:xfrm>
            <a:off x="7830448" y="2414383"/>
            <a:ext cx="1569251" cy="338554"/>
          </a:xfrm>
          <a:prstGeom prst="rect">
            <a:avLst/>
          </a:prstGeom>
          <a:noFill/>
        </p:spPr>
        <p:txBody>
          <a:bodyPr wrap="square" rtlCol="0">
            <a:spAutoFit/>
          </a:bodyPr>
          <a:lstStyle/>
          <a:p>
            <a:pPr algn="ctr"/>
            <a:r>
              <a:rPr lang="en-US" sz="1600" b="1" i="1" dirty="0" err="1">
                <a:solidFill>
                  <a:srgbClr val="FFFFFF"/>
                </a:solidFill>
              </a:rPr>
              <a:t>NoSQL</a:t>
            </a:r>
            <a:endParaRPr lang="en-US" sz="1600" b="1" i="1" dirty="0">
              <a:solidFill>
                <a:srgbClr val="FFFFFF"/>
              </a:solidFill>
            </a:endParaRPr>
          </a:p>
        </p:txBody>
      </p:sp>
      <p:sp>
        <p:nvSpPr>
          <p:cNvPr id="60" name="TextBox 59"/>
          <p:cNvSpPr txBox="1"/>
          <p:nvPr/>
        </p:nvSpPr>
        <p:spPr>
          <a:xfrm>
            <a:off x="9399700" y="2394519"/>
            <a:ext cx="1495972" cy="338554"/>
          </a:xfrm>
          <a:prstGeom prst="rect">
            <a:avLst/>
          </a:prstGeom>
          <a:noFill/>
        </p:spPr>
        <p:txBody>
          <a:bodyPr wrap="square" rtlCol="0">
            <a:spAutoFit/>
          </a:bodyPr>
          <a:lstStyle/>
          <a:p>
            <a:pPr algn="ctr"/>
            <a:r>
              <a:rPr lang="en-US" sz="1600" b="1" i="1" dirty="0" smtClean="0">
                <a:solidFill>
                  <a:srgbClr val="FFFFFF"/>
                </a:solidFill>
              </a:rPr>
              <a:t>Identity</a:t>
            </a:r>
            <a:endParaRPr lang="en-US" sz="1600" b="1" i="1" dirty="0">
              <a:solidFill>
                <a:srgbClr val="FFFFFF"/>
              </a:solidFill>
            </a:endParaRPr>
          </a:p>
        </p:txBody>
      </p:sp>
      <p:sp>
        <p:nvSpPr>
          <p:cNvPr id="62" name="TextBox 61"/>
          <p:cNvSpPr txBox="1"/>
          <p:nvPr/>
        </p:nvSpPr>
        <p:spPr>
          <a:xfrm>
            <a:off x="4777910" y="2420840"/>
            <a:ext cx="1494328" cy="338554"/>
          </a:xfrm>
          <a:prstGeom prst="rect">
            <a:avLst/>
          </a:prstGeom>
          <a:noFill/>
        </p:spPr>
        <p:txBody>
          <a:bodyPr wrap="square" rtlCol="0">
            <a:spAutoFit/>
          </a:bodyPr>
          <a:lstStyle/>
          <a:p>
            <a:pPr algn="ctr"/>
            <a:r>
              <a:rPr lang="en-US" sz="1600" b="1" i="1" dirty="0" smtClean="0">
                <a:solidFill>
                  <a:srgbClr val="FFFFFF"/>
                </a:solidFill>
              </a:rPr>
              <a:t>Blobs</a:t>
            </a:r>
            <a:endParaRPr lang="en-US" sz="1600" b="1" i="1" dirty="0">
              <a:solidFill>
                <a:srgbClr val="FFFFFF"/>
              </a:solidFill>
            </a:endParaRPr>
          </a:p>
        </p:txBody>
      </p:sp>
      <p:sp>
        <p:nvSpPr>
          <p:cNvPr id="54" name="TextBox 53"/>
          <p:cNvSpPr txBox="1"/>
          <p:nvPr/>
        </p:nvSpPr>
        <p:spPr>
          <a:xfrm>
            <a:off x="60643" y="5808087"/>
            <a:ext cx="1641935" cy="584775"/>
          </a:xfrm>
          <a:prstGeom prst="rect">
            <a:avLst/>
          </a:prstGeom>
          <a:noFill/>
        </p:spPr>
        <p:txBody>
          <a:bodyPr wrap="square" rtlCol="0">
            <a:spAutoFit/>
          </a:bodyPr>
          <a:lstStyle/>
          <a:p>
            <a:pPr algn="r"/>
            <a:r>
              <a:rPr lang="en-US" sz="1600" b="1" dirty="0">
                <a:solidFill>
                  <a:srgbClr val="FFFFFF"/>
                </a:solidFill>
              </a:rPr>
              <a:t>Salesforce.com Force.com</a:t>
            </a:r>
          </a:p>
        </p:txBody>
      </p:sp>
      <p:sp>
        <p:nvSpPr>
          <p:cNvPr id="63" name="TextBox 62"/>
          <p:cNvSpPr txBox="1"/>
          <p:nvPr/>
        </p:nvSpPr>
        <p:spPr>
          <a:xfrm>
            <a:off x="1733941" y="1815378"/>
            <a:ext cx="2988847" cy="350330"/>
          </a:xfrm>
          <a:prstGeom prst="rect">
            <a:avLst/>
          </a:prstGeom>
          <a:noFill/>
        </p:spPr>
        <p:txBody>
          <a:bodyPr wrap="square" rtlCol="0">
            <a:spAutoFit/>
          </a:bodyPr>
          <a:lstStyle/>
          <a:p>
            <a:pPr algn="ctr"/>
            <a:r>
              <a:rPr lang="en-US" sz="1632" b="1" dirty="0" smtClean="0">
                <a:solidFill>
                  <a:srgbClr val="FFFFFF"/>
                </a:solidFill>
              </a:rPr>
              <a:t>Compute</a:t>
            </a:r>
            <a:endParaRPr lang="en-US" sz="1632" b="1" dirty="0">
              <a:solidFill>
                <a:srgbClr val="FFFFFF"/>
              </a:solidFill>
            </a:endParaRPr>
          </a:p>
        </p:txBody>
      </p:sp>
      <p:sp>
        <p:nvSpPr>
          <p:cNvPr id="64" name="TextBox 63"/>
          <p:cNvSpPr txBox="1"/>
          <p:nvPr/>
        </p:nvSpPr>
        <p:spPr>
          <a:xfrm>
            <a:off x="4747443" y="1835858"/>
            <a:ext cx="4652256" cy="350330"/>
          </a:xfrm>
          <a:prstGeom prst="rect">
            <a:avLst/>
          </a:prstGeom>
          <a:noFill/>
        </p:spPr>
        <p:txBody>
          <a:bodyPr wrap="square" rtlCol="0">
            <a:spAutoFit/>
          </a:bodyPr>
          <a:lstStyle/>
          <a:p>
            <a:pPr algn="ctr"/>
            <a:r>
              <a:rPr lang="en-US" sz="1632" b="1" dirty="0" smtClean="0">
                <a:solidFill>
                  <a:srgbClr val="FFFFFF"/>
                </a:solidFill>
              </a:rPr>
              <a:t>Data</a:t>
            </a:r>
            <a:endParaRPr lang="en-US" sz="1632" b="1" dirty="0">
              <a:solidFill>
                <a:srgbClr val="FFFFFF"/>
              </a:solidFill>
            </a:endParaRPr>
          </a:p>
        </p:txBody>
      </p:sp>
      <p:sp>
        <p:nvSpPr>
          <p:cNvPr id="65" name="TextBox 64"/>
          <p:cNvSpPr txBox="1"/>
          <p:nvPr/>
        </p:nvSpPr>
        <p:spPr>
          <a:xfrm>
            <a:off x="9396794" y="1851532"/>
            <a:ext cx="2915804" cy="350330"/>
          </a:xfrm>
          <a:prstGeom prst="rect">
            <a:avLst/>
          </a:prstGeom>
          <a:noFill/>
        </p:spPr>
        <p:txBody>
          <a:bodyPr wrap="square" rtlCol="0">
            <a:spAutoFit/>
          </a:bodyPr>
          <a:lstStyle/>
          <a:p>
            <a:pPr algn="ctr"/>
            <a:r>
              <a:rPr lang="en-US" sz="1632" b="1" dirty="0" smtClean="0">
                <a:solidFill>
                  <a:srgbClr val="FFFFFF"/>
                </a:solidFill>
              </a:rPr>
              <a:t>Others</a:t>
            </a:r>
            <a:endParaRPr lang="en-US" sz="1632" b="1" dirty="0">
              <a:solidFill>
                <a:srgbClr val="FFFFFF"/>
              </a:solidFill>
            </a:endParaRPr>
          </a:p>
        </p:txBody>
      </p:sp>
      <p:sp>
        <p:nvSpPr>
          <p:cNvPr id="66" name="TextBox 65"/>
          <p:cNvSpPr txBox="1"/>
          <p:nvPr/>
        </p:nvSpPr>
        <p:spPr>
          <a:xfrm>
            <a:off x="10927122" y="2174619"/>
            <a:ext cx="1385476" cy="584775"/>
          </a:xfrm>
          <a:prstGeom prst="rect">
            <a:avLst/>
          </a:prstGeom>
          <a:noFill/>
        </p:spPr>
        <p:txBody>
          <a:bodyPr wrap="square" rtlCol="0">
            <a:spAutoFit/>
          </a:bodyPr>
          <a:lstStyle/>
          <a:p>
            <a:pPr algn="ctr"/>
            <a:r>
              <a:rPr lang="en-US" sz="1600" b="1" i="1" dirty="0" smtClean="0">
                <a:solidFill>
                  <a:srgbClr val="FFFFFF"/>
                </a:solidFill>
              </a:rPr>
              <a:t>Machine</a:t>
            </a:r>
          </a:p>
          <a:p>
            <a:pPr algn="ctr"/>
            <a:r>
              <a:rPr lang="en-US" sz="1600" b="1" i="1" dirty="0" smtClean="0">
                <a:solidFill>
                  <a:srgbClr val="FFFFFF"/>
                </a:solidFill>
              </a:rPr>
              <a:t>Learning</a:t>
            </a:r>
            <a:endParaRPr lang="en-US" sz="1600" b="1" i="1" dirty="0">
              <a:solidFill>
                <a:srgbClr val="FFFFFF"/>
              </a:solidFill>
            </a:endParaRPr>
          </a:p>
        </p:txBody>
      </p:sp>
      <p:sp>
        <p:nvSpPr>
          <p:cNvPr id="69" name="TextBox 68"/>
          <p:cNvSpPr txBox="1"/>
          <p:nvPr/>
        </p:nvSpPr>
        <p:spPr>
          <a:xfrm>
            <a:off x="7824791" y="2838691"/>
            <a:ext cx="1574907" cy="713099"/>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DocumentDB, Tables</a:t>
            </a:r>
          </a:p>
        </p:txBody>
      </p:sp>
    </p:spTree>
    <p:extLst>
      <p:ext uri="{BB962C8B-B14F-4D97-AF65-F5344CB8AC3E}">
        <p14:creationId xmlns:p14="http://schemas.microsoft.com/office/powerpoint/2010/main" val="30243770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fade">
                                      <p:cBhvr>
                                        <p:cTn id="12" dur="500"/>
                                        <p:tgtEl>
                                          <p:spTgt spid="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fade">
                                      <p:cBhvr>
                                        <p:cTn id="1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83" grpId="0"/>
      <p:bldP spid="8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OpenStack</a:t>
            </a:r>
            <a:br>
              <a:rPr lang="en-US" dirty="0" smtClean="0"/>
            </a:br>
            <a:r>
              <a:rPr lang="en-US" sz="3200" dirty="0">
                <a:solidFill>
                  <a:schemeClr val="tx1"/>
                </a:solidFill>
              </a:rPr>
              <a:t>An assessment</a:t>
            </a:r>
          </a:p>
        </p:txBody>
      </p:sp>
      <p:sp>
        <p:nvSpPr>
          <p:cNvPr id="6" name="Rectangle 5"/>
          <p:cNvSpPr/>
          <p:nvPr/>
        </p:nvSpPr>
        <p:spPr>
          <a:xfrm>
            <a:off x="467183" y="2137314"/>
            <a:ext cx="11424391" cy="3036348"/>
          </a:xfrm>
          <a:prstGeom prst="rect">
            <a:avLst/>
          </a:prstGeom>
          <a:ln>
            <a:tailEnd type="stealth" w="lg" len="lg"/>
          </a:ln>
        </p:spPr>
        <p:style>
          <a:lnRef idx="0">
            <a:schemeClr val="dk1"/>
          </a:lnRef>
          <a:fillRef idx="3">
            <a:schemeClr val="dk1"/>
          </a:fillRef>
          <a:effectRef idx="3">
            <a:schemeClr val="dk1"/>
          </a:effectRef>
          <a:fontRef idx="minor">
            <a:schemeClr val="lt1"/>
          </a:fontRef>
        </p:style>
        <p:txBody>
          <a:bodyPr rtlCol="0" anchor="ctr"/>
          <a:lstStyle/>
          <a:p>
            <a:pPr algn="ctr"/>
            <a:endParaRPr lang="en-US" sz="1836">
              <a:solidFill>
                <a:srgbClr val="47D8FF"/>
              </a:solidFill>
            </a:endParaRPr>
          </a:p>
        </p:txBody>
      </p:sp>
      <p:grpSp>
        <p:nvGrpSpPr>
          <p:cNvPr id="3" name="Group 2"/>
          <p:cNvGrpSpPr/>
          <p:nvPr/>
        </p:nvGrpSpPr>
        <p:grpSpPr>
          <a:xfrm>
            <a:off x="666155" y="2314516"/>
            <a:ext cx="3497263" cy="2311312"/>
            <a:chOff x="650700" y="2269340"/>
            <a:chExt cx="3429000" cy="2266198"/>
          </a:xfrm>
        </p:grpSpPr>
        <p:sp>
          <p:nvSpPr>
            <p:cNvPr id="7" name="Rectangle 6"/>
            <p:cNvSpPr/>
            <p:nvPr/>
          </p:nvSpPr>
          <p:spPr>
            <a:xfrm>
              <a:off x="650700" y="2269340"/>
              <a:ext cx="3429000" cy="838200"/>
            </a:xfrm>
            <a:prstGeom prst="rect">
              <a:avLst/>
            </a:prstGeom>
            <a:ln>
              <a:tailEnd type="stealth" w="lg" len="lg"/>
            </a:ln>
          </p:spPr>
          <p:style>
            <a:lnRef idx="0">
              <a:schemeClr val="accent2"/>
            </a:lnRef>
            <a:fillRef idx="3">
              <a:schemeClr val="accent2"/>
            </a:fillRef>
            <a:effectRef idx="3">
              <a:schemeClr val="accent2"/>
            </a:effectRef>
            <a:fontRef idx="minor">
              <a:schemeClr val="lt1"/>
            </a:fontRef>
          </p:style>
          <p:txBody>
            <a:bodyPr lIns="186521" rtlCol="0" anchor="ctr"/>
            <a:lstStyle/>
            <a:p>
              <a:pPr defTabSz="932597">
                <a:lnSpc>
                  <a:spcPct val="90000"/>
                </a:lnSpc>
              </a:pPr>
              <a:r>
                <a:rPr lang="en-US" sz="2040" b="1" kern="0" dirty="0">
                  <a:solidFill>
                    <a:srgbClr val="FFFFFF"/>
                  </a:solidFill>
                  <a:latin typeface="Calibri"/>
                </a:rPr>
                <a:t>It’s </a:t>
              </a:r>
              <a:r>
                <a:rPr lang="en-US" sz="2040" b="1" kern="0" dirty="0" smtClean="0">
                  <a:solidFill>
                    <a:srgbClr val="FFFFFF"/>
                  </a:solidFill>
                  <a:latin typeface="Calibri"/>
                </a:rPr>
                <a:t>an open source project, </a:t>
              </a:r>
              <a:r>
                <a:rPr lang="en-US" sz="2040" b="1" kern="0" dirty="0">
                  <a:solidFill>
                    <a:srgbClr val="FFFFFF"/>
                  </a:solidFill>
                  <a:latin typeface="Calibri"/>
                </a:rPr>
                <a:t>but not really standard</a:t>
              </a:r>
              <a:endParaRPr lang="en-US" sz="2040" b="1" i="1" kern="0" dirty="0">
                <a:solidFill>
                  <a:srgbClr val="FFFFFF"/>
                </a:solidFill>
                <a:latin typeface="Calibri"/>
              </a:endParaRPr>
            </a:p>
          </p:txBody>
        </p:sp>
        <p:sp>
          <p:nvSpPr>
            <p:cNvPr id="10" name="TextBox 9"/>
            <p:cNvSpPr txBox="1"/>
            <p:nvPr/>
          </p:nvSpPr>
          <p:spPr>
            <a:xfrm>
              <a:off x="770927" y="3183740"/>
              <a:ext cx="2819400" cy="1351798"/>
            </a:xfrm>
            <a:prstGeom prst="rect">
              <a:avLst/>
            </a:prstGeom>
            <a:noFill/>
          </p:spPr>
          <p:txBody>
            <a:bodyPr wrap="square" rtlCol="0">
              <a:noAutofit/>
            </a:bodyPr>
            <a:lstStyle/>
            <a:p>
              <a:pPr marL="0" lvl="1">
                <a:buClr>
                  <a:srgbClr val="FFFFFF"/>
                </a:buClr>
              </a:pPr>
              <a:r>
                <a:rPr lang="en-US" sz="1836" dirty="0">
                  <a:solidFill>
                    <a:srgbClr val="FFFFFF">
                      <a:lumMod val="75000"/>
                      <a:lumOff val="25000"/>
                    </a:srgbClr>
                  </a:solidFill>
                </a:rPr>
                <a:t>Users love standards, so vendors claim to follow them</a:t>
              </a:r>
            </a:p>
            <a:p>
              <a:pPr marL="0" lvl="1">
                <a:buClr>
                  <a:srgbClr val="FFFFFF"/>
                </a:buClr>
              </a:pPr>
              <a:endParaRPr lang="en-US" sz="1836" dirty="0">
                <a:solidFill>
                  <a:srgbClr val="FFFFFF">
                    <a:lumMod val="75000"/>
                    <a:lumOff val="25000"/>
                  </a:srgbClr>
                </a:solidFill>
              </a:endParaRPr>
            </a:p>
            <a:p>
              <a:pPr marL="0" lvl="1">
                <a:buClr>
                  <a:srgbClr val="FFFFFF"/>
                </a:buClr>
              </a:pPr>
              <a:r>
                <a:rPr lang="en-US" sz="1836" dirty="0">
                  <a:solidFill>
                    <a:srgbClr val="FFFFFF">
                      <a:lumMod val="75000"/>
                      <a:lumOff val="25000"/>
                    </a:srgbClr>
                  </a:solidFill>
                </a:rPr>
                <a:t>But they also add proprietary extensions</a:t>
              </a:r>
            </a:p>
            <a:p>
              <a:pPr marL="0" lvl="1">
                <a:buClr>
                  <a:srgbClr val="FFFFFF"/>
                </a:buClr>
              </a:pPr>
              <a:endParaRPr lang="en-US" sz="1836" dirty="0">
                <a:solidFill>
                  <a:srgbClr val="FFFFFF">
                    <a:lumMod val="75000"/>
                    <a:lumOff val="25000"/>
                  </a:srgbClr>
                </a:solidFill>
              </a:endParaRPr>
            </a:p>
          </p:txBody>
        </p:sp>
      </p:grpSp>
      <p:grpSp>
        <p:nvGrpSpPr>
          <p:cNvPr id="4" name="Group 3"/>
          <p:cNvGrpSpPr/>
          <p:nvPr/>
        </p:nvGrpSpPr>
        <p:grpSpPr>
          <a:xfrm>
            <a:off x="4436441" y="2314516"/>
            <a:ext cx="3497263" cy="2311312"/>
            <a:chOff x="4347395" y="2269340"/>
            <a:chExt cx="3429000" cy="2266198"/>
          </a:xfrm>
        </p:grpSpPr>
        <p:sp>
          <p:nvSpPr>
            <p:cNvPr id="8" name="Rectangle 7"/>
            <p:cNvSpPr/>
            <p:nvPr/>
          </p:nvSpPr>
          <p:spPr>
            <a:xfrm>
              <a:off x="4347395" y="2269340"/>
              <a:ext cx="3429000" cy="838200"/>
            </a:xfrm>
            <a:prstGeom prst="rect">
              <a:avLst/>
            </a:prstGeom>
            <a:ln>
              <a:tailEnd type="stealth" w="lg" len="lg"/>
            </a:ln>
          </p:spPr>
          <p:style>
            <a:lnRef idx="1">
              <a:schemeClr val="accent6"/>
            </a:lnRef>
            <a:fillRef idx="3">
              <a:schemeClr val="accent6"/>
            </a:fillRef>
            <a:effectRef idx="2">
              <a:schemeClr val="accent6"/>
            </a:effectRef>
            <a:fontRef idx="minor">
              <a:schemeClr val="lt1"/>
            </a:fontRef>
          </p:style>
          <p:txBody>
            <a:bodyPr lIns="186521" rtlCol="0" anchor="ctr"/>
            <a:lstStyle/>
            <a:p>
              <a:pPr defTabSz="932597">
                <a:lnSpc>
                  <a:spcPct val="90000"/>
                </a:lnSpc>
              </a:pPr>
              <a:r>
                <a:rPr lang="en-US" sz="2040" b="1" kern="0" dirty="0" smtClean="0">
                  <a:solidFill>
                    <a:srgbClr val="FFFFFF"/>
                  </a:solidFill>
                  <a:latin typeface="Calibri"/>
                </a:rPr>
                <a:t>Some firms offer </a:t>
              </a:r>
              <a:r>
                <a:rPr lang="en-US" sz="2040" b="1" kern="0" dirty="0">
                  <a:solidFill>
                    <a:srgbClr val="FFFFFF"/>
                  </a:solidFill>
                  <a:latin typeface="Calibri"/>
                </a:rPr>
                <a:t>public IaaS based on OpenStack</a:t>
              </a:r>
            </a:p>
          </p:txBody>
        </p:sp>
        <p:sp>
          <p:nvSpPr>
            <p:cNvPr id="11" name="TextBox 10"/>
            <p:cNvSpPr txBox="1"/>
            <p:nvPr/>
          </p:nvSpPr>
          <p:spPr>
            <a:xfrm>
              <a:off x="4418012" y="3183740"/>
              <a:ext cx="3170653" cy="1351798"/>
            </a:xfrm>
            <a:prstGeom prst="rect">
              <a:avLst/>
            </a:prstGeom>
            <a:noFill/>
          </p:spPr>
          <p:txBody>
            <a:bodyPr wrap="square" rtlCol="0">
              <a:noAutofit/>
            </a:bodyPr>
            <a:lstStyle/>
            <a:p>
              <a:pPr marL="0" lvl="1">
                <a:buClr>
                  <a:srgbClr val="FFFFFF"/>
                </a:buClr>
              </a:pPr>
              <a:r>
                <a:rPr lang="en-US" sz="1836" dirty="0" err="1" smtClean="0">
                  <a:solidFill>
                    <a:srgbClr val="FFFFFF">
                      <a:lumMod val="75000"/>
                      <a:lumOff val="25000"/>
                    </a:srgbClr>
                  </a:solidFill>
                </a:rPr>
                <a:t>OpenStack</a:t>
              </a:r>
              <a:r>
                <a:rPr lang="en-US" sz="1836" dirty="0" smtClean="0">
                  <a:solidFill>
                    <a:srgbClr val="FFFFFF">
                      <a:lumMod val="75000"/>
                      <a:lumOff val="25000"/>
                    </a:srgbClr>
                  </a:solidFill>
                </a:rPr>
                <a:t> </a:t>
              </a:r>
              <a:r>
                <a:rPr lang="en-US" sz="1836" dirty="0">
                  <a:solidFill>
                    <a:srgbClr val="FFFFFF">
                      <a:lumMod val="75000"/>
                      <a:lumOff val="25000"/>
                    </a:srgbClr>
                  </a:solidFill>
                </a:rPr>
                <a:t>gets more press attention than it deserves</a:t>
              </a:r>
            </a:p>
            <a:p>
              <a:pPr marL="0" lvl="1">
                <a:buClr>
                  <a:srgbClr val="FFFFFF"/>
                </a:buClr>
              </a:pPr>
              <a:endParaRPr lang="en-US" sz="1836" dirty="0">
                <a:solidFill>
                  <a:srgbClr val="FFFFFF">
                    <a:lumMod val="75000"/>
                    <a:lumOff val="25000"/>
                  </a:srgbClr>
                </a:solidFill>
              </a:endParaRPr>
            </a:p>
            <a:p>
              <a:pPr marL="0" lvl="1">
                <a:buClr>
                  <a:srgbClr val="FFFFFF"/>
                </a:buClr>
              </a:pPr>
              <a:endParaRPr lang="en-US" sz="1836" dirty="0">
                <a:solidFill>
                  <a:srgbClr val="FFFFFF">
                    <a:lumMod val="75000"/>
                    <a:lumOff val="25000"/>
                  </a:srgbClr>
                </a:solidFill>
              </a:endParaRPr>
            </a:p>
          </p:txBody>
        </p:sp>
      </p:grpSp>
      <p:grpSp>
        <p:nvGrpSpPr>
          <p:cNvPr id="5" name="Group 4"/>
          <p:cNvGrpSpPr/>
          <p:nvPr/>
        </p:nvGrpSpPr>
        <p:grpSpPr>
          <a:xfrm>
            <a:off x="8229086" y="2314516"/>
            <a:ext cx="3497263" cy="2311312"/>
            <a:chOff x="8044090" y="2269340"/>
            <a:chExt cx="3429000" cy="2266198"/>
          </a:xfrm>
        </p:grpSpPr>
        <p:sp>
          <p:nvSpPr>
            <p:cNvPr id="9" name="Rectangle 8"/>
            <p:cNvSpPr/>
            <p:nvPr/>
          </p:nvSpPr>
          <p:spPr>
            <a:xfrm>
              <a:off x="8044090" y="2269340"/>
              <a:ext cx="3429000" cy="838200"/>
            </a:xfrm>
            <a:prstGeom prst="rect">
              <a:avLst/>
            </a:prstGeom>
            <a:ln>
              <a:tailEnd type="stealth" w="lg" len="lg"/>
            </a:ln>
          </p:spPr>
          <p:style>
            <a:lnRef idx="0">
              <a:schemeClr val="accent3"/>
            </a:lnRef>
            <a:fillRef idx="3">
              <a:schemeClr val="accent3"/>
            </a:fillRef>
            <a:effectRef idx="3">
              <a:schemeClr val="accent3"/>
            </a:effectRef>
            <a:fontRef idx="minor">
              <a:schemeClr val="lt1"/>
            </a:fontRef>
          </p:style>
          <p:txBody>
            <a:bodyPr lIns="186521" rtlCol="0" anchor="ctr"/>
            <a:lstStyle/>
            <a:p>
              <a:pPr defTabSz="932597">
                <a:lnSpc>
                  <a:spcPct val="90000"/>
                </a:lnSpc>
              </a:pPr>
              <a:r>
                <a:rPr lang="en-US" sz="2040" b="1" kern="0" dirty="0" smtClean="0">
                  <a:solidFill>
                    <a:srgbClr val="FFFFFF"/>
                  </a:solidFill>
                  <a:latin typeface="Calibri"/>
                </a:rPr>
                <a:t>At most, one or two vendors will dominate OpenStack</a:t>
              </a:r>
              <a:endParaRPr lang="en-US" sz="2040" b="1" kern="0" dirty="0">
                <a:solidFill>
                  <a:srgbClr val="FFFFFF"/>
                </a:solidFill>
                <a:latin typeface="Calibri"/>
              </a:endParaRPr>
            </a:p>
          </p:txBody>
        </p:sp>
        <p:sp>
          <p:nvSpPr>
            <p:cNvPr id="12" name="TextBox 11"/>
            <p:cNvSpPr txBox="1"/>
            <p:nvPr/>
          </p:nvSpPr>
          <p:spPr>
            <a:xfrm>
              <a:off x="8044090" y="3183740"/>
              <a:ext cx="3429000" cy="1351798"/>
            </a:xfrm>
            <a:prstGeom prst="rect">
              <a:avLst/>
            </a:prstGeom>
            <a:noFill/>
          </p:spPr>
          <p:txBody>
            <a:bodyPr wrap="square" rtlCol="0">
              <a:noAutofit/>
            </a:bodyPr>
            <a:lstStyle/>
            <a:p>
              <a:pPr marL="0" lvl="1">
                <a:buClr>
                  <a:srgbClr val="FFFFFF"/>
                </a:buClr>
              </a:pPr>
              <a:r>
                <a:rPr lang="en-US" sz="1836" dirty="0">
                  <a:solidFill>
                    <a:srgbClr val="FFFFFF">
                      <a:lumMod val="75000"/>
                      <a:lumOff val="25000"/>
                    </a:srgbClr>
                  </a:solidFill>
                </a:rPr>
                <a:t>And it’s unclear who they’ll be</a:t>
              </a:r>
            </a:p>
            <a:p>
              <a:pPr marL="336076" lvl="1" indent="-336076">
                <a:buClr>
                  <a:srgbClr val="FFFFFF"/>
                </a:buClr>
                <a:buFontTx/>
                <a:buChar char="-"/>
              </a:pPr>
              <a:r>
                <a:rPr lang="en-US" sz="1836" dirty="0">
                  <a:solidFill>
                    <a:srgbClr val="FFFFFF">
                      <a:lumMod val="75000"/>
                      <a:lumOff val="25000"/>
                    </a:srgbClr>
                  </a:solidFill>
                </a:rPr>
                <a:t>HP’s </a:t>
              </a:r>
              <a:r>
                <a:rPr lang="en-US" sz="1836" dirty="0" err="1">
                  <a:solidFill>
                    <a:srgbClr val="FFFFFF">
                      <a:lumMod val="75000"/>
                      <a:lumOff val="25000"/>
                    </a:srgbClr>
                  </a:solidFill>
                </a:rPr>
                <a:t>Helion</a:t>
              </a:r>
              <a:r>
                <a:rPr lang="en-US" sz="1836" dirty="0">
                  <a:solidFill>
                    <a:srgbClr val="FFFFFF">
                      <a:lumMod val="75000"/>
                      <a:lumOff val="25000"/>
                    </a:srgbClr>
                  </a:solidFill>
                </a:rPr>
                <a:t> public cloud hasn’t gotten much traction</a:t>
              </a:r>
            </a:p>
            <a:p>
              <a:pPr marL="336076" lvl="1" indent="-336076">
                <a:buClr>
                  <a:srgbClr val="FFFFFF"/>
                </a:buClr>
                <a:buFontTx/>
                <a:buChar char="-"/>
              </a:pPr>
              <a:r>
                <a:rPr lang="en-US" sz="1836" dirty="0">
                  <a:solidFill>
                    <a:srgbClr val="FFFFFF">
                      <a:lumMod val="75000"/>
                      <a:lumOff val="25000"/>
                    </a:srgbClr>
                  </a:solidFill>
                </a:rPr>
                <a:t>Rackspace has </a:t>
              </a:r>
              <a:r>
                <a:rPr lang="en-US" sz="1836" dirty="0" smtClean="0">
                  <a:solidFill>
                    <a:srgbClr val="FFFFFF">
                      <a:lumMod val="75000"/>
                      <a:lumOff val="25000"/>
                    </a:srgbClr>
                  </a:solidFill>
                </a:rPr>
                <a:t>left the pure </a:t>
              </a:r>
              <a:r>
                <a:rPr lang="en-US" sz="1836" dirty="0">
                  <a:solidFill>
                    <a:srgbClr val="FFFFFF">
                      <a:lumMod val="75000"/>
                      <a:lumOff val="25000"/>
                    </a:srgbClr>
                  </a:solidFill>
                </a:rPr>
                <a:t>IaaS market</a:t>
              </a:r>
            </a:p>
            <a:p>
              <a:pPr marL="0" lvl="1">
                <a:buClr>
                  <a:srgbClr val="FFFFFF"/>
                </a:buClr>
              </a:pPr>
              <a:endParaRPr lang="en-US" sz="1836" dirty="0">
                <a:solidFill>
                  <a:srgbClr val="FFFFFF">
                    <a:lumMod val="75000"/>
                    <a:lumOff val="25000"/>
                  </a:srgbClr>
                </a:solidFill>
              </a:endParaRPr>
            </a:p>
          </p:txBody>
        </p:sp>
      </p:grpSp>
    </p:spTree>
    <p:extLst>
      <p:ext uri="{BB962C8B-B14F-4D97-AF65-F5344CB8AC3E}">
        <p14:creationId xmlns:p14="http://schemas.microsoft.com/office/powerpoint/2010/main" val="7271562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725733" y="1307611"/>
            <a:ext cx="4030187" cy="4624959"/>
            <a:chOff x="7725733" y="1307611"/>
            <a:chExt cx="4030187" cy="4624959"/>
          </a:xfrm>
        </p:grpSpPr>
        <p:sp>
          <p:nvSpPr>
            <p:cNvPr id="4" name="Rectangle 3"/>
            <p:cNvSpPr/>
            <p:nvPr/>
          </p:nvSpPr>
          <p:spPr>
            <a:xfrm>
              <a:off x="7725733" y="1307611"/>
              <a:ext cx="4030187" cy="4624959"/>
            </a:xfrm>
            <a:prstGeom prst="rect">
              <a:avLst/>
            </a:prstGeom>
            <a:ln>
              <a:tailEnd type="stealth" w="lg" len="lg"/>
            </a:ln>
          </p:spPr>
          <p:style>
            <a:lnRef idx="0">
              <a:schemeClr val="dk1"/>
            </a:lnRef>
            <a:fillRef idx="3">
              <a:schemeClr val="dk1"/>
            </a:fillRef>
            <a:effectRef idx="3">
              <a:schemeClr val="dk1"/>
            </a:effectRef>
            <a:fontRef idx="minor">
              <a:schemeClr val="lt1"/>
            </a:fontRef>
          </p:style>
          <p:txBody>
            <a:bodyPr lIns="186521" tIns="93260" rtlCol="0" anchor="t"/>
            <a:lstStyle/>
            <a:p>
              <a:pPr algn="ctr">
                <a:buClr>
                  <a:srgbClr val="800000"/>
                </a:buClr>
              </a:pPr>
              <a:endParaRPr lang="en-US" sz="2040" b="1" dirty="0" smtClean="0">
                <a:solidFill>
                  <a:srgbClr val="FFFFFF">
                    <a:lumMod val="85000"/>
                    <a:lumOff val="15000"/>
                  </a:srgbClr>
                </a:solidFill>
              </a:endParaRPr>
            </a:p>
            <a:p>
              <a:pPr algn="ctr">
                <a:buClr>
                  <a:srgbClr val="800000"/>
                </a:buClr>
              </a:pPr>
              <a:r>
                <a:rPr lang="en-US" sz="2040" b="1" dirty="0" smtClean="0">
                  <a:solidFill>
                    <a:srgbClr val="FFFFFF">
                      <a:lumMod val="85000"/>
                      <a:lumOff val="15000"/>
                    </a:srgbClr>
                  </a:solidFill>
                </a:rPr>
                <a:t>Cloud Software</a:t>
              </a:r>
            </a:p>
          </p:txBody>
        </p:sp>
        <p:sp>
          <p:nvSpPr>
            <p:cNvPr id="3" name="Rounded Rectangle 2"/>
            <p:cNvSpPr/>
            <p:nvPr/>
          </p:nvSpPr>
          <p:spPr bwMode="auto">
            <a:xfrm>
              <a:off x="8732837" y="2354262"/>
              <a:ext cx="2057400" cy="1756772"/>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40" b="1" dirty="0">
                  <a:solidFill>
                    <a:srgbClr val="FFFFFF"/>
                  </a:solidFill>
                </a:rPr>
                <a:t>IaaS</a:t>
              </a:r>
            </a:p>
          </p:txBody>
        </p:sp>
        <p:grpSp>
          <p:nvGrpSpPr>
            <p:cNvPr id="18" name="Group 17"/>
            <p:cNvGrpSpPr/>
            <p:nvPr/>
          </p:nvGrpSpPr>
          <p:grpSpPr>
            <a:xfrm>
              <a:off x="8656637" y="4523281"/>
              <a:ext cx="2175515" cy="930920"/>
              <a:chOff x="8254862" y="4884132"/>
              <a:chExt cx="2175515" cy="930920"/>
            </a:xfrm>
          </p:grpSpPr>
          <p:sp>
            <p:nvSpPr>
              <p:cNvPr id="35" name="Rounded Rectangle 34"/>
              <p:cNvSpPr/>
              <p:nvPr/>
            </p:nvSpPr>
            <p:spPr bwMode="auto">
              <a:xfrm>
                <a:off x="8254862" y="4884132"/>
                <a:ext cx="1761131" cy="62005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12" fontAlgn="base">
                  <a:spcBef>
                    <a:spcPct val="0"/>
                  </a:spcBef>
                  <a:spcAft>
                    <a:spcPct val="0"/>
                  </a:spcAft>
                </a:pPr>
                <a:endParaRPr lang="en-US" sz="2040" dirty="0">
                  <a:solidFill>
                    <a:srgbClr val="FFFFFF"/>
                  </a:solidFill>
                  <a:ea typeface="Segoe UI" pitchFamily="34" charset="0"/>
                  <a:cs typeface="Segoe UI" pitchFamily="34" charset="0"/>
                </a:endParaRPr>
              </a:p>
            </p:txBody>
          </p:sp>
          <p:sp>
            <p:nvSpPr>
              <p:cNvPr id="33" name="Rounded Rectangle 32"/>
              <p:cNvSpPr/>
              <p:nvPr/>
            </p:nvSpPr>
            <p:spPr bwMode="auto">
              <a:xfrm>
                <a:off x="8462053" y="5039568"/>
                <a:ext cx="1761131" cy="62005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12" fontAlgn="base">
                  <a:spcBef>
                    <a:spcPct val="0"/>
                  </a:spcBef>
                  <a:spcAft>
                    <a:spcPct val="0"/>
                  </a:spcAft>
                </a:pPr>
                <a:endParaRPr lang="en-US" sz="2040" dirty="0">
                  <a:solidFill>
                    <a:srgbClr val="FFFFFF"/>
                  </a:solidFill>
                  <a:ea typeface="Segoe UI" pitchFamily="34" charset="0"/>
                  <a:cs typeface="Segoe UI" pitchFamily="34" charset="0"/>
                </a:endParaRPr>
              </a:p>
            </p:txBody>
          </p:sp>
          <p:grpSp>
            <p:nvGrpSpPr>
              <p:cNvPr id="30" name="Group 29"/>
              <p:cNvGrpSpPr/>
              <p:nvPr/>
            </p:nvGrpSpPr>
            <p:grpSpPr>
              <a:xfrm>
                <a:off x="8669246" y="5195002"/>
                <a:ext cx="1761131" cy="620050"/>
                <a:chOff x="6766535" y="1325903"/>
                <a:chExt cx="1494693" cy="607947"/>
              </a:xfrm>
            </p:grpSpPr>
            <p:sp>
              <p:nvSpPr>
                <p:cNvPr id="31" name="Rounded Rectangle 30"/>
                <p:cNvSpPr/>
                <p:nvPr/>
              </p:nvSpPr>
              <p:spPr bwMode="auto">
                <a:xfrm>
                  <a:off x="6766535" y="1325903"/>
                  <a:ext cx="1494693" cy="607947"/>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12" fontAlgn="base">
                    <a:spcBef>
                      <a:spcPct val="0"/>
                    </a:spcBef>
                    <a:spcAft>
                      <a:spcPct val="0"/>
                    </a:spcAft>
                  </a:pPr>
                  <a:endParaRPr lang="en-US" sz="2040" dirty="0">
                    <a:solidFill>
                      <a:srgbClr val="FFFFFF"/>
                    </a:solidFill>
                    <a:ea typeface="Segoe UI" pitchFamily="34" charset="0"/>
                    <a:cs typeface="Segoe UI" pitchFamily="34" charset="0"/>
                  </a:endParaRPr>
                </a:p>
              </p:txBody>
            </p:sp>
            <p:sp>
              <p:nvSpPr>
                <p:cNvPr id="32" name="TextBox 31"/>
                <p:cNvSpPr txBox="1"/>
                <p:nvPr/>
              </p:nvSpPr>
              <p:spPr>
                <a:xfrm>
                  <a:off x="6775009" y="1343087"/>
                  <a:ext cx="1486219" cy="590763"/>
                </a:xfrm>
                <a:prstGeom prst="rect">
                  <a:avLst/>
                </a:prstGeom>
                <a:noFill/>
                <a:ln/>
              </p:spPr>
              <p:style>
                <a:lnRef idx="0">
                  <a:schemeClr val="accent3"/>
                </a:lnRef>
                <a:fillRef idx="3">
                  <a:schemeClr val="accent3"/>
                </a:fillRef>
                <a:effectRef idx="3">
                  <a:schemeClr val="accent3"/>
                </a:effectRef>
                <a:fontRef idx="minor">
                  <a:schemeClr val="lt1"/>
                </a:fontRef>
              </p:style>
              <p:txBody>
                <a:bodyPr wrap="square" rtlCol="0" anchor="ctr" anchorCtr="0">
                  <a:noAutofit/>
                </a:bodyPr>
                <a:lstStyle/>
                <a:p>
                  <a:pPr algn="ctr">
                    <a:buClr>
                      <a:srgbClr val="FFFFFF"/>
                    </a:buClr>
                  </a:pPr>
                  <a:r>
                    <a:rPr lang="en-US" sz="2040" b="1" dirty="0">
                      <a:solidFill>
                        <a:srgbClr val="FFFFFF"/>
                      </a:solidFill>
                    </a:rPr>
                    <a:t>Blobs</a:t>
                  </a:r>
                </a:p>
              </p:txBody>
            </p:sp>
          </p:grpSp>
        </p:grpSp>
        <p:grpSp>
          <p:nvGrpSpPr>
            <p:cNvPr id="19" name="Group 18"/>
            <p:cNvGrpSpPr/>
            <p:nvPr/>
          </p:nvGrpSpPr>
          <p:grpSpPr>
            <a:xfrm>
              <a:off x="8997380" y="2994025"/>
              <a:ext cx="1519848" cy="947332"/>
              <a:chOff x="8496145" y="3186533"/>
              <a:chExt cx="1519848" cy="947332"/>
            </a:xfrm>
          </p:grpSpPr>
          <p:grpSp>
            <p:nvGrpSpPr>
              <p:cNvPr id="6" name="Group 5"/>
              <p:cNvGrpSpPr/>
              <p:nvPr/>
            </p:nvGrpSpPr>
            <p:grpSpPr>
              <a:xfrm>
                <a:off x="8496145" y="3186533"/>
                <a:ext cx="1367448" cy="772101"/>
                <a:chOff x="1692744" y="3355554"/>
                <a:chExt cx="1367448" cy="772101"/>
              </a:xfrm>
            </p:grpSpPr>
            <p:sp>
              <p:nvSpPr>
                <p:cNvPr id="16" name="Rectangle 15"/>
                <p:cNvSpPr/>
                <p:nvPr/>
              </p:nvSpPr>
              <p:spPr>
                <a:xfrm>
                  <a:off x="1767107" y="3355554"/>
                  <a:ext cx="1027102" cy="630431"/>
                </a:xfrm>
                <a:prstGeom prst="rect">
                  <a:avLst/>
                </a:prstGeom>
                <a:ln>
                  <a:headEnd type="none" w="lg" len="lg"/>
                  <a:tailEnd type="stealth" w="lg" len="lg"/>
                </a:ln>
              </p:spPr>
              <p:style>
                <a:lnRef idx="1">
                  <a:schemeClr val="accent6"/>
                </a:lnRef>
                <a:fillRef idx="2">
                  <a:schemeClr val="accent6"/>
                </a:fillRef>
                <a:effectRef idx="1">
                  <a:schemeClr val="accent6"/>
                </a:effectRef>
                <a:fontRef idx="minor">
                  <a:schemeClr val="dk1"/>
                </a:fontRef>
              </p:style>
              <p:txBody>
                <a:bodyPr wrap="none" rtlCol="0" anchor="ctr">
                  <a:noAutofit/>
                </a:bodyPr>
                <a:lstStyle/>
                <a:p>
                  <a:pPr algn="ctr"/>
                  <a:endParaRPr lang="en-US" sz="1836" dirty="0">
                    <a:solidFill>
                      <a:srgbClr val="000000"/>
                    </a:solidFill>
                    <a:ea typeface="Segoe UI" pitchFamily="34" charset="0"/>
                    <a:cs typeface="Segoe UI" pitchFamily="34" charset="0"/>
                  </a:endParaRPr>
                </a:p>
              </p:txBody>
            </p:sp>
            <p:sp>
              <p:nvSpPr>
                <p:cNvPr id="17" name="TextBox 16"/>
                <p:cNvSpPr txBox="1"/>
                <p:nvPr/>
              </p:nvSpPr>
              <p:spPr>
                <a:xfrm>
                  <a:off x="1692744" y="3777325"/>
                  <a:ext cx="1367448" cy="350330"/>
                </a:xfrm>
                <a:prstGeom prst="rect">
                  <a:avLst/>
                </a:prstGeom>
                <a:noFill/>
              </p:spPr>
              <p:txBody>
                <a:bodyPr wrap="square" rtlCol="0">
                  <a:spAutoFit/>
                </a:bodyPr>
                <a:lstStyle/>
                <a:p>
                  <a:pPr algn="ctr"/>
                  <a:r>
                    <a:rPr lang="en-US" sz="1632" b="1" dirty="0" smtClean="0">
                      <a:solidFill>
                        <a:srgbClr val="000000">
                          <a:lumMod val="50000"/>
                        </a:srgbClr>
                      </a:solidFill>
                      <a:ea typeface="Segoe UI" pitchFamily="34" charset="0"/>
                      <a:cs typeface="Segoe UI" pitchFamily="34" charset="0"/>
                    </a:rPr>
                    <a:t>VMs</a:t>
                  </a:r>
                  <a:endParaRPr lang="en-US" sz="1224" b="1" dirty="0">
                    <a:solidFill>
                      <a:srgbClr val="000000">
                        <a:lumMod val="50000"/>
                      </a:srgbClr>
                    </a:solidFill>
                    <a:ea typeface="Segoe UI" pitchFamily="34" charset="0"/>
                    <a:cs typeface="Segoe UI" pitchFamily="34" charset="0"/>
                  </a:endParaRPr>
                </a:p>
              </p:txBody>
            </p:sp>
          </p:grpSp>
          <p:grpSp>
            <p:nvGrpSpPr>
              <p:cNvPr id="38" name="Group 37"/>
              <p:cNvGrpSpPr/>
              <p:nvPr/>
            </p:nvGrpSpPr>
            <p:grpSpPr>
              <a:xfrm>
                <a:off x="8648545" y="3338933"/>
                <a:ext cx="1367448" cy="772101"/>
                <a:chOff x="1692744" y="3355554"/>
                <a:chExt cx="1367448" cy="772101"/>
              </a:xfrm>
            </p:grpSpPr>
            <p:sp>
              <p:nvSpPr>
                <p:cNvPr id="39" name="Rectangle 38"/>
                <p:cNvSpPr/>
                <p:nvPr/>
              </p:nvSpPr>
              <p:spPr>
                <a:xfrm>
                  <a:off x="1767107" y="3355554"/>
                  <a:ext cx="1027102" cy="630431"/>
                </a:xfrm>
                <a:prstGeom prst="rect">
                  <a:avLst/>
                </a:prstGeom>
                <a:ln>
                  <a:headEnd type="none" w="lg" len="lg"/>
                  <a:tailEnd type="stealth" w="lg" len="lg"/>
                </a:ln>
              </p:spPr>
              <p:style>
                <a:lnRef idx="1">
                  <a:schemeClr val="accent6"/>
                </a:lnRef>
                <a:fillRef idx="2">
                  <a:schemeClr val="accent6"/>
                </a:fillRef>
                <a:effectRef idx="1">
                  <a:schemeClr val="accent6"/>
                </a:effectRef>
                <a:fontRef idx="minor">
                  <a:schemeClr val="dk1"/>
                </a:fontRef>
              </p:style>
              <p:txBody>
                <a:bodyPr wrap="none" rtlCol="0" anchor="ctr">
                  <a:noAutofit/>
                </a:bodyPr>
                <a:lstStyle/>
                <a:p>
                  <a:pPr algn="ctr"/>
                  <a:endParaRPr lang="en-US" sz="1836" dirty="0">
                    <a:solidFill>
                      <a:srgbClr val="000000"/>
                    </a:solidFill>
                    <a:ea typeface="Segoe UI" pitchFamily="34" charset="0"/>
                    <a:cs typeface="Segoe UI" pitchFamily="34" charset="0"/>
                  </a:endParaRPr>
                </a:p>
              </p:txBody>
            </p:sp>
            <p:sp>
              <p:nvSpPr>
                <p:cNvPr id="45" name="TextBox 44"/>
                <p:cNvSpPr txBox="1"/>
                <p:nvPr/>
              </p:nvSpPr>
              <p:spPr>
                <a:xfrm>
                  <a:off x="1692744" y="3777325"/>
                  <a:ext cx="1367448" cy="350330"/>
                </a:xfrm>
                <a:prstGeom prst="rect">
                  <a:avLst/>
                </a:prstGeom>
                <a:noFill/>
              </p:spPr>
              <p:txBody>
                <a:bodyPr wrap="square" rtlCol="0">
                  <a:spAutoFit/>
                </a:bodyPr>
                <a:lstStyle/>
                <a:p>
                  <a:pPr algn="ctr"/>
                  <a:r>
                    <a:rPr lang="en-US" sz="1632" b="1" dirty="0" smtClean="0">
                      <a:solidFill>
                        <a:srgbClr val="000000">
                          <a:lumMod val="50000"/>
                        </a:srgbClr>
                      </a:solidFill>
                      <a:ea typeface="Segoe UI" pitchFamily="34" charset="0"/>
                      <a:cs typeface="Segoe UI" pitchFamily="34" charset="0"/>
                    </a:rPr>
                    <a:t>VMs</a:t>
                  </a:r>
                  <a:endParaRPr lang="en-US" sz="1224" b="1" dirty="0">
                    <a:solidFill>
                      <a:srgbClr val="000000">
                        <a:lumMod val="50000"/>
                      </a:srgbClr>
                    </a:solidFill>
                    <a:ea typeface="Segoe UI" pitchFamily="34" charset="0"/>
                    <a:cs typeface="Segoe UI" pitchFamily="34" charset="0"/>
                  </a:endParaRPr>
                </a:p>
              </p:txBody>
            </p:sp>
          </p:grpSp>
          <p:grpSp>
            <p:nvGrpSpPr>
              <p:cNvPr id="46" name="Group 45"/>
              <p:cNvGrpSpPr/>
              <p:nvPr/>
            </p:nvGrpSpPr>
            <p:grpSpPr>
              <a:xfrm>
                <a:off x="8875308" y="3491333"/>
                <a:ext cx="1027102" cy="642532"/>
                <a:chOff x="1767107" y="3355554"/>
                <a:chExt cx="1027102" cy="642532"/>
              </a:xfrm>
            </p:grpSpPr>
            <p:sp>
              <p:nvSpPr>
                <p:cNvPr id="47" name="Rectangle 46"/>
                <p:cNvSpPr/>
                <p:nvPr/>
              </p:nvSpPr>
              <p:spPr>
                <a:xfrm>
                  <a:off x="1767107" y="3355554"/>
                  <a:ext cx="1027102" cy="630431"/>
                </a:xfrm>
                <a:prstGeom prst="rect">
                  <a:avLst/>
                </a:prstGeom>
                <a:ln>
                  <a:headEnd type="none" w="lg" len="lg"/>
                  <a:tailEnd type="stealth" w="lg" len="lg"/>
                </a:ln>
              </p:spPr>
              <p:style>
                <a:lnRef idx="1">
                  <a:schemeClr val="accent6"/>
                </a:lnRef>
                <a:fillRef idx="2">
                  <a:schemeClr val="accent6"/>
                </a:fillRef>
                <a:effectRef idx="1">
                  <a:schemeClr val="accent6"/>
                </a:effectRef>
                <a:fontRef idx="minor">
                  <a:schemeClr val="dk1"/>
                </a:fontRef>
              </p:style>
              <p:txBody>
                <a:bodyPr wrap="none" rtlCol="0" anchor="ctr">
                  <a:noAutofit/>
                </a:bodyPr>
                <a:lstStyle/>
                <a:p>
                  <a:pPr algn="ctr"/>
                  <a:endParaRPr lang="en-US" sz="1836" dirty="0">
                    <a:solidFill>
                      <a:srgbClr val="000000"/>
                    </a:solidFill>
                    <a:ea typeface="Segoe UI" pitchFamily="34" charset="0"/>
                    <a:cs typeface="Segoe UI" pitchFamily="34" charset="0"/>
                  </a:endParaRPr>
                </a:p>
              </p:txBody>
            </p:sp>
            <p:sp>
              <p:nvSpPr>
                <p:cNvPr id="48" name="TextBox 47"/>
                <p:cNvSpPr txBox="1"/>
                <p:nvPr/>
              </p:nvSpPr>
              <p:spPr>
                <a:xfrm>
                  <a:off x="1767107" y="3659532"/>
                  <a:ext cx="1027102" cy="338554"/>
                </a:xfrm>
                <a:prstGeom prst="rect">
                  <a:avLst/>
                </a:prstGeom>
                <a:noFill/>
              </p:spPr>
              <p:txBody>
                <a:bodyPr wrap="square" rtlCol="0">
                  <a:spAutoFit/>
                </a:bodyPr>
                <a:lstStyle/>
                <a:p>
                  <a:pPr algn="ctr"/>
                  <a:r>
                    <a:rPr lang="en-US" sz="1600" b="1" dirty="0" smtClean="0">
                      <a:solidFill>
                        <a:srgbClr val="000000">
                          <a:lumMod val="50000"/>
                        </a:srgbClr>
                      </a:solidFill>
                      <a:ea typeface="Segoe UI" pitchFamily="34" charset="0"/>
                      <a:cs typeface="Segoe UI" pitchFamily="34" charset="0"/>
                    </a:rPr>
                    <a:t>VMs</a:t>
                  </a:r>
                  <a:endParaRPr lang="en-US" sz="1224" b="1" dirty="0">
                    <a:solidFill>
                      <a:srgbClr val="000000">
                        <a:lumMod val="50000"/>
                      </a:srgbClr>
                    </a:solidFill>
                    <a:ea typeface="Segoe UI" pitchFamily="34" charset="0"/>
                    <a:cs typeface="Segoe UI" pitchFamily="34" charset="0"/>
                  </a:endParaRPr>
                </a:p>
              </p:txBody>
            </p:sp>
          </p:grpSp>
        </p:grpSp>
      </p:grpSp>
      <p:sp>
        <p:nvSpPr>
          <p:cNvPr id="2" name="Title 1"/>
          <p:cNvSpPr>
            <a:spLocks noGrp="1"/>
          </p:cNvSpPr>
          <p:nvPr>
            <p:ph type="title"/>
          </p:nvPr>
        </p:nvSpPr>
        <p:spPr/>
        <p:txBody>
          <a:bodyPr/>
          <a:lstStyle/>
          <a:p>
            <a:r>
              <a:rPr lang="en-US" dirty="0" smtClean="0"/>
              <a:t>Cloud APIs</a:t>
            </a:r>
            <a:br>
              <a:rPr lang="en-US" dirty="0" smtClean="0"/>
            </a:br>
            <a:r>
              <a:rPr lang="en-US" sz="3200" dirty="0">
                <a:solidFill>
                  <a:schemeClr val="tx1"/>
                </a:solidFill>
              </a:rPr>
              <a:t>An aside</a:t>
            </a:r>
          </a:p>
        </p:txBody>
      </p:sp>
      <p:grpSp>
        <p:nvGrpSpPr>
          <p:cNvPr id="44" name="Group 43"/>
          <p:cNvGrpSpPr/>
          <p:nvPr/>
        </p:nvGrpSpPr>
        <p:grpSpPr>
          <a:xfrm>
            <a:off x="3303124" y="2643809"/>
            <a:ext cx="4795217" cy="1815913"/>
            <a:chOff x="3303124" y="2859522"/>
            <a:chExt cx="4795217" cy="1815913"/>
          </a:xfrm>
        </p:grpSpPr>
        <p:sp>
          <p:nvSpPr>
            <p:cNvPr id="20" name="Right Arrow 19"/>
            <p:cNvSpPr/>
            <p:nvPr/>
          </p:nvSpPr>
          <p:spPr bwMode="auto">
            <a:xfrm>
              <a:off x="3303124" y="2859522"/>
              <a:ext cx="4795217" cy="1815913"/>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1" name="TextBox 20"/>
            <p:cNvSpPr txBox="1"/>
            <p:nvPr/>
          </p:nvSpPr>
          <p:spPr>
            <a:xfrm>
              <a:off x="4237036" y="3331975"/>
              <a:ext cx="3449879" cy="871008"/>
            </a:xfrm>
            <a:prstGeom prst="rect">
              <a:avLst/>
            </a:prstGeom>
            <a:noFill/>
          </p:spPr>
          <p:txBody>
            <a:bodyPr wrap="square" lIns="182880" tIns="146304" rIns="182880" bIns="146304" rtlCol="0">
              <a:spAutoFit/>
            </a:bodyPr>
            <a:lstStyle/>
            <a:p>
              <a:pPr>
                <a:lnSpc>
                  <a:spcPct val="90000"/>
                </a:lnSpc>
                <a:spcAft>
                  <a:spcPts val="600"/>
                </a:spcAft>
              </a:pPr>
              <a:r>
                <a:rPr lang="en-US" b="1" i="1" dirty="0" smtClean="0">
                  <a:solidFill>
                    <a:srgbClr val="FFFF00"/>
                  </a:solidFill>
                </a:rPr>
                <a:t>IaaS: Start VM, Stop VM, …</a:t>
              </a:r>
            </a:p>
            <a:p>
              <a:pPr>
                <a:lnSpc>
                  <a:spcPct val="90000"/>
                </a:lnSpc>
                <a:spcAft>
                  <a:spcPts val="600"/>
                </a:spcAft>
              </a:pPr>
              <a:r>
                <a:rPr lang="en-US" b="1" i="1" dirty="0" smtClean="0">
                  <a:solidFill>
                    <a:srgbClr val="FFFF00"/>
                  </a:solidFill>
                </a:rPr>
                <a:t>Blobs: Get blob, put blob, …</a:t>
              </a:r>
            </a:p>
          </p:txBody>
        </p:sp>
      </p:grpSp>
      <p:grpSp>
        <p:nvGrpSpPr>
          <p:cNvPr id="43" name="Group 42"/>
          <p:cNvGrpSpPr/>
          <p:nvPr/>
        </p:nvGrpSpPr>
        <p:grpSpPr>
          <a:xfrm>
            <a:off x="960437" y="2671949"/>
            <a:ext cx="3276600" cy="1591485"/>
            <a:chOff x="960437" y="2887662"/>
            <a:chExt cx="3276600" cy="1591485"/>
          </a:xfrm>
        </p:grpSpPr>
        <p:sp>
          <p:nvSpPr>
            <p:cNvPr id="41" name="Oval 40"/>
            <p:cNvSpPr/>
            <p:nvPr/>
          </p:nvSpPr>
          <p:spPr bwMode="auto">
            <a:xfrm>
              <a:off x="1265237" y="3192462"/>
              <a:ext cx="2971800" cy="1286685"/>
            </a:xfrm>
            <a:prstGeom prst="ellipse">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40" b="1" dirty="0">
                  <a:solidFill>
                    <a:srgbClr val="FFFFFF">
                      <a:lumMod val="85000"/>
                      <a:lumOff val="15000"/>
                    </a:srgbClr>
                  </a:solidFill>
                </a:rPr>
                <a:t>Tools and Applications</a:t>
              </a:r>
            </a:p>
          </p:txBody>
        </p:sp>
        <p:sp>
          <p:nvSpPr>
            <p:cNvPr id="40" name="Oval 39"/>
            <p:cNvSpPr/>
            <p:nvPr/>
          </p:nvSpPr>
          <p:spPr bwMode="auto">
            <a:xfrm>
              <a:off x="1112837" y="3040062"/>
              <a:ext cx="2971800" cy="1286685"/>
            </a:xfrm>
            <a:prstGeom prst="ellipse">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40" b="1" dirty="0">
                  <a:solidFill>
                    <a:srgbClr val="FFFFFF">
                      <a:lumMod val="85000"/>
                      <a:lumOff val="15000"/>
                    </a:srgbClr>
                  </a:solidFill>
                </a:rPr>
                <a:t>Tools and Applications</a:t>
              </a:r>
            </a:p>
          </p:txBody>
        </p:sp>
        <p:sp>
          <p:nvSpPr>
            <p:cNvPr id="37" name="Oval 36"/>
            <p:cNvSpPr/>
            <p:nvPr/>
          </p:nvSpPr>
          <p:spPr bwMode="auto">
            <a:xfrm>
              <a:off x="960437" y="2887662"/>
              <a:ext cx="2971800" cy="1286685"/>
            </a:xfrm>
            <a:prstGeom prst="ellipse">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40" b="1" dirty="0">
                  <a:solidFill>
                    <a:srgbClr val="FFFFFF">
                      <a:lumMod val="85000"/>
                      <a:lumOff val="15000"/>
                    </a:srgbClr>
                  </a:solidFill>
                </a:rPr>
                <a:t>Tools and Applications</a:t>
              </a:r>
            </a:p>
          </p:txBody>
        </p:sp>
      </p:grpSp>
      <p:sp>
        <p:nvSpPr>
          <p:cNvPr id="42" name="TextBox 41"/>
          <p:cNvSpPr txBox="1"/>
          <p:nvPr/>
        </p:nvSpPr>
        <p:spPr>
          <a:xfrm>
            <a:off x="4523705" y="4126783"/>
            <a:ext cx="2062103" cy="1988237"/>
          </a:xfrm>
          <a:prstGeom prst="rect">
            <a:avLst/>
          </a:prstGeom>
          <a:noFill/>
        </p:spPr>
        <p:txBody>
          <a:bodyPr wrap="none" lIns="182880" tIns="146304" rIns="182880" bIns="146304" rtlCol="0">
            <a:spAutoFit/>
          </a:bodyPr>
          <a:lstStyle/>
          <a:p>
            <a:pPr>
              <a:lnSpc>
                <a:spcPct val="90000"/>
              </a:lnSpc>
              <a:spcAft>
                <a:spcPts val="600"/>
              </a:spcAft>
            </a:pPr>
            <a:r>
              <a:rPr lang="en-US" sz="2000" b="1" dirty="0" smtClean="0">
                <a:gradFill>
                  <a:gsLst>
                    <a:gs pos="2917">
                      <a:srgbClr val="FFFFFF"/>
                    </a:gs>
                    <a:gs pos="30000">
                      <a:srgbClr val="FFFFFF"/>
                    </a:gs>
                  </a:gsLst>
                  <a:lin ang="5400000" scaled="0"/>
                </a:gradFill>
              </a:rPr>
              <a:t>Example APIs:</a:t>
            </a:r>
          </a:p>
          <a:p>
            <a:pPr marL="342900" indent="-342900">
              <a:lnSpc>
                <a:spcPct val="90000"/>
              </a:lnSpc>
              <a:spcAft>
                <a:spcPts val="600"/>
              </a:spcAft>
              <a:buFontTx/>
              <a:buChar char="-"/>
            </a:pPr>
            <a:r>
              <a:rPr lang="en-US" sz="2000" b="1" dirty="0" smtClean="0">
                <a:gradFill>
                  <a:gsLst>
                    <a:gs pos="2917">
                      <a:srgbClr val="FFFFFF"/>
                    </a:gs>
                    <a:gs pos="30000">
                      <a:srgbClr val="FFFFFF"/>
                    </a:gs>
                  </a:gsLst>
                  <a:lin ang="5400000" scaled="0"/>
                </a:gradFill>
              </a:rPr>
              <a:t>AWS</a:t>
            </a:r>
          </a:p>
          <a:p>
            <a:pPr marL="342900" indent="-342900">
              <a:lnSpc>
                <a:spcPct val="90000"/>
              </a:lnSpc>
              <a:spcAft>
                <a:spcPts val="600"/>
              </a:spcAft>
              <a:buFontTx/>
              <a:buChar char="-"/>
            </a:pPr>
            <a:r>
              <a:rPr lang="en-US" sz="2000" b="1" dirty="0" smtClean="0">
                <a:gradFill>
                  <a:gsLst>
                    <a:gs pos="2917">
                      <a:srgbClr val="FFFFFF"/>
                    </a:gs>
                    <a:gs pos="30000">
                      <a:srgbClr val="FFFFFF"/>
                    </a:gs>
                  </a:gsLst>
                  <a:lin ang="5400000" scaled="0"/>
                </a:gradFill>
              </a:rPr>
              <a:t>Azure</a:t>
            </a:r>
          </a:p>
          <a:p>
            <a:pPr marL="342900" indent="-342900">
              <a:lnSpc>
                <a:spcPct val="90000"/>
              </a:lnSpc>
              <a:spcAft>
                <a:spcPts val="600"/>
              </a:spcAft>
              <a:buFontTx/>
              <a:buChar char="-"/>
            </a:pPr>
            <a:r>
              <a:rPr lang="en-US" sz="2000" b="1" dirty="0" err="1" smtClean="0">
                <a:gradFill>
                  <a:gsLst>
                    <a:gs pos="2917">
                      <a:srgbClr val="FFFFFF"/>
                    </a:gs>
                    <a:gs pos="30000">
                      <a:srgbClr val="FFFFFF"/>
                    </a:gs>
                  </a:gsLst>
                  <a:lin ang="5400000" scaled="0"/>
                </a:gradFill>
              </a:rPr>
              <a:t>OpenStack</a:t>
            </a:r>
            <a:endParaRPr lang="en-US" sz="2000" b="1" dirty="0" smtClean="0">
              <a:gradFill>
                <a:gsLst>
                  <a:gs pos="2917">
                    <a:srgbClr val="FFFFFF"/>
                  </a:gs>
                  <a:gs pos="30000">
                    <a:srgbClr val="FFFFFF"/>
                  </a:gs>
                </a:gsLst>
                <a:lin ang="5400000" scaled="0"/>
              </a:gradFill>
            </a:endParaRPr>
          </a:p>
          <a:p>
            <a:pPr marL="342900" indent="-342900">
              <a:lnSpc>
                <a:spcPct val="90000"/>
              </a:lnSpc>
              <a:spcAft>
                <a:spcPts val="600"/>
              </a:spcAft>
              <a:buFontTx/>
              <a:buChar char="-"/>
            </a:pPr>
            <a:r>
              <a:rPr lang="en-US" sz="2000" b="1" dirty="0" smtClean="0">
                <a:gradFill>
                  <a:gsLst>
                    <a:gs pos="2917">
                      <a:srgbClr val="FFFFFF"/>
                    </a:gs>
                    <a:gs pos="30000">
                      <a:srgbClr val="FFFFFF"/>
                    </a:gs>
                  </a:gsLst>
                  <a:lin ang="5400000" scaled="0"/>
                </a:gradFill>
              </a:rPr>
              <a:t>…</a:t>
            </a:r>
          </a:p>
        </p:txBody>
      </p:sp>
    </p:spTree>
    <p:extLst>
      <p:ext uri="{BB962C8B-B14F-4D97-AF65-F5344CB8AC3E}">
        <p14:creationId xmlns:p14="http://schemas.microsoft.com/office/powerpoint/2010/main" val="9254179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702578" y="3541028"/>
            <a:ext cx="10612926" cy="2230569"/>
            <a:chOff x="1701311" y="3589999"/>
            <a:chExt cx="10564010" cy="2230569"/>
          </a:xfrm>
        </p:grpSpPr>
        <p:cxnSp>
          <p:nvCxnSpPr>
            <p:cNvPr id="52" name="Straight Connector 51"/>
            <p:cNvCxnSpPr/>
            <p:nvPr/>
          </p:nvCxnSpPr>
          <p:spPr>
            <a:xfrm>
              <a:off x="1741221" y="4321195"/>
              <a:ext cx="10511975" cy="51016"/>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701311" y="3589999"/>
              <a:ext cx="10564010" cy="7622"/>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721169" y="5767111"/>
              <a:ext cx="10544151" cy="53457"/>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712683" y="5058011"/>
              <a:ext cx="10552637" cy="0"/>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grpSp>
      <p:sp>
        <p:nvSpPr>
          <p:cNvPr id="115" name="TextBox 114"/>
          <p:cNvSpPr txBox="1"/>
          <p:nvPr/>
        </p:nvSpPr>
        <p:spPr>
          <a:xfrm>
            <a:off x="10918631" y="4317879"/>
            <a:ext cx="1373913"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Prediction API</a:t>
            </a:r>
          </a:p>
        </p:txBody>
      </p:sp>
      <p:sp>
        <p:nvSpPr>
          <p:cNvPr id="2" name="Title 1"/>
          <p:cNvSpPr>
            <a:spLocks noGrp="1"/>
          </p:cNvSpPr>
          <p:nvPr>
            <p:ph type="title"/>
          </p:nvPr>
        </p:nvSpPr>
        <p:spPr/>
        <p:txBody>
          <a:bodyPr>
            <a:normAutofit fontScale="90000"/>
          </a:bodyPr>
          <a:lstStyle/>
          <a:p>
            <a:r>
              <a:rPr lang="en-US" sz="6000" dirty="0"/>
              <a:t>Public Cloud Platforms</a:t>
            </a:r>
            <a:br>
              <a:rPr lang="en-US" sz="6000" dirty="0"/>
            </a:br>
            <a:r>
              <a:rPr lang="en-US" sz="3600" dirty="0">
                <a:solidFill>
                  <a:schemeClr val="tx1"/>
                </a:solidFill>
              </a:rPr>
              <a:t>Salesforce</a:t>
            </a:r>
          </a:p>
        </p:txBody>
      </p:sp>
      <p:sp>
        <p:nvSpPr>
          <p:cNvPr id="42" name="Rectangle 41"/>
          <p:cNvSpPr/>
          <p:nvPr/>
        </p:nvSpPr>
        <p:spPr>
          <a:xfrm>
            <a:off x="1722437" y="2801840"/>
            <a:ext cx="10590161" cy="3699852"/>
          </a:xfrm>
          <a:prstGeom prst="rect">
            <a:avLst/>
          </a:prstGeom>
          <a:noFill/>
          <a:ln w="31750">
            <a:solidFill>
              <a:schemeClr val="bg1"/>
            </a:solidFill>
            <a:tailEnd type="stealth" w="lg" len="lg"/>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326">
              <a:solidFill>
                <a:srgbClr val="FFFFFF"/>
              </a:solidFill>
            </a:endParaRPr>
          </a:p>
        </p:txBody>
      </p:sp>
      <p:sp>
        <p:nvSpPr>
          <p:cNvPr id="96" name="TextBox 95"/>
          <p:cNvSpPr txBox="1"/>
          <p:nvPr/>
        </p:nvSpPr>
        <p:spPr>
          <a:xfrm>
            <a:off x="425207" y="2875440"/>
            <a:ext cx="1277371" cy="584775"/>
          </a:xfrm>
          <a:prstGeom prst="rect">
            <a:avLst/>
          </a:prstGeom>
          <a:noFill/>
        </p:spPr>
        <p:txBody>
          <a:bodyPr wrap="square" rtlCol="0">
            <a:spAutoFit/>
          </a:bodyPr>
          <a:lstStyle/>
          <a:p>
            <a:pPr algn="r"/>
            <a:r>
              <a:rPr lang="en-US" sz="1600" b="1" dirty="0">
                <a:solidFill>
                  <a:srgbClr val="FFFFFF"/>
                </a:solidFill>
              </a:rPr>
              <a:t>Microsoft</a:t>
            </a:r>
          </a:p>
          <a:p>
            <a:pPr algn="r"/>
            <a:r>
              <a:rPr lang="en-US" sz="1600" b="1" dirty="0" smtClean="0">
                <a:solidFill>
                  <a:srgbClr val="FFFFFF"/>
                </a:solidFill>
              </a:rPr>
              <a:t>Azure</a:t>
            </a:r>
            <a:endParaRPr lang="en-US" sz="1600" b="1" dirty="0">
              <a:solidFill>
                <a:srgbClr val="FFFFFF"/>
              </a:solidFill>
            </a:endParaRPr>
          </a:p>
        </p:txBody>
      </p:sp>
      <p:sp>
        <p:nvSpPr>
          <p:cNvPr id="99" name="TextBox 98"/>
          <p:cNvSpPr txBox="1"/>
          <p:nvPr/>
        </p:nvSpPr>
        <p:spPr>
          <a:xfrm>
            <a:off x="102308" y="3637440"/>
            <a:ext cx="1581797" cy="584775"/>
          </a:xfrm>
          <a:prstGeom prst="rect">
            <a:avLst/>
          </a:prstGeom>
          <a:noFill/>
        </p:spPr>
        <p:txBody>
          <a:bodyPr wrap="square" rtlCol="0">
            <a:spAutoFit/>
          </a:bodyPr>
          <a:lstStyle/>
          <a:p>
            <a:pPr algn="r"/>
            <a:r>
              <a:rPr lang="en-US" sz="1600" b="1" dirty="0">
                <a:solidFill>
                  <a:srgbClr val="FFFFFF"/>
                </a:solidFill>
              </a:rPr>
              <a:t>Amazon</a:t>
            </a:r>
            <a:r>
              <a:rPr lang="en-US" sz="1600" b="1" dirty="0" smtClean="0">
                <a:solidFill>
                  <a:srgbClr val="FFFFFF"/>
                </a:solidFill>
              </a:rPr>
              <a:t> </a:t>
            </a:r>
            <a:endParaRPr lang="en-US" sz="1600" b="1" dirty="0">
              <a:solidFill>
                <a:srgbClr val="FFFFFF"/>
              </a:solidFill>
            </a:endParaRPr>
          </a:p>
          <a:p>
            <a:pPr algn="r"/>
            <a:r>
              <a:rPr lang="en-US" sz="1600" b="1" dirty="0">
                <a:solidFill>
                  <a:srgbClr val="FFFFFF"/>
                </a:solidFill>
              </a:rPr>
              <a:t>Web Services</a:t>
            </a:r>
          </a:p>
        </p:txBody>
      </p:sp>
      <p:sp>
        <p:nvSpPr>
          <p:cNvPr id="104" name="TextBox 103"/>
          <p:cNvSpPr txBox="1"/>
          <p:nvPr/>
        </p:nvSpPr>
        <p:spPr>
          <a:xfrm>
            <a:off x="257809" y="5181500"/>
            <a:ext cx="1424546" cy="338554"/>
          </a:xfrm>
          <a:prstGeom prst="rect">
            <a:avLst/>
          </a:prstGeom>
          <a:noFill/>
        </p:spPr>
        <p:txBody>
          <a:bodyPr wrap="square" rtlCol="0">
            <a:spAutoFit/>
          </a:bodyPr>
          <a:lstStyle/>
          <a:p>
            <a:pPr algn="r"/>
            <a:r>
              <a:rPr lang="en-US" sz="1600" b="1" dirty="0">
                <a:solidFill>
                  <a:srgbClr val="FFFFFF"/>
                </a:solidFill>
              </a:rPr>
              <a:t>OpenStack</a:t>
            </a:r>
          </a:p>
        </p:txBody>
      </p:sp>
      <p:grpSp>
        <p:nvGrpSpPr>
          <p:cNvPr id="13" name="Group 12"/>
          <p:cNvGrpSpPr/>
          <p:nvPr/>
        </p:nvGrpSpPr>
        <p:grpSpPr>
          <a:xfrm>
            <a:off x="3202371" y="2771960"/>
            <a:ext cx="7698759" cy="3744417"/>
            <a:chOff x="2945219" y="2768025"/>
            <a:chExt cx="7698759" cy="3115425"/>
          </a:xfrm>
        </p:grpSpPr>
        <p:cxnSp>
          <p:nvCxnSpPr>
            <p:cNvPr id="44" name="Straight Connector 43"/>
            <p:cNvCxnSpPr/>
            <p:nvPr/>
          </p:nvCxnSpPr>
          <p:spPr>
            <a:xfrm flipH="1">
              <a:off x="6015086" y="2774015"/>
              <a:ext cx="23466" cy="3104065"/>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7562552" y="2774015"/>
              <a:ext cx="18150" cy="3109435"/>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945219" y="2773939"/>
              <a:ext cx="5459" cy="3104033"/>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0638519" y="2768025"/>
              <a:ext cx="5459" cy="3104033"/>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4753255" y="1868570"/>
            <a:ext cx="4643539" cy="4633122"/>
            <a:chOff x="4496103" y="1988150"/>
            <a:chExt cx="4643539" cy="3937208"/>
          </a:xfrm>
        </p:grpSpPr>
        <p:cxnSp>
          <p:nvCxnSpPr>
            <p:cNvPr id="81" name="Straight Connector 80"/>
            <p:cNvCxnSpPr/>
            <p:nvPr/>
          </p:nvCxnSpPr>
          <p:spPr>
            <a:xfrm>
              <a:off x="9134142" y="2008225"/>
              <a:ext cx="5500" cy="3917133"/>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496103" y="1988150"/>
              <a:ext cx="0" cy="3932807"/>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53" name="TextBox 52"/>
          <p:cNvSpPr txBox="1"/>
          <p:nvPr/>
        </p:nvSpPr>
        <p:spPr>
          <a:xfrm>
            <a:off x="37739" y="4348065"/>
            <a:ext cx="1641935" cy="584775"/>
          </a:xfrm>
          <a:prstGeom prst="rect">
            <a:avLst/>
          </a:prstGeom>
          <a:noFill/>
        </p:spPr>
        <p:txBody>
          <a:bodyPr wrap="square" rtlCol="0">
            <a:spAutoFit/>
          </a:bodyPr>
          <a:lstStyle/>
          <a:p>
            <a:pPr algn="r"/>
            <a:r>
              <a:rPr lang="en-US" sz="1600" b="1" dirty="0">
                <a:solidFill>
                  <a:srgbClr val="FFFFFF"/>
                </a:solidFill>
              </a:rPr>
              <a:t>Google</a:t>
            </a:r>
            <a:r>
              <a:rPr lang="en-US" sz="1600" b="1" dirty="0" smtClean="0">
                <a:solidFill>
                  <a:srgbClr val="FFFFFF"/>
                </a:solidFill>
              </a:rPr>
              <a:t> </a:t>
            </a:r>
          </a:p>
          <a:p>
            <a:pPr algn="r"/>
            <a:r>
              <a:rPr lang="en-US" sz="1600" b="1" dirty="0">
                <a:solidFill>
                  <a:srgbClr val="FFFFFF"/>
                </a:solidFill>
              </a:rPr>
              <a:t>Cloud Platform</a:t>
            </a:r>
          </a:p>
        </p:txBody>
      </p:sp>
      <p:sp>
        <p:nvSpPr>
          <p:cNvPr id="57" name="TextBox 56"/>
          <p:cNvSpPr txBox="1"/>
          <p:nvPr/>
        </p:nvSpPr>
        <p:spPr>
          <a:xfrm>
            <a:off x="1733942" y="3561240"/>
            <a:ext cx="1468428"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Elastic Compute Cloud (EC2)</a:t>
            </a:r>
          </a:p>
        </p:txBody>
      </p:sp>
      <p:sp>
        <p:nvSpPr>
          <p:cNvPr id="67" name="TextBox 66"/>
          <p:cNvSpPr txBox="1"/>
          <p:nvPr/>
        </p:nvSpPr>
        <p:spPr>
          <a:xfrm>
            <a:off x="1730370" y="2840082"/>
            <a:ext cx="1468428"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Virtual Machines</a:t>
            </a:r>
          </a:p>
        </p:txBody>
      </p:sp>
      <p:sp>
        <p:nvSpPr>
          <p:cNvPr id="68" name="TextBox 67"/>
          <p:cNvSpPr txBox="1"/>
          <p:nvPr/>
        </p:nvSpPr>
        <p:spPr>
          <a:xfrm>
            <a:off x="1733219" y="5003457"/>
            <a:ext cx="1468428"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a:solidFill>
                  <a:srgbClr val="FFFFFF"/>
                </a:solidFill>
              </a:rPr>
              <a:t>Compute</a:t>
            </a:r>
          </a:p>
        </p:txBody>
      </p:sp>
      <p:sp>
        <p:nvSpPr>
          <p:cNvPr id="70" name="TextBox 69"/>
          <p:cNvSpPr txBox="1"/>
          <p:nvPr/>
        </p:nvSpPr>
        <p:spPr>
          <a:xfrm>
            <a:off x="1731036" y="4278206"/>
            <a:ext cx="1468428"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Compute Engine</a:t>
            </a:r>
          </a:p>
        </p:txBody>
      </p:sp>
      <p:sp>
        <p:nvSpPr>
          <p:cNvPr id="74" name="TextBox 73"/>
          <p:cNvSpPr txBox="1"/>
          <p:nvPr/>
        </p:nvSpPr>
        <p:spPr>
          <a:xfrm>
            <a:off x="3244652" y="3561240"/>
            <a:ext cx="1468428"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Elastic Beanstalk</a:t>
            </a:r>
          </a:p>
        </p:txBody>
      </p:sp>
      <p:sp>
        <p:nvSpPr>
          <p:cNvPr id="75" name="TextBox 74"/>
          <p:cNvSpPr txBox="1"/>
          <p:nvPr/>
        </p:nvSpPr>
        <p:spPr>
          <a:xfrm>
            <a:off x="3241080" y="2840082"/>
            <a:ext cx="1468428"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Web Sites, Cloud Services</a:t>
            </a:r>
          </a:p>
        </p:txBody>
      </p:sp>
      <p:sp>
        <p:nvSpPr>
          <p:cNvPr id="78" name="TextBox 77"/>
          <p:cNvSpPr txBox="1"/>
          <p:nvPr/>
        </p:nvSpPr>
        <p:spPr>
          <a:xfrm>
            <a:off x="3241746" y="4278206"/>
            <a:ext cx="1468428"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App    Engine</a:t>
            </a:r>
          </a:p>
        </p:txBody>
      </p:sp>
      <p:sp>
        <p:nvSpPr>
          <p:cNvPr id="80" name="TextBox 79"/>
          <p:cNvSpPr txBox="1"/>
          <p:nvPr/>
        </p:nvSpPr>
        <p:spPr>
          <a:xfrm>
            <a:off x="4774610" y="3583818"/>
            <a:ext cx="1468428"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Simple Storage Service (S3)</a:t>
            </a:r>
          </a:p>
        </p:txBody>
      </p:sp>
      <p:sp>
        <p:nvSpPr>
          <p:cNvPr id="82" name="TextBox 81"/>
          <p:cNvSpPr txBox="1"/>
          <p:nvPr/>
        </p:nvSpPr>
        <p:spPr>
          <a:xfrm>
            <a:off x="4774609" y="2838691"/>
            <a:ext cx="1468428"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Blobs</a:t>
            </a:r>
          </a:p>
        </p:txBody>
      </p:sp>
      <p:sp>
        <p:nvSpPr>
          <p:cNvPr id="83" name="TextBox 82"/>
          <p:cNvSpPr txBox="1"/>
          <p:nvPr/>
        </p:nvSpPr>
        <p:spPr>
          <a:xfrm>
            <a:off x="4773887" y="5026035"/>
            <a:ext cx="1468428"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a:solidFill>
                  <a:srgbClr val="FFFFFF"/>
                </a:solidFill>
              </a:rPr>
              <a:t>Object Storage</a:t>
            </a:r>
          </a:p>
        </p:txBody>
      </p:sp>
      <p:sp>
        <p:nvSpPr>
          <p:cNvPr id="85" name="TextBox 84"/>
          <p:cNvSpPr txBox="1"/>
          <p:nvPr/>
        </p:nvSpPr>
        <p:spPr>
          <a:xfrm>
            <a:off x="4771704" y="4300784"/>
            <a:ext cx="1468428"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Cloud Storage</a:t>
            </a:r>
          </a:p>
        </p:txBody>
      </p:sp>
      <p:sp>
        <p:nvSpPr>
          <p:cNvPr id="87" name="TextBox 86"/>
          <p:cNvSpPr txBox="1"/>
          <p:nvPr/>
        </p:nvSpPr>
        <p:spPr>
          <a:xfrm>
            <a:off x="6298609" y="3583818"/>
            <a:ext cx="1514917"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Relational Database Service (RDS)</a:t>
            </a:r>
          </a:p>
        </p:txBody>
      </p:sp>
      <p:sp>
        <p:nvSpPr>
          <p:cNvPr id="88" name="TextBox 87"/>
          <p:cNvSpPr txBox="1"/>
          <p:nvPr/>
        </p:nvSpPr>
        <p:spPr>
          <a:xfrm>
            <a:off x="6298609" y="2838691"/>
            <a:ext cx="1524000"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SQL  Database</a:t>
            </a:r>
          </a:p>
        </p:txBody>
      </p:sp>
      <p:sp>
        <p:nvSpPr>
          <p:cNvPr id="89" name="TextBox 88"/>
          <p:cNvSpPr txBox="1"/>
          <p:nvPr/>
        </p:nvSpPr>
        <p:spPr>
          <a:xfrm>
            <a:off x="6297887" y="5026035"/>
            <a:ext cx="1524000"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a:solidFill>
                  <a:srgbClr val="FFFFFF"/>
                </a:solidFill>
              </a:rPr>
              <a:t>Database</a:t>
            </a:r>
          </a:p>
        </p:txBody>
      </p:sp>
      <p:sp>
        <p:nvSpPr>
          <p:cNvPr id="94" name="TextBox 93"/>
          <p:cNvSpPr txBox="1"/>
          <p:nvPr/>
        </p:nvSpPr>
        <p:spPr>
          <a:xfrm>
            <a:off x="6295704" y="4300784"/>
            <a:ext cx="1524000"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Cloud        SQL</a:t>
            </a:r>
          </a:p>
        </p:txBody>
      </p:sp>
      <p:sp>
        <p:nvSpPr>
          <p:cNvPr id="97" name="TextBox 96"/>
          <p:cNvSpPr txBox="1"/>
          <p:nvPr/>
        </p:nvSpPr>
        <p:spPr>
          <a:xfrm>
            <a:off x="7824792" y="3605534"/>
            <a:ext cx="1574907"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err="1" smtClean="0">
                <a:solidFill>
                  <a:srgbClr val="FFFFFF"/>
                </a:solidFill>
              </a:rPr>
              <a:t>DynamoDB</a:t>
            </a:r>
            <a:endParaRPr lang="en-US" sz="1400" b="1" dirty="0" smtClean="0">
              <a:solidFill>
                <a:srgbClr val="FFFFFF"/>
              </a:solidFill>
            </a:endParaRPr>
          </a:p>
        </p:txBody>
      </p:sp>
      <p:sp>
        <p:nvSpPr>
          <p:cNvPr id="102" name="TextBox 101"/>
          <p:cNvSpPr txBox="1"/>
          <p:nvPr/>
        </p:nvSpPr>
        <p:spPr>
          <a:xfrm>
            <a:off x="7821886" y="4291334"/>
            <a:ext cx="1574907"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Cloud </a:t>
            </a:r>
            <a:r>
              <a:rPr lang="en-US" sz="1400" b="1" dirty="0" err="1" smtClean="0">
                <a:solidFill>
                  <a:srgbClr val="FFFFFF"/>
                </a:solidFill>
              </a:rPr>
              <a:t>Datastore</a:t>
            </a:r>
            <a:endParaRPr lang="en-US" sz="1400" b="1" dirty="0" smtClean="0">
              <a:solidFill>
                <a:srgbClr val="FFFFFF"/>
              </a:solidFill>
            </a:endParaRPr>
          </a:p>
        </p:txBody>
      </p:sp>
      <p:sp>
        <p:nvSpPr>
          <p:cNvPr id="105" name="TextBox 104"/>
          <p:cNvSpPr txBox="1"/>
          <p:nvPr/>
        </p:nvSpPr>
        <p:spPr>
          <a:xfrm>
            <a:off x="9422809" y="2825568"/>
            <a:ext cx="1458266"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Azure Active Directory</a:t>
            </a:r>
          </a:p>
        </p:txBody>
      </p:sp>
      <p:sp>
        <p:nvSpPr>
          <p:cNvPr id="111" name="TextBox 110"/>
          <p:cNvSpPr txBox="1"/>
          <p:nvPr/>
        </p:nvSpPr>
        <p:spPr>
          <a:xfrm>
            <a:off x="10928147" y="3614984"/>
            <a:ext cx="1387357"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Amazon ML</a:t>
            </a:r>
          </a:p>
        </p:txBody>
      </p:sp>
      <p:sp>
        <p:nvSpPr>
          <p:cNvPr id="112" name="TextBox 111"/>
          <p:cNvSpPr txBox="1"/>
          <p:nvPr/>
        </p:nvSpPr>
        <p:spPr>
          <a:xfrm>
            <a:off x="10928146" y="2825568"/>
            <a:ext cx="1387357"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Azure ML</a:t>
            </a:r>
          </a:p>
        </p:txBody>
      </p:sp>
      <p:sp>
        <p:nvSpPr>
          <p:cNvPr id="55" name="TextBox 54"/>
          <p:cNvSpPr txBox="1"/>
          <p:nvPr/>
        </p:nvSpPr>
        <p:spPr>
          <a:xfrm>
            <a:off x="1722437" y="2423937"/>
            <a:ext cx="1479933" cy="338554"/>
          </a:xfrm>
          <a:prstGeom prst="rect">
            <a:avLst/>
          </a:prstGeom>
          <a:noFill/>
        </p:spPr>
        <p:txBody>
          <a:bodyPr wrap="square" rtlCol="0">
            <a:spAutoFit/>
          </a:bodyPr>
          <a:lstStyle/>
          <a:p>
            <a:pPr algn="ctr"/>
            <a:r>
              <a:rPr lang="en-US" sz="1600" b="1" i="1" dirty="0">
                <a:solidFill>
                  <a:srgbClr val="FFFFFF"/>
                </a:solidFill>
              </a:rPr>
              <a:t>IaaS</a:t>
            </a:r>
          </a:p>
        </p:txBody>
      </p:sp>
      <p:sp>
        <p:nvSpPr>
          <p:cNvPr id="56" name="TextBox 55"/>
          <p:cNvSpPr txBox="1"/>
          <p:nvPr/>
        </p:nvSpPr>
        <p:spPr>
          <a:xfrm>
            <a:off x="3202370" y="2414383"/>
            <a:ext cx="1545072" cy="338554"/>
          </a:xfrm>
          <a:prstGeom prst="rect">
            <a:avLst/>
          </a:prstGeom>
          <a:noFill/>
        </p:spPr>
        <p:txBody>
          <a:bodyPr wrap="square" rtlCol="0">
            <a:spAutoFit/>
          </a:bodyPr>
          <a:lstStyle/>
          <a:p>
            <a:pPr algn="ctr"/>
            <a:r>
              <a:rPr lang="en-US" sz="1600" b="1" i="1" dirty="0">
                <a:solidFill>
                  <a:srgbClr val="FFFFFF"/>
                </a:solidFill>
              </a:rPr>
              <a:t>PaaS</a:t>
            </a:r>
          </a:p>
        </p:txBody>
      </p:sp>
      <p:sp>
        <p:nvSpPr>
          <p:cNvPr id="58" name="TextBox 57"/>
          <p:cNvSpPr txBox="1"/>
          <p:nvPr/>
        </p:nvSpPr>
        <p:spPr>
          <a:xfrm>
            <a:off x="6279562" y="2414383"/>
            <a:ext cx="1550885" cy="338554"/>
          </a:xfrm>
          <a:prstGeom prst="rect">
            <a:avLst/>
          </a:prstGeom>
          <a:noFill/>
        </p:spPr>
        <p:txBody>
          <a:bodyPr wrap="square" rtlCol="0">
            <a:spAutoFit/>
          </a:bodyPr>
          <a:lstStyle/>
          <a:p>
            <a:pPr algn="ctr"/>
            <a:r>
              <a:rPr lang="en-US" sz="1600" b="1" i="1" dirty="0">
                <a:solidFill>
                  <a:srgbClr val="FFFFFF"/>
                </a:solidFill>
              </a:rPr>
              <a:t>Relational </a:t>
            </a:r>
          </a:p>
        </p:txBody>
      </p:sp>
      <p:sp>
        <p:nvSpPr>
          <p:cNvPr id="59" name="TextBox 58"/>
          <p:cNvSpPr txBox="1"/>
          <p:nvPr/>
        </p:nvSpPr>
        <p:spPr>
          <a:xfrm>
            <a:off x="7830448" y="2414383"/>
            <a:ext cx="1569251" cy="338554"/>
          </a:xfrm>
          <a:prstGeom prst="rect">
            <a:avLst/>
          </a:prstGeom>
          <a:noFill/>
        </p:spPr>
        <p:txBody>
          <a:bodyPr wrap="square" rtlCol="0">
            <a:spAutoFit/>
          </a:bodyPr>
          <a:lstStyle/>
          <a:p>
            <a:pPr algn="ctr"/>
            <a:r>
              <a:rPr lang="en-US" sz="1600" b="1" i="1" dirty="0" err="1">
                <a:solidFill>
                  <a:srgbClr val="FFFFFF"/>
                </a:solidFill>
              </a:rPr>
              <a:t>NoSQL</a:t>
            </a:r>
            <a:endParaRPr lang="en-US" sz="1600" b="1" i="1" dirty="0">
              <a:solidFill>
                <a:srgbClr val="FFFFFF"/>
              </a:solidFill>
            </a:endParaRPr>
          </a:p>
        </p:txBody>
      </p:sp>
      <p:sp>
        <p:nvSpPr>
          <p:cNvPr id="60" name="TextBox 59"/>
          <p:cNvSpPr txBox="1"/>
          <p:nvPr/>
        </p:nvSpPr>
        <p:spPr>
          <a:xfrm>
            <a:off x="9399700" y="2394519"/>
            <a:ext cx="1495972" cy="338554"/>
          </a:xfrm>
          <a:prstGeom prst="rect">
            <a:avLst/>
          </a:prstGeom>
          <a:noFill/>
        </p:spPr>
        <p:txBody>
          <a:bodyPr wrap="square" rtlCol="0">
            <a:spAutoFit/>
          </a:bodyPr>
          <a:lstStyle/>
          <a:p>
            <a:pPr algn="ctr"/>
            <a:r>
              <a:rPr lang="en-US" sz="1600" b="1" i="1" dirty="0" smtClean="0">
                <a:solidFill>
                  <a:srgbClr val="FFFFFF"/>
                </a:solidFill>
              </a:rPr>
              <a:t>Identity</a:t>
            </a:r>
            <a:endParaRPr lang="en-US" sz="1600" b="1" i="1" dirty="0">
              <a:solidFill>
                <a:srgbClr val="FFFFFF"/>
              </a:solidFill>
            </a:endParaRPr>
          </a:p>
        </p:txBody>
      </p:sp>
      <p:sp>
        <p:nvSpPr>
          <p:cNvPr id="62" name="TextBox 61"/>
          <p:cNvSpPr txBox="1"/>
          <p:nvPr/>
        </p:nvSpPr>
        <p:spPr>
          <a:xfrm>
            <a:off x="4777910" y="2420840"/>
            <a:ext cx="1494328" cy="338554"/>
          </a:xfrm>
          <a:prstGeom prst="rect">
            <a:avLst/>
          </a:prstGeom>
          <a:noFill/>
        </p:spPr>
        <p:txBody>
          <a:bodyPr wrap="square" rtlCol="0">
            <a:spAutoFit/>
          </a:bodyPr>
          <a:lstStyle/>
          <a:p>
            <a:pPr algn="ctr"/>
            <a:r>
              <a:rPr lang="en-US" sz="1600" b="1" i="1" dirty="0" smtClean="0">
                <a:solidFill>
                  <a:srgbClr val="FFFFFF"/>
                </a:solidFill>
              </a:rPr>
              <a:t>Blobs</a:t>
            </a:r>
            <a:endParaRPr lang="en-US" sz="1600" b="1" i="1" dirty="0">
              <a:solidFill>
                <a:srgbClr val="FFFFFF"/>
              </a:solidFill>
            </a:endParaRPr>
          </a:p>
        </p:txBody>
      </p:sp>
      <p:sp>
        <p:nvSpPr>
          <p:cNvPr id="63" name="TextBox 62"/>
          <p:cNvSpPr txBox="1"/>
          <p:nvPr/>
        </p:nvSpPr>
        <p:spPr>
          <a:xfrm>
            <a:off x="60643" y="5808087"/>
            <a:ext cx="1641935" cy="584775"/>
          </a:xfrm>
          <a:prstGeom prst="rect">
            <a:avLst/>
          </a:prstGeom>
          <a:noFill/>
        </p:spPr>
        <p:txBody>
          <a:bodyPr wrap="square" rtlCol="0">
            <a:spAutoFit/>
          </a:bodyPr>
          <a:lstStyle/>
          <a:p>
            <a:pPr algn="r"/>
            <a:r>
              <a:rPr lang="en-US" sz="1600" b="1" dirty="0">
                <a:solidFill>
                  <a:srgbClr val="0078D7">
                    <a:lumMod val="40000"/>
                    <a:lumOff val="60000"/>
                  </a:srgbClr>
                </a:solidFill>
              </a:rPr>
              <a:t>Salesforce.com</a:t>
            </a:r>
            <a:r>
              <a:rPr lang="en-US" sz="1600" b="1" dirty="0" smtClean="0">
                <a:solidFill>
                  <a:srgbClr val="0078D7">
                    <a:lumMod val="40000"/>
                    <a:lumOff val="60000"/>
                  </a:srgbClr>
                </a:solidFill>
              </a:rPr>
              <a:t> </a:t>
            </a:r>
            <a:r>
              <a:rPr lang="en-US" sz="1600" b="1" dirty="0">
                <a:solidFill>
                  <a:srgbClr val="0078D7">
                    <a:lumMod val="40000"/>
                    <a:lumOff val="60000"/>
                  </a:srgbClr>
                </a:solidFill>
              </a:rPr>
              <a:t>Force.com</a:t>
            </a:r>
          </a:p>
        </p:txBody>
      </p:sp>
      <p:sp>
        <p:nvSpPr>
          <p:cNvPr id="65" name="TextBox 64"/>
          <p:cNvSpPr txBox="1"/>
          <p:nvPr/>
        </p:nvSpPr>
        <p:spPr>
          <a:xfrm>
            <a:off x="3264650" y="5760806"/>
            <a:ext cx="1468428"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i="1" dirty="0">
                <a:solidFill>
                  <a:srgbClr val="0078D7">
                    <a:lumMod val="40000"/>
                    <a:lumOff val="60000"/>
                  </a:srgbClr>
                </a:solidFill>
              </a:rPr>
              <a:t>Force.com App Logic</a:t>
            </a:r>
          </a:p>
        </p:txBody>
      </p:sp>
      <p:sp>
        <p:nvSpPr>
          <p:cNvPr id="71" name="TextBox 70"/>
          <p:cNvSpPr txBox="1"/>
          <p:nvPr/>
        </p:nvSpPr>
        <p:spPr>
          <a:xfrm>
            <a:off x="7844032" y="5770919"/>
            <a:ext cx="1552003"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i="1" dirty="0">
                <a:solidFill>
                  <a:srgbClr val="0078D7">
                    <a:lumMod val="40000"/>
                    <a:lumOff val="60000"/>
                  </a:srgbClr>
                </a:solidFill>
              </a:rPr>
              <a:t>Force.com Database</a:t>
            </a:r>
          </a:p>
        </p:txBody>
      </p:sp>
      <p:sp>
        <p:nvSpPr>
          <p:cNvPr id="76" name="TextBox 75"/>
          <p:cNvSpPr txBox="1"/>
          <p:nvPr/>
        </p:nvSpPr>
        <p:spPr>
          <a:xfrm>
            <a:off x="9414760" y="5770919"/>
            <a:ext cx="1459529" cy="708256"/>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i="1" dirty="0">
                <a:solidFill>
                  <a:srgbClr val="0078D7">
                    <a:lumMod val="40000"/>
                    <a:lumOff val="60000"/>
                  </a:srgbClr>
                </a:solidFill>
              </a:rPr>
              <a:t>Salesforce Identity</a:t>
            </a:r>
          </a:p>
        </p:txBody>
      </p:sp>
      <p:sp>
        <p:nvSpPr>
          <p:cNvPr id="64" name="TextBox 63"/>
          <p:cNvSpPr txBox="1"/>
          <p:nvPr/>
        </p:nvSpPr>
        <p:spPr>
          <a:xfrm>
            <a:off x="1733941" y="1815378"/>
            <a:ext cx="2988847" cy="350330"/>
          </a:xfrm>
          <a:prstGeom prst="rect">
            <a:avLst/>
          </a:prstGeom>
          <a:noFill/>
        </p:spPr>
        <p:txBody>
          <a:bodyPr wrap="square" rtlCol="0">
            <a:spAutoFit/>
          </a:bodyPr>
          <a:lstStyle/>
          <a:p>
            <a:pPr algn="ctr"/>
            <a:r>
              <a:rPr lang="en-US" sz="1632" b="1" dirty="0" smtClean="0">
                <a:solidFill>
                  <a:srgbClr val="FFFFFF"/>
                </a:solidFill>
              </a:rPr>
              <a:t>Compute</a:t>
            </a:r>
            <a:endParaRPr lang="en-US" sz="1632" b="1" dirty="0">
              <a:solidFill>
                <a:srgbClr val="FFFFFF"/>
              </a:solidFill>
            </a:endParaRPr>
          </a:p>
        </p:txBody>
      </p:sp>
      <p:sp>
        <p:nvSpPr>
          <p:cNvPr id="66" name="TextBox 65"/>
          <p:cNvSpPr txBox="1"/>
          <p:nvPr/>
        </p:nvSpPr>
        <p:spPr>
          <a:xfrm>
            <a:off x="4747443" y="1835858"/>
            <a:ext cx="4652256" cy="350330"/>
          </a:xfrm>
          <a:prstGeom prst="rect">
            <a:avLst/>
          </a:prstGeom>
          <a:noFill/>
        </p:spPr>
        <p:txBody>
          <a:bodyPr wrap="square" rtlCol="0">
            <a:spAutoFit/>
          </a:bodyPr>
          <a:lstStyle/>
          <a:p>
            <a:pPr algn="ctr"/>
            <a:r>
              <a:rPr lang="en-US" sz="1632" b="1" dirty="0" smtClean="0">
                <a:solidFill>
                  <a:srgbClr val="FFFFFF"/>
                </a:solidFill>
              </a:rPr>
              <a:t>Data</a:t>
            </a:r>
            <a:endParaRPr lang="en-US" sz="1632" b="1" dirty="0">
              <a:solidFill>
                <a:srgbClr val="FFFFFF"/>
              </a:solidFill>
            </a:endParaRPr>
          </a:p>
        </p:txBody>
      </p:sp>
      <p:sp>
        <p:nvSpPr>
          <p:cNvPr id="69" name="TextBox 68"/>
          <p:cNvSpPr txBox="1"/>
          <p:nvPr/>
        </p:nvSpPr>
        <p:spPr>
          <a:xfrm>
            <a:off x="9396794" y="1851532"/>
            <a:ext cx="2915804" cy="350330"/>
          </a:xfrm>
          <a:prstGeom prst="rect">
            <a:avLst/>
          </a:prstGeom>
          <a:noFill/>
        </p:spPr>
        <p:txBody>
          <a:bodyPr wrap="square" rtlCol="0">
            <a:spAutoFit/>
          </a:bodyPr>
          <a:lstStyle/>
          <a:p>
            <a:pPr algn="ctr"/>
            <a:r>
              <a:rPr lang="en-US" sz="1632" b="1" dirty="0" smtClean="0">
                <a:solidFill>
                  <a:srgbClr val="FFFFFF"/>
                </a:solidFill>
              </a:rPr>
              <a:t>Others</a:t>
            </a:r>
            <a:endParaRPr lang="en-US" sz="1632" b="1" dirty="0">
              <a:solidFill>
                <a:srgbClr val="FFFFFF"/>
              </a:solidFill>
            </a:endParaRPr>
          </a:p>
        </p:txBody>
      </p:sp>
      <p:sp>
        <p:nvSpPr>
          <p:cNvPr id="77" name="TextBox 76"/>
          <p:cNvSpPr txBox="1"/>
          <p:nvPr/>
        </p:nvSpPr>
        <p:spPr>
          <a:xfrm>
            <a:off x="10927122" y="2174619"/>
            <a:ext cx="1385476" cy="584775"/>
          </a:xfrm>
          <a:prstGeom prst="rect">
            <a:avLst/>
          </a:prstGeom>
          <a:noFill/>
        </p:spPr>
        <p:txBody>
          <a:bodyPr wrap="square" rtlCol="0">
            <a:spAutoFit/>
          </a:bodyPr>
          <a:lstStyle/>
          <a:p>
            <a:pPr algn="ctr"/>
            <a:r>
              <a:rPr lang="en-US" sz="1600" b="1" i="1" dirty="0" smtClean="0">
                <a:solidFill>
                  <a:srgbClr val="FFFFFF"/>
                </a:solidFill>
              </a:rPr>
              <a:t>Machine</a:t>
            </a:r>
          </a:p>
          <a:p>
            <a:pPr algn="ctr"/>
            <a:r>
              <a:rPr lang="en-US" sz="1600" b="1" i="1" dirty="0" smtClean="0">
                <a:solidFill>
                  <a:srgbClr val="FFFFFF"/>
                </a:solidFill>
              </a:rPr>
              <a:t>Learning</a:t>
            </a:r>
            <a:endParaRPr lang="en-US" sz="1600" b="1" i="1" dirty="0">
              <a:solidFill>
                <a:srgbClr val="FFFFFF"/>
              </a:solidFill>
            </a:endParaRPr>
          </a:p>
        </p:txBody>
      </p:sp>
      <p:sp>
        <p:nvSpPr>
          <p:cNvPr id="79" name="TextBox 78"/>
          <p:cNvSpPr txBox="1"/>
          <p:nvPr/>
        </p:nvSpPr>
        <p:spPr>
          <a:xfrm>
            <a:off x="7824791" y="2838691"/>
            <a:ext cx="1574907" cy="713099"/>
          </a:xfrm>
          <a:prstGeom prst="rect">
            <a:avLst/>
          </a:prstGeom>
          <a:noFill/>
        </p:spPr>
        <p:txBody>
          <a:bodyPr wrap="square" lIns="182880" tIns="0" rIns="182880" bIns="0" rtlCol="0" anchor="ctr" anchorCtr="0">
            <a:noAutofit/>
          </a:bodyPr>
          <a:lstStyle/>
          <a:p>
            <a:pPr algn="ctr">
              <a:lnSpc>
                <a:spcPct val="90000"/>
              </a:lnSpc>
              <a:spcAft>
                <a:spcPts val="600"/>
              </a:spcAft>
            </a:pPr>
            <a:r>
              <a:rPr lang="en-US" sz="1400" b="1" dirty="0" smtClean="0">
                <a:solidFill>
                  <a:srgbClr val="FFFFFF"/>
                </a:solidFill>
              </a:rPr>
              <a:t>DocumentDB, Tables</a:t>
            </a:r>
          </a:p>
        </p:txBody>
      </p:sp>
    </p:spTree>
    <p:extLst>
      <p:ext uri="{BB962C8B-B14F-4D97-AF65-F5344CB8AC3E}">
        <p14:creationId xmlns:p14="http://schemas.microsoft.com/office/powerpoint/2010/main" val="6004675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500"/>
                                        <p:tgtEl>
                                          <p:spTgt spid="7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6"/>
                                        </p:tgtEl>
                                        <p:attrNameLst>
                                          <p:attrName>style.visibility</p:attrName>
                                        </p:attrNameLst>
                                      </p:cBhvr>
                                      <p:to>
                                        <p:strVal val="visible"/>
                                      </p:to>
                                    </p:set>
                                    <p:animEffect transition="in" filter="fade">
                                      <p:cBhvr>
                                        <p:cTn id="16"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71" grpId="0"/>
      <p:bldP spid="7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Salesforce</a:t>
            </a:r>
            <a:br>
              <a:rPr lang="en-US" dirty="0" smtClean="0"/>
            </a:br>
            <a:r>
              <a:rPr lang="en-US" sz="3200" dirty="0">
                <a:solidFill>
                  <a:schemeClr val="tx1"/>
                </a:solidFill>
              </a:rPr>
              <a:t>An assessment</a:t>
            </a:r>
          </a:p>
        </p:txBody>
      </p:sp>
      <p:sp>
        <p:nvSpPr>
          <p:cNvPr id="6" name="Rectangle 5"/>
          <p:cNvSpPr/>
          <p:nvPr/>
        </p:nvSpPr>
        <p:spPr>
          <a:xfrm>
            <a:off x="467183" y="2137314"/>
            <a:ext cx="11424391" cy="3341148"/>
          </a:xfrm>
          <a:prstGeom prst="rect">
            <a:avLst/>
          </a:prstGeom>
          <a:ln>
            <a:tailEnd type="stealth" w="lg" len="lg"/>
          </a:ln>
        </p:spPr>
        <p:style>
          <a:lnRef idx="0">
            <a:schemeClr val="dk1"/>
          </a:lnRef>
          <a:fillRef idx="3">
            <a:schemeClr val="dk1"/>
          </a:fillRef>
          <a:effectRef idx="3">
            <a:schemeClr val="dk1"/>
          </a:effectRef>
          <a:fontRef idx="minor">
            <a:schemeClr val="lt1"/>
          </a:fontRef>
        </p:style>
        <p:txBody>
          <a:bodyPr rtlCol="0" anchor="ctr"/>
          <a:lstStyle/>
          <a:p>
            <a:pPr algn="ctr"/>
            <a:endParaRPr lang="en-US" sz="1836">
              <a:solidFill>
                <a:srgbClr val="47D8FF"/>
              </a:solidFill>
            </a:endParaRPr>
          </a:p>
        </p:txBody>
      </p:sp>
      <p:grpSp>
        <p:nvGrpSpPr>
          <p:cNvPr id="3" name="Group 2"/>
          <p:cNvGrpSpPr/>
          <p:nvPr/>
        </p:nvGrpSpPr>
        <p:grpSpPr>
          <a:xfrm>
            <a:off x="666155" y="2314516"/>
            <a:ext cx="3497263" cy="2311312"/>
            <a:chOff x="650700" y="2269340"/>
            <a:chExt cx="3429000" cy="2266198"/>
          </a:xfrm>
        </p:grpSpPr>
        <p:sp>
          <p:nvSpPr>
            <p:cNvPr id="7" name="Rectangle 6"/>
            <p:cNvSpPr/>
            <p:nvPr/>
          </p:nvSpPr>
          <p:spPr>
            <a:xfrm>
              <a:off x="650700" y="2269340"/>
              <a:ext cx="3429000" cy="838200"/>
            </a:xfrm>
            <a:prstGeom prst="rect">
              <a:avLst/>
            </a:prstGeom>
            <a:ln>
              <a:tailEnd type="stealth" w="lg" len="lg"/>
            </a:ln>
          </p:spPr>
          <p:style>
            <a:lnRef idx="0">
              <a:schemeClr val="accent2"/>
            </a:lnRef>
            <a:fillRef idx="3">
              <a:schemeClr val="accent2"/>
            </a:fillRef>
            <a:effectRef idx="3">
              <a:schemeClr val="accent2"/>
            </a:effectRef>
            <a:fontRef idx="minor">
              <a:schemeClr val="lt1"/>
            </a:fontRef>
          </p:style>
          <p:txBody>
            <a:bodyPr lIns="186521" rtlCol="0" anchor="ctr"/>
            <a:lstStyle/>
            <a:p>
              <a:pPr defTabSz="932597">
                <a:lnSpc>
                  <a:spcPct val="90000"/>
                </a:lnSpc>
              </a:pPr>
              <a:r>
                <a:rPr lang="en-US" sz="2040" b="1" kern="0" dirty="0" smtClean="0">
                  <a:solidFill>
                    <a:srgbClr val="FFFFFF"/>
                  </a:solidFill>
                  <a:latin typeface="Calibri"/>
                </a:rPr>
                <a:t>Force.com is typically sold as an adjunct to Salesforce CRM</a:t>
              </a:r>
              <a:endParaRPr lang="en-US" sz="2040" b="1" kern="0" dirty="0">
                <a:solidFill>
                  <a:srgbClr val="FFFFFF"/>
                </a:solidFill>
                <a:latin typeface="Calibri"/>
              </a:endParaRPr>
            </a:p>
          </p:txBody>
        </p:sp>
        <p:sp>
          <p:nvSpPr>
            <p:cNvPr id="10" name="TextBox 9"/>
            <p:cNvSpPr txBox="1"/>
            <p:nvPr/>
          </p:nvSpPr>
          <p:spPr>
            <a:xfrm>
              <a:off x="770927" y="3183740"/>
              <a:ext cx="2819400" cy="1351798"/>
            </a:xfrm>
            <a:prstGeom prst="rect">
              <a:avLst/>
            </a:prstGeom>
            <a:noFill/>
          </p:spPr>
          <p:txBody>
            <a:bodyPr wrap="square" rtlCol="0">
              <a:noAutofit/>
            </a:bodyPr>
            <a:lstStyle/>
            <a:p>
              <a:pPr marL="0" lvl="1">
                <a:buClr>
                  <a:srgbClr val="FFFFFF"/>
                </a:buClr>
              </a:pPr>
              <a:r>
                <a:rPr lang="en-US" sz="1836" dirty="0" smtClean="0">
                  <a:solidFill>
                    <a:srgbClr val="FFFFFF">
                      <a:lumMod val="75000"/>
                      <a:lumOff val="25000"/>
                    </a:srgbClr>
                  </a:solidFill>
                </a:rPr>
                <a:t>It’s PaaS, so it’s intended for new custom apps</a:t>
              </a:r>
            </a:p>
            <a:p>
              <a:pPr marL="0" lvl="1">
                <a:buClr>
                  <a:srgbClr val="FFFFFF"/>
                </a:buClr>
              </a:pPr>
              <a:endParaRPr lang="en-US" sz="1836" dirty="0">
                <a:solidFill>
                  <a:srgbClr val="FFFFFF">
                    <a:lumMod val="75000"/>
                    <a:lumOff val="25000"/>
                  </a:srgbClr>
                </a:solidFill>
              </a:endParaRPr>
            </a:p>
            <a:p>
              <a:pPr marL="0" lvl="1">
                <a:buClr>
                  <a:srgbClr val="FFFFFF"/>
                </a:buClr>
              </a:pPr>
              <a:r>
                <a:rPr lang="en-US" sz="1836" dirty="0" smtClean="0">
                  <a:solidFill>
                    <a:srgbClr val="FFFFFF">
                      <a:lumMod val="75000"/>
                      <a:lumOff val="25000"/>
                    </a:srgbClr>
                  </a:solidFill>
                </a:rPr>
                <a:t>Since your customer data is in the Salesforce cloud, why not build your apps there, too?</a:t>
              </a:r>
              <a:endParaRPr lang="en-US" sz="1836" dirty="0">
                <a:solidFill>
                  <a:srgbClr val="FFFFFF">
                    <a:lumMod val="75000"/>
                    <a:lumOff val="25000"/>
                  </a:srgbClr>
                </a:solidFill>
              </a:endParaRPr>
            </a:p>
            <a:p>
              <a:pPr>
                <a:buClr>
                  <a:srgbClr val="FFFFFF"/>
                </a:buClr>
              </a:pPr>
              <a:endParaRPr lang="en-US" sz="1836" b="1" dirty="0">
                <a:solidFill>
                  <a:srgbClr val="FFFFFF">
                    <a:lumMod val="75000"/>
                    <a:lumOff val="25000"/>
                  </a:srgbClr>
                </a:solidFill>
              </a:endParaRPr>
            </a:p>
          </p:txBody>
        </p:sp>
      </p:grpSp>
      <p:grpSp>
        <p:nvGrpSpPr>
          <p:cNvPr id="4" name="Group 3"/>
          <p:cNvGrpSpPr/>
          <p:nvPr/>
        </p:nvGrpSpPr>
        <p:grpSpPr>
          <a:xfrm>
            <a:off x="4436441" y="2314516"/>
            <a:ext cx="3497263" cy="2311312"/>
            <a:chOff x="4347395" y="2269340"/>
            <a:chExt cx="3429000" cy="2266198"/>
          </a:xfrm>
        </p:grpSpPr>
        <p:sp>
          <p:nvSpPr>
            <p:cNvPr id="8" name="Rectangle 7"/>
            <p:cNvSpPr/>
            <p:nvPr/>
          </p:nvSpPr>
          <p:spPr>
            <a:xfrm>
              <a:off x="4347395" y="2269340"/>
              <a:ext cx="3429000" cy="838200"/>
            </a:xfrm>
            <a:prstGeom prst="rect">
              <a:avLst/>
            </a:prstGeom>
            <a:ln>
              <a:tailEnd type="stealth" w="lg" len="lg"/>
            </a:ln>
          </p:spPr>
          <p:style>
            <a:lnRef idx="1">
              <a:schemeClr val="accent6"/>
            </a:lnRef>
            <a:fillRef idx="3">
              <a:schemeClr val="accent6"/>
            </a:fillRef>
            <a:effectRef idx="2">
              <a:schemeClr val="accent6"/>
            </a:effectRef>
            <a:fontRef idx="minor">
              <a:schemeClr val="lt1"/>
            </a:fontRef>
          </p:style>
          <p:txBody>
            <a:bodyPr lIns="186521" rtlCol="0" anchor="ctr"/>
            <a:lstStyle/>
            <a:p>
              <a:pPr defTabSz="932597">
                <a:lnSpc>
                  <a:spcPct val="90000"/>
                </a:lnSpc>
              </a:pPr>
              <a:r>
                <a:rPr lang="en-US" sz="2040" b="1" kern="0" dirty="0" smtClean="0">
                  <a:solidFill>
                    <a:srgbClr val="FFFFFF"/>
                  </a:solidFill>
                  <a:latin typeface="Calibri"/>
                </a:rPr>
                <a:t>Force.com is aimed at enterprise developers</a:t>
              </a:r>
              <a:endParaRPr lang="en-US" sz="2040" b="1" i="1" kern="0" dirty="0">
                <a:solidFill>
                  <a:srgbClr val="FFFFFF"/>
                </a:solidFill>
                <a:latin typeface="Calibri"/>
              </a:endParaRPr>
            </a:p>
          </p:txBody>
        </p:sp>
        <p:sp>
          <p:nvSpPr>
            <p:cNvPr id="11" name="TextBox 10"/>
            <p:cNvSpPr txBox="1"/>
            <p:nvPr/>
          </p:nvSpPr>
          <p:spPr>
            <a:xfrm>
              <a:off x="4418012" y="3183740"/>
              <a:ext cx="3245366" cy="1351798"/>
            </a:xfrm>
            <a:prstGeom prst="rect">
              <a:avLst/>
            </a:prstGeom>
            <a:noFill/>
          </p:spPr>
          <p:txBody>
            <a:bodyPr wrap="square" rtlCol="0">
              <a:noAutofit/>
            </a:bodyPr>
            <a:lstStyle/>
            <a:p>
              <a:pPr marL="0" lvl="1">
                <a:buClr>
                  <a:srgbClr val="FFFFFF"/>
                </a:buClr>
              </a:pPr>
              <a:r>
                <a:rPr lang="en-US" sz="1836" dirty="0" smtClean="0">
                  <a:solidFill>
                    <a:srgbClr val="FFFFFF">
                      <a:lumMod val="75000"/>
                      <a:lumOff val="25000"/>
                    </a:srgbClr>
                  </a:solidFill>
                </a:rPr>
                <a:t>Some apps can be built solely with point-and-click tools</a:t>
              </a:r>
            </a:p>
            <a:p>
              <a:pPr marL="0" lvl="1">
                <a:buClr>
                  <a:srgbClr val="FFFFFF"/>
                </a:buClr>
              </a:pPr>
              <a:endParaRPr lang="en-US" sz="1836" dirty="0">
                <a:solidFill>
                  <a:srgbClr val="FFFFFF">
                    <a:lumMod val="75000"/>
                    <a:lumOff val="25000"/>
                  </a:srgbClr>
                </a:solidFill>
              </a:endParaRPr>
            </a:p>
            <a:p>
              <a:pPr marL="0" lvl="1">
                <a:buClr>
                  <a:srgbClr val="FFFFFF"/>
                </a:buClr>
              </a:pPr>
              <a:r>
                <a:rPr lang="en-US" sz="1836" dirty="0" smtClean="0">
                  <a:solidFill>
                    <a:srgbClr val="FFFFFF">
                      <a:lumMod val="75000"/>
                      <a:lumOff val="25000"/>
                    </a:srgbClr>
                  </a:solidFill>
                </a:rPr>
                <a:t>Developers can also use Apex, a Salesforce language</a:t>
              </a:r>
            </a:p>
            <a:p>
              <a:pPr marL="0" lvl="1">
                <a:buClr>
                  <a:srgbClr val="FFFFFF"/>
                </a:buClr>
              </a:pPr>
              <a:endParaRPr lang="en-US" sz="1836" dirty="0">
                <a:solidFill>
                  <a:srgbClr val="FFFFFF">
                    <a:lumMod val="75000"/>
                    <a:lumOff val="25000"/>
                  </a:srgbClr>
                </a:solidFill>
              </a:endParaRPr>
            </a:p>
            <a:p>
              <a:pPr marL="0" lvl="1">
                <a:buClr>
                  <a:srgbClr val="FFFFFF"/>
                </a:buClr>
              </a:pPr>
              <a:endParaRPr lang="en-US" sz="1836" dirty="0">
                <a:solidFill>
                  <a:srgbClr val="FFFFFF">
                    <a:lumMod val="75000"/>
                    <a:lumOff val="25000"/>
                  </a:srgbClr>
                </a:solidFill>
              </a:endParaRPr>
            </a:p>
          </p:txBody>
        </p:sp>
      </p:grpSp>
      <p:grpSp>
        <p:nvGrpSpPr>
          <p:cNvPr id="5" name="Group 4"/>
          <p:cNvGrpSpPr/>
          <p:nvPr/>
        </p:nvGrpSpPr>
        <p:grpSpPr>
          <a:xfrm>
            <a:off x="8229086" y="2314516"/>
            <a:ext cx="3497263" cy="2311312"/>
            <a:chOff x="8044090" y="2269340"/>
            <a:chExt cx="3429000" cy="2266198"/>
          </a:xfrm>
        </p:grpSpPr>
        <p:sp>
          <p:nvSpPr>
            <p:cNvPr id="9" name="Rectangle 8"/>
            <p:cNvSpPr/>
            <p:nvPr/>
          </p:nvSpPr>
          <p:spPr>
            <a:xfrm>
              <a:off x="8044090" y="2269340"/>
              <a:ext cx="3429000" cy="838200"/>
            </a:xfrm>
            <a:prstGeom prst="rect">
              <a:avLst/>
            </a:prstGeom>
            <a:ln>
              <a:tailEnd type="stealth" w="lg" len="lg"/>
            </a:ln>
          </p:spPr>
          <p:style>
            <a:lnRef idx="0">
              <a:schemeClr val="accent3"/>
            </a:lnRef>
            <a:fillRef idx="3">
              <a:schemeClr val="accent3"/>
            </a:fillRef>
            <a:effectRef idx="3">
              <a:schemeClr val="accent3"/>
            </a:effectRef>
            <a:fontRef idx="minor">
              <a:schemeClr val="lt1"/>
            </a:fontRef>
          </p:style>
          <p:txBody>
            <a:bodyPr lIns="186521" rtlCol="0" anchor="ctr"/>
            <a:lstStyle/>
            <a:p>
              <a:pPr defTabSz="932597">
                <a:lnSpc>
                  <a:spcPct val="90000"/>
                </a:lnSpc>
              </a:pPr>
              <a:r>
                <a:rPr lang="en-US" sz="2040" b="1" kern="0" dirty="0" smtClean="0">
                  <a:solidFill>
                    <a:srgbClr val="FFFFFF"/>
                  </a:solidFill>
                  <a:latin typeface="Calibri"/>
                </a:rPr>
                <a:t>Customer lock-in to Force.com is total</a:t>
              </a:r>
              <a:endParaRPr lang="en-US" sz="2040" b="1" kern="0" dirty="0">
                <a:solidFill>
                  <a:srgbClr val="FFFFFF"/>
                </a:solidFill>
                <a:latin typeface="Calibri"/>
              </a:endParaRPr>
            </a:p>
          </p:txBody>
        </p:sp>
        <p:sp>
          <p:nvSpPr>
            <p:cNvPr id="12" name="TextBox 11"/>
            <p:cNvSpPr txBox="1"/>
            <p:nvPr/>
          </p:nvSpPr>
          <p:spPr>
            <a:xfrm>
              <a:off x="8044090" y="3183740"/>
              <a:ext cx="3429000" cy="1351798"/>
            </a:xfrm>
            <a:prstGeom prst="rect">
              <a:avLst/>
            </a:prstGeom>
            <a:noFill/>
          </p:spPr>
          <p:txBody>
            <a:bodyPr wrap="square" rtlCol="0">
              <a:noAutofit/>
            </a:bodyPr>
            <a:lstStyle/>
            <a:p>
              <a:pPr marL="0" lvl="1">
                <a:buClr>
                  <a:srgbClr val="FFFFFF"/>
                </a:buClr>
              </a:pPr>
              <a:r>
                <a:rPr lang="en-US" sz="1836" dirty="0" smtClean="0">
                  <a:solidFill>
                    <a:srgbClr val="FFFFFF">
                      <a:lumMod val="75000"/>
                      <a:lumOff val="25000"/>
                    </a:srgbClr>
                  </a:solidFill>
                </a:rPr>
                <a:t>The platform, language, and tools are all proprietary</a:t>
              </a:r>
            </a:p>
            <a:p>
              <a:pPr marL="0" lvl="1">
                <a:buClr>
                  <a:srgbClr val="FFFFFF"/>
                </a:buClr>
              </a:pPr>
              <a:endParaRPr lang="en-US" sz="1836" dirty="0">
                <a:solidFill>
                  <a:srgbClr val="FFFFFF">
                    <a:lumMod val="75000"/>
                    <a:lumOff val="25000"/>
                  </a:srgbClr>
                </a:solidFill>
              </a:endParaRPr>
            </a:p>
            <a:p>
              <a:pPr marL="0" lvl="1">
                <a:buClr>
                  <a:srgbClr val="FFFFFF"/>
                </a:buClr>
              </a:pPr>
              <a:r>
                <a:rPr lang="en-US" sz="1836" dirty="0" smtClean="0">
                  <a:solidFill>
                    <a:srgbClr val="FFFFFF">
                      <a:lumMod val="75000"/>
                      <a:lumOff val="25000"/>
                    </a:srgbClr>
                  </a:solidFill>
                </a:rPr>
                <a:t>There’s no lock-in like cloud lock-in</a:t>
              </a:r>
            </a:p>
          </p:txBody>
        </p:sp>
      </p:grpSp>
      <p:grpSp>
        <p:nvGrpSpPr>
          <p:cNvPr id="13" name="Group 12"/>
          <p:cNvGrpSpPr/>
          <p:nvPr/>
        </p:nvGrpSpPr>
        <p:grpSpPr>
          <a:xfrm>
            <a:off x="4313238" y="5580059"/>
            <a:ext cx="3200400" cy="1052928"/>
            <a:chOff x="2762357" y="4596834"/>
            <a:chExt cx="3200400" cy="1440898"/>
          </a:xfrm>
        </p:grpSpPr>
        <p:grpSp>
          <p:nvGrpSpPr>
            <p:cNvPr id="14" name="Group 13"/>
            <p:cNvGrpSpPr/>
            <p:nvPr/>
          </p:nvGrpSpPr>
          <p:grpSpPr>
            <a:xfrm rot="10800000">
              <a:off x="2838555" y="4596834"/>
              <a:ext cx="3047999" cy="800951"/>
              <a:chOff x="5742463" y="5049810"/>
              <a:chExt cx="3047999" cy="800951"/>
            </a:xfrm>
          </p:grpSpPr>
          <p:sp>
            <p:nvSpPr>
              <p:cNvPr id="16" name="Left Bracket 15"/>
              <p:cNvSpPr/>
              <p:nvPr/>
            </p:nvSpPr>
            <p:spPr>
              <a:xfrm rot="16200000">
                <a:off x="7121481" y="3670792"/>
                <a:ext cx="289963" cy="3047999"/>
              </a:xfrm>
              <a:prstGeom prst="leftBracket">
                <a:avLst>
                  <a:gd name="adj" fmla="val 0"/>
                </a:avLst>
              </a:prstGeom>
              <a:ln>
                <a:solidFill>
                  <a:schemeClr val="accent6"/>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FFFF"/>
                  </a:solidFill>
                </a:endParaRPr>
              </a:p>
            </p:txBody>
          </p:sp>
          <p:cxnSp>
            <p:nvCxnSpPr>
              <p:cNvPr id="17" name="Straight Connector 16"/>
              <p:cNvCxnSpPr/>
              <p:nvPr/>
            </p:nvCxnSpPr>
            <p:spPr>
              <a:xfrm rot="10800000" flipH="1">
                <a:off x="7262781" y="5339773"/>
                <a:ext cx="3680" cy="510988"/>
              </a:xfrm>
              <a:prstGeom prst="line">
                <a:avLst/>
              </a:prstGeom>
              <a:ln>
                <a:solidFill>
                  <a:schemeClr val="accent6"/>
                </a:solidFill>
                <a:headEnd type="oval"/>
                <a:tailEnd type="none"/>
              </a:ln>
              <a:effectLst/>
            </p:spPr>
            <p:style>
              <a:lnRef idx="2">
                <a:schemeClr val="accent1"/>
              </a:lnRef>
              <a:fillRef idx="0">
                <a:schemeClr val="accent1"/>
              </a:fillRef>
              <a:effectRef idx="1">
                <a:schemeClr val="accent1"/>
              </a:effectRef>
              <a:fontRef idx="minor">
                <a:schemeClr val="tx1"/>
              </a:fontRef>
            </p:style>
          </p:cxnSp>
        </p:grpSp>
        <p:sp>
          <p:nvSpPr>
            <p:cNvPr id="15" name="Rectangle 14"/>
            <p:cNvSpPr/>
            <p:nvPr/>
          </p:nvSpPr>
          <p:spPr>
            <a:xfrm>
              <a:off x="2762357" y="5153249"/>
              <a:ext cx="3200400" cy="884483"/>
            </a:xfrm>
            <a:prstGeom prst="rect">
              <a:avLst/>
            </a:prstGeom>
          </p:spPr>
          <p:txBody>
            <a:bodyPr wrap="square">
              <a:spAutoFit/>
            </a:bodyPr>
            <a:lstStyle/>
            <a:p>
              <a:pPr algn="ctr">
                <a:buClr>
                  <a:srgbClr val="800000"/>
                </a:buClr>
              </a:pPr>
              <a:r>
                <a:rPr lang="en-US" i="1" dirty="0" smtClean="0">
                  <a:solidFill>
                    <a:srgbClr val="FFFFFF">
                      <a:lumMod val="65000"/>
                      <a:lumOff val="35000"/>
                    </a:srgbClr>
                  </a:solidFill>
                </a:rPr>
                <a:t>Dynamics CRM includes xRM, a similar PaaS platform</a:t>
              </a:r>
              <a:endParaRPr lang="en-US" i="1" dirty="0">
                <a:solidFill>
                  <a:srgbClr val="FFFFFF">
                    <a:lumMod val="65000"/>
                    <a:lumOff val="35000"/>
                  </a:srgbClr>
                </a:solidFill>
              </a:endParaRPr>
            </a:p>
          </p:txBody>
        </p:sp>
      </p:grpSp>
    </p:spTree>
    <p:extLst>
      <p:ext uri="{BB962C8B-B14F-4D97-AF65-F5344CB8AC3E}">
        <p14:creationId xmlns:p14="http://schemas.microsoft.com/office/powerpoint/2010/main" val="5593525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305431" y="1135062"/>
            <a:ext cx="5791200" cy="5791200"/>
          </a:xfrm>
          <a:prstGeom prst="rect">
            <a:avLst/>
          </a:prstGeom>
        </p:spPr>
      </p:pic>
      <p:sp>
        <p:nvSpPr>
          <p:cNvPr id="2" name="Title 1"/>
          <p:cNvSpPr>
            <a:spLocks noGrp="1"/>
          </p:cNvSpPr>
          <p:nvPr>
            <p:ph type="title"/>
          </p:nvPr>
        </p:nvSpPr>
        <p:spPr/>
        <p:txBody>
          <a:bodyPr/>
          <a:lstStyle/>
          <a:p>
            <a:r>
              <a:rPr lang="en-US" dirty="0" smtClean="0"/>
              <a:t>Gartner Enterprise Application PaaS MQ</a:t>
            </a:r>
            <a:br>
              <a:rPr lang="en-US" dirty="0" smtClean="0"/>
            </a:br>
            <a:r>
              <a:rPr lang="en-US" sz="3200" dirty="0" smtClean="0">
                <a:solidFill>
                  <a:schemeClr val="tx1"/>
                </a:solidFill>
              </a:rPr>
              <a:t>March 2015</a:t>
            </a:r>
            <a:endParaRPr lang="en-US" sz="3200" dirty="0">
              <a:solidFill>
                <a:schemeClr val="tx1"/>
              </a:solidFill>
            </a:endParaRPr>
          </a:p>
        </p:txBody>
      </p:sp>
      <p:grpSp>
        <p:nvGrpSpPr>
          <p:cNvPr id="5" name="Group 4"/>
          <p:cNvGrpSpPr/>
          <p:nvPr/>
        </p:nvGrpSpPr>
        <p:grpSpPr>
          <a:xfrm>
            <a:off x="7818437" y="3235808"/>
            <a:ext cx="4021083" cy="657360"/>
            <a:chOff x="6060780" y="1877707"/>
            <a:chExt cx="4781647" cy="644529"/>
          </a:xfrm>
        </p:grpSpPr>
        <p:sp>
          <p:nvSpPr>
            <p:cNvPr id="6" name="Left Bracket 5"/>
            <p:cNvSpPr/>
            <p:nvPr/>
          </p:nvSpPr>
          <p:spPr>
            <a:xfrm>
              <a:off x="8633693" y="1877707"/>
              <a:ext cx="223714" cy="644528"/>
            </a:xfrm>
            <a:prstGeom prst="leftBracket">
              <a:avLst>
                <a:gd name="adj" fmla="val 0"/>
              </a:avLst>
            </a:prstGeom>
            <a:ln>
              <a:solidFill>
                <a:schemeClr val="accent6"/>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36">
                <a:solidFill>
                  <a:srgbClr val="FFFFFF"/>
                </a:solidFill>
              </a:endParaRPr>
            </a:p>
          </p:txBody>
        </p:sp>
        <p:cxnSp>
          <p:nvCxnSpPr>
            <p:cNvPr id="7" name="Straight Connector 6"/>
            <p:cNvCxnSpPr/>
            <p:nvPr/>
          </p:nvCxnSpPr>
          <p:spPr>
            <a:xfrm>
              <a:off x="6060780" y="1996306"/>
              <a:ext cx="2572913" cy="15395"/>
            </a:xfrm>
            <a:prstGeom prst="line">
              <a:avLst/>
            </a:prstGeom>
            <a:ln>
              <a:solidFill>
                <a:schemeClr val="accent6"/>
              </a:solidFill>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8796463" y="1877708"/>
              <a:ext cx="2045964" cy="644528"/>
            </a:xfrm>
            <a:prstGeom prst="rect">
              <a:avLst/>
            </a:prstGeom>
          </p:spPr>
          <p:txBody>
            <a:bodyPr wrap="square">
              <a:spAutoFit/>
            </a:bodyPr>
            <a:lstStyle/>
            <a:p>
              <a:pPr>
                <a:buClr>
                  <a:srgbClr val="800000"/>
                </a:buClr>
              </a:pPr>
              <a:r>
                <a:rPr lang="en-US" sz="1836" i="1" dirty="0" smtClean="0">
                  <a:solidFill>
                    <a:srgbClr val="FFFFFF">
                      <a:lumMod val="65000"/>
                      <a:lumOff val="35000"/>
                    </a:srgbClr>
                  </a:solidFill>
                </a:rPr>
                <a:t>But it’s a two-horse race</a:t>
              </a:r>
              <a:endParaRPr lang="en-US" sz="1836" i="1" dirty="0">
                <a:solidFill>
                  <a:srgbClr val="FFFFFF">
                    <a:lumMod val="65000"/>
                    <a:lumOff val="35000"/>
                  </a:srgbClr>
                </a:solidFill>
              </a:endParaRPr>
            </a:p>
          </p:txBody>
        </p:sp>
      </p:grpSp>
      <p:grpSp>
        <p:nvGrpSpPr>
          <p:cNvPr id="22" name="Group 21"/>
          <p:cNvGrpSpPr/>
          <p:nvPr/>
        </p:nvGrpSpPr>
        <p:grpSpPr>
          <a:xfrm>
            <a:off x="567648" y="3131946"/>
            <a:ext cx="5107938" cy="965017"/>
            <a:chOff x="2836" y="2552119"/>
            <a:chExt cx="5008237" cy="946181"/>
          </a:xfrm>
        </p:grpSpPr>
        <p:sp>
          <p:nvSpPr>
            <p:cNvPr id="24" name="Left Bracket 23"/>
            <p:cNvSpPr/>
            <p:nvPr/>
          </p:nvSpPr>
          <p:spPr>
            <a:xfrm flipH="1">
              <a:off x="1701920" y="2552119"/>
              <a:ext cx="163425" cy="946181"/>
            </a:xfrm>
            <a:prstGeom prst="leftBracket">
              <a:avLst>
                <a:gd name="adj" fmla="val 0"/>
              </a:avLst>
            </a:prstGeom>
            <a:ln>
              <a:solidFill>
                <a:schemeClr val="accent6"/>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r"/>
              <a:endParaRPr lang="en-US" sz="1836">
                <a:solidFill>
                  <a:srgbClr val="FFFFFF"/>
                </a:solidFill>
              </a:endParaRPr>
            </a:p>
          </p:txBody>
        </p:sp>
        <p:cxnSp>
          <p:nvCxnSpPr>
            <p:cNvPr id="25" name="Straight Connector 24"/>
            <p:cNvCxnSpPr/>
            <p:nvPr/>
          </p:nvCxnSpPr>
          <p:spPr>
            <a:xfrm flipH="1" flipV="1">
              <a:off x="1865352" y="3032957"/>
              <a:ext cx="3145721" cy="3641"/>
            </a:xfrm>
            <a:prstGeom prst="line">
              <a:avLst/>
            </a:prstGeom>
            <a:ln>
              <a:solidFill>
                <a:schemeClr val="accent6"/>
              </a:solidFill>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2836" y="2552119"/>
              <a:ext cx="1760598" cy="921528"/>
            </a:xfrm>
            <a:prstGeom prst="rect">
              <a:avLst/>
            </a:prstGeom>
          </p:spPr>
          <p:txBody>
            <a:bodyPr wrap="square">
              <a:spAutoFit/>
            </a:bodyPr>
            <a:lstStyle/>
            <a:p>
              <a:pPr algn="r">
                <a:buClr>
                  <a:srgbClr val="800000"/>
                </a:buClr>
              </a:pPr>
              <a:r>
                <a:rPr lang="en-US" sz="1836" i="1" dirty="0" smtClean="0">
                  <a:solidFill>
                    <a:srgbClr val="FFFFFF">
                      <a:lumMod val="65000"/>
                      <a:lumOff val="35000"/>
                    </a:srgbClr>
                  </a:solidFill>
                </a:rPr>
                <a:t>Released before Azure, yet still a challenger</a:t>
              </a:r>
              <a:endParaRPr lang="en-US" sz="1836" i="1" dirty="0">
                <a:solidFill>
                  <a:srgbClr val="FFFFFF">
                    <a:lumMod val="65000"/>
                    <a:lumOff val="35000"/>
                  </a:srgbClr>
                </a:solidFill>
              </a:endParaRPr>
            </a:p>
          </p:txBody>
        </p:sp>
      </p:grpSp>
      <p:grpSp>
        <p:nvGrpSpPr>
          <p:cNvPr id="28" name="Group 27"/>
          <p:cNvGrpSpPr/>
          <p:nvPr/>
        </p:nvGrpSpPr>
        <p:grpSpPr>
          <a:xfrm>
            <a:off x="8466563" y="1874767"/>
            <a:ext cx="3660861" cy="1222387"/>
            <a:chOff x="6852052" y="1143840"/>
            <a:chExt cx="4353292" cy="1198526"/>
          </a:xfrm>
        </p:grpSpPr>
        <p:sp>
          <p:nvSpPr>
            <p:cNvPr id="29" name="Left Bracket 28"/>
            <p:cNvSpPr/>
            <p:nvPr/>
          </p:nvSpPr>
          <p:spPr>
            <a:xfrm>
              <a:off x="8633693" y="1143840"/>
              <a:ext cx="223714" cy="1195404"/>
            </a:xfrm>
            <a:prstGeom prst="leftBracket">
              <a:avLst>
                <a:gd name="adj" fmla="val 0"/>
              </a:avLst>
            </a:prstGeom>
            <a:ln>
              <a:solidFill>
                <a:schemeClr val="accent6"/>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36">
                <a:solidFill>
                  <a:srgbClr val="FFFFFF"/>
                </a:solidFill>
              </a:endParaRPr>
            </a:p>
          </p:txBody>
        </p:sp>
        <p:cxnSp>
          <p:nvCxnSpPr>
            <p:cNvPr id="30" name="Straight Connector 29"/>
            <p:cNvCxnSpPr/>
            <p:nvPr/>
          </p:nvCxnSpPr>
          <p:spPr>
            <a:xfrm>
              <a:off x="6852052" y="2137457"/>
              <a:ext cx="1781641" cy="1781"/>
            </a:xfrm>
            <a:prstGeom prst="line">
              <a:avLst/>
            </a:prstGeom>
            <a:ln>
              <a:solidFill>
                <a:schemeClr val="accent6"/>
              </a:solidFill>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8796463" y="1143841"/>
              <a:ext cx="2408881" cy="1198525"/>
            </a:xfrm>
            <a:prstGeom prst="rect">
              <a:avLst/>
            </a:prstGeom>
          </p:spPr>
          <p:txBody>
            <a:bodyPr wrap="square">
              <a:spAutoFit/>
            </a:bodyPr>
            <a:lstStyle/>
            <a:p>
              <a:pPr>
                <a:buClr>
                  <a:srgbClr val="800000"/>
                </a:buClr>
              </a:pPr>
              <a:r>
                <a:rPr lang="en-US" sz="1836" i="1" dirty="0">
                  <a:solidFill>
                    <a:srgbClr val="FFFFFF">
                      <a:lumMod val="65000"/>
                      <a:lumOff val="35000"/>
                    </a:srgbClr>
                  </a:solidFill>
                </a:rPr>
                <a:t>I</a:t>
              </a:r>
              <a:r>
                <a:rPr lang="en-US" sz="1836" i="1" dirty="0" smtClean="0">
                  <a:solidFill>
                    <a:srgbClr val="FFFFFF">
                      <a:lumMod val="65000"/>
                      <a:lumOff val="35000"/>
                    </a:srgbClr>
                  </a:solidFill>
                </a:rPr>
                <a:t>n front because this MQ is focused on enterprise applications</a:t>
              </a:r>
              <a:endParaRPr lang="en-US" sz="1836" i="1" dirty="0">
                <a:solidFill>
                  <a:srgbClr val="FFFFFF">
                    <a:lumMod val="65000"/>
                    <a:lumOff val="35000"/>
                  </a:srgbClr>
                </a:solidFill>
              </a:endParaRPr>
            </a:p>
          </p:txBody>
        </p:sp>
      </p:grpSp>
      <p:grpSp>
        <p:nvGrpSpPr>
          <p:cNvPr id="27" name="Group 26"/>
          <p:cNvGrpSpPr/>
          <p:nvPr/>
        </p:nvGrpSpPr>
        <p:grpSpPr>
          <a:xfrm>
            <a:off x="7981962" y="4614789"/>
            <a:ext cx="4179876" cy="939873"/>
            <a:chOff x="6230617" y="1789908"/>
            <a:chExt cx="4970476" cy="921526"/>
          </a:xfrm>
        </p:grpSpPr>
        <p:sp>
          <p:nvSpPr>
            <p:cNvPr id="32" name="Left Bracket 31"/>
            <p:cNvSpPr/>
            <p:nvPr/>
          </p:nvSpPr>
          <p:spPr>
            <a:xfrm>
              <a:off x="8633692" y="1789908"/>
              <a:ext cx="223714" cy="921526"/>
            </a:xfrm>
            <a:prstGeom prst="leftBracket">
              <a:avLst>
                <a:gd name="adj" fmla="val 0"/>
              </a:avLst>
            </a:prstGeom>
            <a:ln>
              <a:solidFill>
                <a:schemeClr val="accent6"/>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36">
                <a:solidFill>
                  <a:srgbClr val="FFFFFF"/>
                </a:solidFill>
              </a:endParaRPr>
            </a:p>
          </p:txBody>
        </p:sp>
        <p:cxnSp>
          <p:nvCxnSpPr>
            <p:cNvPr id="33" name="Straight Connector 32"/>
            <p:cNvCxnSpPr/>
            <p:nvPr/>
          </p:nvCxnSpPr>
          <p:spPr>
            <a:xfrm>
              <a:off x="6230617" y="2247011"/>
              <a:ext cx="2398825" cy="16148"/>
            </a:xfrm>
            <a:prstGeom prst="line">
              <a:avLst/>
            </a:prstGeom>
            <a:ln>
              <a:solidFill>
                <a:schemeClr val="accent6"/>
              </a:solidFill>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8792803" y="1789908"/>
              <a:ext cx="2408290" cy="921526"/>
            </a:xfrm>
            <a:prstGeom prst="rect">
              <a:avLst/>
            </a:prstGeom>
          </p:spPr>
          <p:txBody>
            <a:bodyPr wrap="square">
              <a:spAutoFit/>
            </a:bodyPr>
            <a:lstStyle/>
            <a:p>
              <a:pPr>
                <a:buClr>
                  <a:srgbClr val="800000"/>
                </a:buClr>
              </a:pPr>
              <a:r>
                <a:rPr lang="en-US" sz="1836" i="1" dirty="0" smtClean="0">
                  <a:solidFill>
                    <a:srgbClr val="FFFFFF">
                      <a:lumMod val="65000"/>
                      <a:lumOff val="35000"/>
                    </a:srgbClr>
                  </a:solidFill>
                </a:rPr>
                <a:t>The rest of the PaaS market is a crowded mess</a:t>
              </a:r>
              <a:endParaRPr lang="en-US" sz="1836" i="1" dirty="0">
                <a:solidFill>
                  <a:srgbClr val="FFFFFF">
                    <a:lumMod val="65000"/>
                    <a:lumOff val="35000"/>
                  </a:srgbClr>
                </a:solidFill>
              </a:endParaRPr>
            </a:p>
          </p:txBody>
        </p:sp>
      </p:grpSp>
      <p:sp>
        <p:nvSpPr>
          <p:cNvPr id="35" name="Rounded Rectangle 34"/>
          <p:cNvSpPr/>
          <p:nvPr/>
        </p:nvSpPr>
        <p:spPr bwMode="auto">
          <a:xfrm>
            <a:off x="3696884" y="3847990"/>
            <a:ext cx="4144521" cy="2301742"/>
          </a:xfrm>
          <a:prstGeom prst="roundRect">
            <a:avLst/>
          </a:prstGeom>
          <a:ln>
            <a:solidFill>
              <a:schemeClr val="accent6"/>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36" dirty="0">
              <a:solidFill>
                <a:srgbClr val="FFFFFF"/>
              </a:solidFill>
            </a:endParaRPr>
          </a:p>
        </p:txBody>
      </p:sp>
    </p:spTree>
    <p:extLst>
      <p:ext uri="{BB962C8B-B14F-4D97-AF65-F5344CB8AC3E}">
        <p14:creationId xmlns:p14="http://schemas.microsoft.com/office/powerpoint/2010/main" val="42180782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right)">
                                      <p:cBhvr>
                                        <p:cTn id="22" dur="500"/>
                                        <p:tgtEl>
                                          <p:spTgt spid="27"/>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Three Most Important Events</a:t>
            </a:r>
            <a:r>
              <a:rPr lang="en-US" dirty="0" smtClean="0"/>
              <a:t/>
            </a:r>
            <a:br>
              <a:rPr lang="en-US" dirty="0" smtClean="0"/>
            </a:br>
            <a:r>
              <a:rPr lang="en-US" sz="3200" dirty="0" smtClean="0">
                <a:solidFill>
                  <a:schemeClr val="tx1"/>
                </a:solidFill>
              </a:rPr>
              <a:t>In </a:t>
            </a:r>
            <a:r>
              <a:rPr lang="en-US" sz="3200" dirty="0">
                <a:solidFill>
                  <a:schemeClr val="tx1"/>
                </a:solidFill>
              </a:rPr>
              <a:t>enterprise IT in the last </a:t>
            </a:r>
            <a:r>
              <a:rPr lang="en-US" sz="3200" dirty="0" smtClean="0">
                <a:solidFill>
                  <a:schemeClr val="tx1"/>
                </a:solidFill>
              </a:rPr>
              <a:t>decade or so</a:t>
            </a:r>
            <a:endParaRPr lang="en-US" sz="3200" dirty="0">
              <a:solidFill>
                <a:schemeClr val="tx1"/>
              </a:solidFill>
            </a:endParaRPr>
          </a:p>
        </p:txBody>
      </p:sp>
      <p:sp>
        <p:nvSpPr>
          <p:cNvPr id="6" name="Rectangle 5"/>
          <p:cNvSpPr/>
          <p:nvPr/>
        </p:nvSpPr>
        <p:spPr>
          <a:xfrm>
            <a:off x="467183" y="2137314"/>
            <a:ext cx="11424391" cy="3036348"/>
          </a:xfrm>
          <a:prstGeom prst="rect">
            <a:avLst/>
          </a:prstGeom>
          <a:ln>
            <a:tailEnd type="stealth" w="lg" len="lg"/>
          </a:ln>
        </p:spPr>
        <p:style>
          <a:lnRef idx="0">
            <a:schemeClr val="dk1"/>
          </a:lnRef>
          <a:fillRef idx="3">
            <a:schemeClr val="dk1"/>
          </a:fillRef>
          <a:effectRef idx="3">
            <a:schemeClr val="dk1"/>
          </a:effectRef>
          <a:fontRef idx="minor">
            <a:schemeClr val="lt1"/>
          </a:fontRef>
        </p:style>
        <p:txBody>
          <a:bodyPr rtlCol="0" anchor="ctr"/>
          <a:lstStyle/>
          <a:p>
            <a:pPr algn="ctr"/>
            <a:endParaRPr lang="en-US" sz="1836">
              <a:solidFill>
                <a:srgbClr val="47D8FF"/>
              </a:solidFill>
            </a:endParaRPr>
          </a:p>
        </p:txBody>
      </p:sp>
      <p:grpSp>
        <p:nvGrpSpPr>
          <p:cNvPr id="3" name="Group 2"/>
          <p:cNvGrpSpPr/>
          <p:nvPr/>
        </p:nvGrpSpPr>
        <p:grpSpPr>
          <a:xfrm>
            <a:off x="666155" y="2314516"/>
            <a:ext cx="3497263" cy="2311312"/>
            <a:chOff x="650700" y="2269340"/>
            <a:chExt cx="3429000" cy="2266198"/>
          </a:xfrm>
        </p:grpSpPr>
        <p:sp>
          <p:nvSpPr>
            <p:cNvPr id="7" name="Rectangle 6"/>
            <p:cNvSpPr/>
            <p:nvPr/>
          </p:nvSpPr>
          <p:spPr>
            <a:xfrm>
              <a:off x="650700" y="2269340"/>
              <a:ext cx="3429000" cy="838200"/>
            </a:xfrm>
            <a:prstGeom prst="rect">
              <a:avLst/>
            </a:prstGeom>
            <a:ln>
              <a:tailEnd type="stealth" w="lg" len="lg"/>
            </a:ln>
          </p:spPr>
          <p:style>
            <a:lnRef idx="0">
              <a:schemeClr val="accent2"/>
            </a:lnRef>
            <a:fillRef idx="3">
              <a:schemeClr val="accent2"/>
            </a:fillRef>
            <a:effectRef idx="3">
              <a:schemeClr val="accent2"/>
            </a:effectRef>
            <a:fontRef idx="minor">
              <a:schemeClr val="lt1"/>
            </a:fontRef>
          </p:style>
          <p:txBody>
            <a:bodyPr lIns="186521" rtlCol="0" anchor="ctr"/>
            <a:lstStyle/>
            <a:p>
              <a:pPr defTabSz="932597">
                <a:lnSpc>
                  <a:spcPct val="90000"/>
                </a:lnSpc>
              </a:pPr>
              <a:r>
                <a:rPr lang="en-US" sz="2040" b="1" kern="0" dirty="0" smtClean="0">
                  <a:solidFill>
                    <a:srgbClr val="FFFFFF"/>
                  </a:solidFill>
                  <a:latin typeface="Calibri"/>
                </a:rPr>
                <a:t>Salesforce.com IPO, 2004</a:t>
              </a:r>
              <a:endParaRPr lang="en-US" sz="2040" b="1" kern="0" dirty="0">
                <a:solidFill>
                  <a:srgbClr val="FFFFFF"/>
                </a:solidFill>
                <a:latin typeface="Calibri"/>
              </a:endParaRPr>
            </a:p>
          </p:txBody>
        </p:sp>
        <p:sp>
          <p:nvSpPr>
            <p:cNvPr id="10" name="TextBox 9"/>
            <p:cNvSpPr txBox="1"/>
            <p:nvPr/>
          </p:nvSpPr>
          <p:spPr>
            <a:xfrm>
              <a:off x="770927" y="3183740"/>
              <a:ext cx="2819400" cy="1351798"/>
            </a:xfrm>
            <a:prstGeom prst="rect">
              <a:avLst/>
            </a:prstGeom>
            <a:noFill/>
          </p:spPr>
          <p:txBody>
            <a:bodyPr wrap="square" rtlCol="0">
              <a:noAutofit/>
            </a:bodyPr>
            <a:lstStyle/>
            <a:p>
              <a:pPr marL="0" lvl="1">
                <a:buClr>
                  <a:srgbClr val="FFFFFF"/>
                </a:buClr>
              </a:pPr>
              <a:r>
                <a:rPr lang="en-US" sz="1836" dirty="0">
                  <a:solidFill>
                    <a:srgbClr val="FFFFFF">
                      <a:lumMod val="75000"/>
                      <a:lumOff val="25000"/>
                    </a:srgbClr>
                  </a:solidFill>
                </a:rPr>
                <a:t>Showed that Software as a Service (SaaS) works </a:t>
              </a:r>
            </a:p>
            <a:p>
              <a:pPr marL="0" lvl="1">
                <a:buClr>
                  <a:srgbClr val="FFFFFF"/>
                </a:buClr>
              </a:pPr>
              <a:endParaRPr lang="en-US" sz="1836" dirty="0">
                <a:solidFill>
                  <a:srgbClr val="FFFFFF">
                    <a:lumMod val="75000"/>
                    <a:lumOff val="25000"/>
                  </a:srgbClr>
                </a:solidFill>
              </a:endParaRPr>
            </a:p>
          </p:txBody>
        </p:sp>
      </p:grpSp>
      <p:grpSp>
        <p:nvGrpSpPr>
          <p:cNvPr id="4" name="Group 3"/>
          <p:cNvGrpSpPr/>
          <p:nvPr/>
        </p:nvGrpSpPr>
        <p:grpSpPr>
          <a:xfrm>
            <a:off x="4436441" y="2314516"/>
            <a:ext cx="3497263" cy="2311312"/>
            <a:chOff x="4347395" y="2269340"/>
            <a:chExt cx="3429000" cy="2266198"/>
          </a:xfrm>
        </p:grpSpPr>
        <p:sp>
          <p:nvSpPr>
            <p:cNvPr id="8" name="Rectangle 7"/>
            <p:cNvSpPr/>
            <p:nvPr/>
          </p:nvSpPr>
          <p:spPr>
            <a:xfrm>
              <a:off x="4347395" y="2269340"/>
              <a:ext cx="3429000" cy="838200"/>
            </a:xfrm>
            <a:prstGeom prst="rect">
              <a:avLst/>
            </a:prstGeom>
            <a:ln>
              <a:tailEnd type="stealth" w="lg" len="lg"/>
            </a:ln>
          </p:spPr>
          <p:style>
            <a:lnRef idx="0">
              <a:schemeClr val="accent4"/>
            </a:lnRef>
            <a:fillRef idx="3">
              <a:schemeClr val="accent4"/>
            </a:fillRef>
            <a:effectRef idx="3">
              <a:schemeClr val="accent4"/>
            </a:effectRef>
            <a:fontRef idx="minor">
              <a:schemeClr val="lt1"/>
            </a:fontRef>
          </p:style>
          <p:txBody>
            <a:bodyPr lIns="186521" rtlCol="0" anchor="ctr"/>
            <a:lstStyle/>
            <a:p>
              <a:pPr defTabSz="932597">
                <a:lnSpc>
                  <a:spcPct val="90000"/>
                </a:lnSpc>
              </a:pPr>
              <a:r>
                <a:rPr lang="en-US" sz="2040" b="1" kern="0" dirty="0" smtClean="0">
                  <a:solidFill>
                    <a:srgbClr val="FFFFFF"/>
                  </a:solidFill>
                  <a:latin typeface="Calibri"/>
                </a:rPr>
                <a:t>Launch of Amazon Web Services, 2006</a:t>
              </a:r>
              <a:endParaRPr lang="en-US" sz="2040" b="1" i="1" kern="0" dirty="0">
                <a:solidFill>
                  <a:srgbClr val="FFFFFF"/>
                </a:solidFill>
                <a:latin typeface="Calibri"/>
              </a:endParaRPr>
            </a:p>
          </p:txBody>
        </p:sp>
        <p:sp>
          <p:nvSpPr>
            <p:cNvPr id="11" name="TextBox 10"/>
            <p:cNvSpPr txBox="1"/>
            <p:nvPr/>
          </p:nvSpPr>
          <p:spPr>
            <a:xfrm>
              <a:off x="4418012" y="3183740"/>
              <a:ext cx="2819400" cy="1351798"/>
            </a:xfrm>
            <a:prstGeom prst="rect">
              <a:avLst/>
            </a:prstGeom>
            <a:noFill/>
          </p:spPr>
          <p:txBody>
            <a:bodyPr wrap="square" rtlCol="0">
              <a:noAutofit/>
            </a:bodyPr>
            <a:lstStyle/>
            <a:p>
              <a:pPr marL="0" lvl="1">
                <a:buClr>
                  <a:srgbClr val="FFFFFF"/>
                </a:buClr>
              </a:pPr>
              <a:r>
                <a:rPr lang="en-US" sz="1836" dirty="0" smtClean="0">
                  <a:solidFill>
                    <a:srgbClr val="FFFFFF">
                      <a:lumMod val="75000"/>
                      <a:lumOff val="25000"/>
                    </a:srgbClr>
                  </a:solidFill>
                </a:rPr>
                <a:t>Introduced public cloud platforms</a:t>
              </a:r>
            </a:p>
            <a:p>
              <a:pPr marL="0" lvl="1">
                <a:buClr>
                  <a:srgbClr val="FFFFFF"/>
                </a:buClr>
              </a:pPr>
              <a:endParaRPr lang="en-US" sz="1836" dirty="0">
                <a:solidFill>
                  <a:srgbClr val="FFFFFF">
                    <a:lumMod val="75000"/>
                    <a:lumOff val="25000"/>
                  </a:srgbClr>
                </a:solidFill>
              </a:endParaRPr>
            </a:p>
          </p:txBody>
        </p:sp>
      </p:grpSp>
      <p:grpSp>
        <p:nvGrpSpPr>
          <p:cNvPr id="5" name="Group 4"/>
          <p:cNvGrpSpPr/>
          <p:nvPr/>
        </p:nvGrpSpPr>
        <p:grpSpPr>
          <a:xfrm>
            <a:off x="8229086" y="2314516"/>
            <a:ext cx="3497263" cy="2311312"/>
            <a:chOff x="8044090" y="2269340"/>
            <a:chExt cx="3429000" cy="2266198"/>
          </a:xfrm>
        </p:grpSpPr>
        <p:sp>
          <p:nvSpPr>
            <p:cNvPr id="9" name="Rectangle 8"/>
            <p:cNvSpPr/>
            <p:nvPr/>
          </p:nvSpPr>
          <p:spPr>
            <a:xfrm>
              <a:off x="8044090" y="2269340"/>
              <a:ext cx="3429000" cy="838200"/>
            </a:xfrm>
            <a:prstGeom prst="rect">
              <a:avLst/>
            </a:prstGeom>
            <a:ln>
              <a:tailEnd type="stealth" w="lg" len="lg"/>
            </a:ln>
          </p:spPr>
          <p:style>
            <a:lnRef idx="0">
              <a:schemeClr val="accent3"/>
            </a:lnRef>
            <a:fillRef idx="3">
              <a:schemeClr val="accent3"/>
            </a:fillRef>
            <a:effectRef idx="3">
              <a:schemeClr val="accent3"/>
            </a:effectRef>
            <a:fontRef idx="minor">
              <a:schemeClr val="lt1"/>
            </a:fontRef>
          </p:style>
          <p:txBody>
            <a:bodyPr lIns="186521" rtlCol="0" anchor="ctr"/>
            <a:lstStyle/>
            <a:p>
              <a:pPr defTabSz="932597">
                <a:lnSpc>
                  <a:spcPct val="90000"/>
                </a:lnSpc>
              </a:pPr>
              <a:r>
                <a:rPr lang="en-US" sz="2040" b="1" kern="0" dirty="0" smtClean="0">
                  <a:solidFill>
                    <a:srgbClr val="FFFFFF"/>
                  </a:solidFill>
                  <a:latin typeface="Calibri"/>
                </a:rPr>
                <a:t>Release of Apple iPhone, 2007</a:t>
              </a:r>
              <a:endParaRPr lang="en-US" sz="2040" b="1" kern="0" dirty="0">
                <a:solidFill>
                  <a:srgbClr val="FFFFFF"/>
                </a:solidFill>
                <a:latin typeface="Calibri"/>
              </a:endParaRPr>
            </a:p>
          </p:txBody>
        </p:sp>
        <p:sp>
          <p:nvSpPr>
            <p:cNvPr id="12" name="TextBox 11"/>
            <p:cNvSpPr txBox="1"/>
            <p:nvPr/>
          </p:nvSpPr>
          <p:spPr>
            <a:xfrm>
              <a:off x="8044090" y="3183740"/>
              <a:ext cx="3429000" cy="1351798"/>
            </a:xfrm>
            <a:prstGeom prst="rect">
              <a:avLst/>
            </a:prstGeom>
            <a:noFill/>
          </p:spPr>
          <p:txBody>
            <a:bodyPr wrap="square" rtlCol="0">
              <a:noAutofit/>
            </a:bodyPr>
            <a:lstStyle/>
            <a:p>
              <a:pPr marL="0" lvl="1">
                <a:buClr>
                  <a:srgbClr val="FFFFFF"/>
                </a:buClr>
              </a:pPr>
              <a:r>
                <a:rPr lang="en-US" sz="1836" dirty="0" smtClean="0">
                  <a:solidFill>
                    <a:srgbClr val="FFFFFF">
                      <a:lumMod val="75000"/>
                      <a:lumOff val="25000"/>
                    </a:srgbClr>
                  </a:solidFill>
                </a:rPr>
                <a:t>The birth of mobile platforms</a:t>
              </a:r>
            </a:p>
          </p:txBody>
        </p:sp>
      </p:grpSp>
    </p:spTree>
    <p:extLst>
      <p:ext uri="{BB962C8B-B14F-4D97-AF65-F5344CB8AC3E}">
        <p14:creationId xmlns:p14="http://schemas.microsoft.com/office/powerpoint/2010/main" val="16224323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IBM</a:t>
            </a:r>
            <a:br>
              <a:rPr lang="en-US" dirty="0" smtClean="0"/>
            </a:br>
            <a:r>
              <a:rPr lang="en-US" sz="3200" dirty="0">
                <a:solidFill>
                  <a:schemeClr val="tx1"/>
                </a:solidFill>
              </a:rPr>
              <a:t>An assessment</a:t>
            </a:r>
          </a:p>
        </p:txBody>
      </p:sp>
      <p:sp>
        <p:nvSpPr>
          <p:cNvPr id="6" name="Rectangle 5"/>
          <p:cNvSpPr/>
          <p:nvPr/>
        </p:nvSpPr>
        <p:spPr>
          <a:xfrm>
            <a:off x="467183" y="2137314"/>
            <a:ext cx="11424391" cy="3036348"/>
          </a:xfrm>
          <a:prstGeom prst="rect">
            <a:avLst/>
          </a:prstGeom>
          <a:ln>
            <a:tailEnd type="stealth" w="lg" len="lg"/>
          </a:ln>
        </p:spPr>
        <p:style>
          <a:lnRef idx="0">
            <a:schemeClr val="dk1"/>
          </a:lnRef>
          <a:fillRef idx="3">
            <a:schemeClr val="dk1"/>
          </a:fillRef>
          <a:effectRef idx="3">
            <a:schemeClr val="dk1"/>
          </a:effectRef>
          <a:fontRef idx="minor">
            <a:schemeClr val="lt1"/>
          </a:fontRef>
        </p:style>
        <p:txBody>
          <a:bodyPr rtlCol="0" anchor="ctr"/>
          <a:lstStyle/>
          <a:p>
            <a:pPr algn="ctr"/>
            <a:endParaRPr lang="en-US" sz="1836">
              <a:solidFill>
                <a:srgbClr val="47D8FF"/>
              </a:solidFill>
            </a:endParaRPr>
          </a:p>
        </p:txBody>
      </p:sp>
      <p:grpSp>
        <p:nvGrpSpPr>
          <p:cNvPr id="3" name="Group 2"/>
          <p:cNvGrpSpPr/>
          <p:nvPr/>
        </p:nvGrpSpPr>
        <p:grpSpPr>
          <a:xfrm>
            <a:off x="666155" y="2314516"/>
            <a:ext cx="3497263" cy="2311312"/>
            <a:chOff x="650700" y="2269340"/>
            <a:chExt cx="3429000" cy="2266198"/>
          </a:xfrm>
        </p:grpSpPr>
        <p:sp>
          <p:nvSpPr>
            <p:cNvPr id="7" name="Rectangle 6"/>
            <p:cNvSpPr/>
            <p:nvPr/>
          </p:nvSpPr>
          <p:spPr>
            <a:xfrm>
              <a:off x="650700" y="2269340"/>
              <a:ext cx="3429000" cy="838200"/>
            </a:xfrm>
            <a:prstGeom prst="rect">
              <a:avLst/>
            </a:prstGeom>
            <a:ln>
              <a:tailEnd type="stealth" w="lg" len="lg"/>
            </a:ln>
          </p:spPr>
          <p:style>
            <a:lnRef idx="0">
              <a:schemeClr val="accent2"/>
            </a:lnRef>
            <a:fillRef idx="3">
              <a:schemeClr val="accent2"/>
            </a:fillRef>
            <a:effectRef idx="3">
              <a:schemeClr val="accent2"/>
            </a:effectRef>
            <a:fontRef idx="minor">
              <a:schemeClr val="lt1"/>
            </a:fontRef>
          </p:style>
          <p:txBody>
            <a:bodyPr lIns="186521" rtlCol="0" anchor="ctr"/>
            <a:lstStyle/>
            <a:p>
              <a:pPr defTabSz="932597">
                <a:lnSpc>
                  <a:spcPct val="90000"/>
                </a:lnSpc>
              </a:pPr>
              <a:r>
                <a:rPr lang="en-US" sz="2040" b="1" kern="0" dirty="0" smtClean="0">
                  <a:solidFill>
                    <a:srgbClr val="FFFFFF"/>
                  </a:solidFill>
                  <a:latin typeface="Calibri"/>
                </a:rPr>
                <a:t>IBM began with various half-hearted cloud initiatives</a:t>
              </a:r>
              <a:endParaRPr lang="en-US" sz="2040" b="1" kern="0" dirty="0">
                <a:solidFill>
                  <a:srgbClr val="FFFFFF"/>
                </a:solidFill>
                <a:latin typeface="Calibri"/>
              </a:endParaRPr>
            </a:p>
          </p:txBody>
        </p:sp>
        <p:sp>
          <p:nvSpPr>
            <p:cNvPr id="10" name="TextBox 9"/>
            <p:cNvSpPr txBox="1"/>
            <p:nvPr/>
          </p:nvSpPr>
          <p:spPr>
            <a:xfrm>
              <a:off x="770927" y="3183740"/>
              <a:ext cx="2819400" cy="1351798"/>
            </a:xfrm>
            <a:prstGeom prst="rect">
              <a:avLst/>
            </a:prstGeom>
            <a:noFill/>
          </p:spPr>
          <p:txBody>
            <a:bodyPr wrap="square" rtlCol="0">
              <a:noAutofit/>
            </a:bodyPr>
            <a:lstStyle/>
            <a:p>
              <a:pPr marL="0" lvl="1">
                <a:buClr>
                  <a:srgbClr val="FFFFFF"/>
                </a:buClr>
              </a:pPr>
              <a:r>
                <a:rPr lang="en-US" sz="1836" dirty="0" smtClean="0">
                  <a:solidFill>
                    <a:srgbClr val="FFFFFF">
                      <a:lumMod val="75000"/>
                      <a:lumOff val="25000"/>
                    </a:srgbClr>
                  </a:solidFill>
                </a:rPr>
                <a:t>None seemed serious</a:t>
              </a:r>
            </a:p>
            <a:p>
              <a:pPr marL="0" lvl="1">
                <a:buClr>
                  <a:srgbClr val="FFFFFF"/>
                </a:buClr>
              </a:pPr>
              <a:endParaRPr lang="en-US" sz="1836" dirty="0" smtClean="0">
                <a:solidFill>
                  <a:srgbClr val="FFFFFF">
                    <a:lumMod val="75000"/>
                    <a:lumOff val="25000"/>
                  </a:srgbClr>
                </a:solidFill>
              </a:endParaRPr>
            </a:p>
            <a:p>
              <a:pPr marL="0" lvl="1">
                <a:buClr>
                  <a:srgbClr val="FFFFFF"/>
                </a:buClr>
              </a:pPr>
              <a:endParaRPr lang="en-US" sz="1836" dirty="0">
                <a:solidFill>
                  <a:srgbClr val="FFFFFF">
                    <a:lumMod val="75000"/>
                    <a:lumOff val="25000"/>
                  </a:srgbClr>
                </a:solidFill>
              </a:endParaRPr>
            </a:p>
            <a:p>
              <a:pPr marL="0" lvl="1">
                <a:buClr>
                  <a:srgbClr val="FFFFFF"/>
                </a:buClr>
              </a:pPr>
              <a:r>
                <a:rPr lang="en-US" sz="1836" dirty="0" smtClean="0">
                  <a:solidFill>
                    <a:srgbClr val="FFFFFF">
                      <a:lumMod val="75000"/>
                      <a:lumOff val="25000"/>
                    </a:srgbClr>
                  </a:solidFill>
                </a:rPr>
                <a:t>None got much traction with customers</a:t>
              </a:r>
              <a:endParaRPr lang="en-US" sz="1836" dirty="0">
                <a:solidFill>
                  <a:srgbClr val="FFFFFF">
                    <a:lumMod val="75000"/>
                    <a:lumOff val="25000"/>
                  </a:srgbClr>
                </a:solidFill>
              </a:endParaRPr>
            </a:p>
            <a:p>
              <a:pPr>
                <a:buClr>
                  <a:srgbClr val="FFFFFF"/>
                </a:buClr>
              </a:pPr>
              <a:endParaRPr lang="en-US" sz="1836" b="1" dirty="0">
                <a:solidFill>
                  <a:srgbClr val="FFFFFF">
                    <a:lumMod val="75000"/>
                    <a:lumOff val="25000"/>
                  </a:srgbClr>
                </a:solidFill>
              </a:endParaRPr>
            </a:p>
          </p:txBody>
        </p:sp>
      </p:grpSp>
      <p:grpSp>
        <p:nvGrpSpPr>
          <p:cNvPr id="4" name="Group 3"/>
          <p:cNvGrpSpPr/>
          <p:nvPr/>
        </p:nvGrpSpPr>
        <p:grpSpPr>
          <a:xfrm>
            <a:off x="4436441" y="2314516"/>
            <a:ext cx="3497263" cy="2311312"/>
            <a:chOff x="4347395" y="2269340"/>
            <a:chExt cx="3429000" cy="2266198"/>
          </a:xfrm>
        </p:grpSpPr>
        <p:sp>
          <p:nvSpPr>
            <p:cNvPr id="8" name="Rectangle 7"/>
            <p:cNvSpPr/>
            <p:nvPr/>
          </p:nvSpPr>
          <p:spPr>
            <a:xfrm>
              <a:off x="4347395" y="2269340"/>
              <a:ext cx="3429000" cy="838200"/>
            </a:xfrm>
            <a:prstGeom prst="rect">
              <a:avLst/>
            </a:prstGeom>
            <a:ln>
              <a:tailEnd type="stealth" w="lg" len="lg"/>
            </a:ln>
          </p:spPr>
          <p:style>
            <a:lnRef idx="1">
              <a:schemeClr val="accent6"/>
            </a:lnRef>
            <a:fillRef idx="3">
              <a:schemeClr val="accent6"/>
            </a:fillRef>
            <a:effectRef idx="2">
              <a:schemeClr val="accent6"/>
            </a:effectRef>
            <a:fontRef idx="minor">
              <a:schemeClr val="lt1"/>
            </a:fontRef>
          </p:style>
          <p:txBody>
            <a:bodyPr lIns="186521" rtlCol="0" anchor="ctr"/>
            <a:lstStyle/>
            <a:p>
              <a:pPr defTabSz="932597">
                <a:lnSpc>
                  <a:spcPct val="90000"/>
                </a:lnSpc>
              </a:pPr>
              <a:r>
                <a:rPr lang="en-US" sz="2040" b="1" kern="0" dirty="0" smtClean="0">
                  <a:solidFill>
                    <a:srgbClr val="FFFFFF"/>
                  </a:solidFill>
                  <a:latin typeface="Calibri"/>
                </a:rPr>
                <a:t>IBM bought </a:t>
              </a:r>
              <a:r>
                <a:rPr lang="en-US" sz="2040" b="1" kern="0" dirty="0" err="1" smtClean="0">
                  <a:solidFill>
                    <a:srgbClr val="FFFFFF"/>
                  </a:solidFill>
                  <a:latin typeface="Calibri"/>
                </a:rPr>
                <a:t>SoftLayer</a:t>
              </a:r>
              <a:r>
                <a:rPr lang="en-US" sz="2040" b="1" kern="0" dirty="0" smtClean="0">
                  <a:solidFill>
                    <a:srgbClr val="FFFFFF"/>
                  </a:solidFill>
                  <a:latin typeface="Calibri"/>
                </a:rPr>
                <a:t> for $2 billion in mid-2013</a:t>
              </a:r>
              <a:endParaRPr lang="en-US" sz="2040" b="1" i="1" kern="0" dirty="0">
                <a:solidFill>
                  <a:srgbClr val="FFFFFF"/>
                </a:solidFill>
                <a:latin typeface="Calibri"/>
              </a:endParaRPr>
            </a:p>
          </p:txBody>
        </p:sp>
        <p:sp>
          <p:nvSpPr>
            <p:cNvPr id="11" name="TextBox 10"/>
            <p:cNvSpPr txBox="1"/>
            <p:nvPr/>
          </p:nvSpPr>
          <p:spPr>
            <a:xfrm>
              <a:off x="4418012" y="3183740"/>
              <a:ext cx="2819400" cy="1351798"/>
            </a:xfrm>
            <a:prstGeom prst="rect">
              <a:avLst/>
            </a:prstGeom>
            <a:noFill/>
          </p:spPr>
          <p:txBody>
            <a:bodyPr wrap="square" rtlCol="0">
              <a:noAutofit/>
            </a:bodyPr>
            <a:lstStyle/>
            <a:p>
              <a:pPr marL="0" lvl="1">
                <a:buClr>
                  <a:srgbClr val="FFFFFF"/>
                </a:buClr>
              </a:pPr>
              <a:r>
                <a:rPr lang="en-US" sz="1836" dirty="0" err="1" smtClean="0">
                  <a:solidFill>
                    <a:srgbClr val="FFFFFF">
                      <a:lumMod val="75000"/>
                      <a:lumOff val="25000"/>
                    </a:srgbClr>
                  </a:solidFill>
                </a:rPr>
                <a:t>SoftLayer</a:t>
              </a:r>
              <a:r>
                <a:rPr lang="en-US" sz="1836" dirty="0" smtClean="0">
                  <a:solidFill>
                    <a:srgbClr val="FFFFFF">
                      <a:lumMod val="75000"/>
                      <a:lumOff val="25000"/>
                    </a:srgbClr>
                  </a:solidFill>
                </a:rPr>
                <a:t> was half hoster, half cloud provider</a:t>
              </a:r>
            </a:p>
            <a:p>
              <a:pPr marL="0" lvl="1">
                <a:buClr>
                  <a:srgbClr val="FFFFFF"/>
                </a:buClr>
              </a:pPr>
              <a:endParaRPr lang="en-US" sz="1836" dirty="0" smtClean="0">
                <a:solidFill>
                  <a:srgbClr val="FFFFFF">
                    <a:lumMod val="75000"/>
                    <a:lumOff val="25000"/>
                  </a:srgbClr>
                </a:solidFill>
              </a:endParaRPr>
            </a:p>
            <a:p>
              <a:pPr marL="0" lvl="1">
                <a:buClr>
                  <a:srgbClr val="FFFFFF"/>
                </a:buClr>
              </a:pPr>
              <a:r>
                <a:rPr lang="en-US" sz="1836" dirty="0" smtClean="0">
                  <a:solidFill>
                    <a:srgbClr val="FFFFFF">
                      <a:lumMod val="75000"/>
                      <a:lumOff val="25000"/>
                    </a:srgbClr>
                  </a:solidFill>
                </a:rPr>
                <a:t>IBM highlights </a:t>
              </a:r>
              <a:r>
                <a:rPr lang="en-US" sz="1836" dirty="0" err="1" smtClean="0">
                  <a:solidFill>
                    <a:srgbClr val="FFFFFF">
                      <a:lumMod val="75000"/>
                      <a:lumOff val="25000"/>
                    </a:srgbClr>
                  </a:solidFill>
                </a:rPr>
                <a:t>SoftLayer’s</a:t>
              </a:r>
              <a:r>
                <a:rPr lang="en-US" sz="1836" dirty="0" smtClean="0">
                  <a:solidFill>
                    <a:srgbClr val="FFFFFF">
                      <a:lumMod val="75000"/>
                      <a:lumOff val="25000"/>
                    </a:srgbClr>
                  </a:solidFill>
                </a:rPr>
                <a:t> ability </a:t>
              </a:r>
              <a:r>
                <a:rPr lang="en-US" sz="1836" dirty="0">
                  <a:solidFill>
                    <a:srgbClr val="FFFFFF">
                      <a:lumMod val="75000"/>
                      <a:lumOff val="25000"/>
                    </a:srgbClr>
                  </a:solidFill>
                </a:rPr>
                <a:t>to provide both VMs and physical servers</a:t>
              </a:r>
            </a:p>
            <a:p>
              <a:pPr marL="0" lvl="1">
                <a:buClr>
                  <a:srgbClr val="FFFFFF"/>
                </a:buClr>
              </a:pPr>
              <a:endParaRPr lang="en-US" sz="1836" dirty="0">
                <a:solidFill>
                  <a:srgbClr val="FFFFFF">
                    <a:lumMod val="75000"/>
                    <a:lumOff val="25000"/>
                  </a:srgbClr>
                </a:solidFill>
              </a:endParaRPr>
            </a:p>
            <a:p>
              <a:pPr marL="0" lvl="1">
                <a:buClr>
                  <a:srgbClr val="FFFFFF"/>
                </a:buClr>
              </a:pPr>
              <a:endParaRPr lang="en-US" sz="1836" dirty="0">
                <a:solidFill>
                  <a:srgbClr val="FFFFFF">
                    <a:lumMod val="75000"/>
                    <a:lumOff val="25000"/>
                  </a:srgbClr>
                </a:solidFill>
              </a:endParaRPr>
            </a:p>
          </p:txBody>
        </p:sp>
      </p:grpSp>
      <p:sp>
        <p:nvSpPr>
          <p:cNvPr id="9" name="Rectangle 8"/>
          <p:cNvSpPr/>
          <p:nvPr/>
        </p:nvSpPr>
        <p:spPr>
          <a:xfrm>
            <a:off x="8229086" y="2314516"/>
            <a:ext cx="3497263" cy="854886"/>
          </a:xfrm>
          <a:prstGeom prst="rect">
            <a:avLst/>
          </a:prstGeom>
          <a:ln>
            <a:tailEnd type="stealth" w="lg" len="lg"/>
          </a:ln>
        </p:spPr>
        <p:style>
          <a:lnRef idx="0">
            <a:schemeClr val="accent3"/>
          </a:lnRef>
          <a:fillRef idx="3">
            <a:schemeClr val="accent3"/>
          </a:fillRef>
          <a:effectRef idx="3">
            <a:schemeClr val="accent3"/>
          </a:effectRef>
          <a:fontRef idx="minor">
            <a:schemeClr val="lt1"/>
          </a:fontRef>
        </p:style>
        <p:txBody>
          <a:bodyPr lIns="186521" rtlCol="0" anchor="ctr"/>
          <a:lstStyle/>
          <a:p>
            <a:pPr defTabSz="932597">
              <a:lnSpc>
                <a:spcPct val="90000"/>
              </a:lnSpc>
            </a:pPr>
            <a:r>
              <a:rPr lang="en-US" sz="2040" b="1" kern="0" dirty="0" smtClean="0">
                <a:solidFill>
                  <a:srgbClr val="FFFFFF"/>
                </a:solidFill>
                <a:latin typeface="Calibri"/>
              </a:rPr>
              <a:t>IBM announced a plan to spend $1.2 billion on cloud</a:t>
            </a:r>
            <a:endParaRPr lang="en-US" sz="2040" b="1" kern="0" dirty="0">
              <a:solidFill>
                <a:srgbClr val="FFFFFF"/>
              </a:solidFill>
              <a:latin typeface="Calibri"/>
            </a:endParaRPr>
          </a:p>
        </p:txBody>
      </p:sp>
      <p:sp>
        <p:nvSpPr>
          <p:cNvPr id="12" name="TextBox 11"/>
          <p:cNvSpPr txBox="1"/>
          <p:nvPr/>
        </p:nvSpPr>
        <p:spPr>
          <a:xfrm>
            <a:off x="8229086" y="3247119"/>
            <a:ext cx="3497263" cy="1378709"/>
          </a:xfrm>
          <a:prstGeom prst="rect">
            <a:avLst/>
          </a:prstGeom>
          <a:noFill/>
        </p:spPr>
        <p:txBody>
          <a:bodyPr wrap="square" rtlCol="0">
            <a:noAutofit/>
          </a:bodyPr>
          <a:lstStyle/>
          <a:p>
            <a:pPr marL="0" lvl="1">
              <a:buClr>
                <a:srgbClr val="FFFFFF"/>
              </a:buClr>
            </a:pPr>
            <a:r>
              <a:rPr lang="en-US" sz="1836" dirty="0" smtClean="0">
                <a:solidFill>
                  <a:srgbClr val="FFFFFF">
                    <a:lumMod val="75000"/>
                    <a:lumOff val="25000"/>
                  </a:srgbClr>
                </a:solidFill>
              </a:rPr>
              <a:t>But it’s spread across many datacenters</a:t>
            </a:r>
          </a:p>
          <a:p>
            <a:pPr marL="0" lvl="1">
              <a:buClr>
                <a:srgbClr val="FFFFFF"/>
              </a:buClr>
            </a:pPr>
            <a:endParaRPr lang="en-US" sz="1836" dirty="0">
              <a:solidFill>
                <a:srgbClr val="FFFFFF">
                  <a:lumMod val="75000"/>
                  <a:lumOff val="25000"/>
                </a:srgbClr>
              </a:solidFill>
            </a:endParaRPr>
          </a:p>
          <a:p>
            <a:pPr marL="0" lvl="1">
              <a:buClr>
                <a:srgbClr val="FFFFFF"/>
              </a:buClr>
            </a:pPr>
            <a:r>
              <a:rPr lang="en-US" sz="1836" dirty="0" smtClean="0">
                <a:solidFill>
                  <a:srgbClr val="FFFFFF">
                    <a:lumMod val="75000"/>
                    <a:lumOff val="25000"/>
                  </a:srgbClr>
                </a:solidFill>
              </a:rPr>
              <a:t>Microsoft spends this to build a single datacenter</a:t>
            </a:r>
            <a:endParaRPr lang="en-US" sz="1836" dirty="0">
              <a:solidFill>
                <a:srgbClr val="FFFFFF">
                  <a:lumMod val="75000"/>
                  <a:lumOff val="25000"/>
                </a:srgbClr>
              </a:solidFill>
            </a:endParaRPr>
          </a:p>
        </p:txBody>
      </p:sp>
      <p:sp>
        <p:nvSpPr>
          <p:cNvPr id="13" name="Rectangle 12"/>
          <p:cNvSpPr/>
          <p:nvPr/>
        </p:nvSpPr>
        <p:spPr>
          <a:xfrm>
            <a:off x="1618432" y="5682628"/>
            <a:ext cx="8655589" cy="830997"/>
          </a:xfrm>
          <a:prstGeom prst="rect">
            <a:avLst/>
          </a:prstGeom>
        </p:spPr>
        <p:txBody>
          <a:bodyPr wrap="square">
            <a:spAutoFit/>
          </a:bodyPr>
          <a:lstStyle/>
          <a:p>
            <a:pPr algn="ctr"/>
            <a:r>
              <a:rPr lang="en-US" sz="2400" b="1" dirty="0">
                <a:solidFill>
                  <a:srgbClr val="FFFF00"/>
                </a:solidFill>
              </a:rPr>
              <a:t>“I think we’ve entered cloud at a perfect time.” </a:t>
            </a:r>
          </a:p>
          <a:p>
            <a:pPr algn="ctr"/>
            <a:r>
              <a:rPr lang="en-US" sz="2400" b="1" dirty="0">
                <a:solidFill>
                  <a:srgbClr val="FFFF00"/>
                </a:solidFill>
              </a:rPr>
              <a:t>      </a:t>
            </a:r>
            <a:r>
              <a:rPr lang="en-US" sz="2400" b="1" dirty="0" smtClean="0">
                <a:solidFill>
                  <a:srgbClr val="FFFF00"/>
                </a:solidFill>
              </a:rPr>
              <a:t>   - </a:t>
            </a:r>
            <a:r>
              <a:rPr lang="en-US" sz="2400" b="1" i="1" dirty="0">
                <a:solidFill>
                  <a:srgbClr val="FFFF00"/>
                </a:solidFill>
              </a:rPr>
              <a:t>Michael </a:t>
            </a:r>
            <a:r>
              <a:rPr lang="en-US" sz="2400" b="1" i="1" dirty="0" err="1">
                <a:solidFill>
                  <a:srgbClr val="FFFF00"/>
                </a:solidFill>
              </a:rPr>
              <a:t>Rhodin</a:t>
            </a:r>
            <a:r>
              <a:rPr lang="en-US" sz="2400" b="1" i="1" dirty="0" smtClean="0">
                <a:solidFill>
                  <a:srgbClr val="FFFF00"/>
                </a:solidFill>
              </a:rPr>
              <a:t>,  </a:t>
            </a:r>
            <a:r>
              <a:rPr lang="en-US" sz="2400" b="1" i="1" dirty="0">
                <a:solidFill>
                  <a:srgbClr val="FFFF00"/>
                </a:solidFill>
              </a:rPr>
              <a:t>IBM Senior </a:t>
            </a:r>
            <a:r>
              <a:rPr lang="en-US" sz="2400" b="1" i="1" dirty="0" smtClean="0">
                <a:solidFill>
                  <a:srgbClr val="FFFF00"/>
                </a:solidFill>
              </a:rPr>
              <a:t>VP,  Spring 2014</a:t>
            </a:r>
            <a:endParaRPr lang="en-US" sz="2400" b="1" i="1" dirty="0">
              <a:solidFill>
                <a:srgbClr val="FFFF00"/>
              </a:solidFill>
            </a:endParaRPr>
          </a:p>
        </p:txBody>
      </p:sp>
      <p:grpSp>
        <p:nvGrpSpPr>
          <p:cNvPr id="14" name="Group 13"/>
          <p:cNvGrpSpPr/>
          <p:nvPr/>
        </p:nvGrpSpPr>
        <p:grpSpPr>
          <a:xfrm rot="16200000">
            <a:off x="9337431" y="6195"/>
            <a:ext cx="1290436" cy="2971799"/>
            <a:chOff x="6455273" y="3987737"/>
            <a:chExt cx="2544759" cy="2972994"/>
          </a:xfrm>
        </p:grpSpPr>
        <p:sp>
          <p:nvSpPr>
            <p:cNvPr id="15" name="Left Bracket 14"/>
            <p:cNvSpPr/>
            <p:nvPr/>
          </p:nvSpPr>
          <p:spPr>
            <a:xfrm>
              <a:off x="7579293" y="4147690"/>
              <a:ext cx="464962" cy="2668072"/>
            </a:xfrm>
            <a:prstGeom prst="leftBracket">
              <a:avLst>
                <a:gd name="adj" fmla="val 0"/>
              </a:avLst>
            </a:prstGeom>
            <a:ln>
              <a:solidFill>
                <a:schemeClr val="accent6"/>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799" dirty="0">
                <a:solidFill>
                  <a:srgbClr val="FFFFFF"/>
                </a:solidFill>
              </a:endParaRPr>
            </a:p>
          </p:txBody>
        </p:sp>
        <p:cxnSp>
          <p:nvCxnSpPr>
            <p:cNvPr id="16" name="Straight Connector 15"/>
            <p:cNvCxnSpPr/>
            <p:nvPr/>
          </p:nvCxnSpPr>
          <p:spPr>
            <a:xfrm rot="5400000" flipV="1">
              <a:off x="7022881" y="4917409"/>
              <a:ext cx="1" cy="1135218"/>
            </a:xfrm>
            <a:prstGeom prst="line">
              <a:avLst/>
            </a:prstGeom>
            <a:ln>
              <a:solidFill>
                <a:schemeClr val="accent6"/>
              </a:solidFill>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rot="5400000">
              <a:off x="6876501" y="4837200"/>
              <a:ext cx="2972994" cy="1274068"/>
            </a:xfrm>
            <a:prstGeom prst="rect">
              <a:avLst/>
            </a:prstGeom>
          </p:spPr>
          <p:txBody>
            <a:bodyPr wrap="square">
              <a:spAutoFit/>
            </a:bodyPr>
            <a:lstStyle/>
            <a:p>
              <a:pPr algn="ctr">
                <a:buClr>
                  <a:srgbClr val="800000"/>
                </a:buClr>
              </a:pPr>
              <a:r>
                <a:rPr lang="en-US" sz="1799" i="1" dirty="0" smtClean="0">
                  <a:solidFill>
                    <a:srgbClr val="FFFFFF">
                      <a:lumMod val="65000"/>
                      <a:lumOff val="35000"/>
                    </a:srgbClr>
                  </a:solidFill>
                </a:rPr>
                <a:t>IBM’s overall revenue has been steadily declining</a:t>
              </a:r>
            </a:p>
          </p:txBody>
        </p:sp>
      </p:grpSp>
    </p:spTree>
    <p:extLst>
      <p:ext uri="{BB962C8B-B14F-4D97-AF65-F5344CB8AC3E}">
        <p14:creationId xmlns:p14="http://schemas.microsoft.com/office/powerpoint/2010/main" val="37134045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Effect transition="in" filter="fade">
                                      <p:cBhvr>
                                        <p:cTn id="27" dur="500"/>
                                        <p:tgtEl>
                                          <p:spTgt spid="1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VMware</a:t>
            </a:r>
            <a:br>
              <a:rPr lang="en-US" dirty="0" smtClean="0"/>
            </a:br>
            <a:r>
              <a:rPr lang="en-US" sz="3200" dirty="0">
                <a:solidFill>
                  <a:schemeClr val="tx1"/>
                </a:solidFill>
              </a:rPr>
              <a:t>An assessment</a:t>
            </a:r>
          </a:p>
        </p:txBody>
      </p:sp>
      <p:sp>
        <p:nvSpPr>
          <p:cNvPr id="6" name="Rectangle 5"/>
          <p:cNvSpPr/>
          <p:nvPr/>
        </p:nvSpPr>
        <p:spPr>
          <a:xfrm>
            <a:off x="467183" y="2137314"/>
            <a:ext cx="11424391" cy="2824196"/>
          </a:xfrm>
          <a:prstGeom prst="rect">
            <a:avLst/>
          </a:prstGeom>
          <a:ln>
            <a:tailEnd type="stealth" w="lg" len="lg"/>
          </a:ln>
        </p:spPr>
        <p:style>
          <a:lnRef idx="0">
            <a:schemeClr val="dk1"/>
          </a:lnRef>
          <a:fillRef idx="3">
            <a:schemeClr val="dk1"/>
          </a:fillRef>
          <a:effectRef idx="3">
            <a:schemeClr val="dk1"/>
          </a:effectRef>
          <a:fontRef idx="minor">
            <a:schemeClr val="lt1"/>
          </a:fontRef>
        </p:style>
        <p:txBody>
          <a:bodyPr rtlCol="0" anchor="ctr"/>
          <a:lstStyle/>
          <a:p>
            <a:pPr algn="ctr"/>
            <a:endParaRPr lang="en-US" sz="1836">
              <a:solidFill>
                <a:srgbClr val="47D8FF"/>
              </a:solidFill>
            </a:endParaRPr>
          </a:p>
        </p:txBody>
      </p:sp>
      <p:grpSp>
        <p:nvGrpSpPr>
          <p:cNvPr id="3" name="Group 2"/>
          <p:cNvGrpSpPr/>
          <p:nvPr/>
        </p:nvGrpSpPr>
        <p:grpSpPr>
          <a:xfrm>
            <a:off x="666155" y="2314516"/>
            <a:ext cx="3497263" cy="2311312"/>
            <a:chOff x="650700" y="2269340"/>
            <a:chExt cx="3429000" cy="2266198"/>
          </a:xfrm>
        </p:grpSpPr>
        <p:sp>
          <p:nvSpPr>
            <p:cNvPr id="7" name="Rectangle 6"/>
            <p:cNvSpPr/>
            <p:nvPr/>
          </p:nvSpPr>
          <p:spPr>
            <a:xfrm>
              <a:off x="650700" y="2269340"/>
              <a:ext cx="3429000" cy="838200"/>
            </a:xfrm>
            <a:prstGeom prst="rect">
              <a:avLst/>
            </a:prstGeom>
            <a:ln>
              <a:tailEnd type="stealth" w="lg" len="lg"/>
            </a:ln>
          </p:spPr>
          <p:style>
            <a:lnRef idx="0">
              <a:schemeClr val="accent2"/>
            </a:lnRef>
            <a:fillRef idx="3">
              <a:schemeClr val="accent2"/>
            </a:fillRef>
            <a:effectRef idx="3">
              <a:schemeClr val="accent2"/>
            </a:effectRef>
            <a:fontRef idx="minor">
              <a:schemeClr val="lt1"/>
            </a:fontRef>
          </p:style>
          <p:txBody>
            <a:bodyPr lIns="186521" rtlCol="0" anchor="ctr"/>
            <a:lstStyle/>
            <a:p>
              <a:pPr defTabSz="932597">
                <a:lnSpc>
                  <a:spcPct val="90000"/>
                </a:lnSpc>
              </a:pPr>
              <a:r>
                <a:rPr lang="en-US" sz="2040" b="1" kern="0" dirty="0" smtClean="0">
                  <a:solidFill>
                    <a:srgbClr val="FFFFFF"/>
                  </a:solidFill>
                  <a:latin typeface="Calibri"/>
                </a:rPr>
                <a:t>Initially encouraged </a:t>
              </a:r>
              <a:r>
                <a:rPr lang="en-US" sz="2040" b="1" kern="0" dirty="0" err="1" smtClean="0">
                  <a:solidFill>
                    <a:srgbClr val="FFFFFF"/>
                  </a:solidFill>
                  <a:latin typeface="Calibri"/>
                </a:rPr>
                <a:t>hosters</a:t>
              </a:r>
              <a:r>
                <a:rPr lang="en-US" sz="2040" b="1" kern="0" dirty="0" smtClean="0">
                  <a:solidFill>
                    <a:srgbClr val="FFFFFF"/>
                  </a:solidFill>
                  <a:latin typeface="Calibri"/>
                </a:rPr>
                <a:t> to offer IaaS with </a:t>
              </a:r>
              <a:r>
                <a:rPr lang="en-US" sz="2040" b="1" kern="0" dirty="0" err="1" smtClean="0">
                  <a:solidFill>
                    <a:srgbClr val="FFFFFF"/>
                  </a:solidFill>
                  <a:latin typeface="Calibri"/>
                </a:rPr>
                <a:t>vCloud</a:t>
              </a:r>
              <a:endParaRPr lang="en-US" sz="2040" b="1" kern="0" dirty="0">
                <a:solidFill>
                  <a:srgbClr val="FFFFFF"/>
                </a:solidFill>
                <a:latin typeface="Calibri"/>
              </a:endParaRPr>
            </a:p>
          </p:txBody>
        </p:sp>
        <p:sp>
          <p:nvSpPr>
            <p:cNvPr id="10" name="TextBox 9"/>
            <p:cNvSpPr txBox="1"/>
            <p:nvPr/>
          </p:nvSpPr>
          <p:spPr>
            <a:xfrm>
              <a:off x="770927" y="3183740"/>
              <a:ext cx="3082105" cy="1351798"/>
            </a:xfrm>
            <a:prstGeom prst="rect">
              <a:avLst/>
            </a:prstGeom>
            <a:noFill/>
          </p:spPr>
          <p:txBody>
            <a:bodyPr wrap="square" rtlCol="0">
              <a:noAutofit/>
            </a:bodyPr>
            <a:lstStyle/>
            <a:p>
              <a:pPr marL="0" lvl="1">
                <a:buClr>
                  <a:srgbClr val="FFFFFF"/>
                </a:buClr>
              </a:pPr>
              <a:r>
                <a:rPr lang="en-US" sz="1836" dirty="0" smtClean="0">
                  <a:solidFill>
                    <a:srgbClr val="FFFFFF">
                      <a:lumMod val="75000"/>
                      <a:lumOff val="25000"/>
                    </a:srgbClr>
                  </a:solidFill>
                </a:rPr>
                <a:t>Hosters didn’t much like this</a:t>
              </a:r>
            </a:p>
            <a:p>
              <a:pPr marL="0" lvl="1">
                <a:buClr>
                  <a:srgbClr val="FFFFFF"/>
                </a:buClr>
              </a:pPr>
              <a:endParaRPr lang="en-US" sz="1836" dirty="0">
                <a:solidFill>
                  <a:srgbClr val="FFFFFF">
                    <a:lumMod val="75000"/>
                    <a:lumOff val="25000"/>
                  </a:srgbClr>
                </a:solidFill>
              </a:endParaRPr>
            </a:p>
            <a:p>
              <a:pPr marL="0" lvl="1">
                <a:buClr>
                  <a:srgbClr val="FFFFFF"/>
                </a:buClr>
              </a:pPr>
              <a:r>
                <a:rPr lang="en-US" sz="1836" dirty="0" smtClean="0">
                  <a:solidFill>
                    <a:srgbClr val="FFFFFF">
                      <a:lumMod val="75000"/>
                      <a:lumOff val="25000"/>
                    </a:srgbClr>
                  </a:solidFill>
                </a:rPr>
                <a:t>Uptake was limited</a:t>
              </a:r>
              <a:endParaRPr lang="en-US" sz="1836" dirty="0">
                <a:solidFill>
                  <a:srgbClr val="FFFFFF">
                    <a:lumMod val="75000"/>
                    <a:lumOff val="25000"/>
                  </a:srgbClr>
                </a:solidFill>
              </a:endParaRPr>
            </a:p>
            <a:p>
              <a:pPr>
                <a:buClr>
                  <a:srgbClr val="FFFFFF"/>
                </a:buClr>
              </a:pPr>
              <a:endParaRPr lang="en-US" sz="1836" b="1" dirty="0">
                <a:solidFill>
                  <a:srgbClr val="FFFFFF">
                    <a:lumMod val="75000"/>
                    <a:lumOff val="25000"/>
                  </a:srgbClr>
                </a:solidFill>
              </a:endParaRPr>
            </a:p>
          </p:txBody>
        </p:sp>
      </p:grpSp>
      <p:grpSp>
        <p:nvGrpSpPr>
          <p:cNvPr id="4" name="Group 3"/>
          <p:cNvGrpSpPr/>
          <p:nvPr/>
        </p:nvGrpSpPr>
        <p:grpSpPr>
          <a:xfrm>
            <a:off x="4436441" y="2314516"/>
            <a:ext cx="3497263" cy="2311312"/>
            <a:chOff x="4347395" y="2269340"/>
            <a:chExt cx="3429000" cy="2266198"/>
          </a:xfrm>
        </p:grpSpPr>
        <p:sp>
          <p:nvSpPr>
            <p:cNvPr id="8" name="Rectangle 7"/>
            <p:cNvSpPr/>
            <p:nvPr/>
          </p:nvSpPr>
          <p:spPr>
            <a:xfrm>
              <a:off x="4347395" y="2269340"/>
              <a:ext cx="3429000" cy="838200"/>
            </a:xfrm>
            <a:prstGeom prst="rect">
              <a:avLst/>
            </a:prstGeom>
            <a:ln>
              <a:tailEnd type="stealth" w="lg" len="lg"/>
            </a:ln>
          </p:spPr>
          <p:style>
            <a:lnRef idx="1">
              <a:schemeClr val="accent6"/>
            </a:lnRef>
            <a:fillRef idx="3">
              <a:schemeClr val="accent6"/>
            </a:fillRef>
            <a:effectRef idx="2">
              <a:schemeClr val="accent6"/>
            </a:effectRef>
            <a:fontRef idx="minor">
              <a:schemeClr val="lt1"/>
            </a:fontRef>
          </p:style>
          <p:txBody>
            <a:bodyPr lIns="186521" rtlCol="0" anchor="ctr"/>
            <a:lstStyle/>
            <a:p>
              <a:pPr defTabSz="932597">
                <a:lnSpc>
                  <a:spcPct val="90000"/>
                </a:lnSpc>
              </a:pPr>
              <a:r>
                <a:rPr lang="en-US" sz="2040" b="1" kern="0" dirty="0" smtClean="0">
                  <a:solidFill>
                    <a:srgbClr val="FFFFFF"/>
                  </a:solidFill>
                  <a:latin typeface="Calibri"/>
                </a:rPr>
                <a:t>Currently offer </a:t>
              </a:r>
              <a:r>
                <a:rPr lang="en-US" sz="2040" b="1" kern="0" dirty="0" err="1" smtClean="0">
                  <a:solidFill>
                    <a:srgbClr val="FFFFFF"/>
                  </a:solidFill>
                  <a:latin typeface="Calibri"/>
                </a:rPr>
                <a:t>vCloud</a:t>
              </a:r>
              <a:r>
                <a:rPr lang="en-US" sz="2040" b="1" kern="0" dirty="0" smtClean="0">
                  <a:solidFill>
                    <a:srgbClr val="FFFFFF"/>
                  </a:solidFill>
                  <a:latin typeface="Calibri"/>
                </a:rPr>
                <a:t> Air  themselves</a:t>
              </a:r>
              <a:endParaRPr lang="en-US" sz="2040" b="1" i="1" kern="0" dirty="0">
                <a:solidFill>
                  <a:srgbClr val="FFFFFF"/>
                </a:solidFill>
                <a:latin typeface="Calibri"/>
              </a:endParaRPr>
            </a:p>
          </p:txBody>
        </p:sp>
        <p:sp>
          <p:nvSpPr>
            <p:cNvPr id="11" name="TextBox 10"/>
            <p:cNvSpPr txBox="1"/>
            <p:nvPr/>
          </p:nvSpPr>
          <p:spPr>
            <a:xfrm>
              <a:off x="4418012" y="3183740"/>
              <a:ext cx="2819400" cy="1351798"/>
            </a:xfrm>
            <a:prstGeom prst="rect">
              <a:avLst/>
            </a:prstGeom>
            <a:noFill/>
          </p:spPr>
          <p:txBody>
            <a:bodyPr wrap="square" rtlCol="0">
              <a:noAutofit/>
            </a:bodyPr>
            <a:lstStyle/>
            <a:p>
              <a:pPr marL="0" lvl="1">
                <a:buClr>
                  <a:srgbClr val="FFFFFF"/>
                </a:buClr>
              </a:pPr>
              <a:r>
                <a:rPr lang="en-US" sz="1836" dirty="0" smtClean="0">
                  <a:solidFill>
                    <a:srgbClr val="FFFFFF">
                      <a:lumMod val="75000"/>
                      <a:lumOff val="25000"/>
                    </a:srgbClr>
                  </a:solidFill>
                </a:rPr>
                <a:t>It provides IaaS based on vSphere in VMware datacenters</a:t>
              </a:r>
            </a:p>
            <a:p>
              <a:pPr marL="0" lvl="1">
                <a:buClr>
                  <a:srgbClr val="FFFFFF"/>
                </a:buClr>
              </a:pPr>
              <a:endParaRPr lang="en-US" sz="1836" dirty="0">
                <a:solidFill>
                  <a:srgbClr val="FFFFFF">
                    <a:lumMod val="75000"/>
                    <a:lumOff val="25000"/>
                  </a:srgbClr>
                </a:solidFill>
              </a:endParaRPr>
            </a:p>
            <a:p>
              <a:pPr marL="0" lvl="1">
                <a:buClr>
                  <a:srgbClr val="FFFFFF"/>
                </a:buClr>
              </a:pPr>
              <a:endParaRPr lang="en-US" sz="1836" dirty="0">
                <a:solidFill>
                  <a:srgbClr val="FFFFFF">
                    <a:lumMod val="75000"/>
                    <a:lumOff val="25000"/>
                  </a:srgbClr>
                </a:solidFill>
              </a:endParaRPr>
            </a:p>
          </p:txBody>
        </p:sp>
      </p:grpSp>
      <p:grpSp>
        <p:nvGrpSpPr>
          <p:cNvPr id="5" name="Group 4"/>
          <p:cNvGrpSpPr/>
          <p:nvPr/>
        </p:nvGrpSpPr>
        <p:grpSpPr>
          <a:xfrm>
            <a:off x="8229086" y="2314516"/>
            <a:ext cx="3497263" cy="2311312"/>
            <a:chOff x="8044090" y="2269340"/>
            <a:chExt cx="3429000" cy="2266198"/>
          </a:xfrm>
        </p:grpSpPr>
        <p:sp>
          <p:nvSpPr>
            <p:cNvPr id="9" name="Rectangle 8"/>
            <p:cNvSpPr/>
            <p:nvPr/>
          </p:nvSpPr>
          <p:spPr>
            <a:xfrm>
              <a:off x="8044090" y="2269340"/>
              <a:ext cx="3429000" cy="838200"/>
            </a:xfrm>
            <a:prstGeom prst="rect">
              <a:avLst/>
            </a:prstGeom>
            <a:ln>
              <a:tailEnd type="stealth" w="lg" len="lg"/>
            </a:ln>
          </p:spPr>
          <p:style>
            <a:lnRef idx="0">
              <a:schemeClr val="accent3"/>
            </a:lnRef>
            <a:fillRef idx="3">
              <a:schemeClr val="accent3"/>
            </a:fillRef>
            <a:effectRef idx="3">
              <a:schemeClr val="accent3"/>
            </a:effectRef>
            <a:fontRef idx="minor">
              <a:schemeClr val="lt1"/>
            </a:fontRef>
          </p:style>
          <p:txBody>
            <a:bodyPr lIns="186521" rtlCol="0" anchor="ctr"/>
            <a:lstStyle/>
            <a:p>
              <a:pPr defTabSz="932597">
                <a:lnSpc>
                  <a:spcPct val="90000"/>
                </a:lnSpc>
              </a:pPr>
              <a:r>
                <a:rPr lang="en-US" sz="2040" b="1" kern="0" dirty="0" err="1" smtClean="0">
                  <a:solidFill>
                    <a:srgbClr val="FFFFFF"/>
                  </a:solidFill>
                  <a:latin typeface="Calibri"/>
                </a:rPr>
                <a:t>vCloud</a:t>
              </a:r>
              <a:r>
                <a:rPr lang="en-US" sz="2040" b="1" kern="0" dirty="0" smtClean="0">
                  <a:solidFill>
                    <a:srgbClr val="FFFFFF"/>
                  </a:solidFill>
                  <a:latin typeface="Calibri"/>
                </a:rPr>
                <a:t> Air isn’t a complete public cloud platform</a:t>
              </a:r>
              <a:endParaRPr lang="en-US" sz="2040" b="1" kern="0" dirty="0">
                <a:solidFill>
                  <a:srgbClr val="FFFFFF"/>
                </a:solidFill>
                <a:latin typeface="Calibri"/>
              </a:endParaRPr>
            </a:p>
          </p:txBody>
        </p:sp>
        <p:sp>
          <p:nvSpPr>
            <p:cNvPr id="12" name="TextBox 11"/>
            <p:cNvSpPr txBox="1"/>
            <p:nvPr/>
          </p:nvSpPr>
          <p:spPr>
            <a:xfrm>
              <a:off x="8044090" y="3183740"/>
              <a:ext cx="3429000" cy="1351798"/>
            </a:xfrm>
            <a:prstGeom prst="rect">
              <a:avLst/>
            </a:prstGeom>
            <a:noFill/>
          </p:spPr>
          <p:txBody>
            <a:bodyPr wrap="square" rtlCol="0">
              <a:noAutofit/>
            </a:bodyPr>
            <a:lstStyle/>
            <a:p>
              <a:pPr marL="0" lvl="1">
                <a:buClr>
                  <a:srgbClr val="FFFFFF"/>
                </a:buClr>
              </a:pPr>
              <a:r>
                <a:rPr lang="en-US" sz="1836" dirty="0" smtClean="0">
                  <a:solidFill>
                    <a:srgbClr val="FFFFFF">
                      <a:lumMod val="75000"/>
                      <a:lumOff val="25000"/>
                    </a:srgbClr>
                  </a:solidFill>
                </a:rPr>
                <a:t>It’s mostly VMs</a:t>
              </a:r>
            </a:p>
            <a:p>
              <a:pPr marL="0" lvl="1">
                <a:buClr>
                  <a:srgbClr val="FFFFFF"/>
                </a:buClr>
              </a:pPr>
              <a:endParaRPr lang="en-US" sz="1836" dirty="0">
                <a:solidFill>
                  <a:srgbClr val="FFFFFF">
                    <a:lumMod val="75000"/>
                    <a:lumOff val="25000"/>
                  </a:srgbClr>
                </a:solidFill>
              </a:endParaRPr>
            </a:p>
            <a:p>
              <a:pPr marL="0" lvl="1">
                <a:buClr>
                  <a:srgbClr val="FFFFFF"/>
                </a:buClr>
              </a:pPr>
              <a:r>
                <a:rPr lang="en-US" sz="1836" dirty="0">
                  <a:solidFill>
                    <a:srgbClr val="FFFFFF">
                      <a:lumMod val="75000"/>
                      <a:lumOff val="25000"/>
                    </a:srgbClr>
                  </a:solidFill>
                </a:rPr>
                <a:t>Customers can also buy some Google Cloud Platform services through </a:t>
              </a:r>
              <a:r>
                <a:rPr lang="en-US" sz="1836" dirty="0" err="1">
                  <a:solidFill>
                    <a:srgbClr val="FFFFFF">
                      <a:lumMod val="75000"/>
                      <a:lumOff val="25000"/>
                    </a:srgbClr>
                  </a:solidFill>
                </a:rPr>
                <a:t>vCloud</a:t>
              </a:r>
              <a:r>
                <a:rPr lang="en-US" sz="1836" dirty="0">
                  <a:solidFill>
                    <a:srgbClr val="FFFFFF">
                      <a:lumMod val="75000"/>
                      <a:lumOff val="25000"/>
                    </a:srgbClr>
                  </a:solidFill>
                </a:rPr>
                <a:t> Air, e.g., blobs</a:t>
              </a:r>
            </a:p>
          </p:txBody>
        </p:sp>
      </p:grpSp>
      <p:grpSp>
        <p:nvGrpSpPr>
          <p:cNvPr id="13" name="Group 12"/>
          <p:cNvGrpSpPr/>
          <p:nvPr/>
        </p:nvGrpSpPr>
        <p:grpSpPr>
          <a:xfrm rot="16200000">
            <a:off x="5486665" y="218776"/>
            <a:ext cx="1140820" cy="2613892"/>
            <a:chOff x="6745502" y="3723711"/>
            <a:chExt cx="2249719" cy="2614944"/>
          </a:xfrm>
        </p:grpSpPr>
        <p:sp>
          <p:nvSpPr>
            <p:cNvPr id="14" name="Left Bracket 13"/>
            <p:cNvSpPr/>
            <p:nvPr/>
          </p:nvSpPr>
          <p:spPr>
            <a:xfrm>
              <a:off x="7579297" y="3798424"/>
              <a:ext cx="756527" cy="2540231"/>
            </a:xfrm>
            <a:prstGeom prst="leftBracket">
              <a:avLst>
                <a:gd name="adj" fmla="val 0"/>
              </a:avLst>
            </a:prstGeom>
            <a:ln>
              <a:solidFill>
                <a:schemeClr val="accent6"/>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799" dirty="0">
                <a:solidFill>
                  <a:srgbClr val="FFFFFF"/>
                </a:solidFill>
              </a:endParaRPr>
            </a:p>
          </p:txBody>
        </p:sp>
        <p:cxnSp>
          <p:nvCxnSpPr>
            <p:cNvPr id="15" name="Straight Connector 14"/>
            <p:cNvCxnSpPr>
              <a:endCxn id="14" idx="1"/>
            </p:cNvCxnSpPr>
            <p:nvPr/>
          </p:nvCxnSpPr>
          <p:spPr>
            <a:xfrm rot="5400000" flipV="1">
              <a:off x="7162397" y="4651641"/>
              <a:ext cx="4" cy="833794"/>
            </a:xfrm>
            <a:prstGeom prst="line">
              <a:avLst/>
            </a:prstGeom>
            <a:ln>
              <a:solidFill>
                <a:schemeClr val="accent6"/>
              </a:solidFill>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rot="5400000">
              <a:off x="7052493" y="4395927"/>
              <a:ext cx="2614943" cy="1270512"/>
            </a:xfrm>
            <a:prstGeom prst="rect">
              <a:avLst/>
            </a:prstGeom>
          </p:spPr>
          <p:txBody>
            <a:bodyPr wrap="square">
              <a:spAutoFit/>
            </a:bodyPr>
            <a:lstStyle/>
            <a:p>
              <a:pPr algn="ctr">
                <a:buClr>
                  <a:srgbClr val="800000"/>
                </a:buClr>
              </a:pPr>
              <a:r>
                <a:rPr lang="en-US" sz="1799" i="1" dirty="0">
                  <a:solidFill>
                    <a:srgbClr val="FFFFFF">
                      <a:lumMod val="65000"/>
                      <a:lumOff val="35000"/>
                    </a:srgbClr>
                  </a:solidFill>
                </a:rPr>
                <a:t>Formerly called </a:t>
              </a:r>
              <a:r>
                <a:rPr lang="en-US" sz="1799" dirty="0" err="1">
                  <a:solidFill>
                    <a:srgbClr val="FFFFFF">
                      <a:lumMod val="65000"/>
                      <a:lumOff val="35000"/>
                    </a:srgbClr>
                  </a:solidFill>
                </a:rPr>
                <a:t>vCloud</a:t>
              </a:r>
              <a:r>
                <a:rPr lang="en-US" sz="1799" dirty="0">
                  <a:solidFill>
                    <a:srgbClr val="FFFFFF">
                      <a:lumMod val="65000"/>
                      <a:lumOff val="35000"/>
                    </a:srgbClr>
                  </a:solidFill>
                </a:rPr>
                <a:t> Hybrid Service</a:t>
              </a:r>
            </a:p>
          </p:txBody>
        </p:sp>
      </p:grpSp>
    </p:spTree>
    <p:extLst>
      <p:ext uri="{BB962C8B-B14F-4D97-AF65-F5344CB8AC3E}">
        <p14:creationId xmlns:p14="http://schemas.microsoft.com/office/powerpoint/2010/main" val="36054113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Gartner Public Cloud Storage MQ</a:t>
            </a:r>
            <a:br>
              <a:rPr lang="en-US" dirty="0" smtClean="0"/>
            </a:br>
            <a:r>
              <a:rPr lang="en-US" sz="3200" dirty="0">
                <a:solidFill>
                  <a:schemeClr val="tx1"/>
                </a:solidFill>
              </a:rPr>
              <a:t>July 2014</a:t>
            </a:r>
          </a:p>
        </p:txBody>
      </p:sp>
      <p:sp>
        <p:nvSpPr>
          <p:cNvPr id="35" name="Rounded Rectangle 34"/>
          <p:cNvSpPr/>
          <p:nvPr/>
        </p:nvSpPr>
        <p:spPr bwMode="auto">
          <a:xfrm>
            <a:off x="4465638" y="3922582"/>
            <a:ext cx="3561944" cy="2301742"/>
          </a:xfrm>
          <a:prstGeom prst="roundRect">
            <a:avLst/>
          </a:prstGeom>
          <a:ln>
            <a:solidFill>
              <a:schemeClr val="accent6"/>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36" dirty="0">
              <a:solidFill>
                <a:srgbClr val="FFFFFF"/>
              </a:solidFill>
            </a:endParaRPr>
          </a:p>
        </p:txBody>
      </p:sp>
      <p:pic>
        <p:nvPicPr>
          <p:cNvPr id="3" name="Picture 2"/>
          <p:cNvPicPr>
            <a:picLocks noChangeAspect="1"/>
          </p:cNvPicPr>
          <p:nvPr/>
        </p:nvPicPr>
        <p:blipFill>
          <a:blip r:embed="rId3"/>
          <a:stretch>
            <a:fillRect/>
          </a:stretch>
        </p:blipFill>
        <p:spPr>
          <a:xfrm>
            <a:off x="3667656" y="1212849"/>
            <a:ext cx="5678963" cy="5678963"/>
          </a:xfrm>
          <a:prstGeom prst="rect">
            <a:avLst/>
          </a:prstGeom>
        </p:spPr>
      </p:pic>
      <p:grpSp>
        <p:nvGrpSpPr>
          <p:cNvPr id="38" name="Group 37"/>
          <p:cNvGrpSpPr/>
          <p:nvPr/>
        </p:nvGrpSpPr>
        <p:grpSpPr>
          <a:xfrm>
            <a:off x="8199437" y="2963861"/>
            <a:ext cx="3505200" cy="447354"/>
            <a:chOff x="6628378" y="1969614"/>
            <a:chExt cx="4168189" cy="438623"/>
          </a:xfrm>
        </p:grpSpPr>
        <p:sp>
          <p:nvSpPr>
            <p:cNvPr id="39" name="Left Bracket 38"/>
            <p:cNvSpPr/>
            <p:nvPr/>
          </p:nvSpPr>
          <p:spPr>
            <a:xfrm>
              <a:off x="8633693" y="1969614"/>
              <a:ext cx="223714" cy="438623"/>
            </a:xfrm>
            <a:prstGeom prst="leftBracket">
              <a:avLst>
                <a:gd name="adj" fmla="val 0"/>
              </a:avLst>
            </a:prstGeom>
            <a:ln>
              <a:solidFill>
                <a:schemeClr val="accent6"/>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36">
                <a:solidFill>
                  <a:srgbClr val="FFFFFF"/>
                </a:solidFill>
              </a:endParaRPr>
            </a:p>
          </p:txBody>
        </p:sp>
        <p:cxnSp>
          <p:nvCxnSpPr>
            <p:cNvPr id="40" name="Straight Connector 39"/>
            <p:cNvCxnSpPr/>
            <p:nvPr/>
          </p:nvCxnSpPr>
          <p:spPr>
            <a:xfrm flipV="1">
              <a:off x="6628378" y="2101844"/>
              <a:ext cx="2009503" cy="17196"/>
            </a:xfrm>
            <a:prstGeom prst="line">
              <a:avLst/>
            </a:prstGeom>
            <a:ln>
              <a:solidFill>
                <a:schemeClr val="accent6"/>
              </a:solidFill>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8805195" y="2000090"/>
              <a:ext cx="1991372" cy="367530"/>
            </a:xfrm>
            <a:prstGeom prst="rect">
              <a:avLst/>
            </a:prstGeom>
          </p:spPr>
          <p:txBody>
            <a:bodyPr wrap="square">
              <a:spAutoFit/>
            </a:bodyPr>
            <a:lstStyle/>
            <a:p>
              <a:pPr>
                <a:buClr>
                  <a:srgbClr val="800000"/>
                </a:buClr>
              </a:pPr>
              <a:r>
                <a:rPr lang="en-US" sz="1836" i="1" dirty="0" smtClean="0">
                  <a:solidFill>
                    <a:srgbClr val="FFFFFF">
                      <a:lumMod val="65000"/>
                      <a:lumOff val="35000"/>
                    </a:srgbClr>
                  </a:solidFill>
                </a:rPr>
                <a:t>So is Azure</a:t>
              </a:r>
              <a:endParaRPr lang="en-US" sz="1836" i="1" dirty="0">
                <a:solidFill>
                  <a:srgbClr val="FFFFFF">
                    <a:lumMod val="65000"/>
                    <a:lumOff val="35000"/>
                  </a:srgbClr>
                </a:solidFill>
              </a:endParaRPr>
            </a:p>
          </p:txBody>
        </p:sp>
      </p:grpSp>
      <p:grpSp>
        <p:nvGrpSpPr>
          <p:cNvPr id="48" name="Group 47"/>
          <p:cNvGrpSpPr/>
          <p:nvPr/>
        </p:nvGrpSpPr>
        <p:grpSpPr>
          <a:xfrm>
            <a:off x="589899" y="3434488"/>
            <a:ext cx="4866338" cy="928285"/>
            <a:chOff x="136327" y="2588134"/>
            <a:chExt cx="4771353" cy="910166"/>
          </a:xfrm>
        </p:grpSpPr>
        <p:sp>
          <p:nvSpPr>
            <p:cNvPr id="49" name="Left Bracket 48"/>
            <p:cNvSpPr/>
            <p:nvPr/>
          </p:nvSpPr>
          <p:spPr>
            <a:xfrm flipH="1">
              <a:off x="1701920" y="2588134"/>
              <a:ext cx="163425" cy="910166"/>
            </a:xfrm>
            <a:prstGeom prst="leftBracket">
              <a:avLst>
                <a:gd name="adj" fmla="val 0"/>
              </a:avLst>
            </a:prstGeom>
            <a:ln>
              <a:solidFill>
                <a:schemeClr val="accent6"/>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r"/>
              <a:endParaRPr lang="en-US" sz="1836">
                <a:solidFill>
                  <a:srgbClr val="FFFFFF"/>
                </a:solidFill>
              </a:endParaRPr>
            </a:p>
          </p:txBody>
        </p:sp>
        <p:cxnSp>
          <p:nvCxnSpPr>
            <p:cNvPr id="50" name="Straight Connector 49"/>
            <p:cNvCxnSpPr/>
            <p:nvPr/>
          </p:nvCxnSpPr>
          <p:spPr>
            <a:xfrm flipH="1" flipV="1">
              <a:off x="1865351" y="3032956"/>
              <a:ext cx="3042329" cy="2778"/>
            </a:xfrm>
            <a:prstGeom prst="line">
              <a:avLst/>
            </a:prstGeom>
            <a:ln>
              <a:solidFill>
                <a:schemeClr val="accent6"/>
              </a:solidFill>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51" name="Rectangle 50"/>
            <p:cNvSpPr/>
            <p:nvPr/>
          </p:nvSpPr>
          <p:spPr>
            <a:xfrm>
              <a:off x="136327" y="2724395"/>
              <a:ext cx="1627108" cy="644528"/>
            </a:xfrm>
            <a:prstGeom prst="rect">
              <a:avLst/>
            </a:prstGeom>
          </p:spPr>
          <p:txBody>
            <a:bodyPr wrap="square">
              <a:spAutoFit/>
            </a:bodyPr>
            <a:lstStyle/>
            <a:p>
              <a:pPr algn="r">
                <a:buClr>
                  <a:srgbClr val="800000"/>
                </a:buClr>
              </a:pPr>
              <a:r>
                <a:rPr lang="en-US" sz="1836" i="1" dirty="0" smtClean="0">
                  <a:solidFill>
                    <a:srgbClr val="FFFFFF">
                      <a:lumMod val="65000"/>
                      <a:lumOff val="35000"/>
                    </a:srgbClr>
                  </a:solidFill>
                </a:rPr>
                <a:t>Google is a ways behind</a:t>
              </a:r>
              <a:endParaRPr lang="en-US" sz="1836" i="1" dirty="0">
                <a:solidFill>
                  <a:srgbClr val="FFFFFF">
                    <a:lumMod val="65000"/>
                    <a:lumOff val="35000"/>
                  </a:srgbClr>
                </a:solidFill>
              </a:endParaRPr>
            </a:p>
          </p:txBody>
        </p:sp>
      </p:grpSp>
      <p:grpSp>
        <p:nvGrpSpPr>
          <p:cNvPr id="52" name="Group 51"/>
          <p:cNvGrpSpPr/>
          <p:nvPr/>
        </p:nvGrpSpPr>
        <p:grpSpPr>
          <a:xfrm>
            <a:off x="8434662" y="1571074"/>
            <a:ext cx="3129918" cy="939874"/>
            <a:chOff x="6848666" y="1399895"/>
            <a:chExt cx="3721924" cy="921528"/>
          </a:xfrm>
        </p:grpSpPr>
        <p:sp>
          <p:nvSpPr>
            <p:cNvPr id="53" name="Left Bracket 52"/>
            <p:cNvSpPr/>
            <p:nvPr/>
          </p:nvSpPr>
          <p:spPr>
            <a:xfrm>
              <a:off x="8633693" y="1399895"/>
              <a:ext cx="223714" cy="921528"/>
            </a:xfrm>
            <a:prstGeom prst="leftBracket">
              <a:avLst>
                <a:gd name="adj" fmla="val 0"/>
              </a:avLst>
            </a:prstGeom>
            <a:ln>
              <a:solidFill>
                <a:schemeClr val="accent6"/>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36">
                <a:solidFill>
                  <a:srgbClr val="FFFFFF"/>
                </a:solidFill>
              </a:endParaRPr>
            </a:p>
          </p:txBody>
        </p:sp>
        <p:cxnSp>
          <p:nvCxnSpPr>
            <p:cNvPr id="54" name="Straight Connector 53"/>
            <p:cNvCxnSpPr/>
            <p:nvPr/>
          </p:nvCxnSpPr>
          <p:spPr>
            <a:xfrm flipV="1">
              <a:off x="6848666" y="2145295"/>
              <a:ext cx="1789215" cy="1726"/>
            </a:xfrm>
            <a:prstGeom prst="line">
              <a:avLst/>
            </a:prstGeom>
            <a:ln>
              <a:solidFill>
                <a:schemeClr val="accent6"/>
              </a:solidFill>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8796464" y="1399895"/>
              <a:ext cx="1774126" cy="921527"/>
            </a:xfrm>
            <a:prstGeom prst="rect">
              <a:avLst/>
            </a:prstGeom>
          </p:spPr>
          <p:txBody>
            <a:bodyPr wrap="square">
              <a:spAutoFit/>
            </a:bodyPr>
            <a:lstStyle/>
            <a:p>
              <a:pPr>
                <a:buClr>
                  <a:srgbClr val="800000"/>
                </a:buClr>
              </a:pPr>
              <a:r>
                <a:rPr lang="en-US" sz="1836" i="1" dirty="0" smtClean="0">
                  <a:solidFill>
                    <a:srgbClr val="FFFFFF">
                      <a:lumMod val="65000"/>
                      <a:lumOff val="35000"/>
                    </a:srgbClr>
                  </a:solidFill>
                </a:rPr>
                <a:t>AWS is in the Leaders Quadrant</a:t>
              </a:r>
              <a:endParaRPr lang="en-US" sz="1836" i="1" dirty="0">
                <a:solidFill>
                  <a:srgbClr val="FFFFFF">
                    <a:lumMod val="65000"/>
                    <a:lumOff val="35000"/>
                  </a:srgbClr>
                </a:solidFill>
              </a:endParaRPr>
            </a:p>
          </p:txBody>
        </p:sp>
      </p:grpSp>
      <p:grpSp>
        <p:nvGrpSpPr>
          <p:cNvPr id="22" name="Group 21"/>
          <p:cNvGrpSpPr/>
          <p:nvPr/>
        </p:nvGrpSpPr>
        <p:grpSpPr>
          <a:xfrm>
            <a:off x="5153676" y="5073135"/>
            <a:ext cx="6426461" cy="921157"/>
            <a:chOff x="3062926" y="2071560"/>
            <a:chExt cx="7797256" cy="921525"/>
          </a:xfrm>
        </p:grpSpPr>
        <p:sp>
          <p:nvSpPr>
            <p:cNvPr id="23" name="Left Bracket 22"/>
            <p:cNvSpPr/>
            <p:nvPr/>
          </p:nvSpPr>
          <p:spPr>
            <a:xfrm>
              <a:off x="8633693" y="2071561"/>
              <a:ext cx="223714" cy="920089"/>
            </a:xfrm>
            <a:prstGeom prst="leftBracket">
              <a:avLst>
                <a:gd name="adj" fmla="val 0"/>
              </a:avLst>
            </a:prstGeom>
            <a:ln>
              <a:solidFill>
                <a:schemeClr val="accent6"/>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799">
                <a:solidFill>
                  <a:srgbClr val="FFFFFF"/>
                </a:solidFill>
              </a:endParaRPr>
            </a:p>
          </p:txBody>
        </p:sp>
        <p:sp>
          <p:nvSpPr>
            <p:cNvPr id="24" name="Rectangle 23"/>
            <p:cNvSpPr/>
            <p:nvPr/>
          </p:nvSpPr>
          <p:spPr>
            <a:xfrm>
              <a:off x="8814221" y="2071560"/>
              <a:ext cx="2045961" cy="921525"/>
            </a:xfrm>
            <a:prstGeom prst="rect">
              <a:avLst/>
            </a:prstGeom>
          </p:spPr>
          <p:txBody>
            <a:bodyPr wrap="square">
              <a:spAutoFit/>
            </a:bodyPr>
            <a:lstStyle/>
            <a:p>
              <a:pPr>
                <a:buClr>
                  <a:srgbClr val="800000"/>
                </a:buClr>
              </a:pPr>
              <a:r>
                <a:rPr lang="en-US" sz="1799" i="1" dirty="0">
                  <a:solidFill>
                    <a:srgbClr val="FFFFFF">
                      <a:lumMod val="65000"/>
                      <a:lumOff val="35000"/>
                    </a:srgbClr>
                  </a:solidFill>
                </a:rPr>
                <a:t>The traditional enterprise vendors</a:t>
              </a:r>
            </a:p>
          </p:txBody>
        </p:sp>
        <p:cxnSp>
          <p:nvCxnSpPr>
            <p:cNvPr id="25" name="Straight Connector 24"/>
            <p:cNvCxnSpPr/>
            <p:nvPr/>
          </p:nvCxnSpPr>
          <p:spPr>
            <a:xfrm>
              <a:off x="3493253" y="2393957"/>
              <a:ext cx="5144631" cy="1"/>
            </a:xfrm>
            <a:prstGeom prst="line">
              <a:avLst/>
            </a:prstGeom>
            <a:ln>
              <a:solidFill>
                <a:schemeClr val="accent6"/>
              </a:solidFill>
              <a:headEnd type="oval"/>
              <a:tailEnd type="none"/>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062926" y="2615826"/>
              <a:ext cx="5570768" cy="3543"/>
            </a:xfrm>
            <a:prstGeom prst="line">
              <a:avLst/>
            </a:prstGeom>
            <a:ln>
              <a:solidFill>
                <a:schemeClr val="accent6"/>
              </a:solidFill>
              <a:headEnd type="oval"/>
              <a:tailEnd type="non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559142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right)">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right)">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right)">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Summarizing the Public Cloud MQs</a:t>
            </a:r>
            <a:endParaRPr lang="en-US" dirty="0"/>
          </a:p>
        </p:txBody>
      </p:sp>
      <p:grpSp>
        <p:nvGrpSpPr>
          <p:cNvPr id="21" name="Group 20"/>
          <p:cNvGrpSpPr/>
          <p:nvPr/>
        </p:nvGrpSpPr>
        <p:grpSpPr>
          <a:xfrm>
            <a:off x="503237" y="2963862"/>
            <a:ext cx="3305023" cy="3889798"/>
            <a:chOff x="503237" y="2963862"/>
            <a:chExt cx="3305023" cy="3889798"/>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3237" y="2963862"/>
              <a:ext cx="3305023" cy="3305023"/>
            </a:xfrm>
            <a:prstGeom prst="rect">
              <a:avLst/>
            </a:prstGeom>
          </p:spPr>
        </p:pic>
        <p:sp>
          <p:nvSpPr>
            <p:cNvPr id="7" name="Rectangle 6"/>
            <p:cNvSpPr/>
            <p:nvPr/>
          </p:nvSpPr>
          <p:spPr>
            <a:xfrm>
              <a:off x="503237" y="6268885"/>
              <a:ext cx="3305023" cy="584775"/>
            </a:xfrm>
            <a:prstGeom prst="rect">
              <a:avLst/>
            </a:prstGeom>
          </p:spPr>
          <p:txBody>
            <a:bodyPr wrap="square">
              <a:spAutoFit/>
            </a:bodyPr>
            <a:lstStyle/>
            <a:p>
              <a:pPr algn="ctr">
                <a:buClr>
                  <a:srgbClr val="800000"/>
                </a:buClr>
              </a:pPr>
              <a:r>
                <a:rPr lang="en-US" sz="3200" b="1" dirty="0" smtClean="0">
                  <a:solidFill>
                    <a:srgbClr val="FFFFFF">
                      <a:lumMod val="65000"/>
                      <a:lumOff val="35000"/>
                    </a:srgbClr>
                  </a:solidFill>
                </a:rPr>
                <a:t>IaaS</a:t>
              </a:r>
              <a:endParaRPr lang="en-US" sz="3200" b="1" dirty="0">
                <a:solidFill>
                  <a:srgbClr val="FFFFFF">
                    <a:lumMod val="65000"/>
                    <a:lumOff val="35000"/>
                  </a:srgbClr>
                </a:solidFill>
              </a:endParaRPr>
            </a:p>
          </p:txBody>
        </p:sp>
      </p:grpSp>
      <p:grpSp>
        <p:nvGrpSpPr>
          <p:cNvPr id="22" name="Group 21"/>
          <p:cNvGrpSpPr/>
          <p:nvPr/>
        </p:nvGrpSpPr>
        <p:grpSpPr>
          <a:xfrm>
            <a:off x="4576287" y="2963863"/>
            <a:ext cx="3324934" cy="3903125"/>
            <a:chOff x="4576287" y="2963863"/>
            <a:chExt cx="3324934" cy="3903125"/>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6287" y="2963863"/>
              <a:ext cx="3318350" cy="3318350"/>
            </a:xfrm>
            <a:prstGeom prst="rect">
              <a:avLst/>
            </a:prstGeom>
          </p:spPr>
        </p:pic>
        <p:sp>
          <p:nvSpPr>
            <p:cNvPr id="8" name="Rectangle 7"/>
            <p:cNvSpPr/>
            <p:nvPr/>
          </p:nvSpPr>
          <p:spPr>
            <a:xfrm>
              <a:off x="4596198" y="6282213"/>
              <a:ext cx="3305023" cy="584775"/>
            </a:xfrm>
            <a:prstGeom prst="rect">
              <a:avLst/>
            </a:prstGeom>
          </p:spPr>
          <p:txBody>
            <a:bodyPr wrap="square">
              <a:spAutoFit/>
            </a:bodyPr>
            <a:lstStyle/>
            <a:p>
              <a:pPr algn="ctr">
                <a:buClr>
                  <a:srgbClr val="800000"/>
                </a:buClr>
              </a:pPr>
              <a:r>
                <a:rPr lang="en-US" sz="3200" b="1" dirty="0">
                  <a:solidFill>
                    <a:srgbClr val="FFFFFF">
                      <a:lumMod val="65000"/>
                      <a:lumOff val="35000"/>
                    </a:srgbClr>
                  </a:solidFill>
                </a:rPr>
                <a:t>P</a:t>
              </a:r>
              <a:r>
                <a:rPr lang="en-US" sz="3200" b="1" dirty="0" smtClean="0">
                  <a:solidFill>
                    <a:srgbClr val="FFFFFF">
                      <a:lumMod val="65000"/>
                      <a:lumOff val="35000"/>
                    </a:srgbClr>
                  </a:solidFill>
                </a:rPr>
                <a:t>aaS</a:t>
              </a:r>
              <a:endParaRPr lang="en-US" sz="3200" b="1" dirty="0">
                <a:solidFill>
                  <a:srgbClr val="FFFFFF">
                    <a:lumMod val="65000"/>
                    <a:lumOff val="35000"/>
                  </a:srgbClr>
                </a:solidFill>
              </a:endParaRPr>
            </a:p>
          </p:txBody>
        </p:sp>
      </p:grpSp>
      <p:grpSp>
        <p:nvGrpSpPr>
          <p:cNvPr id="23" name="Group 22"/>
          <p:cNvGrpSpPr/>
          <p:nvPr/>
        </p:nvGrpSpPr>
        <p:grpSpPr>
          <a:xfrm>
            <a:off x="8580437" y="2963863"/>
            <a:ext cx="3346571" cy="3916453"/>
            <a:chOff x="8580437" y="2963863"/>
            <a:chExt cx="3346571" cy="3916453"/>
          </a:xfrm>
        </p:grpSpPr>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93765" y="2963863"/>
              <a:ext cx="3305022" cy="3305022"/>
            </a:xfrm>
            <a:prstGeom prst="rect">
              <a:avLst/>
            </a:prstGeom>
          </p:spPr>
        </p:pic>
        <p:sp>
          <p:nvSpPr>
            <p:cNvPr id="9" name="Rectangle 8"/>
            <p:cNvSpPr/>
            <p:nvPr/>
          </p:nvSpPr>
          <p:spPr>
            <a:xfrm>
              <a:off x="8580437" y="6295541"/>
              <a:ext cx="3346571" cy="584775"/>
            </a:xfrm>
            <a:prstGeom prst="rect">
              <a:avLst/>
            </a:prstGeom>
          </p:spPr>
          <p:txBody>
            <a:bodyPr wrap="square">
              <a:spAutoFit/>
            </a:bodyPr>
            <a:lstStyle/>
            <a:p>
              <a:pPr algn="ctr">
                <a:buClr>
                  <a:srgbClr val="800000"/>
                </a:buClr>
              </a:pPr>
              <a:r>
                <a:rPr lang="en-US" sz="3200" b="1" dirty="0" smtClean="0">
                  <a:solidFill>
                    <a:srgbClr val="FFFFFF">
                      <a:lumMod val="65000"/>
                      <a:lumOff val="35000"/>
                    </a:srgbClr>
                  </a:solidFill>
                </a:rPr>
                <a:t>Storage</a:t>
              </a:r>
              <a:endParaRPr lang="en-US" sz="3200" b="1" dirty="0">
                <a:solidFill>
                  <a:srgbClr val="FFFFFF">
                    <a:lumMod val="65000"/>
                    <a:lumOff val="35000"/>
                  </a:srgbClr>
                </a:solidFill>
              </a:endParaRPr>
            </a:p>
          </p:txBody>
        </p:sp>
      </p:grpSp>
      <p:grpSp>
        <p:nvGrpSpPr>
          <p:cNvPr id="10" name="Group 9"/>
          <p:cNvGrpSpPr/>
          <p:nvPr/>
        </p:nvGrpSpPr>
        <p:grpSpPr>
          <a:xfrm rot="16200000">
            <a:off x="5500569" y="-1336231"/>
            <a:ext cx="2806927" cy="8229605"/>
            <a:chOff x="3581209" y="3091365"/>
            <a:chExt cx="5274973" cy="8068972"/>
          </a:xfrm>
        </p:grpSpPr>
        <p:sp>
          <p:nvSpPr>
            <p:cNvPr id="11" name="Left Bracket 10"/>
            <p:cNvSpPr/>
            <p:nvPr/>
          </p:nvSpPr>
          <p:spPr>
            <a:xfrm>
              <a:off x="7549504" y="3091365"/>
              <a:ext cx="1011998" cy="8068972"/>
            </a:xfrm>
            <a:prstGeom prst="leftBracket">
              <a:avLst>
                <a:gd name="adj" fmla="val 0"/>
              </a:avLst>
            </a:prstGeom>
            <a:ln>
              <a:solidFill>
                <a:schemeClr val="accent6"/>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36" dirty="0">
                <a:solidFill>
                  <a:srgbClr val="FFFFFF"/>
                </a:solidFill>
              </a:endParaRPr>
            </a:p>
          </p:txBody>
        </p:sp>
        <p:cxnSp>
          <p:nvCxnSpPr>
            <p:cNvPr id="12" name="Straight Connector 11"/>
            <p:cNvCxnSpPr/>
            <p:nvPr/>
          </p:nvCxnSpPr>
          <p:spPr>
            <a:xfrm rot="5400000" flipH="1" flipV="1">
              <a:off x="5687124" y="1602557"/>
              <a:ext cx="40934" cy="3683821"/>
            </a:xfrm>
            <a:prstGeom prst="line">
              <a:avLst/>
            </a:prstGeom>
            <a:ln>
              <a:solidFill>
                <a:schemeClr val="accent6"/>
              </a:solidFill>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rot="5400000">
              <a:off x="4272221" y="6576376"/>
              <a:ext cx="8068972" cy="1098950"/>
            </a:xfrm>
            <a:prstGeom prst="rect">
              <a:avLst/>
            </a:prstGeom>
          </p:spPr>
          <p:txBody>
            <a:bodyPr wrap="square">
              <a:spAutoFit/>
            </a:bodyPr>
            <a:lstStyle/>
            <a:p>
              <a:pPr algn="ctr">
                <a:buClr>
                  <a:srgbClr val="800000"/>
                </a:buClr>
              </a:pPr>
              <a:r>
                <a:rPr lang="en-US" sz="3200" i="1" dirty="0" smtClean="0">
                  <a:solidFill>
                    <a:srgbClr val="FFFFFF">
                      <a:lumMod val="65000"/>
                      <a:lumOff val="35000"/>
                    </a:srgbClr>
                  </a:solidFill>
                </a:rPr>
                <a:t>Microsoft</a:t>
              </a:r>
              <a:endParaRPr lang="en-US" sz="1836" i="1" dirty="0">
                <a:solidFill>
                  <a:srgbClr val="FFFFFF">
                    <a:lumMod val="65000"/>
                    <a:lumOff val="35000"/>
                  </a:srgbClr>
                </a:solidFill>
              </a:endParaRPr>
            </a:p>
          </p:txBody>
        </p:sp>
        <p:cxnSp>
          <p:nvCxnSpPr>
            <p:cNvPr id="14" name="Straight Connector 13"/>
            <p:cNvCxnSpPr/>
            <p:nvPr/>
          </p:nvCxnSpPr>
          <p:spPr>
            <a:xfrm rot="5400000" flipH="1" flipV="1">
              <a:off x="5560458" y="5071895"/>
              <a:ext cx="9796" cy="3968294"/>
            </a:xfrm>
            <a:prstGeom prst="line">
              <a:avLst/>
            </a:prstGeom>
            <a:ln>
              <a:solidFill>
                <a:schemeClr val="accent6"/>
              </a:solidFill>
              <a:headEnd type="oval"/>
              <a:tailEnd type="none"/>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flipH="1" flipV="1">
              <a:off x="5879637" y="9269540"/>
              <a:ext cx="3204" cy="3336529"/>
            </a:xfrm>
            <a:prstGeom prst="line">
              <a:avLst/>
            </a:prstGeom>
            <a:ln>
              <a:solidFill>
                <a:schemeClr val="accent6"/>
              </a:solidFill>
              <a:headEnd type="oval"/>
              <a:tailEnd type="none"/>
            </a:ln>
            <a:effectLst/>
          </p:spPr>
          <p:style>
            <a:lnRef idx="2">
              <a:schemeClr val="accent1"/>
            </a:lnRef>
            <a:fillRef idx="0">
              <a:schemeClr val="accent1"/>
            </a:fillRef>
            <a:effectRef idx="1">
              <a:schemeClr val="accent1"/>
            </a:effectRef>
            <a:fontRef idx="minor">
              <a:schemeClr val="tx1"/>
            </a:fontRef>
          </p:style>
        </p:cxnSp>
      </p:grpSp>
      <p:grpSp>
        <p:nvGrpSpPr>
          <p:cNvPr id="32" name="Group 31"/>
          <p:cNvGrpSpPr/>
          <p:nvPr/>
        </p:nvGrpSpPr>
        <p:grpSpPr>
          <a:xfrm>
            <a:off x="3017837" y="3916569"/>
            <a:ext cx="8181705" cy="635078"/>
            <a:chOff x="3017837" y="3916569"/>
            <a:chExt cx="8181705" cy="635078"/>
          </a:xfrm>
        </p:grpSpPr>
        <p:sp>
          <p:nvSpPr>
            <p:cNvPr id="26" name="Rounded Rectangle 25"/>
            <p:cNvSpPr/>
            <p:nvPr/>
          </p:nvSpPr>
          <p:spPr bwMode="auto">
            <a:xfrm>
              <a:off x="3017837" y="4106860"/>
              <a:ext cx="491652" cy="304801"/>
            </a:xfrm>
            <a:prstGeom prst="roundRect">
              <a:avLst/>
            </a:prstGeom>
            <a:ln>
              <a:solidFill>
                <a:schemeClr val="accent6"/>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36" dirty="0">
                <a:solidFill>
                  <a:srgbClr val="FFFFFF"/>
                </a:solidFill>
              </a:endParaRPr>
            </a:p>
          </p:txBody>
        </p:sp>
        <p:sp>
          <p:nvSpPr>
            <p:cNvPr id="28" name="Rounded Rectangle 27"/>
            <p:cNvSpPr/>
            <p:nvPr/>
          </p:nvSpPr>
          <p:spPr bwMode="auto">
            <a:xfrm>
              <a:off x="6582012" y="4246846"/>
              <a:ext cx="491652" cy="304801"/>
            </a:xfrm>
            <a:prstGeom prst="roundRect">
              <a:avLst/>
            </a:prstGeom>
            <a:ln>
              <a:solidFill>
                <a:schemeClr val="accent6"/>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36" dirty="0">
                <a:solidFill>
                  <a:srgbClr val="FFFFFF"/>
                </a:solidFill>
              </a:endParaRPr>
            </a:p>
          </p:txBody>
        </p:sp>
        <p:sp>
          <p:nvSpPr>
            <p:cNvPr id="29" name="Rounded Rectangle 28"/>
            <p:cNvSpPr/>
            <p:nvPr/>
          </p:nvSpPr>
          <p:spPr bwMode="auto">
            <a:xfrm>
              <a:off x="10707890" y="3916569"/>
              <a:ext cx="491652" cy="304801"/>
            </a:xfrm>
            <a:prstGeom prst="roundRect">
              <a:avLst/>
            </a:prstGeom>
            <a:ln>
              <a:solidFill>
                <a:schemeClr val="accent6"/>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36" dirty="0">
                <a:solidFill>
                  <a:srgbClr val="FFFFFF"/>
                </a:solidFill>
              </a:endParaRPr>
            </a:p>
          </p:txBody>
        </p:sp>
      </p:grpSp>
    </p:spTree>
    <p:extLst>
      <p:ext uri="{BB962C8B-B14F-4D97-AF65-F5344CB8AC3E}">
        <p14:creationId xmlns:p14="http://schemas.microsoft.com/office/powerpoint/2010/main" val="19578555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Public Cloud Platforms for Enterprises</a:t>
            </a:r>
            <a:br>
              <a:rPr lang="en-US" dirty="0" smtClean="0"/>
            </a:br>
            <a:r>
              <a:rPr lang="en-US" sz="3200" dirty="0">
                <a:solidFill>
                  <a:schemeClr val="tx1"/>
                </a:solidFill>
              </a:rPr>
              <a:t>A summary</a:t>
            </a:r>
          </a:p>
        </p:txBody>
      </p:sp>
      <p:grpSp>
        <p:nvGrpSpPr>
          <p:cNvPr id="2" name="Group 1"/>
          <p:cNvGrpSpPr/>
          <p:nvPr/>
        </p:nvGrpSpPr>
        <p:grpSpPr>
          <a:xfrm>
            <a:off x="884237" y="1719488"/>
            <a:ext cx="1905000" cy="4648200"/>
            <a:chOff x="884237" y="1719488"/>
            <a:chExt cx="1905000" cy="4648200"/>
          </a:xfrm>
        </p:grpSpPr>
        <p:cxnSp>
          <p:nvCxnSpPr>
            <p:cNvPr id="5" name="Straight Connector 4"/>
            <p:cNvCxnSpPr/>
            <p:nvPr/>
          </p:nvCxnSpPr>
          <p:spPr>
            <a:xfrm flipV="1">
              <a:off x="2789237" y="1719488"/>
              <a:ext cx="0" cy="4648200"/>
            </a:xfrm>
            <a:prstGeom prst="line">
              <a:avLst/>
            </a:prstGeom>
            <a:ln w="6032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84237" y="3083854"/>
              <a:ext cx="1752599" cy="960263"/>
            </a:xfrm>
            <a:prstGeom prst="rect">
              <a:avLst/>
            </a:prstGeom>
            <a:noFill/>
          </p:spPr>
          <p:txBody>
            <a:bodyPr wrap="square" lIns="182880" tIns="146304" rIns="182880" bIns="146304" rtlCol="0">
              <a:spAutoFit/>
            </a:bodyPr>
            <a:lstStyle/>
            <a:p>
              <a:pPr algn="r">
                <a:lnSpc>
                  <a:spcPct val="90000"/>
                </a:lnSpc>
                <a:spcAft>
                  <a:spcPts val="600"/>
                </a:spcAft>
              </a:pPr>
              <a:r>
                <a:rPr lang="en-US" sz="2400" b="1" i="1" dirty="0" smtClean="0">
                  <a:gradFill>
                    <a:gsLst>
                      <a:gs pos="2917">
                        <a:srgbClr val="FFFFFF"/>
                      </a:gs>
                      <a:gs pos="30000">
                        <a:srgbClr val="FFFFFF"/>
                      </a:gs>
                    </a:gsLst>
                    <a:lin ang="5400000" scaled="0"/>
                  </a:gradFill>
                </a:rPr>
                <a:t>Cloud Strength</a:t>
              </a:r>
            </a:p>
          </p:txBody>
        </p:sp>
      </p:grpSp>
      <p:grpSp>
        <p:nvGrpSpPr>
          <p:cNvPr id="4" name="Group 3"/>
          <p:cNvGrpSpPr/>
          <p:nvPr/>
        </p:nvGrpSpPr>
        <p:grpSpPr>
          <a:xfrm>
            <a:off x="2789235" y="6367688"/>
            <a:ext cx="7239002" cy="627864"/>
            <a:chOff x="2789235" y="6367688"/>
            <a:chExt cx="7239002" cy="627864"/>
          </a:xfrm>
        </p:grpSpPr>
        <p:sp>
          <p:nvSpPr>
            <p:cNvPr id="13" name="TextBox 12"/>
            <p:cNvSpPr txBox="1"/>
            <p:nvPr/>
          </p:nvSpPr>
          <p:spPr>
            <a:xfrm>
              <a:off x="2789235" y="6367688"/>
              <a:ext cx="7239002"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b="1" i="1" dirty="0" smtClean="0">
                  <a:gradFill>
                    <a:gsLst>
                      <a:gs pos="2917">
                        <a:srgbClr val="FFFFFF"/>
                      </a:gs>
                      <a:gs pos="30000">
                        <a:srgbClr val="FFFFFF"/>
                      </a:gs>
                    </a:gsLst>
                    <a:lin ang="5400000" scaled="0"/>
                  </a:gradFill>
                </a:rPr>
                <a:t>Enterprise Strength</a:t>
              </a:r>
            </a:p>
          </p:txBody>
        </p:sp>
        <p:cxnSp>
          <p:nvCxnSpPr>
            <p:cNvPr id="9" name="Straight Connector 8"/>
            <p:cNvCxnSpPr/>
            <p:nvPr/>
          </p:nvCxnSpPr>
          <p:spPr>
            <a:xfrm>
              <a:off x="2789237" y="6367688"/>
              <a:ext cx="7239000" cy="0"/>
            </a:xfrm>
            <a:prstGeom prst="line">
              <a:avLst/>
            </a:prstGeom>
            <a:ln w="6032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7105049" y="5043487"/>
            <a:ext cx="2108242" cy="1227773"/>
            <a:chOff x="7105049" y="5043487"/>
            <a:chExt cx="2108242" cy="1227773"/>
          </a:xfrm>
        </p:grpSpPr>
        <p:sp>
          <p:nvSpPr>
            <p:cNvPr id="17" name="TextBox 16"/>
            <p:cNvSpPr txBox="1"/>
            <p:nvPr/>
          </p:nvSpPr>
          <p:spPr>
            <a:xfrm>
              <a:off x="8351837" y="5354022"/>
              <a:ext cx="861454" cy="572464"/>
            </a:xfrm>
            <a:prstGeom prst="rect">
              <a:avLst/>
            </a:prstGeom>
          </p:spPr>
          <p:style>
            <a:lnRef idx="0">
              <a:schemeClr val="accent3"/>
            </a:lnRef>
            <a:fillRef idx="3">
              <a:schemeClr val="accent3"/>
            </a:fillRef>
            <a:effectRef idx="3">
              <a:schemeClr val="accent3"/>
            </a:effectRef>
            <a:fontRef idx="minor">
              <a:schemeClr val="lt1"/>
            </a:fontRef>
          </p:style>
          <p:txBody>
            <a:bodyPr wrap="none" lIns="182880" tIns="146304" rIns="182880" bIns="146304" rtlCol="0">
              <a:spAutoFit/>
            </a:bodyPr>
            <a:lstStyle/>
            <a:p>
              <a:pPr>
                <a:lnSpc>
                  <a:spcPct val="90000"/>
                </a:lnSpc>
                <a:spcAft>
                  <a:spcPts val="600"/>
                </a:spcAft>
              </a:pPr>
              <a:r>
                <a:rPr lang="en-US" sz="2000" b="1" dirty="0" smtClean="0">
                  <a:solidFill>
                    <a:srgbClr val="FFFFFF"/>
                  </a:solidFill>
                </a:rPr>
                <a:t>IBM</a:t>
              </a:r>
            </a:p>
          </p:txBody>
        </p:sp>
        <p:sp>
          <p:nvSpPr>
            <p:cNvPr id="18" name="TextBox 17"/>
            <p:cNvSpPr txBox="1"/>
            <p:nvPr/>
          </p:nvSpPr>
          <p:spPr>
            <a:xfrm>
              <a:off x="7105049" y="5698796"/>
              <a:ext cx="1370183" cy="572464"/>
            </a:xfrm>
            <a:prstGeom prst="rect">
              <a:avLst/>
            </a:prstGeom>
          </p:spPr>
          <p:style>
            <a:lnRef idx="0">
              <a:schemeClr val="accent3"/>
            </a:lnRef>
            <a:fillRef idx="3">
              <a:schemeClr val="accent3"/>
            </a:fillRef>
            <a:effectRef idx="3">
              <a:schemeClr val="accent3"/>
            </a:effectRef>
            <a:fontRef idx="minor">
              <a:schemeClr val="lt1"/>
            </a:fontRef>
          </p:style>
          <p:txBody>
            <a:bodyPr wrap="none" lIns="182880" tIns="146304" rIns="182880" bIns="146304" rtlCol="0">
              <a:spAutoFit/>
            </a:bodyPr>
            <a:lstStyle/>
            <a:p>
              <a:pPr>
                <a:lnSpc>
                  <a:spcPct val="90000"/>
                </a:lnSpc>
                <a:spcAft>
                  <a:spcPts val="600"/>
                </a:spcAft>
              </a:pPr>
              <a:r>
                <a:rPr lang="en-US" sz="2000" b="1" dirty="0" smtClean="0">
                  <a:solidFill>
                    <a:srgbClr val="FFFFFF"/>
                  </a:solidFill>
                </a:rPr>
                <a:t>VMware</a:t>
              </a:r>
            </a:p>
          </p:txBody>
        </p:sp>
        <p:sp>
          <p:nvSpPr>
            <p:cNvPr id="19" name="TextBox 18"/>
            <p:cNvSpPr txBox="1"/>
            <p:nvPr/>
          </p:nvSpPr>
          <p:spPr>
            <a:xfrm>
              <a:off x="7428343" y="5043487"/>
              <a:ext cx="723596" cy="572464"/>
            </a:xfrm>
            <a:prstGeom prst="rect">
              <a:avLst/>
            </a:prstGeom>
          </p:spPr>
          <p:style>
            <a:lnRef idx="0">
              <a:schemeClr val="accent3"/>
            </a:lnRef>
            <a:fillRef idx="3">
              <a:schemeClr val="accent3"/>
            </a:fillRef>
            <a:effectRef idx="3">
              <a:schemeClr val="accent3"/>
            </a:effectRef>
            <a:fontRef idx="minor">
              <a:schemeClr val="lt1"/>
            </a:fontRef>
          </p:style>
          <p:txBody>
            <a:bodyPr wrap="none" lIns="182880" tIns="146304" rIns="182880" bIns="146304" rtlCol="0">
              <a:spAutoFit/>
            </a:bodyPr>
            <a:lstStyle/>
            <a:p>
              <a:pPr>
                <a:lnSpc>
                  <a:spcPct val="90000"/>
                </a:lnSpc>
                <a:spcAft>
                  <a:spcPts val="600"/>
                </a:spcAft>
              </a:pPr>
              <a:r>
                <a:rPr lang="en-US" sz="2000" b="1" dirty="0" smtClean="0">
                  <a:solidFill>
                    <a:srgbClr val="FFFFFF"/>
                  </a:solidFill>
                </a:rPr>
                <a:t>HP</a:t>
              </a:r>
            </a:p>
          </p:txBody>
        </p:sp>
      </p:grpSp>
      <p:sp>
        <p:nvSpPr>
          <p:cNvPr id="20" name="TextBox 19"/>
          <p:cNvSpPr txBox="1"/>
          <p:nvPr/>
        </p:nvSpPr>
        <p:spPr>
          <a:xfrm>
            <a:off x="7428343" y="2154836"/>
            <a:ext cx="1536254" cy="572464"/>
          </a:xfrm>
          <a:prstGeom prst="rect">
            <a:avLst/>
          </a:prstGeom>
        </p:spPr>
        <p:style>
          <a:lnRef idx="0">
            <a:schemeClr val="accent6"/>
          </a:lnRef>
          <a:fillRef idx="3">
            <a:schemeClr val="accent6"/>
          </a:fillRef>
          <a:effectRef idx="3">
            <a:schemeClr val="accent6"/>
          </a:effectRef>
          <a:fontRef idx="minor">
            <a:schemeClr val="lt1"/>
          </a:fontRef>
        </p:style>
        <p:txBody>
          <a:bodyPr wrap="none" lIns="182880" tIns="146304" rIns="182880" bIns="146304" rtlCol="0">
            <a:spAutoFit/>
          </a:bodyPr>
          <a:lstStyle/>
          <a:p>
            <a:pPr>
              <a:lnSpc>
                <a:spcPct val="90000"/>
              </a:lnSpc>
              <a:spcAft>
                <a:spcPts val="600"/>
              </a:spcAft>
            </a:pPr>
            <a:r>
              <a:rPr lang="en-US" sz="2000" b="1" dirty="0" smtClean="0">
                <a:solidFill>
                  <a:srgbClr val="FFFFFF"/>
                </a:solidFill>
              </a:rPr>
              <a:t>Microsoft</a:t>
            </a:r>
          </a:p>
        </p:txBody>
      </p:sp>
      <p:grpSp>
        <p:nvGrpSpPr>
          <p:cNvPr id="6" name="Group 5"/>
          <p:cNvGrpSpPr/>
          <p:nvPr/>
        </p:nvGrpSpPr>
        <p:grpSpPr>
          <a:xfrm>
            <a:off x="3104581" y="1756571"/>
            <a:ext cx="3477299" cy="1488348"/>
            <a:chOff x="3094037" y="1744662"/>
            <a:chExt cx="3477299" cy="1488348"/>
          </a:xfrm>
        </p:grpSpPr>
        <p:sp>
          <p:nvSpPr>
            <p:cNvPr id="15" name="TextBox 14"/>
            <p:cNvSpPr txBox="1"/>
            <p:nvPr/>
          </p:nvSpPr>
          <p:spPr>
            <a:xfrm>
              <a:off x="3549342" y="1744662"/>
              <a:ext cx="1373495" cy="572464"/>
            </a:xfrm>
            <a:prstGeom prst="rect">
              <a:avLst/>
            </a:prstGeom>
          </p:spPr>
          <p:style>
            <a:lnRef idx="0">
              <a:schemeClr val="accent2"/>
            </a:lnRef>
            <a:fillRef idx="3">
              <a:schemeClr val="accent2"/>
            </a:fillRef>
            <a:effectRef idx="3">
              <a:schemeClr val="accent2"/>
            </a:effectRef>
            <a:fontRef idx="minor">
              <a:schemeClr val="lt1"/>
            </a:fontRef>
          </p:style>
          <p:txBody>
            <a:bodyPr wrap="square" lIns="182880" tIns="146304" rIns="182880" bIns="146304" rtlCol="0">
              <a:spAutoFit/>
            </a:bodyPr>
            <a:lstStyle/>
            <a:p>
              <a:pPr algn="ctr">
                <a:lnSpc>
                  <a:spcPct val="90000"/>
                </a:lnSpc>
                <a:spcAft>
                  <a:spcPts val="600"/>
                </a:spcAft>
              </a:pPr>
              <a:r>
                <a:rPr lang="en-US" sz="2000" b="1" dirty="0" smtClean="0">
                  <a:solidFill>
                    <a:srgbClr val="FFFFFF"/>
                  </a:solidFill>
                </a:rPr>
                <a:t>Amazon</a:t>
              </a:r>
            </a:p>
          </p:txBody>
        </p:sp>
        <p:sp>
          <p:nvSpPr>
            <p:cNvPr id="16" name="TextBox 15"/>
            <p:cNvSpPr txBox="1"/>
            <p:nvPr/>
          </p:nvSpPr>
          <p:spPr>
            <a:xfrm>
              <a:off x="3094037" y="2660546"/>
              <a:ext cx="1359988" cy="572464"/>
            </a:xfrm>
            <a:prstGeom prst="rect">
              <a:avLst/>
            </a:prstGeom>
          </p:spPr>
          <p:style>
            <a:lnRef idx="0">
              <a:schemeClr val="accent2"/>
            </a:lnRef>
            <a:fillRef idx="3">
              <a:schemeClr val="accent2"/>
            </a:fillRef>
            <a:effectRef idx="3">
              <a:schemeClr val="accent2"/>
            </a:effectRef>
            <a:fontRef idx="minor">
              <a:schemeClr val="lt1"/>
            </a:fontRef>
          </p:style>
          <p:txBody>
            <a:bodyPr wrap="square" lIns="182880" tIns="146304" rIns="182880" bIns="146304" rtlCol="0">
              <a:spAutoFit/>
            </a:bodyPr>
            <a:lstStyle>
              <a:defPPr>
                <a:defRPr lang="en-US"/>
              </a:defPPr>
              <a:lvl1pPr>
                <a:lnSpc>
                  <a:spcPct val="90000"/>
                </a:lnSpc>
                <a:spcAft>
                  <a:spcPts val="600"/>
                </a:spcAft>
                <a:defRPr sz="2000" b="1">
                  <a:solidFill>
                    <a:schemeClr val="bg1">
                      <a:lumMod val="50000"/>
                    </a:schemeClr>
                  </a:solidFill>
                </a:defRPr>
              </a:lvl1pPr>
            </a:lstStyle>
            <a:p>
              <a:pPr algn="ctr"/>
              <a:r>
                <a:rPr lang="en-US" dirty="0" smtClean="0">
                  <a:solidFill>
                    <a:srgbClr val="FFFFFF"/>
                  </a:solidFill>
                </a:rPr>
                <a:t>Google</a:t>
              </a:r>
              <a:endParaRPr lang="en-US" dirty="0">
                <a:solidFill>
                  <a:srgbClr val="FFFFFF"/>
                </a:solidFill>
              </a:endParaRPr>
            </a:p>
          </p:txBody>
        </p:sp>
        <p:sp>
          <p:nvSpPr>
            <p:cNvPr id="14" name="TextBox 13"/>
            <p:cNvSpPr txBox="1"/>
            <p:nvPr/>
          </p:nvSpPr>
          <p:spPr>
            <a:xfrm>
              <a:off x="4378893" y="2288383"/>
              <a:ext cx="2192443" cy="572464"/>
            </a:xfrm>
            <a:prstGeom prst="rect">
              <a:avLst/>
            </a:prstGeom>
          </p:spPr>
          <p:style>
            <a:lnRef idx="0">
              <a:schemeClr val="accent2"/>
            </a:lnRef>
            <a:fillRef idx="3">
              <a:schemeClr val="accent2"/>
            </a:fillRef>
            <a:effectRef idx="3">
              <a:schemeClr val="accent2"/>
            </a:effectRef>
            <a:fontRef idx="minor">
              <a:schemeClr val="lt1"/>
            </a:fontRef>
          </p:style>
          <p:txBody>
            <a:bodyPr wrap="square" lIns="182880" tIns="146304" rIns="182880" bIns="146304" rtlCol="0">
              <a:spAutoFit/>
            </a:bodyPr>
            <a:lstStyle>
              <a:defPPr>
                <a:defRPr lang="en-US"/>
              </a:defPPr>
              <a:lvl1pPr>
                <a:lnSpc>
                  <a:spcPct val="90000"/>
                </a:lnSpc>
                <a:spcAft>
                  <a:spcPts val="600"/>
                </a:spcAft>
                <a:defRPr sz="2000" b="1">
                  <a:solidFill>
                    <a:schemeClr val="bg1">
                      <a:lumMod val="50000"/>
                    </a:schemeClr>
                  </a:solidFill>
                </a:defRPr>
              </a:lvl1pPr>
            </a:lstStyle>
            <a:p>
              <a:pPr algn="ctr"/>
              <a:r>
                <a:rPr lang="en-US" dirty="0">
                  <a:solidFill>
                    <a:srgbClr val="FFFFFF"/>
                  </a:solidFill>
                </a:rPr>
                <a:t>Salesforce.com</a:t>
              </a:r>
            </a:p>
          </p:txBody>
        </p:sp>
      </p:grpSp>
    </p:spTree>
    <p:extLst>
      <p:ext uri="{BB962C8B-B14F-4D97-AF65-F5344CB8AC3E}">
        <p14:creationId xmlns:p14="http://schemas.microsoft.com/office/powerpoint/2010/main" val="2766122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Picture</a:t>
            </a:r>
            <a:endParaRPr lang="en-US" dirty="0"/>
          </a:p>
        </p:txBody>
      </p:sp>
    </p:spTree>
    <p:extLst>
      <p:ext uri="{BB962C8B-B14F-4D97-AF65-F5344CB8AC3E}">
        <p14:creationId xmlns:p14="http://schemas.microsoft.com/office/powerpoint/2010/main" val="1750668216"/>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Arrow Connector 37"/>
          <p:cNvCxnSpPr>
            <a:stCxn id="8" idx="0"/>
            <a:endCxn id="57" idx="2"/>
          </p:cNvCxnSpPr>
          <p:nvPr/>
        </p:nvCxnSpPr>
        <p:spPr>
          <a:xfrm flipV="1">
            <a:off x="4431360" y="3878109"/>
            <a:ext cx="1293914" cy="1386027"/>
          </a:xfrm>
          <a:prstGeom prst="straightConnector1">
            <a:avLst/>
          </a:prstGeom>
          <a:ln w="34925">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44" name="Oval 43"/>
          <p:cNvSpPr/>
          <p:nvPr/>
        </p:nvSpPr>
        <p:spPr bwMode="auto">
          <a:xfrm>
            <a:off x="2849315" y="2449166"/>
            <a:ext cx="2437420" cy="1153984"/>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8" name="Rounded Rectangle 7"/>
          <p:cNvSpPr/>
          <p:nvPr/>
        </p:nvSpPr>
        <p:spPr bwMode="auto">
          <a:xfrm>
            <a:off x="3288820" y="5264135"/>
            <a:ext cx="2285080" cy="1071529"/>
          </a:xfrm>
          <a:prstGeom prst="roundRect">
            <a:avLst/>
          </a:prstGeom>
          <a:noFill/>
          <a:ln w="25400">
            <a:solidFill>
              <a:schemeClr val="accent4"/>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3" name="Title 2"/>
          <p:cNvSpPr>
            <a:spLocks noGrp="1"/>
          </p:cNvSpPr>
          <p:nvPr>
            <p:ph type="title"/>
          </p:nvPr>
        </p:nvSpPr>
        <p:spPr/>
        <p:txBody>
          <a:bodyPr/>
          <a:lstStyle/>
          <a:p>
            <a:r>
              <a:rPr lang="en-US" dirty="0" smtClean="0"/>
              <a:t>IT Today: </a:t>
            </a:r>
            <a:r>
              <a:rPr lang="en-US" dirty="0"/>
              <a:t>The New Default </a:t>
            </a:r>
            <a:r>
              <a:rPr lang="en-US" dirty="0" smtClean="0"/>
              <a:t/>
            </a:r>
            <a:br>
              <a:rPr lang="en-US" dirty="0" smtClean="0"/>
            </a:br>
            <a:r>
              <a:rPr lang="en-US" sz="3200" dirty="0">
                <a:solidFill>
                  <a:schemeClr val="tx1"/>
                </a:solidFill>
              </a:rPr>
              <a:t>A more detailed look</a:t>
            </a:r>
          </a:p>
        </p:txBody>
      </p:sp>
      <p:sp>
        <p:nvSpPr>
          <p:cNvPr id="43" name="TextBox 42"/>
          <p:cNvSpPr txBox="1"/>
          <p:nvPr/>
        </p:nvSpPr>
        <p:spPr>
          <a:xfrm>
            <a:off x="3015965" y="2562257"/>
            <a:ext cx="2118431" cy="860112"/>
          </a:xfrm>
          <a:prstGeom prst="rect">
            <a:avLst/>
          </a:prstGeom>
          <a:noFill/>
        </p:spPr>
        <p:txBody>
          <a:bodyPr wrap="square" lIns="182806" tIns="146246" rIns="182806" bIns="146246" rtlCol="0">
            <a:spAutoFit/>
          </a:bodyPr>
          <a:lstStyle/>
          <a:p>
            <a:pPr algn="ctr">
              <a:lnSpc>
                <a:spcPct val="90000"/>
              </a:lnSpc>
              <a:spcAft>
                <a:spcPts val="600"/>
              </a:spcAft>
            </a:pPr>
            <a:r>
              <a:rPr lang="en-US" sz="1999" b="1" dirty="0">
                <a:solidFill>
                  <a:srgbClr val="FFFFFF"/>
                </a:solidFill>
              </a:rPr>
              <a:t>SaaS Applications</a:t>
            </a:r>
          </a:p>
        </p:txBody>
      </p:sp>
      <p:sp>
        <p:nvSpPr>
          <p:cNvPr id="45" name="Oval 44"/>
          <p:cNvSpPr/>
          <p:nvPr/>
        </p:nvSpPr>
        <p:spPr bwMode="auto">
          <a:xfrm>
            <a:off x="5817595" y="2078880"/>
            <a:ext cx="2437420" cy="9437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46" name="TextBox 45"/>
          <p:cNvSpPr txBox="1"/>
          <p:nvPr/>
        </p:nvSpPr>
        <p:spPr>
          <a:xfrm>
            <a:off x="5984245" y="2050045"/>
            <a:ext cx="2118431" cy="938588"/>
          </a:xfrm>
          <a:prstGeom prst="rect">
            <a:avLst/>
          </a:prstGeom>
          <a:noFill/>
        </p:spPr>
        <p:txBody>
          <a:bodyPr wrap="square" lIns="182806" tIns="146246" rIns="182806" bIns="146246" rtlCol="0">
            <a:spAutoFit/>
          </a:bodyPr>
          <a:lstStyle/>
          <a:p>
            <a:pPr algn="ctr">
              <a:lnSpc>
                <a:spcPct val="90000"/>
              </a:lnSpc>
              <a:spcAft>
                <a:spcPts val="600"/>
              </a:spcAft>
            </a:pPr>
            <a:r>
              <a:rPr lang="en-US" sz="1999" b="1" dirty="0">
                <a:solidFill>
                  <a:srgbClr val="FFFFFF"/>
                </a:solidFill>
              </a:rPr>
              <a:t>Custom</a:t>
            </a:r>
          </a:p>
          <a:p>
            <a:pPr algn="ctr">
              <a:lnSpc>
                <a:spcPct val="90000"/>
              </a:lnSpc>
              <a:spcAft>
                <a:spcPts val="600"/>
              </a:spcAft>
            </a:pPr>
            <a:r>
              <a:rPr lang="en-US" sz="1999" b="1" dirty="0">
                <a:solidFill>
                  <a:srgbClr val="FFFFFF"/>
                </a:solidFill>
              </a:rPr>
              <a:t>Applications</a:t>
            </a:r>
          </a:p>
        </p:txBody>
      </p:sp>
      <p:sp>
        <p:nvSpPr>
          <p:cNvPr id="54" name="Rectangle 53"/>
          <p:cNvSpPr/>
          <p:nvPr/>
        </p:nvSpPr>
        <p:spPr bwMode="auto">
          <a:xfrm>
            <a:off x="5665256" y="3087409"/>
            <a:ext cx="2788882" cy="515741"/>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55" name="TextBox 54"/>
          <p:cNvSpPr txBox="1"/>
          <p:nvPr/>
        </p:nvSpPr>
        <p:spPr>
          <a:xfrm>
            <a:off x="5453385" y="3076108"/>
            <a:ext cx="3211874" cy="572233"/>
          </a:xfrm>
          <a:prstGeom prst="rect">
            <a:avLst/>
          </a:prstGeom>
        </p:spPr>
        <p:style>
          <a:lnRef idx="0">
            <a:schemeClr val="accent2"/>
          </a:lnRef>
          <a:fillRef idx="3">
            <a:schemeClr val="accent2"/>
          </a:fillRef>
          <a:effectRef idx="3">
            <a:schemeClr val="accent2"/>
          </a:effectRef>
          <a:fontRef idx="minor">
            <a:schemeClr val="lt1"/>
          </a:fontRef>
        </p:style>
        <p:txBody>
          <a:bodyPr wrap="square" lIns="182806" tIns="146246" rIns="182806" bIns="146246" rtlCol="0">
            <a:spAutoFit/>
          </a:bodyPr>
          <a:lstStyle/>
          <a:p>
            <a:pPr algn="ctr">
              <a:lnSpc>
                <a:spcPct val="90000"/>
              </a:lnSpc>
              <a:spcAft>
                <a:spcPts val="600"/>
              </a:spcAft>
            </a:pPr>
            <a:r>
              <a:rPr lang="en-US" sz="1999" b="1" dirty="0">
                <a:solidFill>
                  <a:srgbClr val="FFFFFF"/>
                </a:solidFill>
              </a:rPr>
              <a:t>Public Cloud Platform</a:t>
            </a:r>
          </a:p>
        </p:txBody>
      </p:sp>
      <p:sp>
        <p:nvSpPr>
          <p:cNvPr id="57" name="Rounded Rectangle 56"/>
          <p:cNvSpPr/>
          <p:nvPr/>
        </p:nvSpPr>
        <p:spPr bwMode="auto">
          <a:xfrm>
            <a:off x="2662346" y="1922108"/>
            <a:ext cx="6125854" cy="1956002"/>
          </a:xfrm>
          <a:prstGeom prst="roundRect">
            <a:avLst/>
          </a:prstGeom>
          <a:noFill/>
          <a:ln w="25400">
            <a:solidFill>
              <a:schemeClr val="accent4"/>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grpSp>
        <p:nvGrpSpPr>
          <p:cNvPr id="5" name="Group 4"/>
          <p:cNvGrpSpPr/>
          <p:nvPr/>
        </p:nvGrpSpPr>
        <p:grpSpPr>
          <a:xfrm>
            <a:off x="8682418" y="1922108"/>
            <a:ext cx="3553198" cy="2912765"/>
            <a:chOff x="8627013" y="1921473"/>
            <a:chExt cx="3554628" cy="2913937"/>
          </a:xfrm>
        </p:grpSpPr>
        <p:sp>
          <p:nvSpPr>
            <p:cNvPr id="9" name="Rectangle 8"/>
            <p:cNvSpPr/>
            <p:nvPr/>
          </p:nvSpPr>
          <p:spPr bwMode="auto">
            <a:xfrm>
              <a:off x="9154929" y="1921473"/>
              <a:ext cx="3026712" cy="28956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61" name="TextBox 60"/>
            <p:cNvSpPr txBox="1"/>
            <p:nvPr/>
          </p:nvSpPr>
          <p:spPr>
            <a:xfrm>
              <a:off x="9284471" y="2016241"/>
              <a:ext cx="1318036" cy="572464"/>
            </a:xfrm>
            <a:prstGeom prst="rect">
              <a:avLst/>
            </a:prstGeom>
          </p:spPr>
          <p:style>
            <a:lnRef idx="1">
              <a:schemeClr val="accent2"/>
            </a:lnRef>
            <a:fillRef idx="3">
              <a:schemeClr val="accent2"/>
            </a:fillRef>
            <a:effectRef idx="2">
              <a:schemeClr val="accent2"/>
            </a:effectRef>
            <a:fontRef idx="minor">
              <a:schemeClr val="lt1"/>
            </a:fontRef>
          </p:style>
          <p:txBody>
            <a:bodyPr wrap="square" lIns="182806" tIns="146246" rIns="182806" bIns="146246" rtlCol="0">
              <a:spAutoFit/>
            </a:bodyPr>
            <a:lstStyle/>
            <a:p>
              <a:pPr algn="ctr">
                <a:lnSpc>
                  <a:spcPct val="90000"/>
                </a:lnSpc>
                <a:spcAft>
                  <a:spcPts val="600"/>
                </a:spcAft>
              </a:pPr>
              <a:r>
                <a:rPr lang="en-US" sz="1999" b="1" i="1" dirty="0">
                  <a:solidFill>
                    <a:srgbClr val="FFFFFF"/>
                  </a:solidFill>
                </a:rPr>
                <a:t>IaaS</a:t>
              </a:r>
            </a:p>
          </p:txBody>
        </p:sp>
        <p:sp>
          <p:nvSpPr>
            <p:cNvPr id="63" name="TextBox 62"/>
            <p:cNvSpPr txBox="1"/>
            <p:nvPr/>
          </p:nvSpPr>
          <p:spPr>
            <a:xfrm>
              <a:off x="10981379" y="4148890"/>
              <a:ext cx="1091783" cy="572464"/>
            </a:xfrm>
            <a:prstGeom prst="rect">
              <a:avLst/>
            </a:prstGeom>
          </p:spPr>
          <p:style>
            <a:lnRef idx="1">
              <a:schemeClr val="accent2"/>
            </a:lnRef>
            <a:fillRef idx="3">
              <a:schemeClr val="accent2"/>
            </a:fillRef>
            <a:effectRef idx="2">
              <a:schemeClr val="accent2"/>
            </a:effectRef>
            <a:fontRef idx="minor">
              <a:schemeClr val="lt1"/>
            </a:fontRef>
          </p:style>
          <p:txBody>
            <a:bodyPr wrap="square" lIns="182806" tIns="146246" rIns="182806" bIns="146246" rtlCol="0">
              <a:spAutoFit/>
            </a:bodyPr>
            <a:lstStyle/>
            <a:p>
              <a:pPr algn="ctr">
                <a:lnSpc>
                  <a:spcPct val="90000"/>
                </a:lnSpc>
                <a:spcAft>
                  <a:spcPts val="600"/>
                </a:spcAft>
              </a:pPr>
              <a:r>
                <a:rPr lang="en-US" sz="1999" b="1" i="1" dirty="0">
                  <a:solidFill>
                    <a:srgbClr val="FFFFFF"/>
                  </a:solidFill>
                </a:rPr>
                <a:t>. . .</a:t>
              </a:r>
            </a:p>
          </p:txBody>
        </p:sp>
        <p:sp>
          <p:nvSpPr>
            <p:cNvPr id="68" name="TextBox 67"/>
            <p:cNvSpPr txBox="1"/>
            <p:nvPr/>
          </p:nvSpPr>
          <p:spPr>
            <a:xfrm>
              <a:off x="9278197" y="2705502"/>
              <a:ext cx="1324310" cy="572464"/>
            </a:xfrm>
            <a:prstGeom prst="rect">
              <a:avLst/>
            </a:prstGeom>
          </p:spPr>
          <p:style>
            <a:lnRef idx="1">
              <a:schemeClr val="accent2"/>
            </a:lnRef>
            <a:fillRef idx="3">
              <a:schemeClr val="accent2"/>
            </a:fillRef>
            <a:effectRef idx="2">
              <a:schemeClr val="accent2"/>
            </a:effectRef>
            <a:fontRef idx="minor">
              <a:schemeClr val="lt1"/>
            </a:fontRef>
          </p:style>
          <p:txBody>
            <a:bodyPr wrap="square" lIns="182806" tIns="146246" rIns="182806" bIns="146246" rtlCol="0">
              <a:spAutoFit/>
            </a:bodyPr>
            <a:lstStyle/>
            <a:p>
              <a:pPr algn="ctr">
                <a:lnSpc>
                  <a:spcPct val="90000"/>
                </a:lnSpc>
                <a:spcAft>
                  <a:spcPts val="600"/>
                </a:spcAft>
              </a:pPr>
              <a:r>
                <a:rPr lang="en-US" sz="1999" b="1" i="1" dirty="0">
                  <a:solidFill>
                    <a:srgbClr val="FFFFFF"/>
                  </a:solidFill>
                </a:rPr>
                <a:t>PaaS</a:t>
              </a:r>
            </a:p>
          </p:txBody>
        </p:sp>
        <p:sp>
          <p:nvSpPr>
            <p:cNvPr id="69" name="TextBox 68"/>
            <p:cNvSpPr txBox="1"/>
            <p:nvPr/>
          </p:nvSpPr>
          <p:spPr>
            <a:xfrm>
              <a:off x="9289057" y="3434214"/>
              <a:ext cx="1313449" cy="572464"/>
            </a:xfrm>
            <a:prstGeom prst="rect">
              <a:avLst/>
            </a:prstGeom>
          </p:spPr>
          <p:style>
            <a:lnRef idx="1">
              <a:schemeClr val="accent2"/>
            </a:lnRef>
            <a:fillRef idx="3">
              <a:schemeClr val="accent2"/>
            </a:fillRef>
            <a:effectRef idx="2">
              <a:schemeClr val="accent2"/>
            </a:effectRef>
            <a:fontRef idx="minor">
              <a:schemeClr val="lt1"/>
            </a:fontRef>
          </p:style>
          <p:txBody>
            <a:bodyPr wrap="square" lIns="182806" tIns="146246" rIns="182806" bIns="146246" rtlCol="0">
              <a:spAutoFit/>
            </a:bodyPr>
            <a:lstStyle/>
            <a:p>
              <a:pPr algn="ctr">
                <a:lnSpc>
                  <a:spcPct val="90000"/>
                </a:lnSpc>
                <a:spcAft>
                  <a:spcPts val="600"/>
                </a:spcAft>
              </a:pPr>
              <a:r>
                <a:rPr lang="en-US" sz="1999" b="1" i="1" dirty="0">
                  <a:solidFill>
                    <a:srgbClr val="FFFFFF"/>
                  </a:solidFill>
                </a:rPr>
                <a:t>Blobs</a:t>
              </a:r>
            </a:p>
          </p:txBody>
        </p:sp>
        <p:sp>
          <p:nvSpPr>
            <p:cNvPr id="70" name="TextBox 69"/>
            <p:cNvSpPr txBox="1"/>
            <p:nvPr/>
          </p:nvSpPr>
          <p:spPr>
            <a:xfrm>
              <a:off x="9277422" y="4153607"/>
              <a:ext cx="1591163" cy="572449"/>
            </a:xfrm>
            <a:prstGeom prst="rect">
              <a:avLst/>
            </a:prstGeom>
          </p:spPr>
          <p:style>
            <a:lnRef idx="1">
              <a:schemeClr val="accent2"/>
            </a:lnRef>
            <a:fillRef idx="3">
              <a:schemeClr val="accent2"/>
            </a:fillRef>
            <a:effectRef idx="2">
              <a:schemeClr val="accent2"/>
            </a:effectRef>
            <a:fontRef idx="minor">
              <a:schemeClr val="lt1"/>
            </a:fontRef>
          </p:style>
          <p:txBody>
            <a:bodyPr wrap="square" lIns="182806" tIns="146246" rIns="182806" bIns="146246" rtlCol="0">
              <a:spAutoFit/>
            </a:bodyPr>
            <a:lstStyle/>
            <a:p>
              <a:pPr algn="ctr">
                <a:lnSpc>
                  <a:spcPct val="90000"/>
                </a:lnSpc>
                <a:spcAft>
                  <a:spcPts val="600"/>
                </a:spcAft>
              </a:pPr>
              <a:r>
                <a:rPr lang="en-US" sz="1999" b="1" i="1" dirty="0">
                  <a:solidFill>
                    <a:srgbClr val="FFFFFF"/>
                  </a:solidFill>
                </a:rPr>
                <a:t>Relational</a:t>
              </a:r>
            </a:p>
          </p:txBody>
        </p:sp>
        <p:sp>
          <p:nvSpPr>
            <p:cNvPr id="71" name="TextBox 70"/>
            <p:cNvSpPr txBox="1"/>
            <p:nvPr/>
          </p:nvSpPr>
          <p:spPr>
            <a:xfrm>
              <a:off x="10714569" y="2013318"/>
              <a:ext cx="1355010" cy="572464"/>
            </a:xfrm>
            <a:prstGeom prst="rect">
              <a:avLst/>
            </a:prstGeom>
          </p:spPr>
          <p:style>
            <a:lnRef idx="1">
              <a:schemeClr val="accent2"/>
            </a:lnRef>
            <a:fillRef idx="3">
              <a:schemeClr val="accent2"/>
            </a:fillRef>
            <a:effectRef idx="2">
              <a:schemeClr val="accent2"/>
            </a:effectRef>
            <a:fontRef idx="minor">
              <a:schemeClr val="lt1"/>
            </a:fontRef>
          </p:style>
          <p:txBody>
            <a:bodyPr wrap="square" lIns="182806" tIns="146246" rIns="182806" bIns="146246" rtlCol="0">
              <a:spAutoFit/>
            </a:bodyPr>
            <a:lstStyle/>
            <a:p>
              <a:pPr algn="ctr">
                <a:lnSpc>
                  <a:spcPct val="90000"/>
                </a:lnSpc>
                <a:spcAft>
                  <a:spcPts val="600"/>
                </a:spcAft>
              </a:pPr>
              <a:r>
                <a:rPr lang="en-US" sz="1999" b="1" i="1" dirty="0">
                  <a:solidFill>
                    <a:srgbClr val="FFFFFF"/>
                  </a:solidFill>
                </a:rPr>
                <a:t>NoSQL</a:t>
              </a:r>
            </a:p>
          </p:txBody>
        </p:sp>
        <p:sp>
          <p:nvSpPr>
            <p:cNvPr id="72" name="TextBox 71"/>
            <p:cNvSpPr txBox="1"/>
            <p:nvPr/>
          </p:nvSpPr>
          <p:spPr>
            <a:xfrm>
              <a:off x="10714569" y="2701054"/>
              <a:ext cx="1355010" cy="572464"/>
            </a:xfrm>
            <a:prstGeom prst="rect">
              <a:avLst/>
            </a:prstGeom>
          </p:spPr>
          <p:style>
            <a:lnRef idx="1">
              <a:schemeClr val="accent2"/>
            </a:lnRef>
            <a:fillRef idx="3">
              <a:schemeClr val="accent2"/>
            </a:fillRef>
            <a:effectRef idx="2">
              <a:schemeClr val="accent2"/>
            </a:effectRef>
            <a:fontRef idx="minor">
              <a:schemeClr val="lt1"/>
            </a:fontRef>
          </p:style>
          <p:txBody>
            <a:bodyPr wrap="square" lIns="182806" tIns="146246" rIns="182806" bIns="146246" rtlCol="0">
              <a:spAutoFit/>
            </a:bodyPr>
            <a:lstStyle/>
            <a:p>
              <a:pPr algn="ctr">
                <a:lnSpc>
                  <a:spcPct val="90000"/>
                </a:lnSpc>
                <a:spcAft>
                  <a:spcPts val="600"/>
                </a:spcAft>
              </a:pPr>
              <a:r>
                <a:rPr lang="en-US" sz="1999" b="1" i="1" dirty="0">
                  <a:solidFill>
                    <a:srgbClr val="FFFFFF"/>
                  </a:solidFill>
                </a:rPr>
                <a:t>Identity</a:t>
              </a:r>
            </a:p>
          </p:txBody>
        </p:sp>
        <p:sp>
          <p:nvSpPr>
            <p:cNvPr id="73" name="TextBox 72"/>
            <p:cNvSpPr txBox="1"/>
            <p:nvPr/>
          </p:nvSpPr>
          <p:spPr>
            <a:xfrm>
              <a:off x="10714569" y="3424972"/>
              <a:ext cx="1355010" cy="572464"/>
            </a:xfrm>
            <a:prstGeom prst="rect">
              <a:avLst/>
            </a:prstGeom>
          </p:spPr>
          <p:style>
            <a:lnRef idx="1">
              <a:schemeClr val="accent2"/>
            </a:lnRef>
            <a:fillRef idx="3">
              <a:schemeClr val="accent2"/>
            </a:fillRef>
            <a:effectRef idx="2">
              <a:schemeClr val="accent2"/>
            </a:effectRef>
            <a:fontRef idx="minor">
              <a:schemeClr val="lt1"/>
            </a:fontRef>
          </p:style>
          <p:txBody>
            <a:bodyPr wrap="square" lIns="182806" tIns="146246" rIns="182806" bIns="146246" rtlCol="0">
              <a:spAutoFit/>
            </a:bodyPr>
            <a:lstStyle/>
            <a:p>
              <a:pPr algn="ctr">
                <a:lnSpc>
                  <a:spcPct val="90000"/>
                </a:lnSpc>
                <a:spcAft>
                  <a:spcPts val="600"/>
                </a:spcAft>
              </a:pPr>
              <a:r>
                <a:rPr lang="en-US" sz="1999" b="1" i="1" dirty="0" smtClean="0">
                  <a:solidFill>
                    <a:srgbClr val="FFFFFF"/>
                  </a:solidFill>
                </a:rPr>
                <a:t>ML</a:t>
              </a:r>
              <a:endParaRPr lang="en-US" sz="1999" b="1" i="1" dirty="0">
                <a:solidFill>
                  <a:srgbClr val="FFFFFF"/>
                </a:solidFill>
              </a:endParaRPr>
            </a:p>
          </p:txBody>
        </p:sp>
        <p:sp>
          <p:nvSpPr>
            <p:cNvPr id="74" name="Trapezoid 3"/>
            <p:cNvSpPr/>
            <p:nvPr/>
          </p:nvSpPr>
          <p:spPr>
            <a:xfrm rot="16200000">
              <a:off x="7451985" y="3122767"/>
              <a:ext cx="2887671" cy="537615"/>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107634"/>
                <a:gd name="connsiteY0" fmla="*/ 2969838 h 2977776"/>
                <a:gd name="connsiteX1" fmla="*/ 1196247 w 3107634"/>
                <a:gd name="connsiteY1" fmla="*/ 0 h 2977776"/>
                <a:gd name="connsiteX2" fmla="*/ 922227 w 3107634"/>
                <a:gd name="connsiteY2" fmla="*/ 134 h 2977776"/>
                <a:gd name="connsiteX3" fmla="*/ 3107634 w 3107634"/>
                <a:gd name="connsiteY3" fmla="*/ 2977776 h 2977776"/>
                <a:gd name="connsiteX4" fmla="*/ 0 w 3107634"/>
                <a:gd name="connsiteY4" fmla="*/ 2969838 h 2977776"/>
                <a:gd name="connsiteX0" fmla="*/ 0 w 3107634"/>
                <a:gd name="connsiteY0" fmla="*/ 2986378 h 2994316"/>
                <a:gd name="connsiteX1" fmla="*/ 927320 w 3107634"/>
                <a:gd name="connsiteY1" fmla="*/ 0 h 2994316"/>
                <a:gd name="connsiteX2" fmla="*/ 922227 w 3107634"/>
                <a:gd name="connsiteY2" fmla="*/ 16674 h 2994316"/>
                <a:gd name="connsiteX3" fmla="*/ 3107634 w 3107634"/>
                <a:gd name="connsiteY3" fmla="*/ 2994316 h 2994316"/>
                <a:gd name="connsiteX4" fmla="*/ 0 w 3107634"/>
                <a:gd name="connsiteY4" fmla="*/ 2986378 h 2994316"/>
                <a:gd name="connsiteX0" fmla="*/ 0 w 3107634"/>
                <a:gd name="connsiteY0" fmla="*/ 3020300 h 3028238"/>
                <a:gd name="connsiteX1" fmla="*/ 927320 w 3107634"/>
                <a:gd name="connsiteY1" fmla="*/ 33922 h 3028238"/>
                <a:gd name="connsiteX2" fmla="*/ 899376 w 3107634"/>
                <a:gd name="connsiteY2" fmla="*/ 0 h 3028238"/>
                <a:gd name="connsiteX3" fmla="*/ 3107634 w 3107634"/>
                <a:gd name="connsiteY3" fmla="*/ 3028238 h 3028238"/>
                <a:gd name="connsiteX4" fmla="*/ 0 w 3107634"/>
                <a:gd name="connsiteY4" fmla="*/ 3020300 h 3028238"/>
                <a:gd name="connsiteX0" fmla="*/ 0 w 3107634"/>
                <a:gd name="connsiteY0" fmla="*/ 2986377 h 2994315"/>
                <a:gd name="connsiteX1" fmla="*/ 927320 w 3107634"/>
                <a:gd name="connsiteY1" fmla="*/ -1 h 2994315"/>
                <a:gd name="connsiteX2" fmla="*/ 1801044 w 3107634"/>
                <a:gd name="connsiteY2" fmla="*/ 770870 h 2994315"/>
                <a:gd name="connsiteX3" fmla="*/ 3107634 w 3107634"/>
                <a:gd name="connsiteY3" fmla="*/ 2994315 h 2994315"/>
                <a:gd name="connsiteX4" fmla="*/ 0 w 3107634"/>
                <a:gd name="connsiteY4" fmla="*/ 2986377 h 2994315"/>
                <a:gd name="connsiteX0" fmla="*/ 0 w 3107634"/>
                <a:gd name="connsiteY0" fmla="*/ 2215506 h 2223444"/>
                <a:gd name="connsiteX1" fmla="*/ 1726911 w 3107634"/>
                <a:gd name="connsiteY1" fmla="*/ 60747 h 2223444"/>
                <a:gd name="connsiteX2" fmla="*/ 1801044 w 3107634"/>
                <a:gd name="connsiteY2" fmla="*/ -1 h 2223444"/>
                <a:gd name="connsiteX3" fmla="*/ 3107634 w 3107634"/>
                <a:gd name="connsiteY3" fmla="*/ 2223444 h 2223444"/>
                <a:gd name="connsiteX4" fmla="*/ 0 w 3107634"/>
                <a:gd name="connsiteY4" fmla="*/ 2215506 h 2223444"/>
                <a:gd name="connsiteX0" fmla="*/ 0 w 3107634"/>
                <a:gd name="connsiteY0" fmla="*/ 2241089 h 2249027"/>
                <a:gd name="connsiteX1" fmla="*/ 1797302 w 3107634"/>
                <a:gd name="connsiteY1" fmla="*/ 0 h 2249027"/>
                <a:gd name="connsiteX2" fmla="*/ 1801044 w 3107634"/>
                <a:gd name="connsiteY2" fmla="*/ 25582 h 2249027"/>
                <a:gd name="connsiteX3" fmla="*/ 3107634 w 3107634"/>
                <a:gd name="connsiteY3" fmla="*/ 2249027 h 2249027"/>
                <a:gd name="connsiteX4" fmla="*/ 0 w 3107634"/>
                <a:gd name="connsiteY4" fmla="*/ 2241089 h 2249027"/>
                <a:gd name="connsiteX0" fmla="*/ 0 w 3138919"/>
                <a:gd name="connsiteY0" fmla="*/ 2241089 h 2241089"/>
                <a:gd name="connsiteX1" fmla="*/ 1797302 w 3138919"/>
                <a:gd name="connsiteY1" fmla="*/ 0 h 2241089"/>
                <a:gd name="connsiteX2" fmla="*/ 1801044 w 3138919"/>
                <a:gd name="connsiteY2" fmla="*/ 25582 h 2241089"/>
                <a:gd name="connsiteX3" fmla="*/ 3138919 w 3138919"/>
                <a:gd name="connsiteY3" fmla="*/ 2187363 h 2241089"/>
                <a:gd name="connsiteX4" fmla="*/ 0 w 3138919"/>
                <a:gd name="connsiteY4" fmla="*/ 2241089 h 2241089"/>
                <a:gd name="connsiteX0" fmla="*/ 0 w 3107634"/>
                <a:gd name="connsiteY0" fmla="*/ 2191761 h 2191761"/>
                <a:gd name="connsiteX1" fmla="*/ 1766017 w 3107634"/>
                <a:gd name="connsiteY1" fmla="*/ 0 h 2191761"/>
                <a:gd name="connsiteX2" fmla="*/ 1769759 w 3107634"/>
                <a:gd name="connsiteY2" fmla="*/ 25582 h 2191761"/>
                <a:gd name="connsiteX3" fmla="*/ 3107634 w 3107634"/>
                <a:gd name="connsiteY3" fmla="*/ 2187363 h 2191761"/>
                <a:gd name="connsiteX4" fmla="*/ 0 w 3107634"/>
                <a:gd name="connsiteY4" fmla="*/ 2191761 h 2191761"/>
                <a:gd name="connsiteX0" fmla="*/ 0 w 3296383"/>
                <a:gd name="connsiteY0" fmla="*/ 2191761 h 2232029"/>
                <a:gd name="connsiteX1" fmla="*/ 1766017 w 3296383"/>
                <a:gd name="connsiteY1" fmla="*/ 0 h 2232029"/>
                <a:gd name="connsiteX2" fmla="*/ 1769759 w 3296383"/>
                <a:gd name="connsiteY2" fmla="*/ 25582 h 2232029"/>
                <a:gd name="connsiteX3" fmla="*/ 3296383 w 3296383"/>
                <a:gd name="connsiteY3" fmla="*/ 2232029 h 2232029"/>
                <a:gd name="connsiteX4" fmla="*/ 0 w 3296383"/>
                <a:gd name="connsiteY4" fmla="*/ 2191761 h 2232029"/>
                <a:gd name="connsiteX0" fmla="*/ 0 w 3154822"/>
                <a:gd name="connsiteY0" fmla="*/ 2057783 h 2232029"/>
                <a:gd name="connsiteX1" fmla="*/ 1624456 w 3154822"/>
                <a:gd name="connsiteY1" fmla="*/ 0 h 2232029"/>
                <a:gd name="connsiteX2" fmla="*/ 1628198 w 3154822"/>
                <a:gd name="connsiteY2" fmla="*/ 25582 h 2232029"/>
                <a:gd name="connsiteX3" fmla="*/ 3154822 w 3154822"/>
                <a:gd name="connsiteY3" fmla="*/ 2232029 h 2232029"/>
                <a:gd name="connsiteX4" fmla="*/ 0 w 3154822"/>
                <a:gd name="connsiteY4" fmla="*/ 2057783 h 2232029"/>
                <a:gd name="connsiteX0" fmla="*/ 0 w 3166619"/>
                <a:gd name="connsiteY0" fmla="*/ 2191770 h 2232029"/>
                <a:gd name="connsiteX1" fmla="*/ 1636253 w 3166619"/>
                <a:gd name="connsiteY1" fmla="*/ 0 h 2232029"/>
                <a:gd name="connsiteX2" fmla="*/ 1639995 w 3166619"/>
                <a:gd name="connsiteY2" fmla="*/ 25582 h 2232029"/>
                <a:gd name="connsiteX3" fmla="*/ 3166619 w 3166619"/>
                <a:gd name="connsiteY3" fmla="*/ 2232029 h 2232029"/>
                <a:gd name="connsiteX4" fmla="*/ 0 w 3166619"/>
                <a:gd name="connsiteY4" fmla="*/ 2191770 h 2232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619" h="2232029">
                  <a:moveTo>
                    <a:pt x="0" y="2191770"/>
                  </a:moveTo>
                  <a:lnTo>
                    <a:pt x="1636253" y="0"/>
                  </a:lnTo>
                  <a:lnTo>
                    <a:pt x="1639995" y="25582"/>
                  </a:lnTo>
                  <a:lnTo>
                    <a:pt x="3166619" y="2232029"/>
                  </a:lnTo>
                  <a:lnTo>
                    <a:pt x="0" y="2191770"/>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4276" tIns="62137" rIns="124276" bIns="62137" rtlCol="0" anchor="ctr"/>
            <a:lstStyle/>
            <a:p>
              <a:pPr algn="ctr"/>
              <a:endParaRPr lang="en-US" sz="1835">
                <a:solidFill>
                  <a:srgbClr val="FFFFFF"/>
                </a:solidFill>
              </a:endParaRPr>
            </a:p>
          </p:txBody>
        </p:sp>
      </p:grpSp>
      <p:sp>
        <p:nvSpPr>
          <p:cNvPr id="11" name="Rounded Rectangle 10"/>
          <p:cNvSpPr/>
          <p:nvPr/>
        </p:nvSpPr>
        <p:spPr bwMode="auto">
          <a:xfrm>
            <a:off x="3528304" y="5472474"/>
            <a:ext cx="1789493" cy="653985"/>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r>
              <a:rPr lang="en-US" sz="1999" b="1" dirty="0">
                <a:solidFill>
                  <a:srgbClr val="FFFFFF"/>
                </a:solidFill>
              </a:rPr>
              <a:t>Clients</a:t>
            </a:r>
          </a:p>
        </p:txBody>
      </p:sp>
      <p:grpSp>
        <p:nvGrpSpPr>
          <p:cNvPr id="2" name="Group 1"/>
          <p:cNvGrpSpPr/>
          <p:nvPr/>
        </p:nvGrpSpPr>
        <p:grpSpPr>
          <a:xfrm>
            <a:off x="5330007" y="4639803"/>
            <a:ext cx="2501919" cy="2237307"/>
            <a:chOff x="5273253" y="4640262"/>
            <a:chExt cx="2502925" cy="2238207"/>
          </a:xfrm>
        </p:grpSpPr>
        <p:sp>
          <p:nvSpPr>
            <p:cNvPr id="83" name="Rectangle 82"/>
            <p:cNvSpPr/>
            <p:nvPr/>
          </p:nvSpPr>
          <p:spPr bwMode="auto">
            <a:xfrm>
              <a:off x="5782900" y="4640262"/>
              <a:ext cx="1993278" cy="2238207"/>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25" name="TextBox 24"/>
            <p:cNvSpPr txBox="1"/>
            <p:nvPr/>
          </p:nvSpPr>
          <p:spPr>
            <a:xfrm>
              <a:off x="5903593" y="4731446"/>
              <a:ext cx="1762444" cy="603242"/>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a:gradFill>
                    <a:gsLst>
                      <a:gs pos="0">
                        <a:srgbClr val="FFFFFF"/>
                      </a:gs>
                      <a:gs pos="100000">
                        <a:srgbClr val="FFFFFF"/>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999" b="1" dirty="0">
                  <a:solidFill>
                    <a:srgbClr val="FFFFFF"/>
                  </a:solidFill>
                </a:rPr>
                <a:t>PCs/Laptops</a:t>
              </a:r>
            </a:p>
          </p:txBody>
        </p:sp>
        <p:sp>
          <p:nvSpPr>
            <p:cNvPr id="80" name="TextBox 79"/>
            <p:cNvSpPr txBox="1"/>
            <p:nvPr/>
          </p:nvSpPr>
          <p:spPr>
            <a:xfrm>
              <a:off x="5903593" y="5457745"/>
              <a:ext cx="1762444" cy="603242"/>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a:gradFill>
                    <a:gsLst>
                      <a:gs pos="0">
                        <a:srgbClr val="FFFFFF"/>
                      </a:gs>
                      <a:gs pos="100000">
                        <a:srgbClr val="FFFFFF"/>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999" b="1" dirty="0">
                  <a:solidFill>
                    <a:srgbClr val="FFFFFF"/>
                  </a:solidFill>
                </a:rPr>
                <a:t>Tablets</a:t>
              </a:r>
            </a:p>
          </p:txBody>
        </p:sp>
        <p:sp>
          <p:nvSpPr>
            <p:cNvPr id="81" name="TextBox 80"/>
            <p:cNvSpPr txBox="1"/>
            <p:nvPr/>
          </p:nvSpPr>
          <p:spPr>
            <a:xfrm>
              <a:off x="5903593" y="6184044"/>
              <a:ext cx="1762444" cy="603242"/>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a:gradFill>
                    <a:gsLst>
                      <a:gs pos="0">
                        <a:srgbClr val="FFFFFF"/>
                      </a:gs>
                      <a:gs pos="100000">
                        <a:srgbClr val="FFFFFF"/>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999" b="1" dirty="0">
                  <a:solidFill>
                    <a:srgbClr val="FFFFFF"/>
                  </a:solidFill>
                </a:rPr>
                <a:t>Phones</a:t>
              </a:r>
            </a:p>
          </p:txBody>
        </p:sp>
        <p:sp>
          <p:nvSpPr>
            <p:cNvPr id="82" name="Trapezoid 3"/>
            <p:cNvSpPr/>
            <p:nvPr/>
          </p:nvSpPr>
          <p:spPr>
            <a:xfrm rot="16200000">
              <a:off x="4425706" y="5524704"/>
              <a:ext cx="2200438" cy="505343"/>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107634"/>
                <a:gd name="connsiteY0" fmla="*/ 2969838 h 2977776"/>
                <a:gd name="connsiteX1" fmla="*/ 1196247 w 3107634"/>
                <a:gd name="connsiteY1" fmla="*/ 0 h 2977776"/>
                <a:gd name="connsiteX2" fmla="*/ 922227 w 3107634"/>
                <a:gd name="connsiteY2" fmla="*/ 134 h 2977776"/>
                <a:gd name="connsiteX3" fmla="*/ 3107634 w 3107634"/>
                <a:gd name="connsiteY3" fmla="*/ 2977776 h 2977776"/>
                <a:gd name="connsiteX4" fmla="*/ 0 w 3107634"/>
                <a:gd name="connsiteY4" fmla="*/ 2969838 h 2977776"/>
                <a:gd name="connsiteX0" fmla="*/ 0 w 3107634"/>
                <a:gd name="connsiteY0" fmla="*/ 2986378 h 2994316"/>
                <a:gd name="connsiteX1" fmla="*/ 927320 w 3107634"/>
                <a:gd name="connsiteY1" fmla="*/ 0 h 2994316"/>
                <a:gd name="connsiteX2" fmla="*/ 922227 w 3107634"/>
                <a:gd name="connsiteY2" fmla="*/ 16674 h 2994316"/>
                <a:gd name="connsiteX3" fmla="*/ 3107634 w 3107634"/>
                <a:gd name="connsiteY3" fmla="*/ 2994316 h 2994316"/>
                <a:gd name="connsiteX4" fmla="*/ 0 w 3107634"/>
                <a:gd name="connsiteY4" fmla="*/ 2986378 h 2994316"/>
                <a:gd name="connsiteX0" fmla="*/ 0 w 3107634"/>
                <a:gd name="connsiteY0" fmla="*/ 3020300 h 3028238"/>
                <a:gd name="connsiteX1" fmla="*/ 927320 w 3107634"/>
                <a:gd name="connsiteY1" fmla="*/ 33922 h 3028238"/>
                <a:gd name="connsiteX2" fmla="*/ 899376 w 3107634"/>
                <a:gd name="connsiteY2" fmla="*/ 0 h 3028238"/>
                <a:gd name="connsiteX3" fmla="*/ 3107634 w 3107634"/>
                <a:gd name="connsiteY3" fmla="*/ 3028238 h 3028238"/>
                <a:gd name="connsiteX4" fmla="*/ 0 w 3107634"/>
                <a:gd name="connsiteY4" fmla="*/ 3020300 h 3028238"/>
                <a:gd name="connsiteX0" fmla="*/ 0 w 3107634"/>
                <a:gd name="connsiteY0" fmla="*/ 2986377 h 2994315"/>
                <a:gd name="connsiteX1" fmla="*/ 927320 w 3107634"/>
                <a:gd name="connsiteY1" fmla="*/ -1 h 2994315"/>
                <a:gd name="connsiteX2" fmla="*/ 1801044 w 3107634"/>
                <a:gd name="connsiteY2" fmla="*/ 770870 h 2994315"/>
                <a:gd name="connsiteX3" fmla="*/ 3107634 w 3107634"/>
                <a:gd name="connsiteY3" fmla="*/ 2994315 h 2994315"/>
                <a:gd name="connsiteX4" fmla="*/ 0 w 3107634"/>
                <a:gd name="connsiteY4" fmla="*/ 2986377 h 2994315"/>
                <a:gd name="connsiteX0" fmla="*/ 0 w 3107634"/>
                <a:gd name="connsiteY0" fmla="*/ 2215506 h 2223444"/>
                <a:gd name="connsiteX1" fmla="*/ 1726911 w 3107634"/>
                <a:gd name="connsiteY1" fmla="*/ 60747 h 2223444"/>
                <a:gd name="connsiteX2" fmla="*/ 1801044 w 3107634"/>
                <a:gd name="connsiteY2" fmla="*/ -1 h 2223444"/>
                <a:gd name="connsiteX3" fmla="*/ 3107634 w 3107634"/>
                <a:gd name="connsiteY3" fmla="*/ 2223444 h 2223444"/>
                <a:gd name="connsiteX4" fmla="*/ 0 w 3107634"/>
                <a:gd name="connsiteY4" fmla="*/ 2215506 h 2223444"/>
                <a:gd name="connsiteX0" fmla="*/ 0 w 3107634"/>
                <a:gd name="connsiteY0" fmla="*/ 2241089 h 2249027"/>
                <a:gd name="connsiteX1" fmla="*/ 1797302 w 3107634"/>
                <a:gd name="connsiteY1" fmla="*/ 0 h 2249027"/>
                <a:gd name="connsiteX2" fmla="*/ 1801044 w 3107634"/>
                <a:gd name="connsiteY2" fmla="*/ 25582 h 2249027"/>
                <a:gd name="connsiteX3" fmla="*/ 3107634 w 3107634"/>
                <a:gd name="connsiteY3" fmla="*/ 2249027 h 2249027"/>
                <a:gd name="connsiteX4" fmla="*/ 0 w 3107634"/>
                <a:gd name="connsiteY4" fmla="*/ 2241089 h 2249027"/>
                <a:gd name="connsiteX0" fmla="*/ 0 w 3138919"/>
                <a:gd name="connsiteY0" fmla="*/ 2241089 h 2241089"/>
                <a:gd name="connsiteX1" fmla="*/ 1797302 w 3138919"/>
                <a:gd name="connsiteY1" fmla="*/ 0 h 2241089"/>
                <a:gd name="connsiteX2" fmla="*/ 1801044 w 3138919"/>
                <a:gd name="connsiteY2" fmla="*/ 25582 h 2241089"/>
                <a:gd name="connsiteX3" fmla="*/ 3138919 w 3138919"/>
                <a:gd name="connsiteY3" fmla="*/ 2187363 h 2241089"/>
                <a:gd name="connsiteX4" fmla="*/ 0 w 3138919"/>
                <a:gd name="connsiteY4" fmla="*/ 2241089 h 2241089"/>
                <a:gd name="connsiteX0" fmla="*/ 0 w 3107634"/>
                <a:gd name="connsiteY0" fmla="*/ 2191761 h 2191761"/>
                <a:gd name="connsiteX1" fmla="*/ 1766017 w 3107634"/>
                <a:gd name="connsiteY1" fmla="*/ 0 h 2191761"/>
                <a:gd name="connsiteX2" fmla="*/ 1769759 w 3107634"/>
                <a:gd name="connsiteY2" fmla="*/ 25582 h 2191761"/>
                <a:gd name="connsiteX3" fmla="*/ 3107634 w 3107634"/>
                <a:gd name="connsiteY3" fmla="*/ 2187363 h 2191761"/>
                <a:gd name="connsiteX4" fmla="*/ 0 w 3107634"/>
                <a:gd name="connsiteY4" fmla="*/ 2191761 h 2191761"/>
                <a:gd name="connsiteX0" fmla="*/ 0 w 3199237"/>
                <a:gd name="connsiteY0" fmla="*/ 2191761 h 2191761"/>
                <a:gd name="connsiteX1" fmla="*/ 1766017 w 3199237"/>
                <a:gd name="connsiteY1" fmla="*/ 0 h 2191761"/>
                <a:gd name="connsiteX2" fmla="*/ 1769759 w 3199237"/>
                <a:gd name="connsiteY2" fmla="*/ 25582 h 2191761"/>
                <a:gd name="connsiteX3" fmla="*/ 3199237 w 3199237"/>
                <a:gd name="connsiteY3" fmla="*/ 2053376 h 2191761"/>
                <a:gd name="connsiteX4" fmla="*/ 0 w 3199237"/>
                <a:gd name="connsiteY4" fmla="*/ 2191761 h 2191761"/>
                <a:gd name="connsiteX0" fmla="*/ 0 w 2863354"/>
                <a:gd name="connsiteY0" fmla="*/ 2102447 h 2102445"/>
                <a:gd name="connsiteX1" fmla="*/ 1430134 w 2863354"/>
                <a:gd name="connsiteY1" fmla="*/ 0 h 2102445"/>
                <a:gd name="connsiteX2" fmla="*/ 1433876 w 2863354"/>
                <a:gd name="connsiteY2" fmla="*/ 25582 h 2102445"/>
                <a:gd name="connsiteX3" fmla="*/ 2863354 w 2863354"/>
                <a:gd name="connsiteY3" fmla="*/ 2053376 h 2102445"/>
                <a:gd name="connsiteX4" fmla="*/ 0 w 2863354"/>
                <a:gd name="connsiteY4" fmla="*/ 2102447 h 2102445"/>
                <a:gd name="connsiteX0" fmla="*/ 0 w 3000760"/>
                <a:gd name="connsiteY0" fmla="*/ 2057785 h 2057785"/>
                <a:gd name="connsiteX1" fmla="*/ 1567540 w 3000760"/>
                <a:gd name="connsiteY1" fmla="*/ 0 h 2057785"/>
                <a:gd name="connsiteX2" fmla="*/ 1571282 w 3000760"/>
                <a:gd name="connsiteY2" fmla="*/ 25582 h 2057785"/>
                <a:gd name="connsiteX3" fmla="*/ 3000760 w 3000760"/>
                <a:gd name="connsiteY3" fmla="*/ 2053376 h 2057785"/>
                <a:gd name="connsiteX4" fmla="*/ 0 w 3000760"/>
                <a:gd name="connsiteY4" fmla="*/ 2057785 h 2057785"/>
                <a:gd name="connsiteX0" fmla="*/ 0 w 3122899"/>
                <a:gd name="connsiteY0" fmla="*/ 2057785 h 2098044"/>
                <a:gd name="connsiteX1" fmla="*/ 1567540 w 3122899"/>
                <a:gd name="connsiteY1" fmla="*/ 0 h 2098044"/>
                <a:gd name="connsiteX2" fmla="*/ 1571282 w 3122899"/>
                <a:gd name="connsiteY2" fmla="*/ 25582 h 2098044"/>
                <a:gd name="connsiteX3" fmla="*/ 3122899 w 3122899"/>
                <a:gd name="connsiteY3" fmla="*/ 2098046 h 2098044"/>
                <a:gd name="connsiteX4" fmla="*/ 0 w 3122899"/>
                <a:gd name="connsiteY4" fmla="*/ 2057785 h 2098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899" h="2098044">
                  <a:moveTo>
                    <a:pt x="0" y="2057785"/>
                  </a:moveTo>
                  <a:lnTo>
                    <a:pt x="1567540" y="0"/>
                  </a:lnTo>
                  <a:lnTo>
                    <a:pt x="1571282" y="25582"/>
                  </a:lnTo>
                  <a:lnTo>
                    <a:pt x="3122899" y="2098046"/>
                  </a:lnTo>
                  <a:lnTo>
                    <a:pt x="0" y="2057785"/>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4276" tIns="62137" rIns="124276" bIns="62137" rtlCol="0" anchor="ctr"/>
            <a:lstStyle/>
            <a:p>
              <a:pPr algn="ctr"/>
              <a:endParaRPr lang="en-US" sz="1835">
                <a:solidFill>
                  <a:srgbClr val="FFFFFF"/>
                </a:solidFill>
              </a:endParaRPr>
            </a:p>
          </p:txBody>
        </p:sp>
      </p:grpSp>
      <p:grpSp>
        <p:nvGrpSpPr>
          <p:cNvPr id="7" name="Group 6"/>
          <p:cNvGrpSpPr/>
          <p:nvPr/>
        </p:nvGrpSpPr>
        <p:grpSpPr>
          <a:xfrm>
            <a:off x="168434" y="1915662"/>
            <a:ext cx="2680569" cy="2970605"/>
            <a:chOff x="165999" y="1915026"/>
            <a:chExt cx="2681647" cy="2971800"/>
          </a:xfrm>
        </p:grpSpPr>
        <p:sp>
          <p:nvSpPr>
            <p:cNvPr id="10" name="Rectangle 9"/>
            <p:cNvSpPr/>
            <p:nvPr/>
          </p:nvSpPr>
          <p:spPr bwMode="auto">
            <a:xfrm>
              <a:off x="165999" y="1915026"/>
              <a:ext cx="2269284" cy="29718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50" name="TextBox 49"/>
            <p:cNvSpPr txBox="1"/>
            <p:nvPr/>
          </p:nvSpPr>
          <p:spPr>
            <a:xfrm>
              <a:off x="286588" y="2765245"/>
              <a:ext cx="2018535" cy="570439"/>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a:gradFill>
                    <a:gsLst>
                      <a:gs pos="0">
                        <a:srgbClr val="FFFFFF"/>
                      </a:gs>
                      <a:gs pos="100000">
                        <a:srgbClr val="FFFFFF"/>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999" b="1" i="1" dirty="0">
                  <a:solidFill>
                    <a:srgbClr val="FFFFFF"/>
                  </a:solidFill>
                </a:rPr>
                <a:t>Collaboration</a:t>
              </a:r>
            </a:p>
          </p:txBody>
        </p:sp>
        <p:sp>
          <p:nvSpPr>
            <p:cNvPr id="75" name="TextBox 74"/>
            <p:cNvSpPr txBox="1"/>
            <p:nvPr/>
          </p:nvSpPr>
          <p:spPr>
            <a:xfrm>
              <a:off x="306528" y="2075714"/>
              <a:ext cx="2018535" cy="572465"/>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a:gradFill>
                    <a:gsLst>
                      <a:gs pos="0">
                        <a:srgbClr val="FFFFFF"/>
                      </a:gs>
                      <a:gs pos="100000">
                        <a:srgbClr val="FFFFFF"/>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999" b="1" i="1" dirty="0">
                  <a:solidFill>
                    <a:srgbClr val="FFFFFF"/>
                  </a:solidFill>
                </a:rPr>
                <a:t>Email</a:t>
              </a:r>
            </a:p>
          </p:txBody>
        </p:sp>
        <p:sp>
          <p:nvSpPr>
            <p:cNvPr id="76" name="TextBox 75"/>
            <p:cNvSpPr txBox="1"/>
            <p:nvPr/>
          </p:nvSpPr>
          <p:spPr>
            <a:xfrm>
              <a:off x="307221" y="4136694"/>
              <a:ext cx="927787" cy="572465"/>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a:gradFill>
                    <a:gsLst>
                      <a:gs pos="0">
                        <a:srgbClr val="FFFFFF"/>
                      </a:gs>
                      <a:gs pos="100000">
                        <a:srgbClr val="FFFFFF"/>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999" b="1" i="1" dirty="0">
                  <a:solidFill>
                    <a:srgbClr val="FFFFFF"/>
                  </a:solidFill>
                </a:rPr>
                <a:t>CRM</a:t>
              </a:r>
            </a:p>
          </p:txBody>
        </p:sp>
        <p:sp>
          <p:nvSpPr>
            <p:cNvPr id="77" name="TextBox 76"/>
            <p:cNvSpPr txBox="1"/>
            <p:nvPr/>
          </p:nvSpPr>
          <p:spPr>
            <a:xfrm>
              <a:off x="1392058" y="4142715"/>
              <a:ext cx="886867" cy="566444"/>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a:gradFill>
                    <a:gsLst>
                      <a:gs pos="0">
                        <a:srgbClr val="FFFFFF"/>
                      </a:gs>
                      <a:gs pos="100000">
                        <a:srgbClr val="FFFFFF"/>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999" b="1" i="1" dirty="0">
                  <a:solidFill>
                    <a:srgbClr val="FFFFFF"/>
                  </a:solidFill>
                </a:rPr>
                <a:t>. . . </a:t>
              </a:r>
            </a:p>
          </p:txBody>
        </p:sp>
        <p:sp>
          <p:nvSpPr>
            <p:cNvPr id="79" name="Trapezoid 3"/>
            <p:cNvSpPr/>
            <p:nvPr/>
          </p:nvSpPr>
          <p:spPr>
            <a:xfrm rot="5400000" flipH="1">
              <a:off x="1157677" y="3196856"/>
              <a:ext cx="2965352" cy="414586"/>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107634"/>
                <a:gd name="connsiteY0" fmla="*/ 2969838 h 2977776"/>
                <a:gd name="connsiteX1" fmla="*/ 1196247 w 3107634"/>
                <a:gd name="connsiteY1" fmla="*/ 0 h 2977776"/>
                <a:gd name="connsiteX2" fmla="*/ 922227 w 3107634"/>
                <a:gd name="connsiteY2" fmla="*/ 134 h 2977776"/>
                <a:gd name="connsiteX3" fmla="*/ 3107634 w 3107634"/>
                <a:gd name="connsiteY3" fmla="*/ 2977776 h 2977776"/>
                <a:gd name="connsiteX4" fmla="*/ 0 w 3107634"/>
                <a:gd name="connsiteY4" fmla="*/ 2969838 h 2977776"/>
                <a:gd name="connsiteX0" fmla="*/ 0 w 3107634"/>
                <a:gd name="connsiteY0" fmla="*/ 2986378 h 2994316"/>
                <a:gd name="connsiteX1" fmla="*/ 927320 w 3107634"/>
                <a:gd name="connsiteY1" fmla="*/ 0 h 2994316"/>
                <a:gd name="connsiteX2" fmla="*/ 922227 w 3107634"/>
                <a:gd name="connsiteY2" fmla="*/ 16674 h 2994316"/>
                <a:gd name="connsiteX3" fmla="*/ 3107634 w 3107634"/>
                <a:gd name="connsiteY3" fmla="*/ 2994316 h 2994316"/>
                <a:gd name="connsiteX4" fmla="*/ 0 w 3107634"/>
                <a:gd name="connsiteY4" fmla="*/ 2986378 h 2994316"/>
                <a:gd name="connsiteX0" fmla="*/ 0 w 3107634"/>
                <a:gd name="connsiteY0" fmla="*/ 3020300 h 3028238"/>
                <a:gd name="connsiteX1" fmla="*/ 927320 w 3107634"/>
                <a:gd name="connsiteY1" fmla="*/ 33922 h 3028238"/>
                <a:gd name="connsiteX2" fmla="*/ 899376 w 3107634"/>
                <a:gd name="connsiteY2" fmla="*/ 0 h 3028238"/>
                <a:gd name="connsiteX3" fmla="*/ 3107634 w 3107634"/>
                <a:gd name="connsiteY3" fmla="*/ 3028238 h 3028238"/>
                <a:gd name="connsiteX4" fmla="*/ 0 w 3107634"/>
                <a:gd name="connsiteY4" fmla="*/ 3020300 h 3028238"/>
                <a:gd name="connsiteX0" fmla="*/ 0 w 3107634"/>
                <a:gd name="connsiteY0" fmla="*/ 2986377 h 2994315"/>
                <a:gd name="connsiteX1" fmla="*/ 927320 w 3107634"/>
                <a:gd name="connsiteY1" fmla="*/ -1 h 2994315"/>
                <a:gd name="connsiteX2" fmla="*/ 1801044 w 3107634"/>
                <a:gd name="connsiteY2" fmla="*/ 770870 h 2994315"/>
                <a:gd name="connsiteX3" fmla="*/ 3107634 w 3107634"/>
                <a:gd name="connsiteY3" fmla="*/ 2994315 h 2994315"/>
                <a:gd name="connsiteX4" fmla="*/ 0 w 3107634"/>
                <a:gd name="connsiteY4" fmla="*/ 2986377 h 2994315"/>
                <a:gd name="connsiteX0" fmla="*/ 0 w 3107634"/>
                <a:gd name="connsiteY0" fmla="*/ 2215506 h 2223444"/>
                <a:gd name="connsiteX1" fmla="*/ 1726911 w 3107634"/>
                <a:gd name="connsiteY1" fmla="*/ 60747 h 2223444"/>
                <a:gd name="connsiteX2" fmla="*/ 1801044 w 3107634"/>
                <a:gd name="connsiteY2" fmla="*/ -1 h 2223444"/>
                <a:gd name="connsiteX3" fmla="*/ 3107634 w 3107634"/>
                <a:gd name="connsiteY3" fmla="*/ 2223444 h 2223444"/>
                <a:gd name="connsiteX4" fmla="*/ 0 w 3107634"/>
                <a:gd name="connsiteY4" fmla="*/ 2215506 h 2223444"/>
                <a:gd name="connsiteX0" fmla="*/ 0 w 3107634"/>
                <a:gd name="connsiteY0" fmla="*/ 2241089 h 2249027"/>
                <a:gd name="connsiteX1" fmla="*/ 1797302 w 3107634"/>
                <a:gd name="connsiteY1" fmla="*/ 0 h 2249027"/>
                <a:gd name="connsiteX2" fmla="*/ 1801044 w 3107634"/>
                <a:gd name="connsiteY2" fmla="*/ 25582 h 2249027"/>
                <a:gd name="connsiteX3" fmla="*/ 3107634 w 3107634"/>
                <a:gd name="connsiteY3" fmla="*/ 2249027 h 2249027"/>
                <a:gd name="connsiteX4" fmla="*/ 0 w 3107634"/>
                <a:gd name="connsiteY4" fmla="*/ 2241089 h 2249027"/>
                <a:gd name="connsiteX0" fmla="*/ 0 w 3138919"/>
                <a:gd name="connsiteY0" fmla="*/ 2241089 h 2241089"/>
                <a:gd name="connsiteX1" fmla="*/ 1797302 w 3138919"/>
                <a:gd name="connsiteY1" fmla="*/ 0 h 2241089"/>
                <a:gd name="connsiteX2" fmla="*/ 1801044 w 3138919"/>
                <a:gd name="connsiteY2" fmla="*/ 25582 h 2241089"/>
                <a:gd name="connsiteX3" fmla="*/ 3138919 w 3138919"/>
                <a:gd name="connsiteY3" fmla="*/ 2187363 h 2241089"/>
                <a:gd name="connsiteX4" fmla="*/ 0 w 3138919"/>
                <a:gd name="connsiteY4" fmla="*/ 2241089 h 2241089"/>
                <a:gd name="connsiteX0" fmla="*/ 0 w 3107634"/>
                <a:gd name="connsiteY0" fmla="*/ 2191761 h 2191761"/>
                <a:gd name="connsiteX1" fmla="*/ 1766017 w 3107634"/>
                <a:gd name="connsiteY1" fmla="*/ 0 h 2191761"/>
                <a:gd name="connsiteX2" fmla="*/ 1769759 w 3107634"/>
                <a:gd name="connsiteY2" fmla="*/ 25582 h 2191761"/>
                <a:gd name="connsiteX3" fmla="*/ 3107634 w 3107634"/>
                <a:gd name="connsiteY3" fmla="*/ 2187363 h 2191761"/>
                <a:gd name="connsiteX4" fmla="*/ 0 w 3107634"/>
                <a:gd name="connsiteY4" fmla="*/ 2191761 h 2191761"/>
                <a:gd name="connsiteX0" fmla="*/ 0 w 3107634"/>
                <a:gd name="connsiteY0" fmla="*/ 2227414 h 2227414"/>
                <a:gd name="connsiteX1" fmla="*/ 1766017 w 3107634"/>
                <a:gd name="connsiteY1" fmla="*/ 35653 h 2227414"/>
                <a:gd name="connsiteX2" fmla="*/ 1970878 w 3107634"/>
                <a:gd name="connsiteY2" fmla="*/ 0 h 2227414"/>
                <a:gd name="connsiteX3" fmla="*/ 3107634 w 3107634"/>
                <a:gd name="connsiteY3" fmla="*/ 2223016 h 2227414"/>
                <a:gd name="connsiteX4" fmla="*/ 0 w 3107634"/>
                <a:gd name="connsiteY4" fmla="*/ 2227414 h 2227414"/>
                <a:gd name="connsiteX0" fmla="*/ 0 w 3107634"/>
                <a:gd name="connsiteY0" fmla="*/ 2375477 h 2375477"/>
                <a:gd name="connsiteX1" fmla="*/ 1955306 w 3107634"/>
                <a:gd name="connsiteY1" fmla="*/ 3 h 2375477"/>
                <a:gd name="connsiteX2" fmla="*/ 1970878 w 3107634"/>
                <a:gd name="connsiteY2" fmla="*/ 148063 h 2375477"/>
                <a:gd name="connsiteX3" fmla="*/ 3107634 w 3107634"/>
                <a:gd name="connsiteY3" fmla="*/ 2371079 h 2375477"/>
                <a:gd name="connsiteX4" fmla="*/ 0 w 3107634"/>
                <a:gd name="connsiteY4" fmla="*/ 2375477 h 2375477"/>
                <a:gd name="connsiteX0" fmla="*/ 0 w 3107634"/>
                <a:gd name="connsiteY0" fmla="*/ 2375472 h 2375472"/>
                <a:gd name="connsiteX1" fmla="*/ 1955306 w 3107634"/>
                <a:gd name="connsiteY1" fmla="*/ -2 h 2375472"/>
                <a:gd name="connsiteX2" fmla="*/ 1970878 w 3107634"/>
                <a:gd name="connsiteY2" fmla="*/ 148058 h 2375472"/>
                <a:gd name="connsiteX3" fmla="*/ 3107634 w 3107634"/>
                <a:gd name="connsiteY3" fmla="*/ 2371074 h 2375472"/>
                <a:gd name="connsiteX4" fmla="*/ 0 w 3107634"/>
                <a:gd name="connsiteY4" fmla="*/ 2375472 h 2375472"/>
                <a:gd name="connsiteX0" fmla="*/ 0 w 3107634"/>
                <a:gd name="connsiteY0" fmla="*/ 2248770 h 2248770"/>
                <a:gd name="connsiteX1" fmla="*/ 1965798 w 3107634"/>
                <a:gd name="connsiteY1" fmla="*/ -2 h 2248770"/>
                <a:gd name="connsiteX2" fmla="*/ 1970878 w 3107634"/>
                <a:gd name="connsiteY2" fmla="*/ 21356 h 2248770"/>
                <a:gd name="connsiteX3" fmla="*/ 3107634 w 3107634"/>
                <a:gd name="connsiteY3" fmla="*/ 2244372 h 2248770"/>
                <a:gd name="connsiteX4" fmla="*/ 0 w 3107634"/>
                <a:gd name="connsiteY4" fmla="*/ 2248770 h 2248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7634" h="2248770">
                  <a:moveTo>
                    <a:pt x="0" y="2248770"/>
                  </a:moveTo>
                  <a:lnTo>
                    <a:pt x="1965798" y="-2"/>
                  </a:lnTo>
                  <a:lnTo>
                    <a:pt x="1970878" y="21356"/>
                  </a:lnTo>
                  <a:lnTo>
                    <a:pt x="3107634" y="2244372"/>
                  </a:lnTo>
                  <a:lnTo>
                    <a:pt x="0" y="2248770"/>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4276" tIns="62137" rIns="124276" bIns="62137" rtlCol="0" anchor="ctr"/>
            <a:lstStyle/>
            <a:p>
              <a:pPr algn="ctr"/>
              <a:endParaRPr lang="en-US" sz="1835">
                <a:solidFill>
                  <a:srgbClr val="FFFFFF"/>
                </a:solidFill>
              </a:endParaRPr>
            </a:p>
          </p:txBody>
        </p:sp>
        <p:sp>
          <p:nvSpPr>
            <p:cNvPr id="37" name="TextBox 36"/>
            <p:cNvSpPr txBox="1"/>
            <p:nvPr/>
          </p:nvSpPr>
          <p:spPr>
            <a:xfrm>
              <a:off x="292142" y="3449987"/>
              <a:ext cx="2018535" cy="570439"/>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a:gradFill>
                    <a:gsLst>
                      <a:gs pos="0">
                        <a:srgbClr val="FFFFFF"/>
                      </a:gs>
                      <a:gs pos="100000">
                        <a:srgbClr val="FFFFFF"/>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999" b="1" i="1" dirty="0">
                  <a:solidFill>
                    <a:srgbClr val="FFFFFF"/>
                  </a:solidFill>
                </a:rPr>
                <a:t>Productivity</a:t>
              </a:r>
            </a:p>
          </p:txBody>
        </p:sp>
      </p:grpSp>
    </p:spTree>
    <p:extLst>
      <p:ext uri="{BB962C8B-B14F-4D97-AF65-F5344CB8AC3E}">
        <p14:creationId xmlns:p14="http://schemas.microsoft.com/office/powerpoint/2010/main" val="4498231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IT </a:t>
            </a:r>
            <a:r>
              <a:rPr lang="en-US" dirty="0" smtClean="0"/>
              <a:t>Today: </a:t>
            </a:r>
            <a:r>
              <a:rPr lang="en-US" dirty="0"/>
              <a:t>The New Default </a:t>
            </a:r>
            <a:r>
              <a:rPr lang="en-US" dirty="0" smtClean="0"/>
              <a:t/>
            </a:r>
            <a:br>
              <a:rPr lang="en-US" dirty="0" smtClean="0"/>
            </a:br>
            <a:r>
              <a:rPr lang="en-US" sz="3200" dirty="0">
                <a:solidFill>
                  <a:schemeClr val="tx1"/>
                </a:solidFill>
              </a:rPr>
              <a:t>Microsoft</a:t>
            </a:r>
          </a:p>
        </p:txBody>
      </p:sp>
      <p:grpSp>
        <p:nvGrpSpPr>
          <p:cNvPr id="5" name="Group 4"/>
          <p:cNvGrpSpPr/>
          <p:nvPr/>
        </p:nvGrpSpPr>
        <p:grpSpPr>
          <a:xfrm>
            <a:off x="5344009" y="4639803"/>
            <a:ext cx="2501919" cy="2237307"/>
            <a:chOff x="5273253" y="4640262"/>
            <a:chExt cx="2502925" cy="2238207"/>
          </a:xfrm>
        </p:grpSpPr>
        <p:sp>
          <p:nvSpPr>
            <p:cNvPr id="83" name="Rectangle 82"/>
            <p:cNvSpPr/>
            <p:nvPr/>
          </p:nvSpPr>
          <p:spPr bwMode="auto">
            <a:xfrm>
              <a:off x="5782900" y="4640262"/>
              <a:ext cx="1993278" cy="2238207"/>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25" name="TextBox 24"/>
            <p:cNvSpPr txBox="1"/>
            <p:nvPr/>
          </p:nvSpPr>
          <p:spPr>
            <a:xfrm>
              <a:off x="5903593" y="4731446"/>
              <a:ext cx="1762444" cy="603242"/>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46618" rIns="0" bIns="0" numCol="1" rtlCol="0" anchor="ctr" anchorCtr="0" compatLnSpc="1">
              <a:prstTxWarp prst="textNoShape">
                <a:avLst/>
              </a:prstTxWarp>
            </a:bodyPr>
            <a:lstStyle>
              <a:defPPr>
                <a:defRPr lang="en-US"/>
              </a:defPPr>
              <a:lvl1pPr algn="ctr" defTabSz="932472" fontAlgn="base">
                <a:spcBef>
                  <a:spcPct val="0"/>
                </a:spcBef>
                <a:spcAft>
                  <a:spcPct val="0"/>
                </a:spcAft>
                <a:defRPr sz="2000">
                  <a:gradFill>
                    <a:gsLst>
                      <a:gs pos="0">
                        <a:srgbClr val="FFFFFF"/>
                      </a:gs>
                      <a:gs pos="100000">
                        <a:srgbClr val="FFFFFF"/>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32372">
                <a:lnSpc>
                  <a:spcPts val="1000"/>
                </a:lnSpc>
                <a:spcAft>
                  <a:spcPts val="600"/>
                </a:spcAft>
              </a:pPr>
              <a:r>
                <a:rPr lang="en-US" sz="1399" b="1" i="1" dirty="0">
                  <a:solidFill>
                    <a:srgbClr val="FFFFFF"/>
                  </a:solidFill>
                </a:rPr>
                <a:t>Windows 8</a:t>
              </a:r>
            </a:p>
          </p:txBody>
        </p:sp>
        <p:sp>
          <p:nvSpPr>
            <p:cNvPr id="80" name="TextBox 79"/>
            <p:cNvSpPr txBox="1"/>
            <p:nvPr/>
          </p:nvSpPr>
          <p:spPr>
            <a:xfrm>
              <a:off x="5903593" y="5457745"/>
              <a:ext cx="1762444" cy="603242"/>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46618" rIns="0" bIns="0" numCol="1" rtlCol="0" anchor="ctr" anchorCtr="0" compatLnSpc="1">
              <a:prstTxWarp prst="textNoShape">
                <a:avLst/>
              </a:prstTxWarp>
            </a:bodyPr>
            <a:lstStyle>
              <a:defPPr>
                <a:defRPr lang="en-US"/>
              </a:defPPr>
              <a:lvl1pPr algn="ctr" defTabSz="932472" fontAlgn="base">
                <a:spcBef>
                  <a:spcPct val="0"/>
                </a:spcBef>
                <a:spcAft>
                  <a:spcPct val="0"/>
                </a:spcAft>
                <a:defRPr sz="2000">
                  <a:gradFill>
                    <a:gsLst>
                      <a:gs pos="0">
                        <a:srgbClr val="FFFFFF"/>
                      </a:gs>
                      <a:gs pos="100000">
                        <a:srgbClr val="FFFFFF"/>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32372">
                <a:lnSpc>
                  <a:spcPts val="1000"/>
                </a:lnSpc>
                <a:spcAft>
                  <a:spcPts val="600"/>
                </a:spcAft>
              </a:pPr>
              <a:r>
                <a:rPr lang="en-US" sz="1399" b="1" i="1" dirty="0">
                  <a:solidFill>
                    <a:srgbClr val="FFFFFF"/>
                  </a:solidFill>
                </a:rPr>
                <a:t>Windows 8</a:t>
              </a:r>
            </a:p>
          </p:txBody>
        </p:sp>
        <p:sp>
          <p:nvSpPr>
            <p:cNvPr id="81" name="TextBox 80"/>
            <p:cNvSpPr txBox="1"/>
            <p:nvPr/>
          </p:nvSpPr>
          <p:spPr>
            <a:xfrm>
              <a:off x="5903593" y="6184044"/>
              <a:ext cx="1762444" cy="603242"/>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46618" rIns="0" bIns="0" numCol="1" rtlCol="0" anchor="ctr" anchorCtr="0" compatLnSpc="1">
              <a:prstTxWarp prst="textNoShape">
                <a:avLst/>
              </a:prstTxWarp>
            </a:bodyPr>
            <a:lstStyle>
              <a:defPPr>
                <a:defRPr lang="en-US"/>
              </a:defPPr>
              <a:lvl1pPr algn="ctr" defTabSz="932472" fontAlgn="base">
                <a:spcBef>
                  <a:spcPct val="0"/>
                </a:spcBef>
                <a:spcAft>
                  <a:spcPct val="0"/>
                </a:spcAft>
                <a:defRPr sz="2000">
                  <a:gradFill>
                    <a:gsLst>
                      <a:gs pos="0">
                        <a:srgbClr val="FFFFFF"/>
                      </a:gs>
                      <a:gs pos="100000">
                        <a:srgbClr val="FFFFFF"/>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32372">
                <a:lnSpc>
                  <a:spcPts val="1000"/>
                </a:lnSpc>
                <a:spcAft>
                  <a:spcPts val="600"/>
                </a:spcAft>
              </a:pPr>
              <a:r>
                <a:rPr lang="en-US" sz="1399" b="1" i="1" dirty="0">
                  <a:solidFill>
                    <a:srgbClr val="FFFFFF"/>
                  </a:solidFill>
                </a:rPr>
                <a:t>Windows Phone 8</a:t>
              </a:r>
            </a:p>
          </p:txBody>
        </p:sp>
        <p:sp>
          <p:nvSpPr>
            <p:cNvPr id="82" name="Trapezoid 3"/>
            <p:cNvSpPr/>
            <p:nvPr/>
          </p:nvSpPr>
          <p:spPr>
            <a:xfrm rot="16200000">
              <a:off x="4425706" y="5524704"/>
              <a:ext cx="2200438" cy="505343"/>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107634"/>
                <a:gd name="connsiteY0" fmla="*/ 2969838 h 2977776"/>
                <a:gd name="connsiteX1" fmla="*/ 1196247 w 3107634"/>
                <a:gd name="connsiteY1" fmla="*/ 0 h 2977776"/>
                <a:gd name="connsiteX2" fmla="*/ 922227 w 3107634"/>
                <a:gd name="connsiteY2" fmla="*/ 134 h 2977776"/>
                <a:gd name="connsiteX3" fmla="*/ 3107634 w 3107634"/>
                <a:gd name="connsiteY3" fmla="*/ 2977776 h 2977776"/>
                <a:gd name="connsiteX4" fmla="*/ 0 w 3107634"/>
                <a:gd name="connsiteY4" fmla="*/ 2969838 h 2977776"/>
                <a:gd name="connsiteX0" fmla="*/ 0 w 3107634"/>
                <a:gd name="connsiteY0" fmla="*/ 2986378 h 2994316"/>
                <a:gd name="connsiteX1" fmla="*/ 927320 w 3107634"/>
                <a:gd name="connsiteY1" fmla="*/ 0 h 2994316"/>
                <a:gd name="connsiteX2" fmla="*/ 922227 w 3107634"/>
                <a:gd name="connsiteY2" fmla="*/ 16674 h 2994316"/>
                <a:gd name="connsiteX3" fmla="*/ 3107634 w 3107634"/>
                <a:gd name="connsiteY3" fmla="*/ 2994316 h 2994316"/>
                <a:gd name="connsiteX4" fmla="*/ 0 w 3107634"/>
                <a:gd name="connsiteY4" fmla="*/ 2986378 h 2994316"/>
                <a:gd name="connsiteX0" fmla="*/ 0 w 3107634"/>
                <a:gd name="connsiteY0" fmla="*/ 3020300 h 3028238"/>
                <a:gd name="connsiteX1" fmla="*/ 927320 w 3107634"/>
                <a:gd name="connsiteY1" fmla="*/ 33922 h 3028238"/>
                <a:gd name="connsiteX2" fmla="*/ 899376 w 3107634"/>
                <a:gd name="connsiteY2" fmla="*/ 0 h 3028238"/>
                <a:gd name="connsiteX3" fmla="*/ 3107634 w 3107634"/>
                <a:gd name="connsiteY3" fmla="*/ 3028238 h 3028238"/>
                <a:gd name="connsiteX4" fmla="*/ 0 w 3107634"/>
                <a:gd name="connsiteY4" fmla="*/ 3020300 h 3028238"/>
                <a:gd name="connsiteX0" fmla="*/ 0 w 3107634"/>
                <a:gd name="connsiteY0" fmla="*/ 2986377 h 2994315"/>
                <a:gd name="connsiteX1" fmla="*/ 927320 w 3107634"/>
                <a:gd name="connsiteY1" fmla="*/ -1 h 2994315"/>
                <a:gd name="connsiteX2" fmla="*/ 1801044 w 3107634"/>
                <a:gd name="connsiteY2" fmla="*/ 770870 h 2994315"/>
                <a:gd name="connsiteX3" fmla="*/ 3107634 w 3107634"/>
                <a:gd name="connsiteY3" fmla="*/ 2994315 h 2994315"/>
                <a:gd name="connsiteX4" fmla="*/ 0 w 3107634"/>
                <a:gd name="connsiteY4" fmla="*/ 2986377 h 2994315"/>
                <a:gd name="connsiteX0" fmla="*/ 0 w 3107634"/>
                <a:gd name="connsiteY0" fmla="*/ 2215506 h 2223444"/>
                <a:gd name="connsiteX1" fmla="*/ 1726911 w 3107634"/>
                <a:gd name="connsiteY1" fmla="*/ 60747 h 2223444"/>
                <a:gd name="connsiteX2" fmla="*/ 1801044 w 3107634"/>
                <a:gd name="connsiteY2" fmla="*/ -1 h 2223444"/>
                <a:gd name="connsiteX3" fmla="*/ 3107634 w 3107634"/>
                <a:gd name="connsiteY3" fmla="*/ 2223444 h 2223444"/>
                <a:gd name="connsiteX4" fmla="*/ 0 w 3107634"/>
                <a:gd name="connsiteY4" fmla="*/ 2215506 h 2223444"/>
                <a:gd name="connsiteX0" fmla="*/ 0 w 3107634"/>
                <a:gd name="connsiteY0" fmla="*/ 2241089 h 2249027"/>
                <a:gd name="connsiteX1" fmla="*/ 1797302 w 3107634"/>
                <a:gd name="connsiteY1" fmla="*/ 0 h 2249027"/>
                <a:gd name="connsiteX2" fmla="*/ 1801044 w 3107634"/>
                <a:gd name="connsiteY2" fmla="*/ 25582 h 2249027"/>
                <a:gd name="connsiteX3" fmla="*/ 3107634 w 3107634"/>
                <a:gd name="connsiteY3" fmla="*/ 2249027 h 2249027"/>
                <a:gd name="connsiteX4" fmla="*/ 0 w 3107634"/>
                <a:gd name="connsiteY4" fmla="*/ 2241089 h 2249027"/>
                <a:gd name="connsiteX0" fmla="*/ 0 w 3138919"/>
                <a:gd name="connsiteY0" fmla="*/ 2241089 h 2241089"/>
                <a:gd name="connsiteX1" fmla="*/ 1797302 w 3138919"/>
                <a:gd name="connsiteY1" fmla="*/ 0 h 2241089"/>
                <a:gd name="connsiteX2" fmla="*/ 1801044 w 3138919"/>
                <a:gd name="connsiteY2" fmla="*/ 25582 h 2241089"/>
                <a:gd name="connsiteX3" fmla="*/ 3138919 w 3138919"/>
                <a:gd name="connsiteY3" fmla="*/ 2187363 h 2241089"/>
                <a:gd name="connsiteX4" fmla="*/ 0 w 3138919"/>
                <a:gd name="connsiteY4" fmla="*/ 2241089 h 2241089"/>
                <a:gd name="connsiteX0" fmla="*/ 0 w 3107634"/>
                <a:gd name="connsiteY0" fmla="*/ 2191761 h 2191761"/>
                <a:gd name="connsiteX1" fmla="*/ 1766017 w 3107634"/>
                <a:gd name="connsiteY1" fmla="*/ 0 h 2191761"/>
                <a:gd name="connsiteX2" fmla="*/ 1769759 w 3107634"/>
                <a:gd name="connsiteY2" fmla="*/ 25582 h 2191761"/>
                <a:gd name="connsiteX3" fmla="*/ 3107634 w 3107634"/>
                <a:gd name="connsiteY3" fmla="*/ 2187363 h 2191761"/>
                <a:gd name="connsiteX4" fmla="*/ 0 w 3107634"/>
                <a:gd name="connsiteY4" fmla="*/ 2191761 h 2191761"/>
                <a:gd name="connsiteX0" fmla="*/ 0 w 3199237"/>
                <a:gd name="connsiteY0" fmla="*/ 2191761 h 2191761"/>
                <a:gd name="connsiteX1" fmla="*/ 1766017 w 3199237"/>
                <a:gd name="connsiteY1" fmla="*/ 0 h 2191761"/>
                <a:gd name="connsiteX2" fmla="*/ 1769759 w 3199237"/>
                <a:gd name="connsiteY2" fmla="*/ 25582 h 2191761"/>
                <a:gd name="connsiteX3" fmla="*/ 3199237 w 3199237"/>
                <a:gd name="connsiteY3" fmla="*/ 2053376 h 2191761"/>
                <a:gd name="connsiteX4" fmla="*/ 0 w 3199237"/>
                <a:gd name="connsiteY4" fmla="*/ 2191761 h 2191761"/>
                <a:gd name="connsiteX0" fmla="*/ 0 w 2863354"/>
                <a:gd name="connsiteY0" fmla="*/ 2102447 h 2102445"/>
                <a:gd name="connsiteX1" fmla="*/ 1430134 w 2863354"/>
                <a:gd name="connsiteY1" fmla="*/ 0 h 2102445"/>
                <a:gd name="connsiteX2" fmla="*/ 1433876 w 2863354"/>
                <a:gd name="connsiteY2" fmla="*/ 25582 h 2102445"/>
                <a:gd name="connsiteX3" fmla="*/ 2863354 w 2863354"/>
                <a:gd name="connsiteY3" fmla="*/ 2053376 h 2102445"/>
                <a:gd name="connsiteX4" fmla="*/ 0 w 2863354"/>
                <a:gd name="connsiteY4" fmla="*/ 2102447 h 2102445"/>
                <a:gd name="connsiteX0" fmla="*/ 0 w 3000760"/>
                <a:gd name="connsiteY0" fmla="*/ 2057785 h 2057785"/>
                <a:gd name="connsiteX1" fmla="*/ 1567540 w 3000760"/>
                <a:gd name="connsiteY1" fmla="*/ 0 h 2057785"/>
                <a:gd name="connsiteX2" fmla="*/ 1571282 w 3000760"/>
                <a:gd name="connsiteY2" fmla="*/ 25582 h 2057785"/>
                <a:gd name="connsiteX3" fmla="*/ 3000760 w 3000760"/>
                <a:gd name="connsiteY3" fmla="*/ 2053376 h 2057785"/>
                <a:gd name="connsiteX4" fmla="*/ 0 w 3000760"/>
                <a:gd name="connsiteY4" fmla="*/ 2057785 h 2057785"/>
                <a:gd name="connsiteX0" fmla="*/ 0 w 3122899"/>
                <a:gd name="connsiteY0" fmla="*/ 2057785 h 2098044"/>
                <a:gd name="connsiteX1" fmla="*/ 1567540 w 3122899"/>
                <a:gd name="connsiteY1" fmla="*/ 0 h 2098044"/>
                <a:gd name="connsiteX2" fmla="*/ 1571282 w 3122899"/>
                <a:gd name="connsiteY2" fmla="*/ 25582 h 2098044"/>
                <a:gd name="connsiteX3" fmla="*/ 3122899 w 3122899"/>
                <a:gd name="connsiteY3" fmla="*/ 2098046 h 2098044"/>
                <a:gd name="connsiteX4" fmla="*/ 0 w 3122899"/>
                <a:gd name="connsiteY4" fmla="*/ 2057785 h 2098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899" h="2098044">
                  <a:moveTo>
                    <a:pt x="0" y="2057785"/>
                  </a:moveTo>
                  <a:lnTo>
                    <a:pt x="1567540" y="0"/>
                  </a:lnTo>
                  <a:lnTo>
                    <a:pt x="1571282" y="25582"/>
                  </a:lnTo>
                  <a:lnTo>
                    <a:pt x="3122899" y="2098046"/>
                  </a:lnTo>
                  <a:lnTo>
                    <a:pt x="0" y="2057785"/>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4276" tIns="62137" rIns="124276" bIns="62137" rtlCol="0" anchor="ctr"/>
            <a:lstStyle/>
            <a:p>
              <a:pPr algn="ctr"/>
              <a:endParaRPr lang="en-US" sz="1835">
                <a:solidFill>
                  <a:srgbClr val="FFFFFF"/>
                </a:solidFill>
              </a:endParaRPr>
            </a:p>
          </p:txBody>
        </p:sp>
      </p:grpSp>
      <p:grpSp>
        <p:nvGrpSpPr>
          <p:cNvPr id="2" name="Group 1"/>
          <p:cNvGrpSpPr/>
          <p:nvPr/>
        </p:nvGrpSpPr>
        <p:grpSpPr>
          <a:xfrm>
            <a:off x="8682418" y="1933215"/>
            <a:ext cx="3553198" cy="2912765"/>
            <a:chOff x="8613005" y="1932585"/>
            <a:chExt cx="3554628" cy="2913937"/>
          </a:xfrm>
        </p:grpSpPr>
        <p:sp>
          <p:nvSpPr>
            <p:cNvPr id="51" name="Rectangle 50"/>
            <p:cNvSpPr/>
            <p:nvPr/>
          </p:nvSpPr>
          <p:spPr bwMode="auto">
            <a:xfrm>
              <a:off x="9140921" y="1932585"/>
              <a:ext cx="3026712" cy="28956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52" name="TextBox 51"/>
            <p:cNvSpPr txBox="1"/>
            <p:nvPr/>
          </p:nvSpPr>
          <p:spPr>
            <a:xfrm>
              <a:off x="10700560" y="4066396"/>
              <a:ext cx="1318035" cy="572464"/>
            </a:xfrm>
            <a:prstGeom prst="rect">
              <a:avLst/>
            </a:prstGeom>
          </p:spPr>
          <p:style>
            <a:lnRef idx="1">
              <a:schemeClr val="accent2"/>
            </a:lnRef>
            <a:fillRef idx="3">
              <a:schemeClr val="accent2"/>
            </a:fillRef>
            <a:effectRef idx="2">
              <a:schemeClr val="accent2"/>
            </a:effectRef>
            <a:fontRef idx="minor">
              <a:schemeClr val="lt1"/>
            </a:fontRef>
          </p:style>
          <p:txBody>
            <a:bodyPr wrap="square" lIns="182806" tIns="146246" rIns="182806" bIns="146246" rtlCol="0">
              <a:spAutoFit/>
            </a:bodyPr>
            <a:lstStyle/>
            <a:p>
              <a:pPr algn="ctr">
                <a:lnSpc>
                  <a:spcPct val="90000"/>
                </a:lnSpc>
                <a:spcAft>
                  <a:spcPts val="600"/>
                </a:spcAft>
              </a:pPr>
              <a:r>
                <a:rPr lang="en-US" sz="1999" b="1" i="1" dirty="0">
                  <a:solidFill>
                    <a:srgbClr val="FFFFFF"/>
                  </a:solidFill>
                </a:rPr>
                <a:t>. . .</a:t>
              </a:r>
            </a:p>
          </p:txBody>
        </p:sp>
        <p:sp>
          <p:nvSpPr>
            <p:cNvPr id="53" name="Trapezoid 3"/>
            <p:cNvSpPr/>
            <p:nvPr/>
          </p:nvSpPr>
          <p:spPr>
            <a:xfrm rot="16200000">
              <a:off x="7437977" y="3133879"/>
              <a:ext cx="2887671" cy="537615"/>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107634"/>
                <a:gd name="connsiteY0" fmla="*/ 2969838 h 2977776"/>
                <a:gd name="connsiteX1" fmla="*/ 1196247 w 3107634"/>
                <a:gd name="connsiteY1" fmla="*/ 0 h 2977776"/>
                <a:gd name="connsiteX2" fmla="*/ 922227 w 3107634"/>
                <a:gd name="connsiteY2" fmla="*/ 134 h 2977776"/>
                <a:gd name="connsiteX3" fmla="*/ 3107634 w 3107634"/>
                <a:gd name="connsiteY3" fmla="*/ 2977776 h 2977776"/>
                <a:gd name="connsiteX4" fmla="*/ 0 w 3107634"/>
                <a:gd name="connsiteY4" fmla="*/ 2969838 h 2977776"/>
                <a:gd name="connsiteX0" fmla="*/ 0 w 3107634"/>
                <a:gd name="connsiteY0" fmla="*/ 2986378 h 2994316"/>
                <a:gd name="connsiteX1" fmla="*/ 927320 w 3107634"/>
                <a:gd name="connsiteY1" fmla="*/ 0 h 2994316"/>
                <a:gd name="connsiteX2" fmla="*/ 922227 w 3107634"/>
                <a:gd name="connsiteY2" fmla="*/ 16674 h 2994316"/>
                <a:gd name="connsiteX3" fmla="*/ 3107634 w 3107634"/>
                <a:gd name="connsiteY3" fmla="*/ 2994316 h 2994316"/>
                <a:gd name="connsiteX4" fmla="*/ 0 w 3107634"/>
                <a:gd name="connsiteY4" fmla="*/ 2986378 h 2994316"/>
                <a:gd name="connsiteX0" fmla="*/ 0 w 3107634"/>
                <a:gd name="connsiteY0" fmla="*/ 3020300 h 3028238"/>
                <a:gd name="connsiteX1" fmla="*/ 927320 w 3107634"/>
                <a:gd name="connsiteY1" fmla="*/ 33922 h 3028238"/>
                <a:gd name="connsiteX2" fmla="*/ 899376 w 3107634"/>
                <a:gd name="connsiteY2" fmla="*/ 0 h 3028238"/>
                <a:gd name="connsiteX3" fmla="*/ 3107634 w 3107634"/>
                <a:gd name="connsiteY3" fmla="*/ 3028238 h 3028238"/>
                <a:gd name="connsiteX4" fmla="*/ 0 w 3107634"/>
                <a:gd name="connsiteY4" fmla="*/ 3020300 h 3028238"/>
                <a:gd name="connsiteX0" fmla="*/ 0 w 3107634"/>
                <a:gd name="connsiteY0" fmla="*/ 2986377 h 2994315"/>
                <a:gd name="connsiteX1" fmla="*/ 927320 w 3107634"/>
                <a:gd name="connsiteY1" fmla="*/ -1 h 2994315"/>
                <a:gd name="connsiteX2" fmla="*/ 1801044 w 3107634"/>
                <a:gd name="connsiteY2" fmla="*/ 770870 h 2994315"/>
                <a:gd name="connsiteX3" fmla="*/ 3107634 w 3107634"/>
                <a:gd name="connsiteY3" fmla="*/ 2994315 h 2994315"/>
                <a:gd name="connsiteX4" fmla="*/ 0 w 3107634"/>
                <a:gd name="connsiteY4" fmla="*/ 2986377 h 2994315"/>
                <a:gd name="connsiteX0" fmla="*/ 0 w 3107634"/>
                <a:gd name="connsiteY0" fmla="*/ 2215506 h 2223444"/>
                <a:gd name="connsiteX1" fmla="*/ 1726911 w 3107634"/>
                <a:gd name="connsiteY1" fmla="*/ 60747 h 2223444"/>
                <a:gd name="connsiteX2" fmla="*/ 1801044 w 3107634"/>
                <a:gd name="connsiteY2" fmla="*/ -1 h 2223444"/>
                <a:gd name="connsiteX3" fmla="*/ 3107634 w 3107634"/>
                <a:gd name="connsiteY3" fmla="*/ 2223444 h 2223444"/>
                <a:gd name="connsiteX4" fmla="*/ 0 w 3107634"/>
                <a:gd name="connsiteY4" fmla="*/ 2215506 h 2223444"/>
                <a:gd name="connsiteX0" fmla="*/ 0 w 3107634"/>
                <a:gd name="connsiteY0" fmla="*/ 2241089 h 2249027"/>
                <a:gd name="connsiteX1" fmla="*/ 1797302 w 3107634"/>
                <a:gd name="connsiteY1" fmla="*/ 0 h 2249027"/>
                <a:gd name="connsiteX2" fmla="*/ 1801044 w 3107634"/>
                <a:gd name="connsiteY2" fmla="*/ 25582 h 2249027"/>
                <a:gd name="connsiteX3" fmla="*/ 3107634 w 3107634"/>
                <a:gd name="connsiteY3" fmla="*/ 2249027 h 2249027"/>
                <a:gd name="connsiteX4" fmla="*/ 0 w 3107634"/>
                <a:gd name="connsiteY4" fmla="*/ 2241089 h 2249027"/>
                <a:gd name="connsiteX0" fmla="*/ 0 w 3138919"/>
                <a:gd name="connsiteY0" fmla="*/ 2241089 h 2241089"/>
                <a:gd name="connsiteX1" fmla="*/ 1797302 w 3138919"/>
                <a:gd name="connsiteY1" fmla="*/ 0 h 2241089"/>
                <a:gd name="connsiteX2" fmla="*/ 1801044 w 3138919"/>
                <a:gd name="connsiteY2" fmla="*/ 25582 h 2241089"/>
                <a:gd name="connsiteX3" fmla="*/ 3138919 w 3138919"/>
                <a:gd name="connsiteY3" fmla="*/ 2187363 h 2241089"/>
                <a:gd name="connsiteX4" fmla="*/ 0 w 3138919"/>
                <a:gd name="connsiteY4" fmla="*/ 2241089 h 2241089"/>
                <a:gd name="connsiteX0" fmla="*/ 0 w 3107634"/>
                <a:gd name="connsiteY0" fmla="*/ 2191761 h 2191761"/>
                <a:gd name="connsiteX1" fmla="*/ 1766017 w 3107634"/>
                <a:gd name="connsiteY1" fmla="*/ 0 h 2191761"/>
                <a:gd name="connsiteX2" fmla="*/ 1769759 w 3107634"/>
                <a:gd name="connsiteY2" fmla="*/ 25582 h 2191761"/>
                <a:gd name="connsiteX3" fmla="*/ 3107634 w 3107634"/>
                <a:gd name="connsiteY3" fmla="*/ 2187363 h 2191761"/>
                <a:gd name="connsiteX4" fmla="*/ 0 w 3107634"/>
                <a:gd name="connsiteY4" fmla="*/ 2191761 h 2191761"/>
                <a:gd name="connsiteX0" fmla="*/ 0 w 3296383"/>
                <a:gd name="connsiteY0" fmla="*/ 2191761 h 2232029"/>
                <a:gd name="connsiteX1" fmla="*/ 1766017 w 3296383"/>
                <a:gd name="connsiteY1" fmla="*/ 0 h 2232029"/>
                <a:gd name="connsiteX2" fmla="*/ 1769759 w 3296383"/>
                <a:gd name="connsiteY2" fmla="*/ 25582 h 2232029"/>
                <a:gd name="connsiteX3" fmla="*/ 3296383 w 3296383"/>
                <a:gd name="connsiteY3" fmla="*/ 2232029 h 2232029"/>
                <a:gd name="connsiteX4" fmla="*/ 0 w 3296383"/>
                <a:gd name="connsiteY4" fmla="*/ 2191761 h 2232029"/>
                <a:gd name="connsiteX0" fmla="*/ 0 w 3154822"/>
                <a:gd name="connsiteY0" fmla="*/ 2057783 h 2232029"/>
                <a:gd name="connsiteX1" fmla="*/ 1624456 w 3154822"/>
                <a:gd name="connsiteY1" fmla="*/ 0 h 2232029"/>
                <a:gd name="connsiteX2" fmla="*/ 1628198 w 3154822"/>
                <a:gd name="connsiteY2" fmla="*/ 25582 h 2232029"/>
                <a:gd name="connsiteX3" fmla="*/ 3154822 w 3154822"/>
                <a:gd name="connsiteY3" fmla="*/ 2232029 h 2232029"/>
                <a:gd name="connsiteX4" fmla="*/ 0 w 3154822"/>
                <a:gd name="connsiteY4" fmla="*/ 2057783 h 2232029"/>
                <a:gd name="connsiteX0" fmla="*/ 0 w 3166619"/>
                <a:gd name="connsiteY0" fmla="*/ 2191770 h 2232029"/>
                <a:gd name="connsiteX1" fmla="*/ 1636253 w 3166619"/>
                <a:gd name="connsiteY1" fmla="*/ 0 h 2232029"/>
                <a:gd name="connsiteX2" fmla="*/ 1639995 w 3166619"/>
                <a:gd name="connsiteY2" fmla="*/ 25582 h 2232029"/>
                <a:gd name="connsiteX3" fmla="*/ 3166619 w 3166619"/>
                <a:gd name="connsiteY3" fmla="*/ 2232029 h 2232029"/>
                <a:gd name="connsiteX4" fmla="*/ 0 w 3166619"/>
                <a:gd name="connsiteY4" fmla="*/ 2191770 h 2232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619" h="2232029">
                  <a:moveTo>
                    <a:pt x="0" y="2191770"/>
                  </a:moveTo>
                  <a:lnTo>
                    <a:pt x="1636253" y="0"/>
                  </a:lnTo>
                  <a:lnTo>
                    <a:pt x="1639995" y="25582"/>
                  </a:lnTo>
                  <a:lnTo>
                    <a:pt x="3166619" y="2232029"/>
                  </a:lnTo>
                  <a:lnTo>
                    <a:pt x="0" y="2191770"/>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4276" tIns="62137" rIns="124276" bIns="62137" rtlCol="0" anchor="ctr"/>
            <a:lstStyle/>
            <a:p>
              <a:pPr algn="ctr"/>
              <a:endParaRPr lang="en-US" sz="1835">
                <a:solidFill>
                  <a:srgbClr val="FFFFFF"/>
                </a:solidFill>
              </a:endParaRPr>
            </a:p>
          </p:txBody>
        </p:sp>
        <p:sp>
          <p:nvSpPr>
            <p:cNvPr id="56" name="Rectangle 55"/>
            <p:cNvSpPr/>
            <p:nvPr/>
          </p:nvSpPr>
          <p:spPr bwMode="auto">
            <a:xfrm>
              <a:off x="9258096" y="2024433"/>
              <a:ext cx="1318035" cy="572464"/>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58" name="TextBox 57"/>
            <p:cNvSpPr txBox="1"/>
            <p:nvPr/>
          </p:nvSpPr>
          <p:spPr>
            <a:xfrm>
              <a:off x="9258096" y="2024432"/>
              <a:ext cx="1318036" cy="582100"/>
            </a:xfrm>
            <a:prstGeom prst="rect">
              <a:avLst/>
            </a:prstGeom>
          </p:spPr>
          <p:style>
            <a:lnRef idx="1">
              <a:schemeClr val="accent2"/>
            </a:lnRef>
            <a:fillRef idx="3">
              <a:schemeClr val="accent2"/>
            </a:fillRef>
            <a:effectRef idx="2">
              <a:schemeClr val="accent2"/>
            </a:effectRef>
            <a:fontRef idx="minor">
              <a:schemeClr val="lt1"/>
            </a:fontRef>
          </p:style>
          <p:txBody>
            <a:bodyPr wrap="square" lIns="182806" tIns="146246" rIns="182806" bIns="91403" rtlCol="0" anchor="ctr" anchorCtr="0">
              <a:noAutofit/>
            </a:bodyPr>
            <a:lstStyle/>
            <a:p>
              <a:pPr algn="ctr">
                <a:lnSpc>
                  <a:spcPts val="1000"/>
                </a:lnSpc>
                <a:spcAft>
                  <a:spcPts val="600"/>
                </a:spcAft>
              </a:pPr>
              <a:r>
                <a:rPr lang="en-US" sz="1399" b="1" i="1" dirty="0">
                  <a:solidFill>
                    <a:srgbClr val="FFFFFF"/>
                  </a:solidFill>
                </a:rPr>
                <a:t>Virtual</a:t>
              </a:r>
            </a:p>
            <a:p>
              <a:pPr algn="ctr">
                <a:lnSpc>
                  <a:spcPts val="1000"/>
                </a:lnSpc>
                <a:spcAft>
                  <a:spcPts val="600"/>
                </a:spcAft>
              </a:pPr>
              <a:r>
                <a:rPr lang="en-US" sz="1399" b="1" i="1" dirty="0">
                  <a:solidFill>
                    <a:srgbClr val="FFFFFF"/>
                  </a:solidFill>
                </a:rPr>
                <a:t> Machines</a:t>
              </a:r>
            </a:p>
          </p:txBody>
        </p:sp>
        <p:sp>
          <p:nvSpPr>
            <p:cNvPr id="59" name="Rectangle 58"/>
            <p:cNvSpPr/>
            <p:nvPr/>
          </p:nvSpPr>
          <p:spPr bwMode="auto">
            <a:xfrm>
              <a:off x="9259302" y="2716939"/>
              <a:ext cx="1318035" cy="572464"/>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60" name="TextBox 59"/>
            <p:cNvSpPr txBox="1"/>
            <p:nvPr/>
          </p:nvSpPr>
          <p:spPr>
            <a:xfrm>
              <a:off x="9259302" y="2714493"/>
              <a:ext cx="1318036" cy="607269"/>
            </a:xfrm>
            <a:prstGeom prst="rect">
              <a:avLst/>
            </a:prstGeom>
          </p:spPr>
          <p:style>
            <a:lnRef idx="1">
              <a:schemeClr val="accent2"/>
            </a:lnRef>
            <a:fillRef idx="3">
              <a:schemeClr val="accent2"/>
            </a:fillRef>
            <a:effectRef idx="2">
              <a:schemeClr val="accent2"/>
            </a:effectRef>
            <a:fontRef idx="minor">
              <a:schemeClr val="lt1"/>
            </a:fontRef>
          </p:style>
          <p:txBody>
            <a:bodyPr wrap="square" lIns="0" tIns="0" rIns="0" bIns="0" rtlCol="0" anchor="ctr" anchorCtr="0">
              <a:noAutofit/>
            </a:bodyPr>
            <a:lstStyle/>
            <a:p>
              <a:pPr algn="ctr">
                <a:lnSpc>
                  <a:spcPts val="1000"/>
                </a:lnSpc>
                <a:spcAft>
                  <a:spcPts val="600"/>
                </a:spcAft>
              </a:pPr>
              <a:r>
                <a:rPr lang="en-US" sz="1399" b="1" i="1" dirty="0">
                  <a:solidFill>
                    <a:srgbClr val="FFFFFF"/>
                  </a:solidFill>
                </a:rPr>
                <a:t>Web Sites,</a:t>
              </a:r>
            </a:p>
            <a:p>
              <a:pPr algn="ctr">
                <a:lnSpc>
                  <a:spcPts val="1000"/>
                </a:lnSpc>
                <a:spcAft>
                  <a:spcPts val="600"/>
                </a:spcAft>
              </a:pPr>
              <a:r>
                <a:rPr lang="en-US" sz="1399" b="1" i="1" dirty="0">
                  <a:solidFill>
                    <a:srgbClr val="FFFFFF"/>
                  </a:solidFill>
                </a:rPr>
                <a:t>Cloud Services</a:t>
              </a:r>
            </a:p>
          </p:txBody>
        </p:sp>
        <p:sp>
          <p:nvSpPr>
            <p:cNvPr id="62" name="Rectangle 61"/>
            <p:cNvSpPr/>
            <p:nvPr/>
          </p:nvSpPr>
          <p:spPr bwMode="auto">
            <a:xfrm>
              <a:off x="9260884" y="3397366"/>
              <a:ext cx="1318035" cy="572464"/>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64" name="TextBox 63"/>
            <p:cNvSpPr txBox="1"/>
            <p:nvPr/>
          </p:nvSpPr>
          <p:spPr>
            <a:xfrm>
              <a:off x="9260884" y="3397365"/>
              <a:ext cx="1318036" cy="572465"/>
            </a:xfrm>
            <a:prstGeom prst="rect">
              <a:avLst/>
            </a:prstGeom>
          </p:spPr>
          <p:style>
            <a:lnRef idx="1">
              <a:schemeClr val="accent2"/>
            </a:lnRef>
            <a:fillRef idx="3">
              <a:schemeClr val="accent2"/>
            </a:fillRef>
            <a:effectRef idx="2">
              <a:schemeClr val="accent2"/>
            </a:effectRef>
            <a:fontRef idx="minor">
              <a:schemeClr val="lt1"/>
            </a:fontRef>
          </p:style>
          <p:txBody>
            <a:bodyPr wrap="square" lIns="182806" tIns="146246" rIns="182806" bIns="91403" rtlCol="0" anchor="ctr" anchorCtr="0">
              <a:noAutofit/>
            </a:bodyPr>
            <a:lstStyle>
              <a:defPPr>
                <a:defRPr lang="en-US"/>
              </a:defPPr>
              <a:lvl1pPr algn="ctr">
                <a:lnSpc>
                  <a:spcPts val="1000"/>
                </a:lnSpc>
                <a:spcAft>
                  <a:spcPts val="600"/>
                </a:spcAft>
                <a:defRPr sz="1400" b="1" i="1">
                  <a:gradFill>
                    <a:gsLst>
                      <a:gs pos="2917">
                        <a:schemeClr val="tx1"/>
                      </a:gs>
                      <a:gs pos="30000">
                        <a:schemeClr val="tx1"/>
                      </a:gs>
                    </a:gsLst>
                    <a:lin ang="5400000" scaled="0"/>
                  </a:gradFill>
                </a:defRPr>
              </a:lvl1pPr>
            </a:lstStyle>
            <a:p>
              <a:r>
                <a:rPr lang="en-US" sz="1399" dirty="0">
                  <a:solidFill>
                    <a:srgbClr val="FFFFFF"/>
                  </a:solidFill>
                </a:rPr>
                <a:t>Blobs</a:t>
              </a:r>
            </a:p>
          </p:txBody>
        </p:sp>
        <p:sp>
          <p:nvSpPr>
            <p:cNvPr id="65" name="Rectangle 64"/>
            <p:cNvSpPr/>
            <p:nvPr/>
          </p:nvSpPr>
          <p:spPr bwMode="auto">
            <a:xfrm>
              <a:off x="10701235" y="2024433"/>
              <a:ext cx="1318035" cy="572464"/>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66" name="TextBox 65"/>
            <p:cNvSpPr txBox="1"/>
            <p:nvPr/>
          </p:nvSpPr>
          <p:spPr>
            <a:xfrm>
              <a:off x="10695974" y="2024432"/>
              <a:ext cx="1329947" cy="603925"/>
            </a:xfrm>
            <a:prstGeom prst="rect">
              <a:avLst/>
            </a:prstGeom>
          </p:spPr>
          <p:style>
            <a:lnRef idx="1">
              <a:schemeClr val="accent2"/>
            </a:lnRef>
            <a:fillRef idx="3">
              <a:schemeClr val="accent2"/>
            </a:fillRef>
            <a:effectRef idx="2">
              <a:schemeClr val="accent2"/>
            </a:effectRef>
            <a:fontRef idx="minor">
              <a:schemeClr val="lt1"/>
            </a:fontRef>
          </p:style>
          <p:txBody>
            <a:bodyPr wrap="square" lIns="91403" tIns="146246" rIns="91403" bIns="146246" rtlCol="0" anchor="ctr" anchorCtr="0">
              <a:noAutofit/>
            </a:bodyPr>
            <a:lstStyle>
              <a:defPPr>
                <a:defRPr lang="en-US"/>
              </a:defPPr>
              <a:lvl1pPr algn="ctr">
                <a:lnSpc>
                  <a:spcPts val="1000"/>
                </a:lnSpc>
                <a:spcAft>
                  <a:spcPts val="600"/>
                </a:spcAft>
                <a:defRPr sz="1400" b="1" i="1">
                  <a:gradFill>
                    <a:gsLst>
                      <a:gs pos="2917">
                        <a:schemeClr val="tx1"/>
                      </a:gs>
                      <a:gs pos="30000">
                        <a:schemeClr val="tx1"/>
                      </a:gs>
                    </a:gsLst>
                    <a:lin ang="5400000" scaled="0"/>
                  </a:gradFill>
                </a:defRPr>
              </a:lvl1pPr>
            </a:lstStyle>
            <a:p>
              <a:r>
                <a:rPr lang="en-US" sz="1399" dirty="0">
                  <a:solidFill>
                    <a:srgbClr val="FFFFFF"/>
                  </a:solidFill>
                </a:rPr>
                <a:t>Tables, </a:t>
              </a:r>
            </a:p>
            <a:p>
              <a:r>
                <a:rPr lang="en-US" sz="1399" dirty="0">
                  <a:solidFill>
                    <a:srgbClr val="FFFFFF"/>
                  </a:solidFill>
                </a:rPr>
                <a:t>DocumentDB</a:t>
              </a:r>
            </a:p>
          </p:txBody>
        </p:sp>
        <p:sp>
          <p:nvSpPr>
            <p:cNvPr id="67" name="Rectangle 66"/>
            <p:cNvSpPr/>
            <p:nvPr/>
          </p:nvSpPr>
          <p:spPr bwMode="auto">
            <a:xfrm>
              <a:off x="10707886" y="2720484"/>
              <a:ext cx="1318035" cy="572464"/>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78" name="TextBox 77"/>
            <p:cNvSpPr txBox="1"/>
            <p:nvPr/>
          </p:nvSpPr>
          <p:spPr>
            <a:xfrm>
              <a:off x="10707886" y="2720484"/>
              <a:ext cx="1318036" cy="601278"/>
            </a:xfrm>
            <a:prstGeom prst="rect">
              <a:avLst/>
            </a:prstGeom>
          </p:spPr>
          <p:style>
            <a:lnRef idx="1">
              <a:schemeClr val="accent2"/>
            </a:lnRef>
            <a:fillRef idx="3">
              <a:schemeClr val="accent2"/>
            </a:fillRef>
            <a:effectRef idx="2">
              <a:schemeClr val="accent2"/>
            </a:effectRef>
            <a:fontRef idx="minor">
              <a:schemeClr val="lt1"/>
            </a:fontRef>
          </p:style>
          <p:txBody>
            <a:bodyPr wrap="square" lIns="182806" tIns="146246" rIns="182806" bIns="146246" rtlCol="0" anchor="ctr" anchorCtr="0">
              <a:noAutofit/>
            </a:bodyPr>
            <a:lstStyle>
              <a:defPPr>
                <a:defRPr lang="en-US"/>
              </a:defPPr>
              <a:lvl1pPr algn="ctr">
                <a:lnSpc>
                  <a:spcPts val="1000"/>
                </a:lnSpc>
                <a:spcAft>
                  <a:spcPts val="600"/>
                </a:spcAft>
                <a:defRPr sz="1400" b="1" i="1">
                  <a:gradFill>
                    <a:gsLst>
                      <a:gs pos="2917">
                        <a:schemeClr val="tx1"/>
                      </a:gs>
                      <a:gs pos="30000">
                        <a:schemeClr val="tx1"/>
                      </a:gs>
                    </a:gsLst>
                    <a:lin ang="5400000" scaled="0"/>
                  </a:gradFill>
                </a:defRPr>
              </a:lvl1pPr>
            </a:lstStyle>
            <a:p>
              <a:r>
                <a:rPr lang="en-US" sz="1399" dirty="0">
                  <a:solidFill>
                    <a:srgbClr val="FFFFFF"/>
                  </a:solidFill>
                </a:rPr>
                <a:t>Azure</a:t>
              </a:r>
            </a:p>
            <a:p>
              <a:r>
                <a:rPr lang="en-US" sz="1399" dirty="0">
                  <a:solidFill>
                    <a:srgbClr val="FFFFFF"/>
                  </a:solidFill>
                </a:rPr>
                <a:t>AD</a:t>
              </a:r>
            </a:p>
          </p:txBody>
        </p:sp>
        <p:sp>
          <p:nvSpPr>
            <p:cNvPr id="85" name="TextBox 84"/>
            <p:cNvSpPr txBox="1"/>
            <p:nvPr/>
          </p:nvSpPr>
          <p:spPr>
            <a:xfrm>
              <a:off x="10700561" y="3412057"/>
              <a:ext cx="1318036" cy="568024"/>
            </a:xfrm>
            <a:prstGeom prst="rect">
              <a:avLst/>
            </a:prstGeom>
          </p:spPr>
          <p:style>
            <a:lnRef idx="1">
              <a:schemeClr val="accent2"/>
            </a:lnRef>
            <a:fillRef idx="3">
              <a:schemeClr val="accent2"/>
            </a:fillRef>
            <a:effectRef idx="2">
              <a:schemeClr val="accent2"/>
            </a:effectRef>
            <a:fontRef idx="minor">
              <a:schemeClr val="lt1"/>
            </a:fontRef>
          </p:style>
          <p:txBody>
            <a:bodyPr wrap="square" lIns="182806" tIns="146246" rIns="182806" bIns="146246" rtlCol="0" anchor="t" anchorCtr="0">
              <a:noAutofit/>
            </a:bodyPr>
            <a:lstStyle>
              <a:defPPr>
                <a:defRPr lang="en-US"/>
              </a:defPPr>
              <a:lvl1pPr algn="ctr">
                <a:lnSpc>
                  <a:spcPts val="1000"/>
                </a:lnSpc>
                <a:spcAft>
                  <a:spcPts val="600"/>
                </a:spcAft>
                <a:defRPr sz="1400" b="1" i="1">
                  <a:gradFill>
                    <a:gsLst>
                      <a:gs pos="2917">
                        <a:schemeClr val="tx1"/>
                      </a:gs>
                      <a:gs pos="30000">
                        <a:schemeClr val="tx1"/>
                      </a:gs>
                    </a:gsLst>
                    <a:lin ang="5400000" scaled="0"/>
                  </a:gradFill>
                </a:defRPr>
              </a:lvl1pPr>
            </a:lstStyle>
            <a:p>
              <a:r>
                <a:rPr lang="en-US" sz="1399" dirty="0" smtClean="0">
                  <a:solidFill>
                    <a:srgbClr val="FFFFFF"/>
                  </a:solidFill>
                </a:rPr>
                <a:t>Machine</a:t>
              </a:r>
            </a:p>
            <a:p>
              <a:r>
                <a:rPr lang="en-US" sz="1399" dirty="0" smtClean="0">
                  <a:solidFill>
                    <a:srgbClr val="FFFFFF"/>
                  </a:solidFill>
                </a:rPr>
                <a:t>Learning</a:t>
              </a:r>
              <a:endParaRPr lang="en-US" sz="1399" dirty="0">
                <a:solidFill>
                  <a:srgbClr val="FFFFFF"/>
                </a:solidFill>
              </a:endParaRPr>
            </a:p>
          </p:txBody>
        </p:sp>
        <p:sp>
          <p:nvSpPr>
            <p:cNvPr id="86" name="Rectangle 85"/>
            <p:cNvSpPr/>
            <p:nvPr/>
          </p:nvSpPr>
          <p:spPr bwMode="auto">
            <a:xfrm>
              <a:off x="9258095" y="4068157"/>
              <a:ext cx="1318035" cy="57246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87" name="TextBox 86"/>
            <p:cNvSpPr txBox="1"/>
            <p:nvPr/>
          </p:nvSpPr>
          <p:spPr>
            <a:xfrm>
              <a:off x="9258095" y="4119417"/>
              <a:ext cx="1318036" cy="570704"/>
            </a:xfrm>
            <a:prstGeom prst="rect">
              <a:avLst/>
            </a:prstGeom>
            <a:noFill/>
          </p:spPr>
          <p:txBody>
            <a:bodyPr wrap="square" lIns="182806" tIns="146246" rIns="182806" bIns="146246" rtlCol="0" anchor="ctr" anchorCtr="0">
              <a:noAutofit/>
            </a:bodyPr>
            <a:lstStyle>
              <a:defPPr>
                <a:defRPr lang="en-US"/>
              </a:defPPr>
              <a:lvl1pPr algn="ctr">
                <a:lnSpc>
                  <a:spcPts val="1000"/>
                </a:lnSpc>
                <a:spcAft>
                  <a:spcPts val="600"/>
                </a:spcAft>
                <a:defRPr sz="1400" b="1" i="1">
                  <a:gradFill>
                    <a:gsLst>
                      <a:gs pos="2917">
                        <a:schemeClr val="tx1"/>
                      </a:gs>
                      <a:gs pos="30000">
                        <a:schemeClr val="tx1"/>
                      </a:gs>
                    </a:gsLst>
                    <a:lin ang="5400000" scaled="0"/>
                  </a:gradFill>
                </a:defRPr>
              </a:lvl1pPr>
            </a:lstStyle>
            <a:p>
              <a:r>
                <a:rPr lang="en-US" sz="1399" dirty="0">
                  <a:solidFill>
                    <a:srgbClr val="FFFFFF"/>
                  </a:solidFill>
                </a:rPr>
                <a:t>SQL </a:t>
              </a:r>
            </a:p>
            <a:p>
              <a:r>
                <a:rPr lang="en-US" sz="1399" dirty="0">
                  <a:solidFill>
                    <a:srgbClr val="FFFFFF"/>
                  </a:solidFill>
                </a:rPr>
                <a:t>Database</a:t>
              </a:r>
            </a:p>
          </p:txBody>
        </p:sp>
      </p:grpSp>
      <p:grpSp>
        <p:nvGrpSpPr>
          <p:cNvPr id="9" name="Group 8"/>
          <p:cNvGrpSpPr/>
          <p:nvPr/>
        </p:nvGrpSpPr>
        <p:grpSpPr>
          <a:xfrm>
            <a:off x="168434" y="1915662"/>
            <a:ext cx="2680569" cy="2970605"/>
            <a:chOff x="165999" y="1915026"/>
            <a:chExt cx="2681647" cy="2971800"/>
          </a:xfrm>
        </p:grpSpPr>
        <p:sp>
          <p:nvSpPr>
            <p:cNvPr id="48" name="Trapezoid 3"/>
            <p:cNvSpPr/>
            <p:nvPr/>
          </p:nvSpPr>
          <p:spPr>
            <a:xfrm rot="5400000" flipH="1">
              <a:off x="1157677" y="3196856"/>
              <a:ext cx="2965352" cy="414586"/>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107634"/>
                <a:gd name="connsiteY0" fmla="*/ 2969838 h 2977776"/>
                <a:gd name="connsiteX1" fmla="*/ 1196247 w 3107634"/>
                <a:gd name="connsiteY1" fmla="*/ 0 h 2977776"/>
                <a:gd name="connsiteX2" fmla="*/ 922227 w 3107634"/>
                <a:gd name="connsiteY2" fmla="*/ 134 h 2977776"/>
                <a:gd name="connsiteX3" fmla="*/ 3107634 w 3107634"/>
                <a:gd name="connsiteY3" fmla="*/ 2977776 h 2977776"/>
                <a:gd name="connsiteX4" fmla="*/ 0 w 3107634"/>
                <a:gd name="connsiteY4" fmla="*/ 2969838 h 2977776"/>
                <a:gd name="connsiteX0" fmla="*/ 0 w 3107634"/>
                <a:gd name="connsiteY0" fmla="*/ 2986378 h 2994316"/>
                <a:gd name="connsiteX1" fmla="*/ 927320 w 3107634"/>
                <a:gd name="connsiteY1" fmla="*/ 0 h 2994316"/>
                <a:gd name="connsiteX2" fmla="*/ 922227 w 3107634"/>
                <a:gd name="connsiteY2" fmla="*/ 16674 h 2994316"/>
                <a:gd name="connsiteX3" fmla="*/ 3107634 w 3107634"/>
                <a:gd name="connsiteY3" fmla="*/ 2994316 h 2994316"/>
                <a:gd name="connsiteX4" fmla="*/ 0 w 3107634"/>
                <a:gd name="connsiteY4" fmla="*/ 2986378 h 2994316"/>
                <a:gd name="connsiteX0" fmla="*/ 0 w 3107634"/>
                <a:gd name="connsiteY0" fmla="*/ 3020300 h 3028238"/>
                <a:gd name="connsiteX1" fmla="*/ 927320 w 3107634"/>
                <a:gd name="connsiteY1" fmla="*/ 33922 h 3028238"/>
                <a:gd name="connsiteX2" fmla="*/ 899376 w 3107634"/>
                <a:gd name="connsiteY2" fmla="*/ 0 h 3028238"/>
                <a:gd name="connsiteX3" fmla="*/ 3107634 w 3107634"/>
                <a:gd name="connsiteY3" fmla="*/ 3028238 h 3028238"/>
                <a:gd name="connsiteX4" fmla="*/ 0 w 3107634"/>
                <a:gd name="connsiteY4" fmla="*/ 3020300 h 3028238"/>
                <a:gd name="connsiteX0" fmla="*/ 0 w 3107634"/>
                <a:gd name="connsiteY0" fmla="*/ 2986377 h 2994315"/>
                <a:gd name="connsiteX1" fmla="*/ 927320 w 3107634"/>
                <a:gd name="connsiteY1" fmla="*/ -1 h 2994315"/>
                <a:gd name="connsiteX2" fmla="*/ 1801044 w 3107634"/>
                <a:gd name="connsiteY2" fmla="*/ 770870 h 2994315"/>
                <a:gd name="connsiteX3" fmla="*/ 3107634 w 3107634"/>
                <a:gd name="connsiteY3" fmla="*/ 2994315 h 2994315"/>
                <a:gd name="connsiteX4" fmla="*/ 0 w 3107634"/>
                <a:gd name="connsiteY4" fmla="*/ 2986377 h 2994315"/>
                <a:gd name="connsiteX0" fmla="*/ 0 w 3107634"/>
                <a:gd name="connsiteY0" fmla="*/ 2215506 h 2223444"/>
                <a:gd name="connsiteX1" fmla="*/ 1726911 w 3107634"/>
                <a:gd name="connsiteY1" fmla="*/ 60747 h 2223444"/>
                <a:gd name="connsiteX2" fmla="*/ 1801044 w 3107634"/>
                <a:gd name="connsiteY2" fmla="*/ -1 h 2223444"/>
                <a:gd name="connsiteX3" fmla="*/ 3107634 w 3107634"/>
                <a:gd name="connsiteY3" fmla="*/ 2223444 h 2223444"/>
                <a:gd name="connsiteX4" fmla="*/ 0 w 3107634"/>
                <a:gd name="connsiteY4" fmla="*/ 2215506 h 2223444"/>
                <a:gd name="connsiteX0" fmla="*/ 0 w 3107634"/>
                <a:gd name="connsiteY0" fmla="*/ 2241089 h 2249027"/>
                <a:gd name="connsiteX1" fmla="*/ 1797302 w 3107634"/>
                <a:gd name="connsiteY1" fmla="*/ 0 h 2249027"/>
                <a:gd name="connsiteX2" fmla="*/ 1801044 w 3107634"/>
                <a:gd name="connsiteY2" fmla="*/ 25582 h 2249027"/>
                <a:gd name="connsiteX3" fmla="*/ 3107634 w 3107634"/>
                <a:gd name="connsiteY3" fmla="*/ 2249027 h 2249027"/>
                <a:gd name="connsiteX4" fmla="*/ 0 w 3107634"/>
                <a:gd name="connsiteY4" fmla="*/ 2241089 h 2249027"/>
                <a:gd name="connsiteX0" fmla="*/ 0 w 3138919"/>
                <a:gd name="connsiteY0" fmla="*/ 2241089 h 2241089"/>
                <a:gd name="connsiteX1" fmla="*/ 1797302 w 3138919"/>
                <a:gd name="connsiteY1" fmla="*/ 0 h 2241089"/>
                <a:gd name="connsiteX2" fmla="*/ 1801044 w 3138919"/>
                <a:gd name="connsiteY2" fmla="*/ 25582 h 2241089"/>
                <a:gd name="connsiteX3" fmla="*/ 3138919 w 3138919"/>
                <a:gd name="connsiteY3" fmla="*/ 2187363 h 2241089"/>
                <a:gd name="connsiteX4" fmla="*/ 0 w 3138919"/>
                <a:gd name="connsiteY4" fmla="*/ 2241089 h 2241089"/>
                <a:gd name="connsiteX0" fmla="*/ 0 w 3107634"/>
                <a:gd name="connsiteY0" fmla="*/ 2191761 h 2191761"/>
                <a:gd name="connsiteX1" fmla="*/ 1766017 w 3107634"/>
                <a:gd name="connsiteY1" fmla="*/ 0 h 2191761"/>
                <a:gd name="connsiteX2" fmla="*/ 1769759 w 3107634"/>
                <a:gd name="connsiteY2" fmla="*/ 25582 h 2191761"/>
                <a:gd name="connsiteX3" fmla="*/ 3107634 w 3107634"/>
                <a:gd name="connsiteY3" fmla="*/ 2187363 h 2191761"/>
                <a:gd name="connsiteX4" fmla="*/ 0 w 3107634"/>
                <a:gd name="connsiteY4" fmla="*/ 2191761 h 2191761"/>
                <a:gd name="connsiteX0" fmla="*/ 0 w 3107634"/>
                <a:gd name="connsiteY0" fmla="*/ 2227414 h 2227414"/>
                <a:gd name="connsiteX1" fmla="*/ 1766017 w 3107634"/>
                <a:gd name="connsiteY1" fmla="*/ 35653 h 2227414"/>
                <a:gd name="connsiteX2" fmla="*/ 1970878 w 3107634"/>
                <a:gd name="connsiteY2" fmla="*/ 0 h 2227414"/>
                <a:gd name="connsiteX3" fmla="*/ 3107634 w 3107634"/>
                <a:gd name="connsiteY3" fmla="*/ 2223016 h 2227414"/>
                <a:gd name="connsiteX4" fmla="*/ 0 w 3107634"/>
                <a:gd name="connsiteY4" fmla="*/ 2227414 h 2227414"/>
                <a:gd name="connsiteX0" fmla="*/ 0 w 3107634"/>
                <a:gd name="connsiteY0" fmla="*/ 2375477 h 2375477"/>
                <a:gd name="connsiteX1" fmla="*/ 1955306 w 3107634"/>
                <a:gd name="connsiteY1" fmla="*/ 3 h 2375477"/>
                <a:gd name="connsiteX2" fmla="*/ 1970878 w 3107634"/>
                <a:gd name="connsiteY2" fmla="*/ 148063 h 2375477"/>
                <a:gd name="connsiteX3" fmla="*/ 3107634 w 3107634"/>
                <a:gd name="connsiteY3" fmla="*/ 2371079 h 2375477"/>
                <a:gd name="connsiteX4" fmla="*/ 0 w 3107634"/>
                <a:gd name="connsiteY4" fmla="*/ 2375477 h 2375477"/>
                <a:gd name="connsiteX0" fmla="*/ 0 w 3107634"/>
                <a:gd name="connsiteY0" fmla="*/ 2375472 h 2375472"/>
                <a:gd name="connsiteX1" fmla="*/ 1955306 w 3107634"/>
                <a:gd name="connsiteY1" fmla="*/ -2 h 2375472"/>
                <a:gd name="connsiteX2" fmla="*/ 1970878 w 3107634"/>
                <a:gd name="connsiteY2" fmla="*/ 148058 h 2375472"/>
                <a:gd name="connsiteX3" fmla="*/ 3107634 w 3107634"/>
                <a:gd name="connsiteY3" fmla="*/ 2371074 h 2375472"/>
                <a:gd name="connsiteX4" fmla="*/ 0 w 3107634"/>
                <a:gd name="connsiteY4" fmla="*/ 2375472 h 2375472"/>
                <a:gd name="connsiteX0" fmla="*/ 0 w 3107634"/>
                <a:gd name="connsiteY0" fmla="*/ 2248770 h 2248770"/>
                <a:gd name="connsiteX1" fmla="*/ 1965798 w 3107634"/>
                <a:gd name="connsiteY1" fmla="*/ -2 h 2248770"/>
                <a:gd name="connsiteX2" fmla="*/ 1970878 w 3107634"/>
                <a:gd name="connsiteY2" fmla="*/ 21356 h 2248770"/>
                <a:gd name="connsiteX3" fmla="*/ 3107634 w 3107634"/>
                <a:gd name="connsiteY3" fmla="*/ 2244372 h 2248770"/>
                <a:gd name="connsiteX4" fmla="*/ 0 w 3107634"/>
                <a:gd name="connsiteY4" fmla="*/ 2248770 h 2248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7634" h="2248770">
                  <a:moveTo>
                    <a:pt x="0" y="2248770"/>
                  </a:moveTo>
                  <a:lnTo>
                    <a:pt x="1965798" y="-2"/>
                  </a:lnTo>
                  <a:lnTo>
                    <a:pt x="1970878" y="21356"/>
                  </a:lnTo>
                  <a:lnTo>
                    <a:pt x="3107634" y="2244372"/>
                  </a:lnTo>
                  <a:lnTo>
                    <a:pt x="0" y="2248770"/>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4276" tIns="62137" rIns="124276" bIns="62137" rtlCol="0" anchor="ctr"/>
            <a:lstStyle/>
            <a:p>
              <a:pPr algn="ctr"/>
              <a:endParaRPr lang="en-US" sz="1835">
                <a:solidFill>
                  <a:srgbClr val="FFFFFF"/>
                </a:solidFill>
              </a:endParaRPr>
            </a:p>
          </p:txBody>
        </p:sp>
        <p:grpSp>
          <p:nvGrpSpPr>
            <p:cNvPr id="7" name="Group 6"/>
            <p:cNvGrpSpPr/>
            <p:nvPr/>
          </p:nvGrpSpPr>
          <p:grpSpPr>
            <a:xfrm>
              <a:off x="165999" y="1915026"/>
              <a:ext cx="2269284" cy="2971800"/>
              <a:chOff x="165999" y="1915026"/>
              <a:chExt cx="2269284" cy="2971800"/>
            </a:xfrm>
          </p:grpSpPr>
          <p:sp>
            <p:nvSpPr>
              <p:cNvPr id="47" name="Rectangle 46"/>
              <p:cNvSpPr/>
              <p:nvPr/>
            </p:nvSpPr>
            <p:spPr bwMode="auto">
              <a:xfrm>
                <a:off x="165999" y="1915026"/>
                <a:ext cx="2269284" cy="29718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50" name="TextBox 49"/>
              <p:cNvSpPr txBox="1"/>
              <p:nvPr/>
            </p:nvSpPr>
            <p:spPr>
              <a:xfrm>
                <a:off x="298373" y="3441394"/>
                <a:ext cx="2018535" cy="570439"/>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a:gradFill>
                      <a:gsLst>
                        <a:gs pos="0">
                          <a:srgbClr val="FFFFFF"/>
                        </a:gs>
                        <a:gs pos="100000">
                          <a:srgbClr val="FFFFFF"/>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399" b="1" i="1" dirty="0">
                    <a:solidFill>
                      <a:srgbClr val="FFFFFF"/>
                    </a:solidFill>
                  </a:rPr>
                  <a:t>Office Online</a:t>
                </a:r>
              </a:p>
            </p:txBody>
          </p:sp>
          <p:sp>
            <p:nvSpPr>
              <p:cNvPr id="75" name="TextBox 74"/>
              <p:cNvSpPr txBox="1"/>
              <p:nvPr/>
            </p:nvSpPr>
            <p:spPr>
              <a:xfrm>
                <a:off x="318313" y="2086597"/>
                <a:ext cx="2018535" cy="572465"/>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a:gradFill>
                      <a:gsLst>
                        <a:gs pos="0">
                          <a:srgbClr val="FFFFFF"/>
                        </a:gs>
                        <a:gs pos="100000">
                          <a:srgbClr val="FFFFFF"/>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399" b="1" i="1" dirty="0">
                    <a:solidFill>
                      <a:srgbClr val="FFFFFF"/>
                    </a:solidFill>
                  </a:rPr>
                  <a:t>Exchange Online</a:t>
                </a:r>
              </a:p>
            </p:txBody>
          </p:sp>
          <p:grpSp>
            <p:nvGrpSpPr>
              <p:cNvPr id="6" name="Group 5"/>
              <p:cNvGrpSpPr/>
              <p:nvPr/>
            </p:nvGrpSpPr>
            <p:grpSpPr>
              <a:xfrm>
                <a:off x="318314" y="4143997"/>
                <a:ext cx="1971704" cy="572465"/>
                <a:chOff x="318314" y="4143997"/>
                <a:chExt cx="1971704" cy="572465"/>
              </a:xfrm>
            </p:grpSpPr>
            <p:sp>
              <p:nvSpPr>
                <p:cNvPr id="76" name="TextBox 75"/>
                <p:cNvSpPr txBox="1"/>
                <p:nvPr/>
              </p:nvSpPr>
              <p:spPr>
                <a:xfrm>
                  <a:off x="318314" y="4143997"/>
                  <a:ext cx="927787" cy="572465"/>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a:gradFill>
                        <a:gsLst>
                          <a:gs pos="0">
                            <a:srgbClr val="FFFFFF"/>
                          </a:gs>
                          <a:gs pos="100000">
                            <a:srgbClr val="FFFFFF"/>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399" b="1" i="1" dirty="0">
                      <a:solidFill>
                        <a:srgbClr val="FFFFFF"/>
                      </a:solidFill>
                    </a:rPr>
                    <a:t>Dynamics</a:t>
                  </a:r>
                </a:p>
                <a:p>
                  <a:r>
                    <a:rPr lang="en-US" sz="1399" b="1" i="1" dirty="0">
                      <a:solidFill>
                        <a:srgbClr val="FFFFFF"/>
                      </a:solidFill>
                    </a:rPr>
                    <a:t>CRM</a:t>
                  </a:r>
                </a:p>
              </p:txBody>
            </p:sp>
            <p:sp>
              <p:nvSpPr>
                <p:cNvPr id="77" name="TextBox 76"/>
                <p:cNvSpPr txBox="1"/>
                <p:nvPr/>
              </p:nvSpPr>
              <p:spPr>
                <a:xfrm>
                  <a:off x="1403151" y="4150018"/>
                  <a:ext cx="886867" cy="56644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a:gradFill>
                        <a:gsLst>
                          <a:gs pos="0">
                            <a:srgbClr val="FFFFFF"/>
                          </a:gs>
                          <a:gs pos="100000">
                            <a:srgbClr val="FFFFFF"/>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999" b="1" i="1" dirty="0">
                      <a:solidFill>
                        <a:srgbClr val="FFFFFF"/>
                      </a:solidFill>
                    </a:rPr>
                    <a:t>. . . </a:t>
                  </a:r>
                </a:p>
              </p:txBody>
            </p:sp>
          </p:grpSp>
          <p:sp>
            <p:nvSpPr>
              <p:cNvPr id="49" name="TextBox 48"/>
              <p:cNvSpPr txBox="1"/>
              <p:nvPr/>
            </p:nvSpPr>
            <p:spPr>
              <a:xfrm>
                <a:off x="312359" y="2765376"/>
                <a:ext cx="2018535" cy="572465"/>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a:gradFill>
                      <a:gsLst>
                        <a:gs pos="0">
                          <a:srgbClr val="FFFFFF"/>
                        </a:gs>
                        <a:gs pos="100000">
                          <a:srgbClr val="FFFFFF"/>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399" b="1" i="1" dirty="0">
                    <a:solidFill>
                      <a:srgbClr val="FFFFFF"/>
                    </a:solidFill>
                  </a:rPr>
                  <a:t>SharePoint Online</a:t>
                </a:r>
              </a:p>
            </p:txBody>
          </p:sp>
        </p:grpSp>
      </p:grpSp>
      <p:cxnSp>
        <p:nvCxnSpPr>
          <p:cNvPr id="61" name="Straight Arrow Connector 60"/>
          <p:cNvCxnSpPr>
            <a:stCxn id="68" idx="0"/>
            <a:endCxn id="74" idx="2"/>
          </p:cNvCxnSpPr>
          <p:nvPr/>
        </p:nvCxnSpPr>
        <p:spPr>
          <a:xfrm flipV="1">
            <a:off x="4431360" y="3878109"/>
            <a:ext cx="1293914" cy="1386027"/>
          </a:xfrm>
          <a:prstGeom prst="straightConnector1">
            <a:avLst/>
          </a:prstGeom>
          <a:ln w="34925">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63" name="Oval 62"/>
          <p:cNvSpPr/>
          <p:nvPr/>
        </p:nvSpPr>
        <p:spPr bwMode="auto">
          <a:xfrm>
            <a:off x="2849315" y="2449166"/>
            <a:ext cx="2437420" cy="1153984"/>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68" name="Rounded Rectangle 67"/>
          <p:cNvSpPr/>
          <p:nvPr/>
        </p:nvSpPr>
        <p:spPr bwMode="auto">
          <a:xfrm>
            <a:off x="3288820" y="5264135"/>
            <a:ext cx="2285080" cy="1071529"/>
          </a:xfrm>
          <a:prstGeom prst="roundRect">
            <a:avLst/>
          </a:prstGeom>
          <a:noFill/>
          <a:ln w="25400">
            <a:solidFill>
              <a:schemeClr val="accent4"/>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69" name="TextBox 68"/>
          <p:cNvSpPr txBox="1"/>
          <p:nvPr/>
        </p:nvSpPr>
        <p:spPr>
          <a:xfrm>
            <a:off x="3015965" y="2562257"/>
            <a:ext cx="2118431" cy="860112"/>
          </a:xfrm>
          <a:prstGeom prst="rect">
            <a:avLst/>
          </a:prstGeom>
          <a:noFill/>
        </p:spPr>
        <p:txBody>
          <a:bodyPr wrap="square" lIns="182806" tIns="146246" rIns="182806" bIns="146246" rtlCol="0">
            <a:spAutoFit/>
          </a:bodyPr>
          <a:lstStyle/>
          <a:p>
            <a:pPr algn="ctr">
              <a:lnSpc>
                <a:spcPct val="90000"/>
              </a:lnSpc>
              <a:spcAft>
                <a:spcPts val="600"/>
              </a:spcAft>
            </a:pPr>
            <a:r>
              <a:rPr lang="en-US" sz="1999" b="1" dirty="0">
                <a:solidFill>
                  <a:srgbClr val="FFFFFF"/>
                </a:solidFill>
              </a:rPr>
              <a:t>SaaS Applications</a:t>
            </a:r>
          </a:p>
        </p:txBody>
      </p:sp>
      <p:sp>
        <p:nvSpPr>
          <p:cNvPr id="70" name="Oval 69"/>
          <p:cNvSpPr/>
          <p:nvPr/>
        </p:nvSpPr>
        <p:spPr bwMode="auto">
          <a:xfrm>
            <a:off x="5817595" y="2078880"/>
            <a:ext cx="2437420" cy="9437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71" name="TextBox 70"/>
          <p:cNvSpPr txBox="1"/>
          <p:nvPr/>
        </p:nvSpPr>
        <p:spPr>
          <a:xfrm>
            <a:off x="5984245" y="2050045"/>
            <a:ext cx="2118431" cy="938588"/>
          </a:xfrm>
          <a:prstGeom prst="rect">
            <a:avLst/>
          </a:prstGeom>
          <a:noFill/>
        </p:spPr>
        <p:txBody>
          <a:bodyPr wrap="square" lIns="182806" tIns="146246" rIns="182806" bIns="146246" rtlCol="0">
            <a:spAutoFit/>
          </a:bodyPr>
          <a:lstStyle/>
          <a:p>
            <a:pPr algn="ctr">
              <a:lnSpc>
                <a:spcPct val="90000"/>
              </a:lnSpc>
              <a:spcAft>
                <a:spcPts val="600"/>
              </a:spcAft>
            </a:pPr>
            <a:r>
              <a:rPr lang="en-US" sz="1999" b="1" dirty="0">
                <a:solidFill>
                  <a:srgbClr val="FFFFFF"/>
                </a:solidFill>
              </a:rPr>
              <a:t>Custom</a:t>
            </a:r>
          </a:p>
          <a:p>
            <a:pPr algn="ctr">
              <a:lnSpc>
                <a:spcPct val="90000"/>
              </a:lnSpc>
              <a:spcAft>
                <a:spcPts val="600"/>
              </a:spcAft>
            </a:pPr>
            <a:r>
              <a:rPr lang="en-US" sz="1999" b="1" dirty="0">
                <a:solidFill>
                  <a:srgbClr val="FFFFFF"/>
                </a:solidFill>
              </a:rPr>
              <a:t>Applications</a:t>
            </a:r>
          </a:p>
        </p:txBody>
      </p:sp>
      <p:sp>
        <p:nvSpPr>
          <p:cNvPr id="72" name="Rectangle 71"/>
          <p:cNvSpPr/>
          <p:nvPr/>
        </p:nvSpPr>
        <p:spPr bwMode="auto">
          <a:xfrm>
            <a:off x="5665256" y="3087409"/>
            <a:ext cx="2788882" cy="515741"/>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73" name="TextBox 72"/>
          <p:cNvSpPr txBox="1"/>
          <p:nvPr/>
        </p:nvSpPr>
        <p:spPr>
          <a:xfrm>
            <a:off x="5453385" y="3076108"/>
            <a:ext cx="3211874" cy="572233"/>
          </a:xfrm>
          <a:prstGeom prst="rect">
            <a:avLst/>
          </a:prstGeom>
        </p:spPr>
        <p:style>
          <a:lnRef idx="1">
            <a:schemeClr val="accent2"/>
          </a:lnRef>
          <a:fillRef idx="3">
            <a:schemeClr val="accent2"/>
          </a:fillRef>
          <a:effectRef idx="2">
            <a:schemeClr val="accent2"/>
          </a:effectRef>
          <a:fontRef idx="minor">
            <a:schemeClr val="lt1"/>
          </a:fontRef>
        </p:style>
        <p:txBody>
          <a:bodyPr wrap="square" lIns="182806" tIns="146246" rIns="182806" bIns="146246" rtlCol="0">
            <a:spAutoFit/>
          </a:bodyPr>
          <a:lstStyle/>
          <a:p>
            <a:pPr algn="ctr">
              <a:lnSpc>
                <a:spcPct val="90000"/>
              </a:lnSpc>
              <a:spcAft>
                <a:spcPts val="600"/>
              </a:spcAft>
            </a:pPr>
            <a:r>
              <a:rPr lang="en-US" sz="1999" b="1" i="1" dirty="0">
                <a:solidFill>
                  <a:srgbClr val="FFFFFF"/>
                </a:solidFill>
              </a:rPr>
              <a:t>Microsoft Azure</a:t>
            </a:r>
          </a:p>
        </p:txBody>
      </p:sp>
      <p:sp>
        <p:nvSpPr>
          <p:cNvPr id="74" name="Rounded Rectangle 73"/>
          <p:cNvSpPr/>
          <p:nvPr/>
        </p:nvSpPr>
        <p:spPr bwMode="auto">
          <a:xfrm>
            <a:off x="2662346" y="1922108"/>
            <a:ext cx="6125854" cy="1956002"/>
          </a:xfrm>
          <a:prstGeom prst="roundRect">
            <a:avLst/>
          </a:prstGeom>
          <a:noFill/>
          <a:ln w="25400">
            <a:solidFill>
              <a:schemeClr val="accent4"/>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79" name="Rounded Rectangle 78"/>
          <p:cNvSpPr/>
          <p:nvPr/>
        </p:nvSpPr>
        <p:spPr bwMode="auto">
          <a:xfrm>
            <a:off x="3528304" y="5472474"/>
            <a:ext cx="1789493" cy="653985"/>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r>
              <a:rPr lang="en-US" sz="1999" b="1" dirty="0">
                <a:solidFill>
                  <a:srgbClr val="FFFFFF"/>
                </a:solidFill>
              </a:rPr>
              <a:t>Clients</a:t>
            </a:r>
          </a:p>
        </p:txBody>
      </p:sp>
    </p:spTree>
    <p:extLst>
      <p:ext uri="{BB962C8B-B14F-4D97-AF65-F5344CB8AC3E}">
        <p14:creationId xmlns:p14="http://schemas.microsoft.com/office/powerpoint/2010/main" val="7413495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IT </a:t>
            </a:r>
            <a:r>
              <a:rPr lang="en-US" dirty="0" smtClean="0"/>
              <a:t>Today: </a:t>
            </a:r>
            <a:r>
              <a:rPr lang="en-US" dirty="0"/>
              <a:t>The New Default </a:t>
            </a:r>
            <a:r>
              <a:rPr lang="en-US" dirty="0" smtClean="0"/>
              <a:t/>
            </a:r>
            <a:br>
              <a:rPr lang="en-US" dirty="0" smtClean="0"/>
            </a:br>
            <a:r>
              <a:rPr lang="en-US" sz="3200" dirty="0">
                <a:solidFill>
                  <a:schemeClr val="tx1"/>
                </a:solidFill>
              </a:rPr>
              <a:t>Amazon</a:t>
            </a:r>
          </a:p>
        </p:txBody>
      </p:sp>
      <p:grpSp>
        <p:nvGrpSpPr>
          <p:cNvPr id="5" name="Group 4"/>
          <p:cNvGrpSpPr/>
          <p:nvPr/>
        </p:nvGrpSpPr>
        <p:grpSpPr>
          <a:xfrm>
            <a:off x="5344009" y="4639803"/>
            <a:ext cx="2501919" cy="2237307"/>
            <a:chOff x="5273253" y="4640262"/>
            <a:chExt cx="2502925" cy="2238207"/>
          </a:xfrm>
        </p:grpSpPr>
        <p:sp>
          <p:nvSpPr>
            <p:cNvPr id="83" name="Rectangle 82"/>
            <p:cNvSpPr/>
            <p:nvPr/>
          </p:nvSpPr>
          <p:spPr bwMode="auto">
            <a:xfrm>
              <a:off x="5782900" y="4640262"/>
              <a:ext cx="1993278" cy="2238207"/>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25" name="TextBox 24"/>
            <p:cNvSpPr txBox="1"/>
            <p:nvPr/>
          </p:nvSpPr>
          <p:spPr>
            <a:xfrm>
              <a:off x="5903593" y="4731446"/>
              <a:ext cx="1762444" cy="603242"/>
            </a:xfrm>
            <a:prstGeom prst="rect">
              <a:avLst/>
            </a:prstGeom>
            <a:noFill/>
            <a:ln w="38100">
              <a:solidFill>
                <a:schemeClr val="accent1"/>
              </a:solidFill>
              <a:prstDash val="sysDash"/>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a:gradFill>
                    <a:gsLst>
                      <a:gs pos="0">
                        <a:srgbClr val="FFFFFF"/>
                      </a:gs>
                      <a:gs pos="100000">
                        <a:srgbClr val="FFFFFF"/>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999" b="1" dirty="0">
                  <a:solidFill>
                    <a:srgbClr val="FFFFFF"/>
                  </a:solidFill>
                </a:rPr>
                <a:t>PCs/Laptops</a:t>
              </a:r>
            </a:p>
          </p:txBody>
        </p:sp>
        <p:sp>
          <p:nvSpPr>
            <p:cNvPr id="80" name="TextBox 79"/>
            <p:cNvSpPr txBox="1"/>
            <p:nvPr/>
          </p:nvSpPr>
          <p:spPr>
            <a:xfrm>
              <a:off x="5903593" y="5457745"/>
              <a:ext cx="1762444" cy="603242"/>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b="1">
                  <a:gradFill>
                    <a:gsLst>
                      <a:gs pos="2917">
                        <a:schemeClr val="tx1"/>
                      </a:gs>
                      <a:gs pos="30000">
                        <a:schemeClr val="tx1"/>
                      </a:gs>
                    </a:gsLst>
                    <a:lin ang="5400000" scaled="0"/>
                  </a:gradFill>
                </a:defRPr>
              </a:lvl1pPr>
            </a:lstStyle>
            <a:p>
              <a:r>
                <a:rPr lang="en-US" sz="1399" i="1" dirty="0">
                  <a:solidFill>
                    <a:srgbClr val="FFFFFF"/>
                  </a:solidFill>
                </a:rPr>
                <a:t>Kindle Fire</a:t>
              </a:r>
            </a:p>
          </p:txBody>
        </p:sp>
        <p:sp>
          <p:nvSpPr>
            <p:cNvPr id="81" name="TextBox 80"/>
            <p:cNvSpPr txBox="1"/>
            <p:nvPr/>
          </p:nvSpPr>
          <p:spPr>
            <a:xfrm>
              <a:off x="5903593" y="6184044"/>
              <a:ext cx="1762444" cy="603242"/>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b="1">
                  <a:gradFill>
                    <a:gsLst>
                      <a:gs pos="2917">
                        <a:schemeClr val="tx1"/>
                      </a:gs>
                      <a:gs pos="30000">
                        <a:schemeClr val="tx1"/>
                      </a:gs>
                    </a:gsLst>
                    <a:lin ang="5400000" scaled="0"/>
                  </a:gradFill>
                </a:defRPr>
              </a:lvl1pPr>
            </a:lstStyle>
            <a:p>
              <a:r>
                <a:rPr lang="en-US" sz="1399" i="1" dirty="0">
                  <a:solidFill>
                    <a:srgbClr val="FFFFFF"/>
                  </a:solidFill>
                </a:rPr>
                <a:t>Fire Phone</a:t>
              </a:r>
            </a:p>
          </p:txBody>
        </p:sp>
        <p:sp>
          <p:nvSpPr>
            <p:cNvPr id="82" name="Trapezoid 3"/>
            <p:cNvSpPr/>
            <p:nvPr/>
          </p:nvSpPr>
          <p:spPr>
            <a:xfrm rot="16200000">
              <a:off x="4425706" y="5524704"/>
              <a:ext cx="2200438" cy="505343"/>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107634"/>
                <a:gd name="connsiteY0" fmla="*/ 2969838 h 2977776"/>
                <a:gd name="connsiteX1" fmla="*/ 1196247 w 3107634"/>
                <a:gd name="connsiteY1" fmla="*/ 0 h 2977776"/>
                <a:gd name="connsiteX2" fmla="*/ 922227 w 3107634"/>
                <a:gd name="connsiteY2" fmla="*/ 134 h 2977776"/>
                <a:gd name="connsiteX3" fmla="*/ 3107634 w 3107634"/>
                <a:gd name="connsiteY3" fmla="*/ 2977776 h 2977776"/>
                <a:gd name="connsiteX4" fmla="*/ 0 w 3107634"/>
                <a:gd name="connsiteY4" fmla="*/ 2969838 h 2977776"/>
                <a:gd name="connsiteX0" fmla="*/ 0 w 3107634"/>
                <a:gd name="connsiteY0" fmla="*/ 2986378 h 2994316"/>
                <a:gd name="connsiteX1" fmla="*/ 927320 w 3107634"/>
                <a:gd name="connsiteY1" fmla="*/ 0 h 2994316"/>
                <a:gd name="connsiteX2" fmla="*/ 922227 w 3107634"/>
                <a:gd name="connsiteY2" fmla="*/ 16674 h 2994316"/>
                <a:gd name="connsiteX3" fmla="*/ 3107634 w 3107634"/>
                <a:gd name="connsiteY3" fmla="*/ 2994316 h 2994316"/>
                <a:gd name="connsiteX4" fmla="*/ 0 w 3107634"/>
                <a:gd name="connsiteY4" fmla="*/ 2986378 h 2994316"/>
                <a:gd name="connsiteX0" fmla="*/ 0 w 3107634"/>
                <a:gd name="connsiteY0" fmla="*/ 3020300 h 3028238"/>
                <a:gd name="connsiteX1" fmla="*/ 927320 w 3107634"/>
                <a:gd name="connsiteY1" fmla="*/ 33922 h 3028238"/>
                <a:gd name="connsiteX2" fmla="*/ 899376 w 3107634"/>
                <a:gd name="connsiteY2" fmla="*/ 0 h 3028238"/>
                <a:gd name="connsiteX3" fmla="*/ 3107634 w 3107634"/>
                <a:gd name="connsiteY3" fmla="*/ 3028238 h 3028238"/>
                <a:gd name="connsiteX4" fmla="*/ 0 w 3107634"/>
                <a:gd name="connsiteY4" fmla="*/ 3020300 h 3028238"/>
                <a:gd name="connsiteX0" fmla="*/ 0 w 3107634"/>
                <a:gd name="connsiteY0" fmla="*/ 2986377 h 2994315"/>
                <a:gd name="connsiteX1" fmla="*/ 927320 w 3107634"/>
                <a:gd name="connsiteY1" fmla="*/ -1 h 2994315"/>
                <a:gd name="connsiteX2" fmla="*/ 1801044 w 3107634"/>
                <a:gd name="connsiteY2" fmla="*/ 770870 h 2994315"/>
                <a:gd name="connsiteX3" fmla="*/ 3107634 w 3107634"/>
                <a:gd name="connsiteY3" fmla="*/ 2994315 h 2994315"/>
                <a:gd name="connsiteX4" fmla="*/ 0 w 3107634"/>
                <a:gd name="connsiteY4" fmla="*/ 2986377 h 2994315"/>
                <a:gd name="connsiteX0" fmla="*/ 0 w 3107634"/>
                <a:gd name="connsiteY0" fmla="*/ 2215506 h 2223444"/>
                <a:gd name="connsiteX1" fmla="*/ 1726911 w 3107634"/>
                <a:gd name="connsiteY1" fmla="*/ 60747 h 2223444"/>
                <a:gd name="connsiteX2" fmla="*/ 1801044 w 3107634"/>
                <a:gd name="connsiteY2" fmla="*/ -1 h 2223444"/>
                <a:gd name="connsiteX3" fmla="*/ 3107634 w 3107634"/>
                <a:gd name="connsiteY3" fmla="*/ 2223444 h 2223444"/>
                <a:gd name="connsiteX4" fmla="*/ 0 w 3107634"/>
                <a:gd name="connsiteY4" fmla="*/ 2215506 h 2223444"/>
                <a:gd name="connsiteX0" fmla="*/ 0 w 3107634"/>
                <a:gd name="connsiteY0" fmla="*/ 2241089 h 2249027"/>
                <a:gd name="connsiteX1" fmla="*/ 1797302 w 3107634"/>
                <a:gd name="connsiteY1" fmla="*/ 0 h 2249027"/>
                <a:gd name="connsiteX2" fmla="*/ 1801044 w 3107634"/>
                <a:gd name="connsiteY2" fmla="*/ 25582 h 2249027"/>
                <a:gd name="connsiteX3" fmla="*/ 3107634 w 3107634"/>
                <a:gd name="connsiteY3" fmla="*/ 2249027 h 2249027"/>
                <a:gd name="connsiteX4" fmla="*/ 0 w 3107634"/>
                <a:gd name="connsiteY4" fmla="*/ 2241089 h 2249027"/>
                <a:gd name="connsiteX0" fmla="*/ 0 w 3138919"/>
                <a:gd name="connsiteY0" fmla="*/ 2241089 h 2241089"/>
                <a:gd name="connsiteX1" fmla="*/ 1797302 w 3138919"/>
                <a:gd name="connsiteY1" fmla="*/ 0 h 2241089"/>
                <a:gd name="connsiteX2" fmla="*/ 1801044 w 3138919"/>
                <a:gd name="connsiteY2" fmla="*/ 25582 h 2241089"/>
                <a:gd name="connsiteX3" fmla="*/ 3138919 w 3138919"/>
                <a:gd name="connsiteY3" fmla="*/ 2187363 h 2241089"/>
                <a:gd name="connsiteX4" fmla="*/ 0 w 3138919"/>
                <a:gd name="connsiteY4" fmla="*/ 2241089 h 2241089"/>
                <a:gd name="connsiteX0" fmla="*/ 0 w 3107634"/>
                <a:gd name="connsiteY0" fmla="*/ 2191761 h 2191761"/>
                <a:gd name="connsiteX1" fmla="*/ 1766017 w 3107634"/>
                <a:gd name="connsiteY1" fmla="*/ 0 h 2191761"/>
                <a:gd name="connsiteX2" fmla="*/ 1769759 w 3107634"/>
                <a:gd name="connsiteY2" fmla="*/ 25582 h 2191761"/>
                <a:gd name="connsiteX3" fmla="*/ 3107634 w 3107634"/>
                <a:gd name="connsiteY3" fmla="*/ 2187363 h 2191761"/>
                <a:gd name="connsiteX4" fmla="*/ 0 w 3107634"/>
                <a:gd name="connsiteY4" fmla="*/ 2191761 h 2191761"/>
                <a:gd name="connsiteX0" fmla="*/ 0 w 3199237"/>
                <a:gd name="connsiteY0" fmla="*/ 2191761 h 2191761"/>
                <a:gd name="connsiteX1" fmla="*/ 1766017 w 3199237"/>
                <a:gd name="connsiteY1" fmla="*/ 0 h 2191761"/>
                <a:gd name="connsiteX2" fmla="*/ 1769759 w 3199237"/>
                <a:gd name="connsiteY2" fmla="*/ 25582 h 2191761"/>
                <a:gd name="connsiteX3" fmla="*/ 3199237 w 3199237"/>
                <a:gd name="connsiteY3" fmla="*/ 2053376 h 2191761"/>
                <a:gd name="connsiteX4" fmla="*/ 0 w 3199237"/>
                <a:gd name="connsiteY4" fmla="*/ 2191761 h 2191761"/>
                <a:gd name="connsiteX0" fmla="*/ 0 w 2863354"/>
                <a:gd name="connsiteY0" fmla="*/ 2102447 h 2102445"/>
                <a:gd name="connsiteX1" fmla="*/ 1430134 w 2863354"/>
                <a:gd name="connsiteY1" fmla="*/ 0 h 2102445"/>
                <a:gd name="connsiteX2" fmla="*/ 1433876 w 2863354"/>
                <a:gd name="connsiteY2" fmla="*/ 25582 h 2102445"/>
                <a:gd name="connsiteX3" fmla="*/ 2863354 w 2863354"/>
                <a:gd name="connsiteY3" fmla="*/ 2053376 h 2102445"/>
                <a:gd name="connsiteX4" fmla="*/ 0 w 2863354"/>
                <a:gd name="connsiteY4" fmla="*/ 2102447 h 2102445"/>
                <a:gd name="connsiteX0" fmla="*/ 0 w 3000760"/>
                <a:gd name="connsiteY0" fmla="*/ 2057785 h 2057785"/>
                <a:gd name="connsiteX1" fmla="*/ 1567540 w 3000760"/>
                <a:gd name="connsiteY1" fmla="*/ 0 h 2057785"/>
                <a:gd name="connsiteX2" fmla="*/ 1571282 w 3000760"/>
                <a:gd name="connsiteY2" fmla="*/ 25582 h 2057785"/>
                <a:gd name="connsiteX3" fmla="*/ 3000760 w 3000760"/>
                <a:gd name="connsiteY3" fmla="*/ 2053376 h 2057785"/>
                <a:gd name="connsiteX4" fmla="*/ 0 w 3000760"/>
                <a:gd name="connsiteY4" fmla="*/ 2057785 h 2057785"/>
                <a:gd name="connsiteX0" fmla="*/ 0 w 3122899"/>
                <a:gd name="connsiteY0" fmla="*/ 2057785 h 2098044"/>
                <a:gd name="connsiteX1" fmla="*/ 1567540 w 3122899"/>
                <a:gd name="connsiteY1" fmla="*/ 0 h 2098044"/>
                <a:gd name="connsiteX2" fmla="*/ 1571282 w 3122899"/>
                <a:gd name="connsiteY2" fmla="*/ 25582 h 2098044"/>
                <a:gd name="connsiteX3" fmla="*/ 3122899 w 3122899"/>
                <a:gd name="connsiteY3" fmla="*/ 2098046 h 2098044"/>
                <a:gd name="connsiteX4" fmla="*/ 0 w 3122899"/>
                <a:gd name="connsiteY4" fmla="*/ 2057785 h 2098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899" h="2098044">
                  <a:moveTo>
                    <a:pt x="0" y="2057785"/>
                  </a:moveTo>
                  <a:lnTo>
                    <a:pt x="1567540" y="0"/>
                  </a:lnTo>
                  <a:lnTo>
                    <a:pt x="1571282" y="25582"/>
                  </a:lnTo>
                  <a:lnTo>
                    <a:pt x="3122899" y="2098046"/>
                  </a:lnTo>
                  <a:lnTo>
                    <a:pt x="0" y="2057785"/>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4276" tIns="62137" rIns="124276" bIns="62137" rtlCol="0" anchor="ctr"/>
            <a:lstStyle/>
            <a:p>
              <a:pPr algn="ctr"/>
              <a:endParaRPr lang="en-US" sz="1835">
                <a:solidFill>
                  <a:srgbClr val="FFFFFF"/>
                </a:solidFill>
              </a:endParaRPr>
            </a:p>
          </p:txBody>
        </p:sp>
      </p:grpSp>
      <p:grpSp>
        <p:nvGrpSpPr>
          <p:cNvPr id="2" name="Group 1"/>
          <p:cNvGrpSpPr/>
          <p:nvPr/>
        </p:nvGrpSpPr>
        <p:grpSpPr>
          <a:xfrm>
            <a:off x="8682418" y="1933215"/>
            <a:ext cx="3553198" cy="2912765"/>
            <a:chOff x="8613005" y="1932585"/>
            <a:chExt cx="3554628" cy="2913937"/>
          </a:xfrm>
        </p:grpSpPr>
        <p:sp>
          <p:nvSpPr>
            <p:cNvPr id="34" name="Rectangle 33"/>
            <p:cNvSpPr/>
            <p:nvPr/>
          </p:nvSpPr>
          <p:spPr bwMode="auto">
            <a:xfrm>
              <a:off x="9140921" y="1932585"/>
              <a:ext cx="3026712" cy="28956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35" name="TextBox 34"/>
            <p:cNvSpPr txBox="1"/>
            <p:nvPr/>
          </p:nvSpPr>
          <p:spPr>
            <a:xfrm>
              <a:off x="10700560" y="4066396"/>
              <a:ext cx="1318035" cy="572464"/>
            </a:xfrm>
            <a:prstGeom prst="rect">
              <a:avLst/>
            </a:prstGeom>
          </p:spPr>
          <p:style>
            <a:lnRef idx="1">
              <a:schemeClr val="accent2"/>
            </a:lnRef>
            <a:fillRef idx="3">
              <a:schemeClr val="accent2"/>
            </a:fillRef>
            <a:effectRef idx="2">
              <a:schemeClr val="accent2"/>
            </a:effectRef>
            <a:fontRef idx="minor">
              <a:schemeClr val="lt1"/>
            </a:fontRef>
          </p:style>
          <p:txBody>
            <a:bodyPr wrap="square" lIns="182806" tIns="146246" rIns="182806" bIns="146246" rtlCol="0">
              <a:spAutoFit/>
            </a:bodyPr>
            <a:lstStyle/>
            <a:p>
              <a:pPr algn="ctr">
                <a:lnSpc>
                  <a:spcPct val="90000"/>
                </a:lnSpc>
                <a:spcAft>
                  <a:spcPts val="600"/>
                </a:spcAft>
              </a:pPr>
              <a:r>
                <a:rPr lang="en-US" sz="1999" b="1" i="1" dirty="0">
                  <a:solidFill>
                    <a:srgbClr val="FFFFFF"/>
                  </a:solidFill>
                </a:rPr>
                <a:t>. . .</a:t>
              </a:r>
            </a:p>
          </p:txBody>
        </p:sp>
        <p:sp>
          <p:nvSpPr>
            <p:cNvPr id="36" name="Trapezoid 3"/>
            <p:cNvSpPr/>
            <p:nvPr/>
          </p:nvSpPr>
          <p:spPr>
            <a:xfrm rot="16200000">
              <a:off x="7437977" y="3133879"/>
              <a:ext cx="2887671" cy="537615"/>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107634"/>
                <a:gd name="connsiteY0" fmla="*/ 2969838 h 2977776"/>
                <a:gd name="connsiteX1" fmla="*/ 1196247 w 3107634"/>
                <a:gd name="connsiteY1" fmla="*/ 0 h 2977776"/>
                <a:gd name="connsiteX2" fmla="*/ 922227 w 3107634"/>
                <a:gd name="connsiteY2" fmla="*/ 134 h 2977776"/>
                <a:gd name="connsiteX3" fmla="*/ 3107634 w 3107634"/>
                <a:gd name="connsiteY3" fmla="*/ 2977776 h 2977776"/>
                <a:gd name="connsiteX4" fmla="*/ 0 w 3107634"/>
                <a:gd name="connsiteY4" fmla="*/ 2969838 h 2977776"/>
                <a:gd name="connsiteX0" fmla="*/ 0 w 3107634"/>
                <a:gd name="connsiteY0" fmla="*/ 2986378 h 2994316"/>
                <a:gd name="connsiteX1" fmla="*/ 927320 w 3107634"/>
                <a:gd name="connsiteY1" fmla="*/ 0 h 2994316"/>
                <a:gd name="connsiteX2" fmla="*/ 922227 w 3107634"/>
                <a:gd name="connsiteY2" fmla="*/ 16674 h 2994316"/>
                <a:gd name="connsiteX3" fmla="*/ 3107634 w 3107634"/>
                <a:gd name="connsiteY3" fmla="*/ 2994316 h 2994316"/>
                <a:gd name="connsiteX4" fmla="*/ 0 w 3107634"/>
                <a:gd name="connsiteY4" fmla="*/ 2986378 h 2994316"/>
                <a:gd name="connsiteX0" fmla="*/ 0 w 3107634"/>
                <a:gd name="connsiteY0" fmla="*/ 3020300 h 3028238"/>
                <a:gd name="connsiteX1" fmla="*/ 927320 w 3107634"/>
                <a:gd name="connsiteY1" fmla="*/ 33922 h 3028238"/>
                <a:gd name="connsiteX2" fmla="*/ 899376 w 3107634"/>
                <a:gd name="connsiteY2" fmla="*/ 0 h 3028238"/>
                <a:gd name="connsiteX3" fmla="*/ 3107634 w 3107634"/>
                <a:gd name="connsiteY3" fmla="*/ 3028238 h 3028238"/>
                <a:gd name="connsiteX4" fmla="*/ 0 w 3107634"/>
                <a:gd name="connsiteY4" fmla="*/ 3020300 h 3028238"/>
                <a:gd name="connsiteX0" fmla="*/ 0 w 3107634"/>
                <a:gd name="connsiteY0" fmla="*/ 2986377 h 2994315"/>
                <a:gd name="connsiteX1" fmla="*/ 927320 w 3107634"/>
                <a:gd name="connsiteY1" fmla="*/ -1 h 2994315"/>
                <a:gd name="connsiteX2" fmla="*/ 1801044 w 3107634"/>
                <a:gd name="connsiteY2" fmla="*/ 770870 h 2994315"/>
                <a:gd name="connsiteX3" fmla="*/ 3107634 w 3107634"/>
                <a:gd name="connsiteY3" fmla="*/ 2994315 h 2994315"/>
                <a:gd name="connsiteX4" fmla="*/ 0 w 3107634"/>
                <a:gd name="connsiteY4" fmla="*/ 2986377 h 2994315"/>
                <a:gd name="connsiteX0" fmla="*/ 0 w 3107634"/>
                <a:gd name="connsiteY0" fmla="*/ 2215506 h 2223444"/>
                <a:gd name="connsiteX1" fmla="*/ 1726911 w 3107634"/>
                <a:gd name="connsiteY1" fmla="*/ 60747 h 2223444"/>
                <a:gd name="connsiteX2" fmla="*/ 1801044 w 3107634"/>
                <a:gd name="connsiteY2" fmla="*/ -1 h 2223444"/>
                <a:gd name="connsiteX3" fmla="*/ 3107634 w 3107634"/>
                <a:gd name="connsiteY3" fmla="*/ 2223444 h 2223444"/>
                <a:gd name="connsiteX4" fmla="*/ 0 w 3107634"/>
                <a:gd name="connsiteY4" fmla="*/ 2215506 h 2223444"/>
                <a:gd name="connsiteX0" fmla="*/ 0 w 3107634"/>
                <a:gd name="connsiteY0" fmla="*/ 2241089 h 2249027"/>
                <a:gd name="connsiteX1" fmla="*/ 1797302 w 3107634"/>
                <a:gd name="connsiteY1" fmla="*/ 0 h 2249027"/>
                <a:gd name="connsiteX2" fmla="*/ 1801044 w 3107634"/>
                <a:gd name="connsiteY2" fmla="*/ 25582 h 2249027"/>
                <a:gd name="connsiteX3" fmla="*/ 3107634 w 3107634"/>
                <a:gd name="connsiteY3" fmla="*/ 2249027 h 2249027"/>
                <a:gd name="connsiteX4" fmla="*/ 0 w 3107634"/>
                <a:gd name="connsiteY4" fmla="*/ 2241089 h 2249027"/>
                <a:gd name="connsiteX0" fmla="*/ 0 w 3138919"/>
                <a:gd name="connsiteY0" fmla="*/ 2241089 h 2241089"/>
                <a:gd name="connsiteX1" fmla="*/ 1797302 w 3138919"/>
                <a:gd name="connsiteY1" fmla="*/ 0 h 2241089"/>
                <a:gd name="connsiteX2" fmla="*/ 1801044 w 3138919"/>
                <a:gd name="connsiteY2" fmla="*/ 25582 h 2241089"/>
                <a:gd name="connsiteX3" fmla="*/ 3138919 w 3138919"/>
                <a:gd name="connsiteY3" fmla="*/ 2187363 h 2241089"/>
                <a:gd name="connsiteX4" fmla="*/ 0 w 3138919"/>
                <a:gd name="connsiteY4" fmla="*/ 2241089 h 2241089"/>
                <a:gd name="connsiteX0" fmla="*/ 0 w 3107634"/>
                <a:gd name="connsiteY0" fmla="*/ 2191761 h 2191761"/>
                <a:gd name="connsiteX1" fmla="*/ 1766017 w 3107634"/>
                <a:gd name="connsiteY1" fmla="*/ 0 h 2191761"/>
                <a:gd name="connsiteX2" fmla="*/ 1769759 w 3107634"/>
                <a:gd name="connsiteY2" fmla="*/ 25582 h 2191761"/>
                <a:gd name="connsiteX3" fmla="*/ 3107634 w 3107634"/>
                <a:gd name="connsiteY3" fmla="*/ 2187363 h 2191761"/>
                <a:gd name="connsiteX4" fmla="*/ 0 w 3107634"/>
                <a:gd name="connsiteY4" fmla="*/ 2191761 h 2191761"/>
                <a:gd name="connsiteX0" fmla="*/ 0 w 3296383"/>
                <a:gd name="connsiteY0" fmla="*/ 2191761 h 2232029"/>
                <a:gd name="connsiteX1" fmla="*/ 1766017 w 3296383"/>
                <a:gd name="connsiteY1" fmla="*/ 0 h 2232029"/>
                <a:gd name="connsiteX2" fmla="*/ 1769759 w 3296383"/>
                <a:gd name="connsiteY2" fmla="*/ 25582 h 2232029"/>
                <a:gd name="connsiteX3" fmla="*/ 3296383 w 3296383"/>
                <a:gd name="connsiteY3" fmla="*/ 2232029 h 2232029"/>
                <a:gd name="connsiteX4" fmla="*/ 0 w 3296383"/>
                <a:gd name="connsiteY4" fmla="*/ 2191761 h 2232029"/>
                <a:gd name="connsiteX0" fmla="*/ 0 w 3154822"/>
                <a:gd name="connsiteY0" fmla="*/ 2057783 h 2232029"/>
                <a:gd name="connsiteX1" fmla="*/ 1624456 w 3154822"/>
                <a:gd name="connsiteY1" fmla="*/ 0 h 2232029"/>
                <a:gd name="connsiteX2" fmla="*/ 1628198 w 3154822"/>
                <a:gd name="connsiteY2" fmla="*/ 25582 h 2232029"/>
                <a:gd name="connsiteX3" fmla="*/ 3154822 w 3154822"/>
                <a:gd name="connsiteY3" fmla="*/ 2232029 h 2232029"/>
                <a:gd name="connsiteX4" fmla="*/ 0 w 3154822"/>
                <a:gd name="connsiteY4" fmla="*/ 2057783 h 2232029"/>
                <a:gd name="connsiteX0" fmla="*/ 0 w 3166619"/>
                <a:gd name="connsiteY0" fmla="*/ 2191770 h 2232029"/>
                <a:gd name="connsiteX1" fmla="*/ 1636253 w 3166619"/>
                <a:gd name="connsiteY1" fmla="*/ 0 h 2232029"/>
                <a:gd name="connsiteX2" fmla="*/ 1639995 w 3166619"/>
                <a:gd name="connsiteY2" fmla="*/ 25582 h 2232029"/>
                <a:gd name="connsiteX3" fmla="*/ 3166619 w 3166619"/>
                <a:gd name="connsiteY3" fmla="*/ 2232029 h 2232029"/>
                <a:gd name="connsiteX4" fmla="*/ 0 w 3166619"/>
                <a:gd name="connsiteY4" fmla="*/ 2191770 h 2232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619" h="2232029">
                  <a:moveTo>
                    <a:pt x="0" y="2191770"/>
                  </a:moveTo>
                  <a:lnTo>
                    <a:pt x="1636253" y="0"/>
                  </a:lnTo>
                  <a:lnTo>
                    <a:pt x="1639995" y="25582"/>
                  </a:lnTo>
                  <a:lnTo>
                    <a:pt x="3166619" y="2232029"/>
                  </a:lnTo>
                  <a:lnTo>
                    <a:pt x="0" y="2191770"/>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4276" tIns="62137" rIns="124276" bIns="62137" rtlCol="0" anchor="ctr"/>
            <a:lstStyle/>
            <a:p>
              <a:pPr algn="ctr"/>
              <a:endParaRPr lang="en-US" sz="1835">
                <a:solidFill>
                  <a:srgbClr val="FFFFFF"/>
                </a:solidFill>
              </a:endParaRPr>
            </a:p>
          </p:txBody>
        </p:sp>
        <p:sp>
          <p:nvSpPr>
            <p:cNvPr id="37" name="Rectangle 36"/>
            <p:cNvSpPr/>
            <p:nvPr/>
          </p:nvSpPr>
          <p:spPr bwMode="auto">
            <a:xfrm>
              <a:off x="9258096" y="2024433"/>
              <a:ext cx="1318035" cy="57246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39" name="TextBox 38"/>
            <p:cNvSpPr txBox="1"/>
            <p:nvPr/>
          </p:nvSpPr>
          <p:spPr>
            <a:xfrm>
              <a:off x="9258096" y="2024432"/>
              <a:ext cx="1318036" cy="582100"/>
            </a:xfrm>
            <a:prstGeom prst="rect">
              <a:avLst/>
            </a:prstGeom>
            <a:noFill/>
          </p:spPr>
          <p:txBody>
            <a:bodyPr wrap="square" lIns="182806" tIns="146246" rIns="182806" bIns="91403" rtlCol="0" anchor="ctr" anchorCtr="0">
              <a:noAutofit/>
            </a:bodyPr>
            <a:lstStyle/>
            <a:p>
              <a:pPr algn="ctr">
                <a:lnSpc>
                  <a:spcPts val="1000"/>
                </a:lnSpc>
                <a:spcAft>
                  <a:spcPts val="600"/>
                </a:spcAft>
              </a:pPr>
              <a:r>
                <a:rPr lang="en-US" sz="1399" b="1" i="1" dirty="0">
                  <a:solidFill>
                    <a:srgbClr val="FFFFFF"/>
                  </a:solidFill>
                </a:rPr>
                <a:t>EC2</a:t>
              </a:r>
            </a:p>
          </p:txBody>
        </p:sp>
        <p:sp>
          <p:nvSpPr>
            <p:cNvPr id="40" name="Rectangle 39"/>
            <p:cNvSpPr/>
            <p:nvPr/>
          </p:nvSpPr>
          <p:spPr bwMode="auto">
            <a:xfrm>
              <a:off x="9259302" y="2716939"/>
              <a:ext cx="1318035" cy="57246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41" name="TextBox 40"/>
            <p:cNvSpPr txBox="1"/>
            <p:nvPr/>
          </p:nvSpPr>
          <p:spPr>
            <a:xfrm>
              <a:off x="9259302" y="2704860"/>
              <a:ext cx="1318036" cy="616903"/>
            </a:xfrm>
            <a:prstGeom prst="rect">
              <a:avLst/>
            </a:prstGeom>
            <a:noFill/>
          </p:spPr>
          <p:txBody>
            <a:bodyPr wrap="square" lIns="0" tIns="0" rIns="0" bIns="0" rtlCol="0" anchor="ctr" anchorCtr="0">
              <a:noAutofit/>
            </a:bodyPr>
            <a:lstStyle/>
            <a:p>
              <a:pPr algn="ctr">
                <a:lnSpc>
                  <a:spcPts val="1000"/>
                </a:lnSpc>
                <a:spcAft>
                  <a:spcPts val="600"/>
                </a:spcAft>
              </a:pPr>
              <a:r>
                <a:rPr lang="en-US" sz="1399" b="1" i="1" dirty="0">
                  <a:solidFill>
                    <a:srgbClr val="FFFFFF"/>
                  </a:solidFill>
                </a:rPr>
                <a:t>Elastic</a:t>
              </a:r>
            </a:p>
            <a:p>
              <a:pPr algn="ctr">
                <a:lnSpc>
                  <a:spcPts val="1000"/>
                </a:lnSpc>
                <a:spcAft>
                  <a:spcPts val="600"/>
                </a:spcAft>
              </a:pPr>
              <a:r>
                <a:rPr lang="en-US" sz="1399" b="1" i="1" dirty="0">
                  <a:solidFill>
                    <a:srgbClr val="FFFFFF"/>
                  </a:solidFill>
                </a:rPr>
                <a:t>Beanstalk</a:t>
              </a:r>
            </a:p>
          </p:txBody>
        </p:sp>
        <p:sp>
          <p:nvSpPr>
            <p:cNvPr id="42" name="Rectangle 41"/>
            <p:cNvSpPr/>
            <p:nvPr/>
          </p:nvSpPr>
          <p:spPr bwMode="auto">
            <a:xfrm>
              <a:off x="9260884" y="3397366"/>
              <a:ext cx="1318035" cy="57246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47" name="TextBox 46"/>
            <p:cNvSpPr txBox="1"/>
            <p:nvPr/>
          </p:nvSpPr>
          <p:spPr>
            <a:xfrm>
              <a:off x="9260884" y="3397365"/>
              <a:ext cx="1318036" cy="572465"/>
            </a:xfrm>
            <a:prstGeom prst="rect">
              <a:avLst/>
            </a:prstGeom>
            <a:noFill/>
          </p:spPr>
          <p:txBody>
            <a:bodyPr wrap="square" lIns="182806" tIns="146246" rIns="182806" bIns="91403" rtlCol="0" anchor="ctr" anchorCtr="0">
              <a:noAutofit/>
            </a:bodyPr>
            <a:lstStyle>
              <a:defPPr>
                <a:defRPr lang="en-US"/>
              </a:defPPr>
              <a:lvl1pPr algn="ctr">
                <a:lnSpc>
                  <a:spcPts val="1000"/>
                </a:lnSpc>
                <a:spcAft>
                  <a:spcPts val="600"/>
                </a:spcAft>
                <a:defRPr sz="1400" b="1" i="1">
                  <a:gradFill>
                    <a:gsLst>
                      <a:gs pos="2917">
                        <a:schemeClr val="tx1"/>
                      </a:gs>
                      <a:gs pos="30000">
                        <a:schemeClr val="tx1"/>
                      </a:gs>
                    </a:gsLst>
                    <a:lin ang="5400000" scaled="0"/>
                  </a:gradFill>
                </a:defRPr>
              </a:lvl1pPr>
            </a:lstStyle>
            <a:p>
              <a:r>
                <a:rPr lang="en-US" sz="1399" dirty="0">
                  <a:solidFill>
                    <a:srgbClr val="FFFFFF"/>
                  </a:solidFill>
                </a:rPr>
                <a:t>S3</a:t>
              </a:r>
            </a:p>
          </p:txBody>
        </p:sp>
        <p:sp>
          <p:nvSpPr>
            <p:cNvPr id="48" name="Rectangle 47"/>
            <p:cNvSpPr/>
            <p:nvPr/>
          </p:nvSpPr>
          <p:spPr bwMode="auto">
            <a:xfrm>
              <a:off x="10701235" y="2024433"/>
              <a:ext cx="1318035" cy="57246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49" name="TextBox 48"/>
            <p:cNvSpPr txBox="1"/>
            <p:nvPr/>
          </p:nvSpPr>
          <p:spPr>
            <a:xfrm>
              <a:off x="10695974" y="2024432"/>
              <a:ext cx="1329948" cy="603925"/>
            </a:xfrm>
            <a:prstGeom prst="rect">
              <a:avLst/>
            </a:prstGeom>
            <a:noFill/>
          </p:spPr>
          <p:txBody>
            <a:bodyPr wrap="square" lIns="91403" tIns="146246" rIns="91403" bIns="146246" rtlCol="0" anchor="ctr" anchorCtr="0">
              <a:noAutofit/>
            </a:bodyPr>
            <a:lstStyle>
              <a:defPPr>
                <a:defRPr lang="en-US"/>
              </a:defPPr>
              <a:lvl1pPr algn="ctr">
                <a:lnSpc>
                  <a:spcPts val="1000"/>
                </a:lnSpc>
                <a:spcAft>
                  <a:spcPts val="600"/>
                </a:spcAft>
                <a:defRPr sz="1400" b="1" i="1">
                  <a:gradFill>
                    <a:gsLst>
                      <a:gs pos="2917">
                        <a:schemeClr val="tx1"/>
                      </a:gs>
                      <a:gs pos="30000">
                        <a:schemeClr val="tx1"/>
                      </a:gs>
                    </a:gsLst>
                    <a:lin ang="5400000" scaled="0"/>
                  </a:gradFill>
                </a:defRPr>
              </a:lvl1pPr>
            </a:lstStyle>
            <a:p>
              <a:r>
                <a:rPr lang="en-US" sz="1399" dirty="0" err="1">
                  <a:solidFill>
                    <a:srgbClr val="FFFFFF"/>
                  </a:solidFill>
                </a:rPr>
                <a:t>DynamoDB</a:t>
              </a:r>
              <a:endParaRPr lang="en-US" sz="1399" dirty="0">
                <a:solidFill>
                  <a:srgbClr val="FFFFFF"/>
                </a:solidFill>
              </a:endParaRPr>
            </a:p>
          </p:txBody>
        </p:sp>
        <p:sp>
          <p:nvSpPr>
            <p:cNvPr id="52" name="TextBox 51"/>
            <p:cNvSpPr txBox="1"/>
            <p:nvPr/>
          </p:nvSpPr>
          <p:spPr>
            <a:xfrm>
              <a:off x="10700559" y="2716939"/>
              <a:ext cx="1318036" cy="572464"/>
            </a:xfrm>
            <a:prstGeom prst="rect">
              <a:avLst/>
            </a:prstGeom>
            <a:noFill/>
            <a:ln w="38100">
              <a:solidFill>
                <a:schemeClr val="accent2"/>
              </a:solidFill>
              <a:prstDash val="sysDash"/>
            </a:ln>
            <a:effectLst/>
            <a:scene3d>
              <a:camera prst="orthographicFront">
                <a:rot lat="0" lon="0" rev="0"/>
              </a:camera>
              <a:lightRig rig="twoPt" dir="tl"/>
            </a:scene3d>
            <a:sp3d prstMaterial="flat"/>
          </p:spPr>
          <p:style>
            <a:lnRef idx="0">
              <a:schemeClr val="accent5"/>
            </a:lnRef>
            <a:fillRef idx="3">
              <a:schemeClr val="accent5"/>
            </a:fillRef>
            <a:effectRef idx="3">
              <a:schemeClr val="accent5"/>
            </a:effectRef>
            <a:fontRef idx="minor">
              <a:schemeClr val="lt1"/>
            </a:fontRef>
          </p:style>
          <p:txBody>
            <a:bodyPr wrap="square" lIns="182806" tIns="146246" rIns="182806" bIns="146246" rtlCol="0">
              <a:spAutoFit/>
            </a:bodyPr>
            <a:lstStyle>
              <a:defPPr>
                <a:defRPr lang="en-US"/>
              </a:defPPr>
              <a:lvl1pPr algn="ctr">
                <a:lnSpc>
                  <a:spcPct val="90000"/>
                </a:lnSpc>
                <a:spcAft>
                  <a:spcPts val="600"/>
                </a:spcAft>
                <a:defRPr sz="2000" b="1" i="1">
                  <a:gradFill>
                    <a:gsLst>
                      <a:gs pos="2917">
                        <a:schemeClr val="tx1"/>
                      </a:gs>
                      <a:gs pos="30000">
                        <a:schemeClr val="tx1"/>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999" dirty="0">
                  <a:solidFill>
                    <a:srgbClr val="FFFFFF"/>
                  </a:solidFill>
                </a:rPr>
                <a:t>Identity</a:t>
              </a:r>
            </a:p>
          </p:txBody>
        </p:sp>
        <p:sp>
          <p:nvSpPr>
            <p:cNvPr id="53" name="Rectangle 52"/>
            <p:cNvSpPr/>
            <p:nvPr/>
          </p:nvSpPr>
          <p:spPr bwMode="auto">
            <a:xfrm>
              <a:off x="10700561" y="3401806"/>
              <a:ext cx="1318035" cy="57246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56" name="TextBox 55"/>
            <p:cNvSpPr txBox="1"/>
            <p:nvPr/>
          </p:nvSpPr>
          <p:spPr>
            <a:xfrm>
              <a:off x="10700561" y="3401805"/>
              <a:ext cx="1318036" cy="633131"/>
            </a:xfrm>
            <a:prstGeom prst="rect">
              <a:avLst/>
            </a:prstGeom>
            <a:noFill/>
          </p:spPr>
          <p:txBody>
            <a:bodyPr wrap="square" lIns="182806" tIns="146246" rIns="182806" bIns="146246" rtlCol="0" anchor="ctr" anchorCtr="0">
              <a:noAutofit/>
            </a:bodyPr>
            <a:lstStyle>
              <a:defPPr>
                <a:defRPr lang="en-US"/>
              </a:defPPr>
              <a:lvl1pPr algn="ctr">
                <a:lnSpc>
                  <a:spcPts val="1000"/>
                </a:lnSpc>
                <a:spcAft>
                  <a:spcPts val="600"/>
                </a:spcAft>
                <a:defRPr sz="1400" b="1" i="1">
                  <a:gradFill>
                    <a:gsLst>
                      <a:gs pos="2917">
                        <a:schemeClr val="tx1"/>
                      </a:gs>
                      <a:gs pos="30000">
                        <a:schemeClr val="tx1"/>
                      </a:gs>
                    </a:gsLst>
                    <a:lin ang="5400000" scaled="0"/>
                  </a:gradFill>
                </a:defRPr>
              </a:lvl1pPr>
            </a:lstStyle>
            <a:p>
              <a:r>
                <a:rPr lang="en-US" sz="1399" dirty="0" smtClean="0">
                  <a:solidFill>
                    <a:srgbClr val="FFFFFF"/>
                  </a:solidFill>
                </a:rPr>
                <a:t>Machine</a:t>
              </a:r>
            </a:p>
            <a:p>
              <a:r>
                <a:rPr lang="en-US" sz="1399" dirty="0" smtClean="0">
                  <a:solidFill>
                    <a:srgbClr val="FFFFFF"/>
                  </a:solidFill>
                </a:rPr>
                <a:t>Learning</a:t>
              </a:r>
              <a:endParaRPr lang="en-US" sz="1399" dirty="0">
                <a:solidFill>
                  <a:srgbClr val="FFFFFF"/>
                </a:solidFill>
              </a:endParaRPr>
            </a:p>
          </p:txBody>
        </p:sp>
        <p:sp>
          <p:nvSpPr>
            <p:cNvPr id="58" name="Rectangle 57"/>
            <p:cNvSpPr/>
            <p:nvPr/>
          </p:nvSpPr>
          <p:spPr bwMode="auto">
            <a:xfrm>
              <a:off x="9258095" y="4068157"/>
              <a:ext cx="1318035" cy="57246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59" name="TextBox 58"/>
            <p:cNvSpPr txBox="1"/>
            <p:nvPr/>
          </p:nvSpPr>
          <p:spPr>
            <a:xfrm>
              <a:off x="9258095" y="4068156"/>
              <a:ext cx="1318036" cy="664313"/>
            </a:xfrm>
            <a:prstGeom prst="rect">
              <a:avLst/>
            </a:prstGeom>
            <a:noFill/>
          </p:spPr>
          <p:txBody>
            <a:bodyPr wrap="square" lIns="182806" tIns="146246" rIns="182806" bIns="146246" rtlCol="0" anchor="ctr" anchorCtr="0">
              <a:noAutofit/>
            </a:bodyPr>
            <a:lstStyle>
              <a:defPPr>
                <a:defRPr lang="en-US"/>
              </a:defPPr>
              <a:lvl1pPr algn="ctr">
                <a:lnSpc>
                  <a:spcPts val="1000"/>
                </a:lnSpc>
                <a:spcAft>
                  <a:spcPts val="600"/>
                </a:spcAft>
                <a:defRPr sz="1400" b="1" i="1">
                  <a:gradFill>
                    <a:gsLst>
                      <a:gs pos="2917">
                        <a:schemeClr val="tx1"/>
                      </a:gs>
                      <a:gs pos="30000">
                        <a:schemeClr val="tx1"/>
                      </a:gs>
                    </a:gsLst>
                    <a:lin ang="5400000" scaled="0"/>
                  </a:gradFill>
                </a:defRPr>
              </a:lvl1pPr>
            </a:lstStyle>
            <a:p>
              <a:r>
                <a:rPr lang="en-US" sz="1399" dirty="0">
                  <a:solidFill>
                    <a:srgbClr val="FFFFFF"/>
                  </a:solidFill>
                </a:rPr>
                <a:t>RDS</a:t>
              </a:r>
            </a:p>
          </p:txBody>
        </p:sp>
      </p:grpSp>
      <p:grpSp>
        <p:nvGrpSpPr>
          <p:cNvPr id="6" name="Group 5"/>
          <p:cNvGrpSpPr/>
          <p:nvPr/>
        </p:nvGrpSpPr>
        <p:grpSpPr>
          <a:xfrm>
            <a:off x="168434" y="1915662"/>
            <a:ext cx="2680569" cy="2970605"/>
            <a:chOff x="165999" y="1915026"/>
            <a:chExt cx="2681647" cy="2971800"/>
          </a:xfrm>
        </p:grpSpPr>
        <p:sp>
          <p:nvSpPr>
            <p:cNvPr id="51" name="Rectangle 50"/>
            <p:cNvSpPr/>
            <p:nvPr/>
          </p:nvSpPr>
          <p:spPr bwMode="auto">
            <a:xfrm>
              <a:off x="165999" y="1915026"/>
              <a:ext cx="2269284" cy="29718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60" name="TextBox 59"/>
            <p:cNvSpPr txBox="1"/>
            <p:nvPr/>
          </p:nvSpPr>
          <p:spPr>
            <a:xfrm>
              <a:off x="286588" y="2765245"/>
              <a:ext cx="2018535" cy="570439"/>
            </a:xfrm>
            <a:prstGeom prst="rect">
              <a:avLst/>
            </a:prstGeom>
            <a:noFill/>
            <a:ln w="38100">
              <a:solidFill>
                <a:schemeClr val="accent6">
                  <a:lumMod val="75000"/>
                </a:schemeClr>
              </a:solidFill>
              <a:prstDash val="sysDash"/>
              <a:headEnd type="none" w="med" len="med"/>
              <a:tailEnd type="none" w="med" len="med"/>
            </a:ln>
            <a:effectLst/>
            <a:scene3d>
              <a:camera prst="orthographicFront">
                <a:rot lat="0" lon="0" rev="0"/>
              </a:camera>
              <a:lightRig rig="twoPt" dir="tl"/>
            </a:scene3d>
            <a:sp3d prstMaterial="flat"/>
          </p:spPr>
          <p:style>
            <a:lnRef idx="0">
              <a:schemeClr val="accent6"/>
            </a:lnRef>
            <a:fillRef idx="3">
              <a:schemeClr val="accent6"/>
            </a:fillRef>
            <a:effectRef idx="3">
              <a:schemeClr val="accent6"/>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b="1" i="1">
                  <a:gradFill>
                    <a:gsLst>
                      <a:gs pos="2917">
                        <a:schemeClr val="tx1"/>
                      </a:gs>
                      <a:gs pos="30000">
                        <a:schemeClr val="tx1"/>
                      </a:gs>
                    </a:gsLst>
                    <a:lin ang="5400000" scaled="0"/>
                  </a:gradFill>
                </a:defRPr>
              </a:lvl1pPr>
            </a:lstStyle>
            <a:p>
              <a:r>
                <a:rPr lang="en-US" sz="1999" dirty="0">
                  <a:solidFill>
                    <a:srgbClr val="FFFFFF"/>
                  </a:solidFill>
                </a:rPr>
                <a:t>Collaboration</a:t>
              </a:r>
            </a:p>
          </p:txBody>
        </p:sp>
        <p:sp>
          <p:nvSpPr>
            <p:cNvPr id="61" name="TextBox 60"/>
            <p:cNvSpPr txBox="1"/>
            <p:nvPr/>
          </p:nvSpPr>
          <p:spPr>
            <a:xfrm>
              <a:off x="306528" y="2075714"/>
              <a:ext cx="2018535" cy="572465"/>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b="1" i="1">
                  <a:gradFill>
                    <a:gsLst>
                      <a:gs pos="2917">
                        <a:schemeClr val="tx1"/>
                      </a:gs>
                      <a:gs pos="30000">
                        <a:schemeClr val="tx1"/>
                      </a:gs>
                    </a:gsLst>
                    <a:lin ang="5400000" scaled="0"/>
                  </a:gradFill>
                </a:defRPr>
              </a:lvl1pPr>
            </a:lstStyle>
            <a:p>
              <a:r>
                <a:rPr lang="en-US" sz="1399" dirty="0" err="1">
                  <a:solidFill>
                    <a:srgbClr val="FFFFFF"/>
                  </a:solidFill>
                </a:rPr>
                <a:t>Workmail</a:t>
              </a:r>
              <a:endParaRPr lang="en-US" sz="1399" dirty="0">
                <a:solidFill>
                  <a:srgbClr val="FFFFFF"/>
                </a:solidFill>
              </a:endParaRPr>
            </a:p>
          </p:txBody>
        </p:sp>
        <p:sp>
          <p:nvSpPr>
            <p:cNvPr id="62" name="TextBox 61"/>
            <p:cNvSpPr txBox="1"/>
            <p:nvPr/>
          </p:nvSpPr>
          <p:spPr>
            <a:xfrm>
              <a:off x="307221" y="4136694"/>
              <a:ext cx="927787" cy="572465"/>
            </a:xfrm>
            <a:prstGeom prst="rect">
              <a:avLst/>
            </a:prstGeom>
            <a:noFill/>
            <a:ln w="38100">
              <a:solidFill>
                <a:schemeClr val="accent6">
                  <a:lumMod val="75000"/>
                </a:schemeClr>
              </a:solidFill>
              <a:prstDash val="sysDash"/>
              <a:headEnd type="none" w="med" len="med"/>
              <a:tailEnd type="none" w="med" len="med"/>
            </a:ln>
            <a:effectLst/>
            <a:scene3d>
              <a:camera prst="orthographicFront">
                <a:rot lat="0" lon="0" rev="0"/>
              </a:camera>
              <a:lightRig rig="twoPt" dir="tl"/>
            </a:scene3d>
            <a:sp3d prstMaterial="flat"/>
          </p:spPr>
          <p:style>
            <a:lnRef idx="0">
              <a:schemeClr val="accent6"/>
            </a:lnRef>
            <a:fillRef idx="3">
              <a:schemeClr val="accent6"/>
            </a:fillRef>
            <a:effectRef idx="3">
              <a:schemeClr val="accent6"/>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b="1" i="1">
                  <a:gradFill>
                    <a:gsLst>
                      <a:gs pos="2917">
                        <a:schemeClr val="tx1"/>
                      </a:gs>
                      <a:gs pos="30000">
                        <a:schemeClr val="tx1"/>
                      </a:gs>
                    </a:gsLst>
                    <a:lin ang="5400000" scaled="0"/>
                  </a:gradFill>
                </a:defRPr>
              </a:lvl1pPr>
            </a:lstStyle>
            <a:p>
              <a:r>
                <a:rPr lang="en-US" sz="1999" dirty="0">
                  <a:solidFill>
                    <a:srgbClr val="FFFFFF"/>
                  </a:solidFill>
                </a:rPr>
                <a:t>CRM</a:t>
              </a:r>
            </a:p>
          </p:txBody>
        </p:sp>
        <p:sp>
          <p:nvSpPr>
            <p:cNvPr id="63" name="TextBox 62"/>
            <p:cNvSpPr txBox="1"/>
            <p:nvPr/>
          </p:nvSpPr>
          <p:spPr>
            <a:xfrm>
              <a:off x="1392058" y="4142715"/>
              <a:ext cx="886867" cy="566444"/>
            </a:xfrm>
            <a:prstGeom prst="rect">
              <a:avLst/>
            </a:prstGeom>
            <a:noFill/>
            <a:ln w="38100">
              <a:solidFill>
                <a:schemeClr val="accent6">
                  <a:lumMod val="75000"/>
                </a:schemeClr>
              </a:solidFill>
              <a:prstDash val="sysDash"/>
              <a:headEnd type="none" w="med" len="med"/>
              <a:tailEnd type="none" w="med" len="med"/>
            </a:ln>
            <a:effectLst/>
            <a:scene3d>
              <a:camera prst="orthographicFront">
                <a:rot lat="0" lon="0" rev="0"/>
              </a:camera>
              <a:lightRig rig="twoPt" dir="tl"/>
            </a:scene3d>
            <a:sp3d prstMaterial="flat"/>
          </p:spPr>
          <p:style>
            <a:lnRef idx="0">
              <a:schemeClr val="accent6"/>
            </a:lnRef>
            <a:fillRef idx="3">
              <a:schemeClr val="accent6"/>
            </a:fillRef>
            <a:effectRef idx="3">
              <a:schemeClr val="accent6"/>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b="1" i="1">
                  <a:gradFill>
                    <a:gsLst>
                      <a:gs pos="2917">
                        <a:schemeClr val="tx1"/>
                      </a:gs>
                      <a:gs pos="30000">
                        <a:schemeClr val="tx1"/>
                      </a:gs>
                    </a:gsLst>
                    <a:lin ang="5400000" scaled="0"/>
                  </a:gradFill>
                </a:defRPr>
              </a:lvl1pPr>
            </a:lstStyle>
            <a:p>
              <a:r>
                <a:rPr lang="en-US" sz="1999" dirty="0">
                  <a:solidFill>
                    <a:srgbClr val="FFFFFF"/>
                  </a:solidFill>
                </a:rPr>
                <a:t>. . . </a:t>
              </a:r>
            </a:p>
          </p:txBody>
        </p:sp>
        <p:sp>
          <p:nvSpPr>
            <p:cNvPr id="64" name="Trapezoid 3"/>
            <p:cNvSpPr/>
            <p:nvPr/>
          </p:nvSpPr>
          <p:spPr>
            <a:xfrm rot="5400000" flipH="1">
              <a:off x="1157677" y="3196856"/>
              <a:ext cx="2965352" cy="414586"/>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107634"/>
                <a:gd name="connsiteY0" fmla="*/ 2969838 h 2977776"/>
                <a:gd name="connsiteX1" fmla="*/ 1196247 w 3107634"/>
                <a:gd name="connsiteY1" fmla="*/ 0 h 2977776"/>
                <a:gd name="connsiteX2" fmla="*/ 922227 w 3107634"/>
                <a:gd name="connsiteY2" fmla="*/ 134 h 2977776"/>
                <a:gd name="connsiteX3" fmla="*/ 3107634 w 3107634"/>
                <a:gd name="connsiteY3" fmla="*/ 2977776 h 2977776"/>
                <a:gd name="connsiteX4" fmla="*/ 0 w 3107634"/>
                <a:gd name="connsiteY4" fmla="*/ 2969838 h 2977776"/>
                <a:gd name="connsiteX0" fmla="*/ 0 w 3107634"/>
                <a:gd name="connsiteY0" fmla="*/ 2986378 h 2994316"/>
                <a:gd name="connsiteX1" fmla="*/ 927320 w 3107634"/>
                <a:gd name="connsiteY1" fmla="*/ 0 h 2994316"/>
                <a:gd name="connsiteX2" fmla="*/ 922227 w 3107634"/>
                <a:gd name="connsiteY2" fmla="*/ 16674 h 2994316"/>
                <a:gd name="connsiteX3" fmla="*/ 3107634 w 3107634"/>
                <a:gd name="connsiteY3" fmla="*/ 2994316 h 2994316"/>
                <a:gd name="connsiteX4" fmla="*/ 0 w 3107634"/>
                <a:gd name="connsiteY4" fmla="*/ 2986378 h 2994316"/>
                <a:gd name="connsiteX0" fmla="*/ 0 w 3107634"/>
                <a:gd name="connsiteY0" fmla="*/ 3020300 h 3028238"/>
                <a:gd name="connsiteX1" fmla="*/ 927320 w 3107634"/>
                <a:gd name="connsiteY1" fmla="*/ 33922 h 3028238"/>
                <a:gd name="connsiteX2" fmla="*/ 899376 w 3107634"/>
                <a:gd name="connsiteY2" fmla="*/ 0 h 3028238"/>
                <a:gd name="connsiteX3" fmla="*/ 3107634 w 3107634"/>
                <a:gd name="connsiteY3" fmla="*/ 3028238 h 3028238"/>
                <a:gd name="connsiteX4" fmla="*/ 0 w 3107634"/>
                <a:gd name="connsiteY4" fmla="*/ 3020300 h 3028238"/>
                <a:gd name="connsiteX0" fmla="*/ 0 w 3107634"/>
                <a:gd name="connsiteY0" fmla="*/ 2986377 h 2994315"/>
                <a:gd name="connsiteX1" fmla="*/ 927320 w 3107634"/>
                <a:gd name="connsiteY1" fmla="*/ -1 h 2994315"/>
                <a:gd name="connsiteX2" fmla="*/ 1801044 w 3107634"/>
                <a:gd name="connsiteY2" fmla="*/ 770870 h 2994315"/>
                <a:gd name="connsiteX3" fmla="*/ 3107634 w 3107634"/>
                <a:gd name="connsiteY3" fmla="*/ 2994315 h 2994315"/>
                <a:gd name="connsiteX4" fmla="*/ 0 w 3107634"/>
                <a:gd name="connsiteY4" fmla="*/ 2986377 h 2994315"/>
                <a:gd name="connsiteX0" fmla="*/ 0 w 3107634"/>
                <a:gd name="connsiteY0" fmla="*/ 2215506 h 2223444"/>
                <a:gd name="connsiteX1" fmla="*/ 1726911 w 3107634"/>
                <a:gd name="connsiteY1" fmla="*/ 60747 h 2223444"/>
                <a:gd name="connsiteX2" fmla="*/ 1801044 w 3107634"/>
                <a:gd name="connsiteY2" fmla="*/ -1 h 2223444"/>
                <a:gd name="connsiteX3" fmla="*/ 3107634 w 3107634"/>
                <a:gd name="connsiteY3" fmla="*/ 2223444 h 2223444"/>
                <a:gd name="connsiteX4" fmla="*/ 0 w 3107634"/>
                <a:gd name="connsiteY4" fmla="*/ 2215506 h 2223444"/>
                <a:gd name="connsiteX0" fmla="*/ 0 w 3107634"/>
                <a:gd name="connsiteY0" fmla="*/ 2241089 h 2249027"/>
                <a:gd name="connsiteX1" fmla="*/ 1797302 w 3107634"/>
                <a:gd name="connsiteY1" fmla="*/ 0 h 2249027"/>
                <a:gd name="connsiteX2" fmla="*/ 1801044 w 3107634"/>
                <a:gd name="connsiteY2" fmla="*/ 25582 h 2249027"/>
                <a:gd name="connsiteX3" fmla="*/ 3107634 w 3107634"/>
                <a:gd name="connsiteY3" fmla="*/ 2249027 h 2249027"/>
                <a:gd name="connsiteX4" fmla="*/ 0 w 3107634"/>
                <a:gd name="connsiteY4" fmla="*/ 2241089 h 2249027"/>
                <a:gd name="connsiteX0" fmla="*/ 0 w 3138919"/>
                <a:gd name="connsiteY0" fmla="*/ 2241089 h 2241089"/>
                <a:gd name="connsiteX1" fmla="*/ 1797302 w 3138919"/>
                <a:gd name="connsiteY1" fmla="*/ 0 h 2241089"/>
                <a:gd name="connsiteX2" fmla="*/ 1801044 w 3138919"/>
                <a:gd name="connsiteY2" fmla="*/ 25582 h 2241089"/>
                <a:gd name="connsiteX3" fmla="*/ 3138919 w 3138919"/>
                <a:gd name="connsiteY3" fmla="*/ 2187363 h 2241089"/>
                <a:gd name="connsiteX4" fmla="*/ 0 w 3138919"/>
                <a:gd name="connsiteY4" fmla="*/ 2241089 h 2241089"/>
                <a:gd name="connsiteX0" fmla="*/ 0 w 3107634"/>
                <a:gd name="connsiteY0" fmla="*/ 2191761 h 2191761"/>
                <a:gd name="connsiteX1" fmla="*/ 1766017 w 3107634"/>
                <a:gd name="connsiteY1" fmla="*/ 0 h 2191761"/>
                <a:gd name="connsiteX2" fmla="*/ 1769759 w 3107634"/>
                <a:gd name="connsiteY2" fmla="*/ 25582 h 2191761"/>
                <a:gd name="connsiteX3" fmla="*/ 3107634 w 3107634"/>
                <a:gd name="connsiteY3" fmla="*/ 2187363 h 2191761"/>
                <a:gd name="connsiteX4" fmla="*/ 0 w 3107634"/>
                <a:gd name="connsiteY4" fmla="*/ 2191761 h 2191761"/>
                <a:gd name="connsiteX0" fmla="*/ 0 w 3107634"/>
                <a:gd name="connsiteY0" fmla="*/ 2227414 h 2227414"/>
                <a:gd name="connsiteX1" fmla="*/ 1766017 w 3107634"/>
                <a:gd name="connsiteY1" fmla="*/ 35653 h 2227414"/>
                <a:gd name="connsiteX2" fmla="*/ 1970878 w 3107634"/>
                <a:gd name="connsiteY2" fmla="*/ 0 h 2227414"/>
                <a:gd name="connsiteX3" fmla="*/ 3107634 w 3107634"/>
                <a:gd name="connsiteY3" fmla="*/ 2223016 h 2227414"/>
                <a:gd name="connsiteX4" fmla="*/ 0 w 3107634"/>
                <a:gd name="connsiteY4" fmla="*/ 2227414 h 2227414"/>
                <a:gd name="connsiteX0" fmla="*/ 0 w 3107634"/>
                <a:gd name="connsiteY0" fmla="*/ 2375477 h 2375477"/>
                <a:gd name="connsiteX1" fmla="*/ 1955306 w 3107634"/>
                <a:gd name="connsiteY1" fmla="*/ 3 h 2375477"/>
                <a:gd name="connsiteX2" fmla="*/ 1970878 w 3107634"/>
                <a:gd name="connsiteY2" fmla="*/ 148063 h 2375477"/>
                <a:gd name="connsiteX3" fmla="*/ 3107634 w 3107634"/>
                <a:gd name="connsiteY3" fmla="*/ 2371079 h 2375477"/>
                <a:gd name="connsiteX4" fmla="*/ 0 w 3107634"/>
                <a:gd name="connsiteY4" fmla="*/ 2375477 h 2375477"/>
                <a:gd name="connsiteX0" fmla="*/ 0 w 3107634"/>
                <a:gd name="connsiteY0" fmla="*/ 2375472 h 2375472"/>
                <a:gd name="connsiteX1" fmla="*/ 1955306 w 3107634"/>
                <a:gd name="connsiteY1" fmla="*/ -2 h 2375472"/>
                <a:gd name="connsiteX2" fmla="*/ 1970878 w 3107634"/>
                <a:gd name="connsiteY2" fmla="*/ 148058 h 2375472"/>
                <a:gd name="connsiteX3" fmla="*/ 3107634 w 3107634"/>
                <a:gd name="connsiteY3" fmla="*/ 2371074 h 2375472"/>
                <a:gd name="connsiteX4" fmla="*/ 0 w 3107634"/>
                <a:gd name="connsiteY4" fmla="*/ 2375472 h 2375472"/>
                <a:gd name="connsiteX0" fmla="*/ 0 w 3107634"/>
                <a:gd name="connsiteY0" fmla="*/ 2248770 h 2248770"/>
                <a:gd name="connsiteX1" fmla="*/ 1965798 w 3107634"/>
                <a:gd name="connsiteY1" fmla="*/ -2 h 2248770"/>
                <a:gd name="connsiteX2" fmla="*/ 1970878 w 3107634"/>
                <a:gd name="connsiteY2" fmla="*/ 21356 h 2248770"/>
                <a:gd name="connsiteX3" fmla="*/ 3107634 w 3107634"/>
                <a:gd name="connsiteY3" fmla="*/ 2244372 h 2248770"/>
                <a:gd name="connsiteX4" fmla="*/ 0 w 3107634"/>
                <a:gd name="connsiteY4" fmla="*/ 2248770 h 2248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7634" h="2248770">
                  <a:moveTo>
                    <a:pt x="0" y="2248770"/>
                  </a:moveTo>
                  <a:lnTo>
                    <a:pt x="1965798" y="-2"/>
                  </a:lnTo>
                  <a:lnTo>
                    <a:pt x="1970878" y="21356"/>
                  </a:lnTo>
                  <a:lnTo>
                    <a:pt x="3107634" y="2244372"/>
                  </a:lnTo>
                  <a:lnTo>
                    <a:pt x="0" y="2248770"/>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4276" tIns="62137" rIns="124276" bIns="62137" rtlCol="0" anchor="ctr"/>
            <a:lstStyle/>
            <a:p>
              <a:pPr algn="ctr"/>
              <a:endParaRPr lang="en-US" sz="1835">
                <a:solidFill>
                  <a:srgbClr val="FFFFFF"/>
                </a:solidFill>
              </a:endParaRPr>
            </a:p>
          </p:txBody>
        </p:sp>
        <p:sp>
          <p:nvSpPr>
            <p:cNvPr id="65" name="TextBox 64"/>
            <p:cNvSpPr txBox="1"/>
            <p:nvPr/>
          </p:nvSpPr>
          <p:spPr>
            <a:xfrm>
              <a:off x="292142" y="3449987"/>
              <a:ext cx="2018535" cy="570439"/>
            </a:xfrm>
            <a:prstGeom prst="rect">
              <a:avLst/>
            </a:prstGeom>
            <a:noFill/>
            <a:ln w="38100">
              <a:solidFill>
                <a:schemeClr val="accent6">
                  <a:lumMod val="75000"/>
                </a:schemeClr>
              </a:solidFill>
              <a:prstDash val="sysDash"/>
              <a:headEnd type="none" w="med" len="med"/>
              <a:tailEnd type="none" w="med" len="med"/>
            </a:ln>
            <a:effectLst/>
            <a:scene3d>
              <a:camera prst="orthographicFront">
                <a:rot lat="0" lon="0" rev="0"/>
              </a:camera>
              <a:lightRig rig="twoPt" dir="tl"/>
            </a:scene3d>
            <a:sp3d prstMaterial="flat"/>
          </p:spPr>
          <p:style>
            <a:lnRef idx="0">
              <a:schemeClr val="accent6"/>
            </a:lnRef>
            <a:fillRef idx="3">
              <a:schemeClr val="accent6"/>
            </a:fillRef>
            <a:effectRef idx="3">
              <a:schemeClr val="accent6"/>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b="1" i="1">
                  <a:gradFill>
                    <a:gsLst>
                      <a:gs pos="2917">
                        <a:schemeClr val="tx1"/>
                      </a:gs>
                      <a:gs pos="30000">
                        <a:schemeClr val="tx1"/>
                      </a:gs>
                    </a:gsLst>
                    <a:lin ang="5400000" scaled="0"/>
                  </a:gradFill>
                </a:defRPr>
              </a:lvl1pPr>
            </a:lstStyle>
            <a:p>
              <a:r>
                <a:rPr lang="en-US" sz="1999" dirty="0">
                  <a:solidFill>
                    <a:srgbClr val="FFFFFF"/>
                  </a:solidFill>
                </a:rPr>
                <a:t>Productivity</a:t>
              </a:r>
            </a:p>
          </p:txBody>
        </p:sp>
      </p:grpSp>
      <p:cxnSp>
        <p:nvCxnSpPr>
          <p:cNvPr id="50" name="Straight Arrow Connector 49"/>
          <p:cNvCxnSpPr>
            <a:stCxn id="67" idx="0"/>
            <a:endCxn id="73" idx="2"/>
          </p:cNvCxnSpPr>
          <p:nvPr/>
        </p:nvCxnSpPr>
        <p:spPr>
          <a:xfrm flipV="1">
            <a:off x="4431360" y="3878109"/>
            <a:ext cx="1293914" cy="1386027"/>
          </a:xfrm>
          <a:prstGeom prst="straightConnector1">
            <a:avLst/>
          </a:prstGeom>
          <a:ln w="34925">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66" name="Oval 65"/>
          <p:cNvSpPr/>
          <p:nvPr/>
        </p:nvSpPr>
        <p:spPr bwMode="auto">
          <a:xfrm>
            <a:off x="2849315" y="2449166"/>
            <a:ext cx="2437420" cy="1153984"/>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67" name="Rounded Rectangle 66"/>
          <p:cNvSpPr/>
          <p:nvPr/>
        </p:nvSpPr>
        <p:spPr bwMode="auto">
          <a:xfrm>
            <a:off x="3288820" y="5264135"/>
            <a:ext cx="2285080" cy="1071529"/>
          </a:xfrm>
          <a:prstGeom prst="roundRect">
            <a:avLst/>
          </a:prstGeom>
          <a:noFill/>
          <a:ln w="25400">
            <a:solidFill>
              <a:schemeClr val="accent4"/>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68" name="TextBox 67"/>
          <p:cNvSpPr txBox="1"/>
          <p:nvPr/>
        </p:nvSpPr>
        <p:spPr>
          <a:xfrm>
            <a:off x="3015965" y="2562257"/>
            <a:ext cx="2118431" cy="860112"/>
          </a:xfrm>
          <a:prstGeom prst="rect">
            <a:avLst/>
          </a:prstGeom>
          <a:noFill/>
        </p:spPr>
        <p:txBody>
          <a:bodyPr wrap="square" lIns="182806" tIns="146246" rIns="182806" bIns="146246" rtlCol="0">
            <a:spAutoFit/>
          </a:bodyPr>
          <a:lstStyle/>
          <a:p>
            <a:pPr algn="ctr">
              <a:lnSpc>
                <a:spcPct val="90000"/>
              </a:lnSpc>
              <a:spcAft>
                <a:spcPts val="600"/>
              </a:spcAft>
            </a:pPr>
            <a:r>
              <a:rPr lang="en-US" sz="1999" b="1" dirty="0">
                <a:solidFill>
                  <a:srgbClr val="FFFFFF"/>
                </a:solidFill>
              </a:rPr>
              <a:t>SaaS Applications</a:t>
            </a:r>
          </a:p>
        </p:txBody>
      </p:sp>
      <p:sp>
        <p:nvSpPr>
          <p:cNvPr id="69" name="Oval 68"/>
          <p:cNvSpPr/>
          <p:nvPr/>
        </p:nvSpPr>
        <p:spPr bwMode="auto">
          <a:xfrm>
            <a:off x="5817595" y="2078880"/>
            <a:ext cx="2437420" cy="9437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70" name="TextBox 69"/>
          <p:cNvSpPr txBox="1"/>
          <p:nvPr/>
        </p:nvSpPr>
        <p:spPr>
          <a:xfrm>
            <a:off x="5984245" y="2050045"/>
            <a:ext cx="2118431" cy="938588"/>
          </a:xfrm>
          <a:prstGeom prst="rect">
            <a:avLst/>
          </a:prstGeom>
          <a:noFill/>
        </p:spPr>
        <p:txBody>
          <a:bodyPr wrap="square" lIns="182806" tIns="146246" rIns="182806" bIns="146246" rtlCol="0">
            <a:spAutoFit/>
          </a:bodyPr>
          <a:lstStyle/>
          <a:p>
            <a:pPr algn="ctr">
              <a:lnSpc>
                <a:spcPct val="90000"/>
              </a:lnSpc>
              <a:spcAft>
                <a:spcPts val="600"/>
              </a:spcAft>
            </a:pPr>
            <a:r>
              <a:rPr lang="en-US" sz="1999" b="1" dirty="0">
                <a:solidFill>
                  <a:srgbClr val="FFFFFF"/>
                </a:solidFill>
              </a:rPr>
              <a:t>Custom</a:t>
            </a:r>
          </a:p>
          <a:p>
            <a:pPr algn="ctr">
              <a:lnSpc>
                <a:spcPct val="90000"/>
              </a:lnSpc>
              <a:spcAft>
                <a:spcPts val="600"/>
              </a:spcAft>
            </a:pPr>
            <a:r>
              <a:rPr lang="en-US" sz="1999" b="1" dirty="0">
                <a:solidFill>
                  <a:srgbClr val="FFFFFF"/>
                </a:solidFill>
              </a:rPr>
              <a:t>Applications</a:t>
            </a:r>
          </a:p>
        </p:txBody>
      </p:sp>
      <p:sp>
        <p:nvSpPr>
          <p:cNvPr id="71" name="Rectangle 70"/>
          <p:cNvSpPr/>
          <p:nvPr/>
        </p:nvSpPr>
        <p:spPr bwMode="auto">
          <a:xfrm>
            <a:off x="5665256" y="3087409"/>
            <a:ext cx="2788882" cy="515741"/>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72" name="TextBox 71"/>
          <p:cNvSpPr txBox="1"/>
          <p:nvPr/>
        </p:nvSpPr>
        <p:spPr>
          <a:xfrm>
            <a:off x="5453385" y="3076108"/>
            <a:ext cx="3211874" cy="572233"/>
          </a:xfrm>
          <a:prstGeom prst="rect">
            <a:avLst/>
          </a:prstGeom>
        </p:spPr>
        <p:style>
          <a:lnRef idx="1">
            <a:schemeClr val="accent2"/>
          </a:lnRef>
          <a:fillRef idx="3">
            <a:schemeClr val="accent2"/>
          </a:fillRef>
          <a:effectRef idx="2">
            <a:schemeClr val="accent2"/>
          </a:effectRef>
          <a:fontRef idx="minor">
            <a:schemeClr val="lt1"/>
          </a:fontRef>
        </p:style>
        <p:txBody>
          <a:bodyPr wrap="square" lIns="182806" tIns="146246" rIns="182806" bIns="146246" rtlCol="0">
            <a:spAutoFit/>
          </a:bodyPr>
          <a:lstStyle/>
          <a:p>
            <a:pPr algn="ctr">
              <a:lnSpc>
                <a:spcPct val="90000"/>
              </a:lnSpc>
              <a:spcAft>
                <a:spcPts val="600"/>
              </a:spcAft>
            </a:pPr>
            <a:r>
              <a:rPr lang="en-US" sz="1999" b="1" i="1" dirty="0">
                <a:solidFill>
                  <a:srgbClr val="FFFFFF"/>
                </a:solidFill>
              </a:rPr>
              <a:t>Amazon Web Services</a:t>
            </a:r>
          </a:p>
        </p:txBody>
      </p:sp>
      <p:sp>
        <p:nvSpPr>
          <p:cNvPr id="73" name="Rounded Rectangle 72"/>
          <p:cNvSpPr/>
          <p:nvPr/>
        </p:nvSpPr>
        <p:spPr bwMode="auto">
          <a:xfrm>
            <a:off x="2662346" y="1922108"/>
            <a:ext cx="6125854" cy="1956002"/>
          </a:xfrm>
          <a:prstGeom prst="roundRect">
            <a:avLst/>
          </a:prstGeom>
          <a:noFill/>
          <a:ln w="25400">
            <a:solidFill>
              <a:schemeClr val="accent4"/>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74" name="Rounded Rectangle 73"/>
          <p:cNvSpPr/>
          <p:nvPr/>
        </p:nvSpPr>
        <p:spPr bwMode="auto">
          <a:xfrm>
            <a:off x="3528304" y="5472474"/>
            <a:ext cx="1789493" cy="653985"/>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r>
              <a:rPr lang="en-US" sz="1999" b="1" dirty="0">
                <a:solidFill>
                  <a:srgbClr val="FFFFFF"/>
                </a:solidFill>
              </a:rPr>
              <a:t>Clients</a:t>
            </a:r>
          </a:p>
        </p:txBody>
      </p:sp>
    </p:spTree>
    <p:extLst>
      <p:ext uri="{BB962C8B-B14F-4D97-AF65-F5344CB8AC3E}">
        <p14:creationId xmlns:p14="http://schemas.microsoft.com/office/powerpoint/2010/main" val="20332778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IT </a:t>
            </a:r>
            <a:r>
              <a:rPr lang="en-US" dirty="0" smtClean="0"/>
              <a:t>Today: </a:t>
            </a:r>
            <a:r>
              <a:rPr lang="en-US" dirty="0"/>
              <a:t>The New Default </a:t>
            </a:r>
            <a:r>
              <a:rPr lang="en-US" dirty="0" smtClean="0"/>
              <a:t/>
            </a:r>
            <a:br>
              <a:rPr lang="en-US" dirty="0" smtClean="0"/>
            </a:br>
            <a:r>
              <a:rPr lang="en-US" sz="3200" dirty="0">
                <a:solidFill>
                  <a:schemeClr val="tx1"/>
                </a:solidFill>
              </a:rPr>
              <a:t>Google</a:t>
            </a:r>
          </a:p>
        </p:txBody>
      </p:sp>
      <p:grpSp>
        <p:nvGrpSpPr>
          <p:cNvPr id="2" name="Group 1"/>
          <p:cNvGrpSpPr/>
          <p:nvPr/>
        </p:nvGrpSpPr>
        <p:grpSpPr>
          <a:xfrm>
            <a:off x="8682418" y="1933215"/>
            <a:ext cx="3553198" cy="2912765"/>
            <a:chOff x="8613005" y="1932585"/>
            <a:chExt cx="3554628" cy="2913937"/>
          </a:xfrm>
        </p:grpSpPr>
        <p:sp>
          <p:nvSpPr>
            <p:cNvPr id="51" name="Rectangle 50"/>
            <p:cNvSpPr/>
            <p:nvPr/>
          </p:nvSpPr>
          <p:spPr bwMode="auto">
            <a:xfrm>
              <a:off x="9140921" y="1932585"/>
              <a:ext cx="3026712" cy="28956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52" name="TextBox 51"/>
            <p:cNvSpPr txBox="1"/>
            <p:nvPr/>
          </p:nvSpPr>
          <p:spPr>
            <a:xfrm>
              <a:off x="10700560" y="4066396"/>
              <a:ext cx="1318035" cy="572464"/>
            </a:xfrm>
            <a:prstGeom prst="rect">
              <a:avLst/>
            </a:prstGeom>
          </p:spPr>
          <p:style>
            <a:lnRef idx="1">
              <a:schemeClr val="accent2"/>
            </a:lnRef>
            <a:fillRef idx="3">
              <a:schemeClr val="accent2"/>
            </a:fillRef>
            <a:effectRef idx="2">
              <a:schemeClr val="accent2"/>
            </a:effectRef>
            <a:fontRef idx="minor">
              <a:schemeClr val="lt1"/>
            </a:fontRef>
          </p:style>
          <p:txBody>
            <a:bodyPr wrap="square" lIns="182806" tIns="146246" rIns="182806" bIns="146246" rtlCol="0">
              <a:spAutoFit/>
            </a:bodyPr>
            <a:lstStyle/>
            <a:p>
              <a:pPr algn="ctr">
                <a:lnSpc>
                  <a:spcPct val="90000"/>
                </a:lnSpc>
                <a:spcAft>
                  <a:spcPts val="600"/>
                </a:spcAft>
              </a:pPr>
              <a:r>
                <a:rPr lang="en-US" sz="1999" b="1" i="1" dirty="0">
                  <a:solidFill>
                    <a:srgbClr val="FFFFFF"/>
                  </a:solidFill>
                </a:rPr>
                <a:t>. . .</a:t>
              </a:r>
            </a:p>
          </p:txBody>
        </p:sp>
        <p:sp>
          <p:nvSpPr>
            <p:cNvPr id="53" name="Trapezoid 3"/>
            <p:cNvSpPr/>
            <p:nvPr/>
          </p:nvSpPr>
          <p:spPr>
            <a:xfrm rot="16200000">
              <a:off x="7437977" y="3133879"/>
              <a:ext cx="2887671" cy="537615"/>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107634"/>
                <a:gd name="connsiteY0" fmla="*/ 2969838 h 2977776"/>
                <a:gd name="connsiteX1" fmla="*/ 1196247 w 3107634"/>
                <a:gd name="connsiteY1" fmla="*/ 0 h 2977776"/>
                <a:gd name="connsiteX2" fmla="*/ 922227 w 3107634"/>
                <a:gd name="connsiteY2" fmla="*/ 134 h 2977776"/>
                <a:gd name="connsiteX3" fmla="*/ 3107634 w 3107634"/>
                <a:gd name="connsiteY3" fmla="*/ 2977776 h 2977776"/>
                <a:gd name="connsiteX4" fmla="*/ 0 w 3107634"/>
                <a:gd name="connsiteY4" fmla="*/ 2969838 h 2977776"/>
                <a:gd name="connsiteX0" fmla="*/ 0 w 3107634"/>
                <a:gd name="connsiteY0" fmla="*/ 2986378 h 2994316"/>
                <a:gd name="connsiteX1" fmla="*/ 927320 w 3107634"/>
                <a:gd name="connsiteY1" fmla="*/ 0 h 2994316"/>
                <a:gd name="connsiteX2" fmla="*/ 922227 w 3107634"/>
                <a:gd name="connsiteY2" fmla="*/ 16674 h 2994316"/>
                <a:gd name="connsiteX3" fmla="*/ 3107634 w 3107634"/>
                <a:gd name="connsiteY3" fmla="*/ 2994316 h 2994316"/>
                <a:gd name="connsiteX4" fmla="*/ 0 w 3107634"/>
                <a:gd name="connsiteY4" fmla="*/ 2986378 h 2994316"/>
                <a:gd name="connsiteX0" fmla="*/ 0 w 3107634"/>
                <a:gd name="connsiteY0" fmla="*/ 3020300 h 3028238"/>
                <a:gd name="connsiteX1" fmla="*/ 927320 w 3107634"/>
                <a:gd name="connsiteY1" fmla="*/ 33922 h 3028238"/>
                <a:gd name="connsiteX2" fmla="*/ 899376 w 3107634"/>
                <a:gd name="connsiteY2" fmla="*/ 0 h 3028238"/>
                <a:gd name="connsiteX3" fmla="*/ 3107634 w 3107634"/>
                <a:gd name="connsiteY3" fmla="*/ 3028238 h 3028238"/>
                <a:gd name="connsiteX4" fmla="*/ 0 w 3107634"/>
                <a:gd name="connsiteY4" fmla="*/ 3020300 h 3028238"/>
                <a:gd name="connsiteX0" fmla="*/ 0 w 3107634"/>
                <a:gd name="connsiteY0" fmla="*/ 2986377 h 2994315"/>
                <a:gd name="connsiteX1" fmla="*/ 927320 w 3107634"/>
                <a:gd name="connsiteY1" fmla="*/ -1 h 2994315"/>
                <a:gd name="connsiteX2" fmla="*/ 1801044 w 3107634"/>
                <a:gd name="connsiteY2" fmla="*/ 770870 h 2994315"/>
                <a:gd name="connsiteX3" fmla="*/ 3107634 w 3107634"/>
                <a:gd name="connsiteY3" fmla="*/ 2994315 h 2994315"/>
                <a:gd name="connsiteX4" fmla="*/ 0 w 3107634"/>
                <a:gd name="connsiteY4" fmla="*/ 2986377 h 2994315"/>
                <a:gd name="connsiteX0" fmla="*/ 0 w 3107634"/>
                <a:gd name="connsiteY0" fmla="*/ 2215506 h 2223444"/>
                <a:gd name="connsiteX1" fmla="*/ 1726911 w 3107634"/>
                <a:gd name="connsiteY1" fmla="*/ 60747 h 2223444"/>
                <a:gd name="connsiteX2" fmla="*/ 1801044 w 3107634"/>
                <a:gd name="connsiteY2" fmla="*/ -1 h 2223444"/>
                <a:gd name="connsiteX3" fmla="*/ 3107634 w 3107634"/>
                <a:gd name="connsiteY3" fmla="*/ 2223444 h 2223444"/>
                <a:gd name="connsiteX4" fmla="*/ 0 w 3107634"/>
                <a:gd name="connsiteY4" fmla="*/ 2215506 h 2223444"/>
                <a:gd name="connsiteX0" fmla="*/ 0 w 3107634"/>
                <a:gd name="connsiteY0" fmla="*/ 2241089 h 2249027"/>
                <a:gd name="connsiteX1" fmla="*/ 1797302 w 3107634"/>
                <a:gd name="connsiteY1" fmla="*/ 0 h 2249027"/>
                <a:gd name="connsiteX2" fmla="*/ 1801044 w 3107634"/>
                <a:gd name="connsiteY2" fmla="*/ 25582 h 2249027"/>
                <a:gd name="connsiteX3" fmla="*/ 3107634 w 3107634"/>
                <a:gd name="connsiteY3" fmla="*/ 2249027 h 2249027"/>
                <a:gd name="connsiteX4" fmla="*/ 0 w 3107634"/>
                <a:gd name="connsiteY4" fmla="*/ 2241089 h 2249027"/>
                <a:gd name="connsiteX0" fmla="*/ 0 w 3138919"/>
                <a:gd name="connsiteY0" fmla="*/ 2241089 h 2241089"/>
                <a:gd name="connsiteX1" fmla="*/ 1797302 w 3138919"/>
                <a:gd name="connsiteY1" fmla="*/ 0 h 2241089"/>
                <a:gd name="connsiteX2" fmla="*/ 1801044 w 3138919"/>
                <a:gd name="connsiteY2" fmla="*/ 25582 h 2241089"/>
                <a:gd name="connsiteX3" fmla="*/ 3138919 w 3138919"/>
                <a:gd name="connsiteY3" fmla="*/ 2187363 h 2241089"/>
                <a:gd name="connsiteX4" fmla="*/ 0 w 3138919"/>
                <a:gd name="connsiteY4" fmla="*/ 2241089 h 2241089"/>
                <a:gd name="connsiteX0" fmla="*/ 0 w 3107634"/>
                <a:gd name="connsiteY0" fmla="*/ 2191761 h 2191761"/>
                <a:gd name="connsiteX1" fmla="*/ 1766017 w 3107634"/>
                <a:gd name="connsiteY1" fmla="*/ 0 h 2191761"/>
                <a:gd name="connsiteX2" fmla="*/ 1769759 w 3107634"/>
                <a:gd name="connsiteY2" fmla="*/ 25582 h 2191761"/>
                <a:gd name="connsiteX3" fmla="*/ 3107634 w 3107634"/>
                <a:gd name="connsiteY3" fmla="*/ 2187363 h 2191761"/>
                <a:gd name="connsiteX4" fmla="*/ 0 w 3107634"/>
                <a:gd name="connsiteY4" fmla="*/ 2191761 h 2191761"/>
                <a:gd name="connsiteX0" fmla="*/ 0 w 3296383"/>
                <a:gd name="connsiteY0" fmla="*/ 2191761 h 2232029"/>
                <a:gd name="connsiteX1" fmla="*/ 1766017 w 3296383"/>
                <a:gd name="connsiteY1" fmla="*/ 0 h 2232029"/>
                <a:gd name="connsiteX2" fmla="*/ 1769759 w 3296383"/>
                <a:gd name="connsiteY2" fmla="*/ 25582 h 2232029"/>
                <a:gd name="connsiteX3" fmla="*/ 3296383 w 3296383"/>
                <a:gd name="connsiteY3" fmla="*/ 2232029 h 2232029"/>
                <a:gd name="connsiteX4" fmla="*/ 0 w 3296383"/>
                <a:gd name="connsiteY4" fmla="*/ 2191761 h 2232029"/>
                <a:gd name="connsiteX0" fmla="*/ 0 w 3154822"/>
                <a:gd name="connsiteY0" fmla="*/ 2057783 h 2232029"/>
                <a:gd name="connsiteX1" fmla="*/ 1624456 w 3154822"/>
                <a:gd name="connsiteY1" fmla="*/ 0 h 2232029"/>
                <a:gd name="connsiteX2" fmla="*/ 1628198 w 3154822"/>
                <a:gd name="connsiteY2" fmla="*/ 25582 h 2232029"/>
                <a:gd name="connsiteX3" fmla="*/ 3154822 w 3154822"/>
                <a:gd name="connsiteY3" fmla="*/ 2232029 h 2232029"/>
                <a:gd name="connsiteX4" fmla="*/ 0 w 3154822"/>
                <a:gd name="connsiteY4" fmla="*/ 2057783 h 2232029"/>
                <a:gd name="connsiteX0" fmla="*/ 0 w 3166619"/>
                <a:gd name="connsiteY0" fmla="*/ 2191770 h 2232029"/>
                <a:gd name="connsiteX1" fmla="*/ 1636253 w 3166619"/>
                <a:gd name="connsiteY1" fmla="*/ 0 h 2232029"/>
                <a:gd name="connsiteX2" fmla="*/ 1639995 w 3166619"/>
                <a:gd name="connsiteY2" fmla="*/ 25582 h 2232029"/>
                <a:gd name="connsiteX3" fmla="*/ 3166619 w 3166619"/>
                <a:gd name="connsiteY3" fmla="*/ 2232029 h 2232029"/>
                <a:gd name="connsiteX4" fmla="*/ 0 w 3166619"/>
                <a:gd name="connsiteY4" fmla="*/ 2191770 h 2232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619" h="2232029">
                  <a:moveTo>
                    <a:pt x="0" y="2191770"/>
                  </a:moveTo>
                  <a:lnTo>
                    <a:pt x="1636253" y="0"/>
                  </a:lnTo>
                  <a:lnTo>
                    <a:pt x="1639995" y="25582"/>
                  </a:lnTo>
                  <a:lnTo>
                    <a:pt x="3166619" y="2232029"/>
                  </a:lnTo>
                  <a:lnTo>
                    <a:pt x="0" y="2191770"/>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4276" tIns="62137" rIns="124276" bIns="62137" rtlCol="0" anchor="ctr"/>
            <a:lstStyle/>
            <a:p>
              <a:pPr algn="ctr"/>
              <a:endParaRPr lang="en-US" sz="1835">
                <a:solidFill>
                  <a:srgbClr val="FFFFFF"/>
                </a:solidFill>
              </a:endParaRPr>
            </a:p>
          </p:txBody>
        </p:sp>
        <p:sp>
          <p:nvSpPr>
            <p:cNvPr id="56" name="Rectangle 55"/>
            <p:cNvSpPr/>
            <p:nvPr/>
          </p:nvSpPr>
          <p:spPr bwMode="auto">
            <a:xfrm>
              <a:off x="9258096" y="2024433"/>
              <a:ext cx="1318035" cy="572464"/>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58" name="TextBox 57"/>
            <p:cNvSpPr txBox="1"/>
            <p:nvPr/>
          </p:nvSpPr>
          <p:spPr>
            <a:xfrm>
              <a:off x="9258096" y="2024432"/>
              <a:ext cx="1318036" cy="582100"/>
            </a:xfrm>
            <a:prstGeom prst="rect">
              <a:avLst/>
            </a:prstGeom>
          </p:spPr>
          <p:style>
            <a:lnRef idx="1">
              <a:schemeClr val="accent2"/>
            </a:lnRef>
            <a:fillRef idx="3">
              <a:schemeClr val="accent2"/>
            </a:fillRef>
            <a:effectRef idx="2">
              <a:schemeClr val="accent2"/>
            </a:effectRef>
            <a:fontRef idx="minor">
              <a:schemeClr val="lt1"/>
            </a:fontRef>
          </p:style>
          <p:txBody>
            <a:bodyPr wrap="square" lIns="182806" tIns="146246" rIns="182806" bIns="91403" rtlCol="0" anchor="ctr" anchorCtr="0">
              <a:noAutofit/>
            </a:bodyPr>
            <a:lstStyle/>
            <a:p>
              <a:pPr algn="ctr">
                <a:lnSpc>
                  <a:spcPts val="1000"/>
                </a:lnSpc>
                <a:spcAft>
                  <a:spcPts val="600"/>
                </a:spcAft>
              </a:pPr>
              <a:r>
                <a:rPr lang="en-US" sz="1399" b="1" i="1" dirty="0">
                  <a:solidFill>
                    <a:srgbClr val="FFFFFF"/>
                  </a:solidFill>
                </a:rPr>
                <a:t>Compute</a:t>
              </a:r>
            </a:p>
            <a:p>
              <a:pPr algn="ctr">
                <a:lnSpc>
                  <a:spcPts val="1000"/>
                </a:lnSpc>
                <a:spcAft>
                  <a:spcPts val="600"/>
                </a:spcAft>
              </a:pPr>
              <a:r>
                <a:rPr lang="en-US" sz="1399" b="1" i="1" dirty="0">
                  <a:solidFill>
                    <a:srgbClr val="FFFFFF"/>
                  </a:solidFill>
                </a:rPr>
                <a:t>Engine</a:t>
              </a:r>
            </a:p>
          </p:txBody>
        </p:sp>
        <p:sp>
          <p:nvSpPr>
            <p:cNvPr id="59" name="Rectangle 58"/>
            <p:cNvSpPr/>
            <p:nvPr/>
          </p:nvSpPr>
          <p:spPr bwMode="auto">
            <a:xfrm>
              <a:off x="9259302" y="2716939"/>
              <a:ext cx="1318035" cy="572464"/>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60" name="TextBox 59"/>
            <p:cNvSpPr txBox="1"/>
            <p:nvPr/>
          </p:nvSpPr>
          <p:spPr>
            <a:xfrm>
              <a:off x="9259302" y="2704859"/>
              <a:ext cx="1318036" cy="616903"/>
            </a:xfrm>
            <a:prstGeom prst="rect">
              <a:avLst/>
            </a:prstGeom>
          </p:spPr>
          <p:style>
            <a:lnRef idx="1">
              <a:schemeClr val="accent2"/>
            </a:lnRef>
            <a:fillRef idx="3">
              <a:schemeClr val="accent2"/>
            </a:fillRef>
            <a:effectRef idx="2">
              <a:schemeClr val="accent2"/>
            </a:effectRef>
            <a:fontRef idx="minor">
              <a:schemeClr val="lt1"/>
            </a:fontRef>
          </p:style>
          <p:txBody>
            <a:bodyPr wrap="square" lIns="0" tIns="0" rIns="0" bIns="0" rtlCol="0" anchor="ctr" anchorCtr="0">
              <a:noAutofit/>
            </a:bodyPr>
            <a:lstStyle/>
            <a:p>
              <a:pPr algn="ctr">
                <a:lnSpc>
                  <a:spcPts val="1000"/>
                </a:lnSpc>
                <a:spcAft>
                  <a:spcPts val="600"/>
                </a:spcAft>
              </a:pPr>
              <a:r>
                <a:rPr lang="en-US" sz="1399" b="1" i="1" dirty="0">
                  <a:solidFill>
                    <a:srgbClr val="FFFFFF"/>
                  </a:solidFill>
                </a:rPr>
                <a:t>App </a:t>
              </a:r>
            </a:p>
            <a:p>
              <a:pPr algn="ctr">
                <a:lnSpc>
                  <a:spcPts val="1000"/>
                </a:lnSpc>
                <a:spcAft>
                  <a:spcPts val="600"/>
                </a:spcAft>
              </a:pPr>
              <a:r>
                <a:rPr lang="en-US" sz="1399" b="1" i="1" dirty="0">
                  <a:solidFill>
                    <a:srgbClr val="FFFFFF"/>
                  </a:solidFill>
                </a:rPr>
                <a:t>Engine</a:t>
              </a:r>
            </a:p>
          </p:txBody>
        </p:sp>
        <p:sp>
          <p:nvSpPr>
            <p:cNvPr id="62" name="Rectangle 61"/>
            <p:cNvSpPr/>
            <p:nvPr/>
          </p:nvSpPr>
          <p:spPr bwMode="auto">
            <a:xfrm>
              <a:off x="9260884" y="3397366"/>
              <a:ext cx="1318035" cy="572464"/>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64" name="TextBox 63"/>
            <p:cNvSpPr txBox="1"/>
            <p:nvPr/>
          </p:nvSpPr>
          <p:spPr>
            <a:xfrm>
              <a:off x="9260884" y="3397365"/>
              <a:ext cx="1318036" cy="572465"/>
            </a:xfrm>
            <a:prstGeom prst="rect">
              <a:avLst/>
            </a:prstGeom>
          </p:spPr>
          <p:style>
            <a:lnRef idx="1">
              <a:schemeClr val="accent2"/>
            </a:lnRef>
            <a:fillRef idx="3">
              <a:schemeClr val="accent2"/>
            </a:fillRef>
            <a:effectRef idx="2">
              <a:schemeClr val="accent2"/>
            </a:effectRef>
            <a:fontRef idx="minor">
              <a:schemeClr val="lt1"/>
            </a:fontRef>
          </p:style>
          <p:txBody>
            <a:bodyPr wrap="square" lIns="182806" tIns="146246" rIns="182806" bIns="91403" rtlCol="0" anchor="ctr" anchorCtr="0">
              <a:noAutofit/>
            </a:bodyPr>
            <a:lstStyle>
              <a:defPPr>
                <a:defRPr lang="en-US"/>
              </a:defPPr>
              <a:lvl1pPr algn="ctr">
                <a:lnSpc>
                  <a:spcPts val="1000"/>
                </a:lnSpc>
                <a:spcAft>
                  <a:spcPts val="600"/>
                </a:spcAft>
                <a:defRPr sz="1400" b="1" i="1">
                  <a:gradFill>
                    <a:gsLst>
                      <a:gs pos="2917">
                        <a:schemeClr val="tx1"/>
                      </a:gs>
                      <a:gs pos="30000">
                        <a:schemeClr val="tx1"/>
                      </a:gs>
                    </a:gsLst>
                    <a:lin ang="5400000" scaled="0"/>
                  </a:gradFill>
                </a:defRPr>
              </a:lvl1pPr>
            </a:lstStyle>
            <a:p>
              <a:r>
                <a:rPr lang="en-US" sz="1399" dirty="0">
                  <a:solidFill>
                    <a:srgbClr val="FFFFFF"/>
                  </a:solidFill>
                </a:rPr>
                <a:t>Cloud</a:t>
              </a:r>
            </a:p>
            <a:p>
              <a:r>
                <a:rPr lang="en-US" sz="1399" dirty="0">
                  <a:solidFill>
                    <a:srgbClr val="FFFFFF"/>
                  </a:solidFill>
                </a:rPr>
                <a:t>Storage</a:t>
              </a:r>
            </a:p>
          </p:txBody>
        </p:sp>
        <p:sp>
          <p:nvSpPr>
            <p:cNvPr id="65" name="Rectangle 64"/>
            <p:cNvSpPr/>
            <p:nvPr/>
          </p:nvSpPr>
          <p:spPr bwMode="auto">
            <a:xfrm>
              <a:off x="10701235" y="2024433"/>
              <a:ext cx="1318035" cy="572464"/>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66" name="TextBox 65"/>
            <p:cNvSpPr txBox="1"/>
            <p:nvPr/>
          </p:nvSpPr>
          <p:spPr>
            <a:xfrm>
              <a:off x="10695974" y="2024432"/>
              <a:ext cx="1329947" cy="603925"/>
            </a:xfrm>
            <a:prstGeom prst="rect">
              <a:avLst/>
            </a:prstGeom>
          </p:spPr>
          <p:style>
            <a:lnRef idx="1">
              <a:schemeClr val="accent2"/>
            </a:lnRef>
            <a:fillRef idx="3">
              <a:schemeClr val="accent2"/>
            </a:fillRef>
            <a:effectRef idx="2">
              <a:schemeClr val="accent2"/>
            </a:effectRef>
            <a:fontRef idx="minor">
              <a:schemeClr val="lt1"/>
            </a:fontRef>
          </p:style>
          <p:txBody>
            <a:bodyPr wrap="square" lIns="91403" tIns="146246" rIns="91403" bIns="146246" rtlCol="0" anchor="ctr" anchorCtr="0">
              <a:noAutofit/>
            </a:bodyPr>
            <a:lstStyle>
              <a:defPPr>
                <a:defRPr lang="en-US"/>
              </a:defPPr>
              <a:lvl1pPr algn="ctr">
                <a:lnSpc>
                  <a:spcPts val="1000"/>
                </a:lnSpc>
                <a:spcAft>
                  <a:spcPts val="600"/>
                </a:spcAft>
                <a:defRPr sz="1400" b="1" i="1">
                  <a:gradFill>
                    <a:gsLst>
                      <a:gs pos="2917">
                        <a:schemeClr val="tx1"/>
                      </a:gs>
                      <a:gs pos="30000">
                        <a:schemeClr val="tx1"/>
                      </a:gs>
                    </a:gsLst>
                    <a:lin ang="5400000" scaled="0"/>
                  </a:gradFill>
                </a:defRPr>
              </a:lvl1pPr>
            </a:lstStyle>
            <a:p>
              <a:r>
                <a:rPr lang="en-US" sz="1399" dirty="0">
                  <a:solidFill>
                    <a:srgbClr val="FFFFFF"/>
                  </a:solidFill>
                </a:rPr>
                <a:t>Cloud</a:t>
              </a:r>
            </a:p>
            <a:p>
              <a:r>
                <a:rPr lang="en-US" sz="1399" dirty="0" err="1">
                  <a:solidFill>
                    <a:srgbClr val="FFFFFF"/>
                  </a:solidFill>
                </a:rPr>
                <a:t>Datastore</a:t>
              </a:r>
              <a:endParaRPr lang="en-US" sz="1399" dirty="0">
                <a:solidFill>
                  <a:srgbClr val="FFFFFF"/>
                </a:solidFill>
              </a:endParaRPr>
            </a:p>
          </p:txBody>
        </p:sp>
        <p:sp>
          <p:nvSpPr>
            <p:cNvPr id="85" name="TextBox 84"/>
            <p:cNvSpPr txBox="1"/>
            <p:nvPr/>
          </p:nvSpPr>
          <p:spPr>
            <a:xfrm>
              <a:off x="10700561" y="3401805"/>
              <a:ext cx="1318036" cy="568024"/>
            </a:xfrm>
            <a:prstGeom prst="rect">
              <a:avLst/>
            </a:prstGeom>
          </p:spPr>
          <p:style>
            <a:lnRef idx="1">
              <a:schemeClr val="accent2"/>
            </a:lnRef>
            <a:fillRef idx="3">
              <a:schemeClr val="accent2"/>
            </a:fillRef>
            <a:effectRef idx="2">
              <a:schemeClr val="accent2"/>
            </a:effectRef>
            <a:fontRef idx="minor">
              <a:schemeClr val="lt1"/>
            </a:fontRef>
          </p:style>
          <p:txBody>
            <a:bodyPr wrap="square" lIns="182806" tIns="146246" rIns="182806" bIns="146246" rtlCol="0" anchor="t" anchorCtr="0">
              <a:noAutofit/>
            </a:bodyPr>
            <a:lstStyle>
              <a:defPPr>
                <a:defRPr lang="en-US"/>
              </a:defPPr>
              <a:lvl1pPr algn="ctr">
                <a:lnSpc>
                  <a:spcPts val="1000"/>
                </a:lnSpc>
                <a:spcAft>
                  <a:spcPts val="600"/>
                </a:spcAft>
                <a:defRPr sz="1400" b="1" i="1">
                  <a:gradFill>
                    <a:gsLst>
                      <a:gs pos="2917">
                        <a:schemeClr val="tx1"/>
                      </a:gs>
                      <a:gs pos="30000">
                        <a:schemeClr val="tx1"/>
                      </a:gs>
                    </a:gsLst>
                    <a:lin ang="5400000" scaled="0"/>
                  </a:gradFill>
                </a:defRPr>
              </a:lvl1pPr>
            </a:lstStyle>
            <a:p>
              <a:r>
                <a:rPr lang="en-US" sz="1399" dirty="0" smtClean="0">
                  <a:solidFill>
                    <a:srgbClr val="FFFFFF"/>
                  </a:solidFill>
                </a:rPr>
                <a:t>Prediction</a:t>
              </a:r>
            </a:p>
            <a:p>
              <a:r>
                <a:rPr lang="en-US" sz="1399" dirty="0" smtClean="0">
                  <a:solidFill>
                    <a:srgbClr val="FFFFFF"/>
                  </a:solidFill>
                </a:rPr>
                <a:t>API</a:t>
              </a:r>
              <a:endParaRPr lang="en-US" sz="1399" dirty="0">
                <a:solidFill>
                  <a:srgbClr val="FFFFFF"/>
                </a:solidFill>
              </a:endParaRPr>
            </a:p>
          </p:txBody>
        </p:sp>
        <p:sp>
          <p:nvSpPr>
            <p:cNvPr id="86" name="Rectangle 85"/>
            <p:cNvSpPr/>
            <p:nvPr/>
          </p:nvSpPr>
          <p:spPr bwMode="auto">
            <a:xfrm>
              <a:off x="9258095" y="4068157"/>
              <a:ext cx="1318035" cy="57246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87" name="TextBox 86"/>
            <p:cNvSpPr txBox="1"/>
            <p:nvPr/>
          </p:nvSpPr>
          <p:spPr>
            <a:xfrm>
              <a:off x="9258094" y="4061677"/>
              <a:ext cx="1318036" cy="6090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lIns="182806" tIns="146246" rIns="182806" bIns="146246" rtlCol="0" anchor="ctr" anchorCtr="0">
              <a:noAutofit/>
            </a:bodyPr>
            <a:lstStyle>
              <a:defPPr>
                <a:defRPr lang="en-US"/>
              </a:defPPr>
              <a:lvl1pPr algn="ctr">
                <a:lnSpc>
                  <a:spcPts val="1000"/>
                </a:lnSpc>
                <a:spcAft>
                  <a:spcPts val="600"/>
                </a:spcAft>
                <a:defRPr sz="1400" b="1" i="1">
                  <a:gradFill>
                    <a:gsLst>
                      <a:gs pos="2917">
                        <a:schemeClr val="tx1"/>
                      </a:gs>
                      <a:gs pos="30000">
                        <a:schemeClr val="tx1"/>
                      </a:gs>
                    </a:gsLst>
                    <a:lin ang="5400000" scaled="0"/>
                  </a:gradFill>
                </a:defRPr>
              </a:lvl1pPr>
            </a:lstStyle>
            <a:p>
              <a:r>
                <a:rPr lang="en-US" sz="1399" dirty="0">
                  <a:solidFill>
                    <a:srgbClr val="FFFFFF"/>
                  </a:solidFill>
                </a:rPr>
                <a:t>Cloud</a:t>
              </a:r>
            </a:p>
            <a:p>
              <a:r>
                <a:rPr lang="en-US" sz="1399" dirty="0">
                  <a:solidFill>
                    <a:srgbClr val="FFFFFF"/>
                  </a:solidFill>
                </a:rPr>
                <a:t>SQL</a:t>
              </a:r>
            </a:p>
          </p:txBody>
        </p:sp>
        <p:sp>
          <p:nvSpPr>
            <p:cNvPr id="41" name="TextBox 40"/>
            <p:cNvSpPr txBox="1"/>
            <p:nvPr/>
          </p:nvSpPr>
          <p:spPr>
            <a:xfrm>
              <a:off x="10700559" y="2716939"/>
              <a:ext cx="1318036" cy="572464"/>
            </a:xfrm>
            <a:prstGeom prst="rect">
              <a:avLst/>
            </a:prstGeom>
            <a:noFill/>
            <a:ln w="38100">
              <a:solidFill>
                <a:schemeClr val="accent2"/>
              </a:solidFill>
              <a:prstDash val="sysDash"/>
            </a:ln>
            <a:effectLst/>
            <a:scene3d>
              <a:camera prst="orthographicFront">
                <a:rot lat="0" lon="0" rev="0"/>
              </a:camera>
              <a:lightRig rig="twoPt" dir="tl"/>
            </a:scene3d>
            <a:sp3d prstMaterial="flat"/>
          </p:spPr>
          <p:style>
            <a:lnRef idx="0">
              <a:schemeClr val="accent5"/>
            </a:lnRef>
            <a:fillRef idx="3">
              <a:schemeClr val="accent5"/>
            </a:fillRef>
            <a:effectRef idx="3">
              <a:schemeClr val="accent5"/>
            </a:effectRef>
            <a:fontRef idx="minor">
              <a:schemeClr val="lt1"/>
            </a:fontRef>
          </p:style>
          <p:txBody>
            <a:bodyPr wrap="square" lIns="182806" tIns="146246" rIns="182806" bIns="146246" rtlCol="0">
              <a:spAutoFit/>
            </a:bodyPr>
            <a:lstStyle>
              <a:defPPr>
                <a:defRPr lang="en-US"/>
              </a:defPPr>
              <a:lvl1pPr algn="ctr">
                <a:lnSpc>
                  <a:spcPct val="90000"/>
                </a:lnSpc>
                <a:spcAft>
                  <a:spcPts val="600"/>
                </a:spcAft>
                <a:defRPr sz="2000" b="1" i="1">
                  <a:gradFill>
                    <a:gsLst>
                      <a:gs pos="2917">
                        <a:schemeClr val="tx1"/>
                      </a:gs>
                      <a:gs pos="30000">
                        <a:schemeClr val="tx1"/>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999" dirty="0">
                  <a:solidFill>
                    <a:srgbClr val="FFFFFF"/>
                  </a:solidFill>
                </a:rPr>
                <a:t>Identity</a:t>
              </a:r>
            </a:p>
          </p:txBody>
        </p:sp>
      </p:grpSp>
      <p:cxnSp>
        <p:nvCxnSpPr>
          <p:cNvPr id="50" name="Straight Arrow Connector 49"/>
          <p:cNvCxnSpPr>
            <a:stCxn id="73" idx="0"/>
            <a:endCxn id="79" idx="2"/>
          </p:cNvCxnSpPr>
          <p:nvPr/>
        </p:nvCxnSpPr>
        <p:spPr>
          <a:xfrm flipV="1">
            <a:off x="4431360" y="3878109"/>
            <a:ext cx="1293914" cy="1386027"/>
          </a:xfrm>
          <a:prstGeom prst="straightConnector1">
            <a:avLst/>
          </a:prstGeom>
          <a:ln w="34925">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72" name="Oval 71"/>
          <p:cNvSpPr/>
          <p:nvPr/>
        </p:nvSpPr>
        <p:spPr bwMode="auto">
          <a:xfrm>
            <a:off x="2849315" y="2449166"/>
            <a:ext cx="2437420" cy="1153984"/>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73" name="Rounded Rectangle 72"/>
          <p:cNvSpPr/>
          <p:nvPr/>
        </p:nvSpPr>
        <p:spPr bwMode="auto">
          <a:xfrm>
            <a:off x="3288820" y="5264135"/>
            <a:ext cx="2285080" cy="1071529"/>
          </a:xfrm>
          <a:prstGeom prst="roundRect">
            <a:avLst/>
          </a:prstGeom>
          <a:noFill/>
          <a:ln w="25400">
            <a:solidFill>
              <a:schemeClr val="accent4"/>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74" name="TextBox 73"/>
          <p:cNvSpPr txBox="1"/>
          <p:nvPr/>
        </p:nvSpPr>
        <p:spPr>
          <a:xfrm>
            <a:off x="3015965" y="2562257"/>
            <a:ext cx="2118431" cy="860112"/>
          </a:xfrm>
          <a:prstGeom prst="rect">
            <a:avLst/>
          </a:prstGeom>
          <a:noFill/>
        </p:spPr>
        <p:txBody>
          <a:bodyPr wrap="square" lIns="182806" tIns="146246" rIns="182806" bIns="146246" rtlCol="0">
            <a:spAutoFit/>
          </a:bodyPr>
          <a:lstStyle/>
          <a:p>
            <a:pPr algn="ctr">
              <a:lnSpc>
                <a:spcPct val="90000"/>
              </a:lnSpc>
              <a:spcAft>
                <a:spcPts val="600"/>
              </a:spcAft>
            </a:pPr>
            <a:r>
              <a:rPr lang="en-US" sz="1999" b="1" dirty="0">
                <a:solidFill>
                  <a:srgbClr val="FFFFFF"/>
                </a:solidFill>
              </a:rPr>
              <a:t>SaaS Applications</a:t>
            </a:r>
          </a:p>
        </p:txBody>
      </p:sp>
      <p:sp>
        <p:nvSpPr>
          <p:cNvPr id="75" name="Oval 74"/>
          <p:cNvSpPr/>
          <p:nvPr/>
        </p:nvSpPr>
        <p:spPr bwMode="auto">
          <a:xfrm>
            <a:off x="5817595" y="2078880"/>
            <a:ext cx="2437420" cy="9437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76" name="TextBox 75"/>
          <p:cNvSpPr txBox="1"/>
          <p:nvPr/>
        </p:nvSpPr>
        <p:spPr>
          <a:xfrm>
            <a:off x="5984245" y="2050045"/>
            <a:ext cx="2118431" cy="938588"/>
          </a:xfrm>
          <a:prstGeom prst="rect">
            <a:avLst/>
          </a:prstGeom>
          <a:noFill/>
        </p:spPr>
        <p:txBody>
          <a:bodyPr wrap="square" lIns="182806" tIns="146246" rIns="182806" bIns="146246" rtlCol="0">
            <a:spAutoFit/>
          </a:bodyPr>
          <a:lstStyle/>
          <a:p>
            <a:pPr algn="ctr">
              <a:lnSpc>
                <a:spcPct val="90000"/>
              </a:lnSpc>
              <a:spcAft>
                <a:spcPts val="600"/>
              </a:spcAft>
            </a:pPr>
            <a:r>
              <a:rPr lang="en-US" sz="1999" b="1" dirty="0">
                <a:solidFill>
                  <a:srgbClr val="FFFFFF"/>
                </a:solidFill>
              </a:rPr>
              <a:t>Custom</a:t>
            </a:r>
          </a:p>
          <a:p>
            <a:pPr algn="ctr">
              <a:lnSpc>
                <a:spcPct val="90000"/>
              </a:lnSpc>
              <a:spcAft>
                <a:spcPts val="600"/>
              </a:spcAft>
            </a:pPr>
            <a:r>
              <a:rPr lang="en-US" sz="1999" b="1" dirty="0">
                <a:solidFill>
                  <a:srgbClr val="FFFFFF"/>
                </a:solidFill>
              </a:rPr>
              <a:t>Applications</a:t>
            </a:r>
          </a:p>
        </p:txBody>
      </p:sp>
      <p:sp>
        <p:nvSpPr>
          <p:cNvPr id="77" name="Rectangle 76"/>
          <p:cNvSpPr/>
          <p:nvPr/>
        </p:nvSpPr>
        <p:spPr bwMode="auto">
          <a:xfrm>
            <a:off x="5665256" y="3087409"/>
            <a:ext cx="2788882" cy="515741"/>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78" name="TextBox 77"/>
          <p:cNvSpPr txBox="1"/>
          <p:nvPr/>
        </p:nvSpPr>
        <p:spPr>
          <a:xfrm>
            <a:off x="5453385" y="3076108"/>
            <a:ext cx="3211874" cy="572233"/>
          </a:xfrm>
          <a:prstGeom prst="rect">
            <a:avLst/>
          </a:prstGeom>
        </p:spPr>
        <p:style>
          <a:lnRef idx="1">
            <a:schemeClr val="accent2"/>
          </a:lnRef>
          <a:fillRef idx="3">
            <a:schemeClr val="accent2"/>
          </a:fillRef>
          <a:effectRef idx="2">
            <a:schemeClr val="accent2"/>
          </a:effectRef>
          <a:fontRef idx="minor">
            <a:schemeClr val="lt1"/>
          </a:fontRef>
        </p:style>
        <p:txBody>
          <a:bodyPr wrap="square" lIns="182806" tIns="146246" rIns="182806" bIns="146246" rtlCol="0">
            <a:spAutoFit/>
          </a:bodyPr>
          <a:lstStyle/>
          <a:p>
            <a:pPr algn="ctr">
              <a:lnSpc>
                <a:spcPct val="90000"/>
              </a:lnSpc>
              <a:spcAft>
                <a:spcPts val="600"/>
              </a:spcAft>
            </a:pPr>
            <a:r>
              <a:rPr lang="en-US" sz="1999" b="1" i="1" dirty="0">
                <a:solidFill>
                  <a:srgbClr val="FFFFFF"/>
                </a:solidFill>
              </a:rPr>
              <a:t>Google Cloud Platform</a:t>
            </a:r>
          </a:p>
        </p:txBody>
      </p:sp>
      <p:sp>
        <p:nvSpPr>
          <p:cNvPr id="79" name="Rounded Rectangle 78"/>
          <p:cNvSpPr/>
          <p:nvPr/>
        </p:nvSpPr>
        <p:spPr bwMode="auto">
          <a:xfrm>
            <a:off x="2662346" y="1922108"/>
            <a:ext cx="6125854" cy="1956002"/>
          </a:xfrm>
          <a:prstGeom prst="roundRect">
            <a:avLst/>
          </a:prstGeom>
          <a:noFill/>
          <a:ln w="25400">
            <a:solidFill>
              <a:schemeClr val="accent4"/>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88" name="Rounded Rectangle 87"/>
          <p:cNvSpPr/>
          <p:nvPr/>
        </p:nvSpPr>
        <p:spPr bwMode="auto">
          <a:xfrm>
            <a:off x="3528304" y="5472474"/>
            <a:ext cx="1789493" cy="653985"/>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r>
              <a:rPr lang="en-US" sz="1999" b="1" dirty="0">
                <a:solidFill>
                  <a:srgbClr val="FFFFFF"/>
                </a:solidFill>
              </a:rPr>
              <a:t>Clients</a:t>
            </a:r>
          </a:p>
        </p:txBody>
      </p:sp>
      <p:grpSp>
        <p:nvGrpSpPr>
          <p:cNvPr id="6" name="Group 5"/>
          <p:cNvGrpSpPr/>
          <p:nvPr/>
        </p:nvGrpSpPr>
        <p:grpSpPr>
          <a:xfrm>
            <a:off x="168434" y="1915662"/>
            <a:ext cx="2680569" cy="2970605"/>
            <a:chOff x="162694" y="1878271"/>
            <a:chExt cx="2628247" cy="2912622"/>
          </a:xfrm>
        </p:grpSpPr>
        <p:sp>
          <p:nvSpPr>
            <p:cNvPr id="46" name="Trapezoid 3"/>
            <p:cNvSpPr/>
            <p:nvPr/>
          </p:nvSpPr>
          <p:spPr>
            <a:xfrm rot="5400000" flipH="1">
              <a:off x="1134625" y="3134576"/>
              <a:ext cx="2906302" cy="406330"/>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107634"/>
                <a:gd name="connsiteY0" fmla="*/ 2969838 h 2977776"/>
                <a:gd name="connsiteX1" fmla="*/ 1196247 w 3107634"/>
                <a:gd name="connsiteY1" fmla="*/ 0 h 2977776"/>
                <a:gd name="connsiteX2" fmla="*/ 922227 w 3107634"/>
                <a:gd name="connsiteY2" fmla="*/ 134 h 2977776"/>
                <a:gd name="connsiteX3" fmla="*/ 3107634 w 3107634"/>
                <a:gd name="connsiteY3" fmla="*/ 2977776 h 2977776"/>
                <a:gd name="connsiteX4" fmla="*/ 0 w 3107634"/>
                <a:gd name="connsiteY4" fmla="*/ 2969838 h 2977776"/>
                <a:gd name="connsiteX0" fmla="*/ 0 w 3107634"/>
                <a:gd name="connsiteY0" fmla="*/ 2986378 h 2994316"/>
                <a:gd name="connsiteX1" fmla="*/ 927320 w 3107634"/>
                <a:gd name="connsiteY1" fmla="*/ 0 h 2994316"/>
                <a:gd name="connsiteX2" fmla="*/ 922227 w 3107634"/>
                <a:gd name="connsiteY2" fmla="*/ 16674 h 2994316"/>
                <a:gd name="connsiteX3" fmla="*/ 3107634 w 3107634"/>
                <a:gd name="connsiteY3" fmla="*/ 2994316 h 2994316"/>
                <a:gd name="connsiteX4" fmla="*/ 0 w 3107634"/>
                <a:gd name="connsiteY4" fmla="*/ 2986378 h 2994316"/>
                <a:gd name="connsiteX0" fmla="*/ 0 w 3107634"/>
                <a:gd name="connsiteY0" fmla="*/ 3020300 h 3028238"/>
                <a:gd name="connsiteX1" fmla="*/ 927320 w 3107634"/>
                <a:gd name="connsiteY1" fmla="*/ 33922 h 3028238"/>
                <a:gd name="connsiteX2" fmla="*/ 899376 w 3107634"/>
                <a:gd name="connsiteY2" fmla="*/ 0 h 3028238"/>
                <a:gd name="connsiteX3" fmla="*/ 3107634 w 3107634"/>
                <a:gd name="connsiteY3" fmla="*/ 3028238 h 3028238"/>
                <a:gd name="connsiteX4" fmla="*/ 0 w 3107634"/>
                <a:gd name="connsiteY4" fmla="*/ 3020300 h 3028238"/>
                <a:gd name="connsiteX0" fmla="*/ 0 w 3107634"/>
                <a:gd name="connsiteY0" fmla="*/ 2986377 h 2994315"/>
                <a:gd name="connsiteX1" fmla="*/ 927320 w 3107634"/>
                <a:gd name="connsiteY1" fmla="*/ -1 h 2994315"/>
                <a:gd name="connsiteX2" fmla="*/ 1801044 w 3107634"/>
                <a:gd name="connsiteY2" fmla="*/ 770870 h 2994315"/>
                <a:gd name="connsiteX3" fmla="*/ 3107634 w 3107634"/>
                <a:gd name="connsiteY3" fmla="*/ 2994315 h 2994315"/>
                <a:gd name="connsiteX4" fmla="*/ 0 w 3107634"/>
                <a:gd name="connsiteY4" fmla="*/ 2986377 h 2994315"/>
                <a:gd name="connsiteX0" fmla="*/ 0 w 3107634"/>
                <a:gd name="connsiteY0" fmla="*/ 2215506 h 2223444"/>
                <a:gd name="connsiteX1" fmla="*/ 1726911 w 3107634"/>
                <a:gd name="connsiteY1" fmla="*/ 60747 h 2223444"/>
                <a:gd name="connsiteX2" fmla="*/ 1801044 w 3107634"/>
                <a:gd name="connsiteY2" fmla="*/ -1 h 2223444"/>
                <a:gd name="connsiteX3" fmla="*/ 3107634 w 3107634"/>
                <a:gd name="connsiteY3" fmla="*/ 2223444 h 2223444"/>
                <a:gd name="connsiteX4" fmla="*/ 0 w 3107634"/>
                <a:gd name="connsiteY4" fmla="*/ 2215506 h 2223444"/>
                <a:gd name="connsiteX0" fmla="*/ 0 w 3107634"/>
                <a:gd name="connsiteY0" fmla="*/ 2241089 h 2249027"/>
                <a:gd name="connsiteX1" fmla="*/ 1797302 w 3107634"/>
                <a:gd name="connsiteY1" fmla="*/ 0 h 2249027"/>
                <a:gd name="connsiteX2" fmla="*/ 1801044 w 3107634"/>
                <a:gd name="connsiteY2" fmla="*/ 25582 h 2249027"/>
                <a:gd name="connsiteX3" fmla="*/ 3107634 w 3107634"/>
                <a:gd name="connsiteY3" fmla="*/ 2249027 h 2249027"/>
                <a:gd name="connsiteX4" fmla="*/ 0 w 3107634"/>
                <a:gd name="connsiteY4" fmla="*/ 2241089 h 2249027"/>
                <a:gd name="connsiteX0" fmla="*/ 0 w 3138919"/>
                <a:gd name="connsiteY0" fmla="*/ 2241089 h 2241089"/>
                <a:gd name="connsiteX1" fmla="*/ 1797302 w 3138919"/>
                <a:gd name="connsiteY1" fmla="*/ 0 h 2241089"/>
                <a:gd name="connsiteX2" fmla="*/ 1801044 w 3138919"/>
                <a:gd name="connsiteY2" fmla="*/ 25582 h 2241089"/>
                <a:gd name="connsiteX3" fmla="*/ 3138919 w 3138919"/>
                <a:gd name="connsiteY3" fmla="*/ 2187363 h 2241089"/>
                <a:gd name="connsiteX4" fmla="*/ 0 w 3138919"/>
                <a:gd name="connsiteY4" fmla="*/ 2241089 h 2241089"/>
                <a:gd name="connsiteX0" fmla="*/ 0 w 3107634"/>
                <a:gd name="connsiteY0" fmla="*/ 2191761 h 2191761"/>
                <a:gd name="connsiteX1" fmla="*/ 1766017 w 3107634"/>
                <a:gd name="connsiteY1" fmla="*/ 0 h 2191761"/>
                <a:gd name="connsiteX2" fmla="*/ 1769759 w 3107634"/>
                <a:gd name="connsiteY2" fmla="*/ 25582 h 2191761"/>
                <a:gd name="connsiteX3" fmla="*/ 3107634 w 3107634"/>
                <a:gd name="connsiteY3" fmla="*/ 2187363 h 2191761"/>
                <a:gd name="connsiteX4" fmla="*/ 0 w 3107634"/>
                <a:gd name="connsiteY4" fmla="*/ 2191761 h 2191761"/>
                <a:gd name="connsiteX0" fmla="*/ 0 w 3107634"/>
                <a:gd name="connsiteY0" fmla="*/ 2227414 h 2227414"/>
                <a:gd name="connsiteX1" fmla="*/ 1766017 w 3107634"/>
                <a:gd name="connsiteY1" fmla="*/ 35653 h 2227414"/>
                <a:gd name="connsiteX2" fmla="*/ 1970878 w 3107634"/>
                <a:gd name="connsiteY2" fmla="*/ 0 h 2227414"/>
                <a:gd name="connsiteX3" fmla="*/ 3107634 w 3107634"/>
                <a:gd name="connsiteY3" fmla="*/ 2223016 h 2227414"/>
                <a:gd name="connsiteX4" fmla="*/ 0 w 3107634"/>
                <a:gd name="connsiteY4" fmla="*/ 2227414 h 2227414"/>
                <a:gd name="connsiteX0" fmla="*/ 0 w 3107634"/>
                <a:gd name="connsiteY0" fmla="*/ 2375477 h 2375477"/>
                <a:gd name="connsiteX1" fmla="*/ 1955306 w 3107634"/>
                <a:gd name="connsiteY1" fmla="*/ 3 h 2375477"/>
                <a:gd name="connsiteX2" fmla="*/ 1970878 w 3107634"/>
                <a:gd name="connsiteY2" fmla="*/ 148063 h 2375477"/>
                <a:gd name="connsiteX3" fmla="*/ 3107634 w 3107634"/>
                <a:gd name="connsiteY3" fmla="*/ 2371079 h 2375477"/>
                <a:gd name="connsiteX4" fmla="*/ 0 w 3107634"/>
                <a:gd name="connsiteY4" fmla="*/ 2375477 h 2375477"/>
                <a:gd name="connsiteX0" fmla="*/ 0 w 3107634"/>
                <a:gd name="connsiteY0" fmla="*/ 2375472 h 2375472"/>
                <a:gd name="connsiteX1" fmla="*/ 1955306 w 3107634"/>
                <a:gd name="connsiteY1" fmla="*/ -2 h 2375472"/>
                <a:gd name="connsiteX2" fmla="*/ 1970878 w 3107634"/>
                <a:gd name="connsiteY2" fmla="*/ 148058 h 2375472"/>
                <a:gd name="connsiteX3" fmla="*/ 3107634 w 3107634"/>
                <a:gd name="connsiteY3" fmla="*/ 2371074 h 2375472"/>
                <a:gd name="connsiteX4" fmla="*/ 0 w 3107634"/>
                <a:gd name="connsiteY4" fmla="*/ 2375472 h 2375472"/>
                <a:gd name="connsiteX0" fmla="*/ 0 w 3107634"/>
                <a:gd name="connsiteY0" fmla="*/ 2248770 h 2248770"/>
                <a:gd name="connsiteX1" fmla="*/ 1965798 w 3107634"/>
                <a:gd name="connsiteY1" fmla="*/ -2 h 2248770"/>
                <a:gd name="connsiteX2" fmla="*/ 1970878 w 3107634"/>
                <a:gd name="connsiteY2" fmla="*/ 21356 h 2248770"/>
                <a:gd name="connsiteX3" fmla="*/ 3107634 w 3107634"/>
                <a:gd name="connsiteY3" fmla="*/ 2244372 h 2248770"/>
                <a:gd name="connsiteX4" fmla="*/ 0 w 3107634"/>
                <a:gd name="connsiteY4" fmla="*/ 2248770 h 2248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7634" h="2248770">
                  <a:moveTo>
                    <a:pt x="0" y="2248770"/>
                  </a:moveTo>
                  <a:lnTo>
                    <a:pt x="1965798" y="-2"/>
                  </a:lnTo>
                  <a:lnTo>
                    <a:pt x="1970878" y="21356"/>
                  </a:lnTo>
                  <a:lnTo>
                    <a:pt x="3107634" y="2244372"/>
                  </a:lnTo>
                  <a:lnTo>
                    <a:pt x="0" y="2248770"/>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4276" tIns="62137" rIns="124276" bIns="62137" rtlCol="0" anchor="ctr"/>
            <a:lstStyle/>
            <a:p>
              <a:pPr algn="ctr"/>
              <a:endParaRPr lang="en-US" sz="1835">
                <a:solidFill>
                  <a:srgbClr val="FFFFFF"/>
                </a:solidFill>
              </a:endParaRPr>
            </a:p>
          </p:txBody>
        </p:sp>
        <p:sp>
          <p:nvSpPr>
            <p:cNvPr id="55" name="Rectangle 54"/>
            <p:cNvSpPr/>
            <p:nvPr/>
          </p:nvSpPr>
          <p:spPr bwMode="auto">
            <a:xfrm>
              <a:off x="162694" y="1878271"/>
              <a:ext cx="2224095" cy="291262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57" name="TextBox 56"/>
            <p:cNvSpPr txBox="1"/>
            <p:nvPr/>
          </p:nvSpPr>
          <p:spPr>
            <a:xfrm>
              <a:off x="292432" y="3374244"/>
              <a:ext cx="1978339" cy="55908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a:gradFill>
                    <a:gsLst>
                      <a:gs pos="0">
                        <a:srgbClr val="FFFFFF"/>
                      </a:gs>
                      <a:gs pos="100000">
                        <a:srgbClr val="FFFFFF"/>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399" b="1" i="1" dirty="0">
                  <a:solidFill>
                    <a:srgbClr val="FFFFFF"/>
                  </a:solidFill>
                </a:rPr>
                <a:t>Google Docs</a:t>
              </a:r>
            </a:p>
          </p:txBody>
        </p:sp>
        <p:sp>
          <p:nvSpPr>
            <p:cNvPr id="84" name="TextBox 83"/>
            <p:cNvSpPr txBox="1"/>
            <p:nvPr/>
          </p:nvSpPr>
          <p:spPr>
            <a:xfrm>
              <a:off x="311975" y="2046425"/>
              <a:ext cx="1978339" cy="561065"/>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a:gradFill>
                    <a:gsLst>
                      <a:gs pos="0">
                        <a:srgbClr val="FFFFFF"/>
                      </a:gs>
                      <a:gs pos="100000">
                        <a:srgbClr val="FFFFFF"/>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399" b="1" i="1" dirty="0">
                  <a:solidFill>
                    <a:srgbClr val="FFFFFF"/>
                  </a:solidFill>
                </a:rPr>
                <a:t>Gmail</a:t>
              </a:r>
            </a:p>
          </p:txBody>
        </p:sp>
        <p:sp>
          <p:nvSpPr>
            <p:cNvPr id="91" name="TextBox 90"/>
            <p:cNvSpPr txBox="1"/>
            <p:nvPr/>
          </p:nvSpPr>
          <p:spPr>
            <a:xfrm>
              <a:off x="311976" y="4062856"/>
              <a:ext cx="909312" cy="561065"/>
            </a:xfrm>
            <a:prstGeom prst="rect">
              <a:avLst/>
            </a:prstGeom>
            <a:noFill/>
            <a:ln w="38100">
              <a:solidFill>
                <a:schemeClr val="accent6">
                  <a:lumMod val="75000"/>
                </a:schemeClr>
              </a:solidFill>
              <a:prstDash val="sysDash"/>
              <a:headEnd type="none" w="med" len="med"/>
              <a:tailEnd type="none" w="med" len="med"/>
            </a:ln>
            <a:effectLst/>
            <a:scene3d>
              <a:camera prst="orthographicFront">
                <a:rot lat="0" lon="0" rev="0"/>
              </a:camera>
              <a:lightRig rig="twoPt" dir="tl"/>
            </a:scene3d>
            <a:sp3d prstMaterial="flat"/>
          </p:spPr>
          <p:style>
            <a:lnRef idx="0">
              <a:schemeClr val="accent6"/>
            </a:lnRef>
            <a:fillRef idx="3">
              <a:schemeClr val="accent6"/>
            </a:fillRef>
            <a:effectRef idx="3">
              <a:schemeClr val="accent6"/>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1960" b="1" i="1">
                  <a:gradFill>
                    <a:gsLst>
                      <a:gs pos="2917">
                        <a:schemeClr val="tx1"/>
                      </a:gs>
                      <a:gs pos="30000">
                        <a:schemeClr val="tx1"/>
                      </a:gs>
                    </a:gsLst>
                    <a:lin ang="5400000" scaled="0"/>
                  </a:gradFill>
                </a:defRPr>
              </a:lvl1pPr>
            </a:lstStyle>
            <a:p>
              <a:r>
                <a:rPr lang="en-US" sz="1999" dirty="0">
                  <a:solidFill>
                    <a:srgbClr val="FFFFFF"/>
                  </a:solidFill>
                </a:rPr>
                <a:t>CRM</a:t>
              </a:r>
            </a:p>
          </p:txBody>
        </p:sp>
        <p:sp>
          <p:nvSpPr>
            <p:cNvPr id="92" name="TextBox 91"/>
            <p:cNvSpPr txBox="1"/>
            <p:nvPr/>
          </p:nvSpPr>
          <p:spPr>
            <a:xfrm>
              <a:off x="1375210" y="4068757"/>
              <a:ext cx="869207" cy="55516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1372" b="1" i="1">
                  <a:solidFill>
                    <a:schemeClr val="bg1"/>
                  </a:solidFill>
                </a:defRPr>
              </a:lvl1pPr>
            </a:lstStyle>
            <a:p>
              <a:r>
                <a:rPr lang="en-US" sz="1399" dirty="0">
                  <a:solidFill>
                    <a:srgbClr val="FFFFFF"/>
                  </a:solidFill>
                </a:rPr>
                <a:t>. . . </a:t>
              </a:r>
            </a:p>
          </p:txBody>
        </p:sp>
        <p:sp>
          <p:nvSpPr>
            <p:cNvPr id="90" name="TextBox 89"/>
            <p:cNvSpPr txBox="1"/>
            <p:nvPr/>
          </p:nvSpPr>
          <p:spPr>
            <a:xfrm>
              <a:off x="306139" y="2711688"/>
              <a:ext cx="1978339" cy="561065"/>
            </a:xfrm>
            <a:prstGeom prst="rect">
              <a:avLst/>
            </a:prstGeom>
            <a:noFill/>
            <a:ln w="38100">
              <a:solidFill>
                <a:schemeClr val="accent6">
                  <a:lumMod val="75000"/>
                </a:schemeClr>
              </a:solidFill>
              <a:prstDash val="sysDash"/>
              <a:headEnd type="none" w="med" len="med"/>
              <a:tailEnd type="none" w="med" len="med"/>
            </a:ln>
            <a:effectLst/>
            <a:scene3d>
              <a:camera prst="orthographicFront">
                <a:rot lat="0" lon="0" rev="0"/>
              </a:camera>
              <a:lightRig rig="twoPt" dir="tl"/>
            </a:scene3d>
            <a:sp3d prstMaterial="flat"/>
          </p:spPr>
          <p:style>
            <a:lnRef idx="0">
              <a:schemeClr val="accent6"/>
            </a:lnRef>
            <a:fillRef idx="3">
              <a:schemeClr val="accent6"/>
            </a:fillRef>
            <a:effectRef idx="3">
              <a:schemeClr val="accent6"/>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1960" b="1" i="1">
                  <a:gradFill>
                    <a:gsLst>
                      <a:gs pos="2917">
                        <a:schemeClr val="tx1"/>
                      </a:gs>
                      <a:gs pos="30000">
                        <a:schemeClr val="tx1"/>
                      </a:gs>
                    </a:gsLst>
                    <a:lin ang="5400000" scaled="0"/>
                  </a:gradFill>
                </a:defRPr>
              </a:lvl1pPr>
            </a:lstStyle>
            <a:p>
              <a:r>
                <a:rPr lang="en-US" sz="1999" dirty="0">
                  <a:solidFill>
                    <a:srgbClr val="FFFFFF"/>
                  </a:solidFill>
                </a:rPr>
                <a:t>Collaboration</a:t>
              </a:r>
            </a:p>
          </p:txBody>
        </p:sp>
      </p:grpSp>
      <p:grpSp>
        <p:nvGrpSpPr>
          <p:cNvPr id="4" name="Group 3"/>
          <p:cNvGrpSpPr/>
          <p:nvPr/>
        </p:nvGrpSpPr>
        <p:grpSpPr>
          <a:xfrm>
            <a:off x="5344009" y="4639803"/>
            <a:ext cx="2501919" cy="2237307"/>
            <a:chOff x="5237248" y="4549240"/>
            <a:chExt cx="2453084" cy="2193637"/>
          </a:xfrm>
        </p:grpSpPr>
        <p:sp>
          <p:nvSpPr>
            <p:cNvPr id="94" name="Rectangle 93"/>
            <p:cNvSpPr/>
            <p:nvPr/>
          </p:nvSpPr>
          <p:spPr bwMode="auto">
            <a:xfrm>
              <a:off x="5736746" y="4549240"/>
              <a:ext cx="1953586" cy="2193637"/>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95" name="TextBox 94"/>
            <p:cNvSpPr txBox="1"/>
            <p:nvPr/>
          </p:nvSpPr>
          <p:spPr>
            <a:xfrm>
              <a:off x="5855036" y="4638608"/>
              <a:ext cx="1727348" cy="59122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1372" b="1" i="1">
                  <a:solidFill>
                    <a:schemeClr val="bg1"/>
                  </a:solidFill>
                </a:defRPr>
              </a:lvl1pPr>
            </a:lstStyle>
            <a:p>
              <a:r>
                <a:rPr lang="en-US" sz="1399" dirty="0">
                  <a:solidFill>
                    <a:srgbClr val="FFFFFF"/>
                  </a:solidFill>
                </a:rPr>
                <a:t>Chrome</a:t>
              </a:r>
            </a:p>
          </p:txBody>
        </p:sp>
        <p:sp>
          <p:nvSpPr>
            <p:cNvPr id="96" name="TextBox 95"/>
            <p:cNvSpPr txBox="1"/>
            <p:nvPr/>
          </p:nvSpPr>
          <p:spPr>
            <a:xfrm>
              <a:off x="5855036" y="5350444"/>
              <a:ext cx="1727348" cy="59122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b="1">
                  <a:gradFill>
                    <a:gsLst>
                      <a:gs pos="2917">
                        <a:schemeClr val="tx1"/>
                      </a:gs>
                      <a:gs pos="30000">
                        <a:schemeClr val="tx1"/>
                      </a:gs>
                    </a:gsLst>
                    <a:lin ang="5400000" scaled="0"/>
                  </a:gradFill>
                </a:defRPr>
              </a:lvl1pPr>
            </a:lstStyle>
            <a:p>
              <a:r>
                <a:rPr lang="en-US" sz="1399" i="1" dirty="0">
                  <a:solidFill>
                    <a:srgbClr val="FFFFFF"/>
                  </a:solidFill>
                </a:rPr>
                <a:t>Android</a:t>
              </a:r>
            </a:p>
          </p:txBody>
        </p:sp>
        <p:sp>
          <p:nvSpPr>
            <p:cNvPr id="97" name="TextBox 96"/>
            <p:cNvSpPr txBox="1"/>
            <p:nvPr/>
          </p:nvSpPr>
          <p:spPr>
            <a:xfrm>
              <a:off x="5855036" y="6062280"/>
              <a:ext cx="1727348" cy="59122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b="1">
                  <a:gradFill>
                    <a:gsLst>
                      <a:gs pos="2917">
                        <a:schemeClr val="tx1"/>
                      </a:gs>
                      <a:gs pos="30000">
                        <a:schemeClr val="tx1"/>
                      </a:gs>
                    </a:gsLst>
                    <a:lin ang="5400000" scaled="0"/>
                  </a:gradFill>
                </a:defRPr>
              </a:lvl1pPr>
            </a:lstStyle>
            <a:p>
              <a:r>
                <a:rPr lang="en-US" sz="1399" i="1" dirty="0">
                  <a:solidFill>
                    <a:srgbClr val="FFFFFF"/>
                  </a:solidFill>
                </a:rPr>
                <a:t>Android</a:t>
              </a:r>
            </a:p>
          </p:txBody>
        </p:sp>
        <p:sp>
          <p:nvSpPr>
            <p:cNvPr id="98" name="Trapezoid 3"/>
            <p:cNvSpPr/>
            <p:nvPr/>
          </p:nvSpPr>
          <p:spPr>
            <a:xfrm rot="16200000">
              <a:off x="4406578" y="5416070"/>
              <a:ext cx="2156620" cy="495280"/>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107634"/>
                <a:gd name="connsiteY0" fmla="*/ 2969838 h 2977776"/>
                <a:gd name="connsiteX1" fmla="*/ 1196247 w 3107634"/>
                <a:gd name="connsiteY1" fmla="*/ 0 h 2977776"/>
                <a:gd name="connsiteX2" fmla="*/ 922227 w 3107634"/>
                <a:gd name="connsiteY2" fmla="*/ 134 h 2977776"/>
                <a:gd name="connsiteX3" fmla="*/ 3107634 w 3107634"/>
                <a:gd name="connsiteY3" fmla="*/ 2977776 h 2977776"/>
                <a:gd name="connsiteX4" fmla="*/ 0 w 3107634"/>
                <a:gd name="connsiteY4" fmla="*/ 2969838 h 2977776"/>
                <a:gd name="connsiteX0" fmla="*/ 0 w 3107634"/>
                <a:gd name="connsiteY0" fmla="*/ 2986378 h 2994316"/>
                <a:gd name="connsiteX1" fmla="*/ 927320 w 3107634"/>
                <a:gd name="connsiteY1" fmla="*/ 0 h 2994316"/>
                <a:gd name="connsiteX2" fmla="*/ 922227 w 3107634"/>
                <a:gd name="connsiteY2" fmla="*/ 16674 h 2994316"/>
                <a:gd name="connsiteX3" fmla="*/ 3107634 w 3107634"/>
                <a:gd name="connsiteY3" fmla="*/ 2994316 h 2994316"/>
                <a:gd name="connsiteX4" fmla="*/ 0 w 3107634"/>
                <a:gd name="connsiteY4" fmla="*/ 2986378 h 2994316"/>
                <a:gd name="connsiteX0" fmla="*/ 0 w 3107634"/>
                <a:gd name="connsiteY0" fmla="*/ 3020300 h 3028238"/>
                <a:gd name="connsiteX1" fmla="*/ 927320 w 3107634"/>
                <a:gd name="connsiteY1" fmla="*/ 33922 h 3028238"/>
                <a:gd name="connsiteX2" fmla="*/ 899376 w 3107634"/>
                <a:gd name="connsiteY2" fmla="*/ 0 h 3028238"/>
                <a:gd name="connsiteX3" fmla="*/ 3107634 w 3107634"/>
                <a:gd name="connsiteY3" fmla="*/ 3028238 h 3028238"/>
                <a:gd name="connsiteX4" fmla="*/ 0 w 3107634"/>
                <a:gd name="connsiteY4" fmla="*/ 3020300 h 3028238"/>
                <a:gd name="connsiteX0" fmla="*/ 0 w 3107634"/>
                <a:gd name="connsiteY0" fmla="*/ 2986377 h 2994315"/>
                <a:gd name="connsiteX1" fmla="*/ 927320 w 3107634"/>
                <a:gd name="connsiteY1" fmla="*/ -1 h 2994315"/>
                <a:gd name="connsiteX2" fmla="*/ 1801044 w 3107634"/>
                <a:gd name="connsiteY2" fmla="*/ 770870 h 2994315"/>
                <a:gd name="connsiteX3" fmla="*/ 3107634 w 3107634"/>
                <a:gd name="connsiteY3" fmla="*/ 2994315 h 2994315"/>
                <a:gd name="connsiteX4" fmla="*/ 0 w 3107634"/>
                <a:gd name="connsiteY4" fmla="*/ 2986377 h 2994315"/>
                <a:gd name="connsiteX0" fmla="*/ 0 w 3107634"/>
                <a:gd name="connsiteY0" fmla="*/ 2215506 h 2223444"/>
                <a:gd name="connsiteX1" fmla="*/ 1726911 w 3107634"/>
                <a:gd name="connsiteY1" fmla="*/ 60747 h 2223444"/>
                <a:gd name="connsiteX2" fmla="*/ 1801044 w 3107634"/>
                <a:gd name="connsiteY2" fmla="*/ -1 h 2223444"/>
                <a:gd name="connsiteX3" fmla="*/ 3107634 w 3107634"/>
                <a:gd name="connsiteY3" fmla="*/ 2223444 h 2223444"/>
                <a:gd name="connsiteX4" fmla="*/ 0 w 3107634"/>
                <a:gd name="connsiteY4" fmla="*/ 2215506 h 2223444"/>
                <a:gd name="connsiteX0" fmla="*/ 0 w 3107634"/>
                <a:gd name="connsiteY0" fmla="*/ 2241089 h 2249027"/>
                <a:gd name="connsiteX1" fmla="*/ 1797302 w 3107634"/>
                <a:gd name="connsiteY1" fmla="*/ 0 h 2249027"/>
                <a:gd name="connsiteX2" fmla="*/ 1801044 w 3107634"/>
                <a:gd name="connsiteY2" fmla="*/ 25582 h 2249027"/>
                <a:gd name="connsiteX3" fmla="*/ 3107634 w 3107634"/>
                <a:gd name="connsiteY3" fmla="*/ 2249027 h 2249027"/>
                <a:gd name="connsiteX4" fmla="*/ 0 w 3107634"/>
                <a:gd name="connsiteY4" fmla="*/ 2241089 h 2249027"/>
                <a:gd name="connsiteX0" fmla="*/ 0 w 3138919"/>
                <a:gd name="connsiteY0" fmla="*/ 2241089 h 2241089"/>
                <a:gd name="connsiteX1" fmla="*/ 1797302 w 3138919"/>
                <a:gd name="connsiteY1" fmla="*/ 0 h 2241089"/>
                <a:gd name="connsiteX2" fmla="*/ 1801044 w 3138919"/>
                <a:gd name="connsiteY2" fmla="*/ 25582 h 2241089"/>
                <a:gd name="connsiteX3" fmla="*/ 3138919 w 3138919"/>
                <a:gd name="connsiteY3" fmla="*/ 2187363 h 2241089"/>
                <a:gd name="connsiteX4" fmla="*/ 0 w 3138919"/>
                <a:gd name="connsiteY4" fmla="*/ 2241089 h 2241089"/>
                <a:gd name="connsiteX0" fmla="*/ 0 w 3107634"/>
                <a:gd name="connsiteY0" fmla="*/ 2191761 h 2191761"/>
                <a:gd name="connsiteX1" fmla="*/ 1766017 w 3107634"/>
                <a:gd name="connsiteY1" fmla="*/ 0 h 2191761"/>
                <a:gd name="connsiteX2" fmla="*/ 1769759 w 3107634"/>
                <a:gd name="connsiteY2" fmla="*/ 25582 h 2191761"/>
                <a:gd name="connsiteX3" fmla="*/ 3107634 w 3107634"/>
                <a:gd name="connsiteY3" fmla="*/ 2187363 h 2191761"/>
                <a:gd name="connsiteX4" fmla="*/ 0 w 3107634"/>
                <a:gd name="connsiteY4" fmla="*/ 2191761 h 2191761"/>
                <a:gd name="connsiteX0" fmla="*/ 0 w 3199237"/>
                <a:gd name="connsiteY0" fmla="*/ 2191761 h 2191761"/>
                <a:gd name="connsiteX1" fmla="*/ 1766017 w 3199237"/>
                <a:gd name="connsiteY1" fmla="*/ 0 h 2191761"/>
                <a:gd name="connsiteX2" fmla="*/ 1769759 w 3199237"/>
                <a:gd name="connsiteY2" fmla="*/ 25582 h 2191761"/>
                <a:gd name="connsiteX3" fmla="*/ 3199237 w 3199237"/>
                <a:gd name="connsiteY3" fmla="*/ 2053376 h 2191761"/>
                <a:gd name="connsiteX4" fmla="*/ 0 w 3199237"/>
                <a:gd name="connsiteY4" fmla="*/ 2191761 h 2191761"/>
                <a:gd name="connsiteX0" fmla="*/ 0 w 2863354"/>
                <a:gd name="connsiteY0" fmla="*/ 2102447 h 2102445"/>
                <a:gd name="connsiteX1" fmla="*/ 1430134 w 2863354"/>
                <a:gd name="connsiteY1" fmla="*/ 0 h 2102445"/>
                <a:gd name="connsiteX2" fmla="*/ 1433876 w 2863354"/>
                <a:gd name="connsiteY2" fmla="*/ 25582 h 2102445"/>
                <a:gd name="connsiteX3" fmla="*/ 2863354 w 2863354"/>
                <a:gd name="connsiteY3" fmla="*/ 2053376 h 2102445"/>
                <a:gd name="connsiteX4" fmla="*/ 0 w 2863354"/>
                <a:gd name="connsiteY4" fmla="*/ 2102447 h 2102445"/>
                <a:gd name="connsiteX0" fmla="*/ 0 w 3000760"/>
                <a:gd name="connsiteY0" fmla="*/ 2057785 h 2057785"/>
                <a:gd name="connsiteX1" fmla="*/ 1567540 w 3000760"/>
                <a:gd name="connsiteY1" fmla="*/ 0 h 2057785"/>
                <a:gd name="connsiteX2" fmla="*/ 1571282 w 3000760"/>
                <a:gd name="connsiteY2" fmla="*/ 25582 h 2057785"/>
                <a:gd name="connsiteX3" fmla="*/ 3000760 w 3000760"/>
                <a:gd name="connsiteY3" fmla="*/ 2053376 h 2057785"/>
                <a:gd name="connsiteX4" fmla="*/ 0 w 3000760"/>
                <a:gd name="connsiteY4" fmla="*/ 2057785 h 2057785"/>
                <a:gd name="connsiteX0" fmla="*/ 0 w 3122899"/>
                <a:gd name="connsiteY0" fmla="*/ 2057785 h 2098044"/>
                <a:gd name="connsiteX1" fmla="*/ 1567540 w 3122899"/>
                <a:gd name="connsiteY1" fmla="*/ 0 h 2098044"/>
                <a:gd name="connsiteX2" fmla="*/ 1571282 w 3122899"/>
                <a:gd name="connsiteY2" fmla="*/ 25582 h 2098044"/>
                <a:gd name="connsiteX3" fmla="*/ 3122899 w 3122899"/>
                <a:gd name="connsiteY3" fmla="*/ 2098046 h 2098044"/>
                <a:gd name="connsiteX4" fmla="*/ 0 w 3122899"/>
                <a:gd name="connsiteY4" fmla="*/ 2057785 h 2098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899" h="2098044">
                  <a:moveTo>
                    <a:pt x="0" y="2057785"/>
                  </a:moveTo>
                  <a:lnTo>
                    <a:pt x="1567540" y="0"/>
                  </a:lnTo>
                  <a:lnTo>
                    <a:pt x="1571282" y="25582"/>
                  </a:lnTo>
                  <a:lnTo>
                    <a:pt x="3122899" y="2098046"/>
                  </a:lnTo>
                  <a:lnTo>
                    <a:pt x="0" y="2057785"/>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4276" tIns="62137" rIns="124276" bIns="62137" rtlCol="0" anchor="ctr"/>
            <a:lstStyle/>
            <a:p>
              <a:pPr algn="ctr"/>
              <a:endParaRPr lang="en-US" sz="1835">
                <a:solidFill>
                  <a:srgbClr val="FFFFFF"/>
                </a:solidFill>
              </a:endParaRPr>
            </a:p>
          </p:txBody>
        </p:sp>
      </p:grpSp>
    </p:spTree>
    <p:extLst>
      <p:ext uri="{BB962C8B-B14F-4D97-AF65-F5344CB8AC3E}">
        <p14:creationId xmlns:p14="http://schemas.microsoft.com/office/powerpoint/2010/main" val="35848951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46437" y="2201862"/>
            <a:ext cx="6081527" cy="2801136"/>
            <a:chOff x="3246437" y="2201862"/>
            <a:chExt cx="6081527" cy="2801136"/>
          </a:xfrm>
        </p:grpSpPr>
        <p:sp>
          <p:nvSpPr>
            <p:cNvPr id="27" name="TextBox 26"/>
            <p:cNvSpPr txBox="1"/>
            <p:nvPr/>
          </p:nvSpPr>
          <p:spPr>
            <a:xfrm>
              <a:off x="3475726" y="3638276"/>
              <a:ext cx="5641033" cy="572464"/>
            </a:xfrm>
            <a:prstGeom prst="rect">
              <a:avLst/>
            </a:prstGeom>
          </p:spPr>
          <p:style>
            <a:lnRef idx="0">
              <a:schemeClr val="accent2"/>
            </a:lnRef>
            <a:fillRef idx="3">
              <a:schemeClr val="accent2"/>
            </a:fillRef>
            <a:effectRef idx="3">
              <a:schemeClr val="accent2"/>
            </a:effectRef>
            <a:fontRef idx="minor">
              <a:schemeClr val="lt1"/>
            </a:fontRef>
          </p:style>
          <p:txBody>
            <a:bodyPr wrap="square" lIns="182880" tIns="146304" rIns="182880" bIns="146304" rtlCol="0">
              <a:spAutoFit/>
            </a:bodyPr>
            <a:lstStyle/>
            <a:p>
              <a:pPr algn="ctr">
                <a:lnSpc>
                  <a:spcPct val="90000"/>
                </a:lnSpc>
                <a:spcAft>
                  <a:spcPts val="600"/>
                </a:spcAft>
              </a:pPr>
              <a:r>
                <a:rPr lang="en-US" sz="2000" b="1" dirty="0" smtClean="0">
                  <a:gradFill>
                    <a:gsLst>
                      <a:gs pos="2917">
                        <a:srgbClr val="FFFFFF"/>
                      </a:gs>
                      <a:gs pos="30000">
                        <a:srgbClr val="FFFFFF"/>
                      </a:gs>
                    </a:gsLst>
                    <a:lin ang="5400000" scaled="0"/>
                  </a:gradFill>
                </a:rPr>
                <a:t>Datacenter Infrastructure</a:t>
              </a:r>
              <a:endParaRPr lang="en-US" sz="2000" b="1" dirty="0">
                <a:gradFill>
                  <a:gsLst>
                    <a:gs pos="2917">
                      <a:srgbClr val="FFFFFF"/>
                    </a:gs>
                    <a:gs pos="30000">
                      <a:srgbClr val="FFFFFF"/>
                    </a:gs>
                  </a:gsLst>
                  <a:lin ang="5400000" scaled="0"/>
                </a:gradFill>
              </a:endParaRPr>
            </a:p>
          </p:txBody>
        </p:sp>
        <p:cxnSp>
          <p:nvCxnSpPr>
            <p:cNvPr id="38" name="Straight Arrow Connector 37"/>
            <p:cNvCxnSpPr>
              <a:stCxn id="8" idx="0"/>
              <a:endCxn id="9" idx="2"/>
            </p:cNvCxnSpPr>
            <p:nvPr/>
          </p:nvCxnSpPr>
          <p:spPr>
            <a:xfrm flipV="1">
              <a:off x="5913438" y="4361421"/>
              <a:ext cx="373763" cy="641577"/>
            </a:xfrm>
            <a:prstGeom prst="straightConnector1">
              <a:avLst/>
            </a:prstGeom>
            <a:ln w="34925">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a:off x="3246437" y="2201862"/>
              <a:ext cx="6081527" cy="2159559"/>
            </a:xfrm>
            <a:prstGeom prst="roundRect">
              <a:avLst/>
            </a:prstGeom>
            <a:noFill/>
            <a:ln w="25400">
              <a:solidFill>
                <a:schemeClr val="accent4"/>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2" name="Group 1"/>
          <p:cNvGrpSpPr/>
          <p:nvPr/>
        </p:nvGrpSpPr>
        <p:grpSpPr>
          <a:xfrm>
            <a:off x="4770438" y="5002998"/>
            <a:ext cx="2286000" cy="1085064"/>
            <a:chOff x="4770438" y="5002998"/>
            <a:chExt cx="2286000" cy="1085064"/>
          </a:xfrm>
        </p:grpSpPr>
        <p:sp>
          <p:nvSpPr>
            <p:cNvPr id="6" name="Rectangle 5"/>
            <p:cNvSpPr/>
            <p:nvPr/>
          </p:nvSpPr>
          <p:spPr bwMode="auto">
            <a:xfrm>
              <a:off x="5005819" y="5197709"/>
              <a:ext cx="1784683" cy="719689"/>
            </a:xfrm>
            <a:prstGeom prst="rect">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5" name="TextBox 24"/>
            <p:cNvSpPr txBox="1"/>
            <p:nvPr/>
          </p:nvSpPr>
          <p:spPr>
            <a:xfrm>
              <a:off x="4966954" y="5301600"/>
              <a:ext cx="1860883"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b="1" i="1" dirty="0" smtClean="0">
                  <a:gradFill>
                    <a:gsLst>
                      <a:gs pos="2917">
                        <a:srgbClr val="FFFFFF"/>
                      </a:gs>
                      <a:gs pos="30000">
                        <a:srgbClr val="FFFFFF"/>
                      </a:gs>
                    </a:gsLst>
                    <a:lin ang="5400000" scaled="0"/>
                  </a:gradFill>
                </a:rPr>
                <a:t>PCs/Laptops</a:t>
              </a:r>
            </a:p>
          </p:txBody>
        </p:sp>
        <p:sp>
          <p:nvSpPr>
            <p:cNvPr id="8" name="Rounded Rectangle 7"/>
            <p:cNvSpPr/>
            <p:nvPr/>
          </p:nvSpPr>
          <p:spPr bwMode="auto">
            <a:xfrm>
              <a:off x="4770438" y="5002998"/>
              <a:ext cx="2286000" cy="1085064"/>
            </a:xfrm>
            <a:prstGeom prst="roundRect">
              <a:avLst/>
            </a:prstGeom>
            <a:noFill/>
            <a:ln w="25400">
              <a:solidFill>
                <a:schemeClr val="accent4"/>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3" name="Title 2"/>
          <p:cNvSpPr>
            <a:spLocks noGrp="1"/>
          </p:cNvSpPr>
          <p:nvPr>
            <p:ph type="title"/>
          </p:nvPr>
        </p:nvSpPr>
        <p:spPr/>
        <p:txBody>
          <a:bodyPr/>
          <a:lstStyle/>
          <a:p>
            <a:r>
              <a:rPr lang="en-US" dirty="0"/>
              <a:t>Enterprise IT</a:t>
            </a:r>
            <a:r>
              <a:rPr lang="en-US" dirty="0" smtClean="0"/>
              <a:t/>
            </a:r>
            <a:br>
              <a:rPr lang="en-US" dirty="0" smtClean="0"/>
            </a:br>
            <a:r>
              <a:rPr lang="en-US" sz="3200" dirty="0">
                <a:solidFill>
                  <a:schemeClr val="tx1"/>
                </a:solidFill>
              </a:rPr>
              <a:t>The traditional world</a:t>
            </a:r>
          </a:p>
        </p:txBody>
      </p:sp>
      <p:grpSp>
        <p:nvGrpSpPr>
          <p:cNvPr id="5" name="Group 4"/>
          <p:cNvGrpSpPr/>
          <p:nvPr/>
        </p:nvGrpSpPr>
        <p:grpSpPr>
          <a:xfrm>
            <a:off x="3551237" y="2430463"/>
            <a:ext cx="2438400" cy="1154449"/>
            <a:chOff x="3475727" y="2430463"/>
            <a:chExt cx="2438400" cy="1154449"/>
          </a:xfrm>
        </p:grpSpPr>
        <p:sp>
          <p:nvSpPr>
            <p:cNvPr id="44" name="Oval 43"/>
            <p:cNvSpPr/>
            <p:nvPr/>
          </p:nvSpPr>
          <p:spPr bwMode="auto">
            <a:xfrm>
              <a:off x="3475727" y="2430463"/>
              <a:ext cx="2438400" cy="1154449"/>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3" name="TextBox 42"/>
            <p:cNvSpPr txBox="1"/>
            <p:nvPr/>
          </p:nvSpPr>
          <p:spPr>
            <a:xfrm>
              <a:off x="3642443" y="2543600"/>
              <a:ext cx="2119284" cy="849463"/>
            </a:xfrm>
            <a:prstGeom prst="rect">
              <a:avLst/>
            </a:prstGeom>
            <a:noFill/>
          </p:spPr>
          <p:txBody>
            <a:bodyPr wrap="square" lIns="182880" tIns="146304" rIns="182880" bIns="146304" rtlCol="0">
              <a:spAutoFit/>
            </a:bodyPr>
            <a:lstStyle/>
            <a:p>
              <a:pPr algn="ctr">
                <a:lnSpc>
                  <a:spcPct val="90000"/>
                </a:lnSpc>
                <a:spcAft>
                  <a:spcPts val="600"/>
                </a:spcAft>
              </a:pPr>
              <a:r>
                <a:rPr lang="en-US" sz="2000" b="1" dirty="0" smtClean="0">
                  <a:gradFill>
                    <a:gsLst>
                      <a:gs pos="2917">
                        <a:srgbClr val="FFFFFF"/>
                      </a:gs>
                      <a:gs pos="30000">
                        <a:srgbClr val="FFFFFF"/>
                      </a:gs>
                    </a:gsLst>
                    <a:lin ang="5400000" scaled="0"/>
                  </a:gradFill>
                </a:rPr>
                <a:t>Packaged Applications</a:t>
              </a:r>
              <a:endParaRPr lang="en-US" sz="2000" b="1" dirty="0">
                <a:gradFill>
                  <a:gsLst>
                    <a:gs pos="2917">
                      <a:srgbClr val="FFFFFF"/>
                    </a:gs>
                    <a:gs pos="30000">
                      <a:srgbClr val="FFFFFF"/>
                    </a:gs>
                  </a:gsLst>
                  <a:lin ang="5400000" scaled="0"/>
                </a:gradFill>
              </a:endParaRPr>
            </a:p>
          </p:txBody>
        </p:sp>
      </p:grpSp>
      <p:grpSp>
        <p:nvGrpSpPr>
          <p:cNvPr id="7" name="Group 6"/>
          <p:cNvGrpSpPr/>
          <p:nvPr/>
        </p:nvGrpSpPr>
        <p:grpSpPr>
          <a:xfrm>
            <a:off x="6599237" y="2430462"/>
            <a:ext cx="2438400" cy="1135063"/>
            <a:chOff x="6479155" y="2430462"/>
            <a:chExt cx="2438400" cy="1135063"/>
          </a:xfrm>
        </p:grpSpPr>
        <p:sp>
          <p:nvSpPr>
            <p:cNvPr id="45" name="Oval 44"/>
            <p:cNvSpPr/>
            <p:nvPr/>
          </p:nvSpPr>
          <p:spPr bwMode="auto">
            <a:xfrm>
              <a:off x="6479155" y="2430462"/>
              <a:ext cx="2438400" cy="1135063"/>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6" name="TextBox 45"/>
            <p:cNvSpPr txBox="1"/>
            <p:nvPr/>
          </p:nvSpPr>
          <p:spPr>
            <a:xfrm>
              <a:off x="6645871" y="2519712"/>
              <a:ext cx="2119284" cy="926407"/>
            </a:xfrm>
            <a:prstGeom prst="rect">
              <a:avLst/>
            </a:prstGeom>
            <a:noFill/>
          </p:spPr>
          <p:txBody>
            <a:bodyPr wrap="square" lIns="182880" tIns="146304" rIns="182880" bIns="146304" rtlCol="0">
              <a:spAutoFit/>
            </a:bodyPr>
            <a:lstStyle/>
            <a:p>
              <a:pPr algn="ctr">
                <a:lnSpc>
                  <a:spcPct val="90000"/>
                </a:lnSpc>
                <a:spcAft>
                  <a:spcPts val="600"/>
                </a:spcAft>
              </a:pPr>
              <a:r>
                <a:rPr lang="en-US" sz="2000" b="1" dirty="0">
                  <a:gradFill>
                    <a:gsLst>
                      <a:gs pos="2917">
                        <a:srgbClr val="FFFFFF"/>
                      </a:gs>
                      <a:gs pos="30000">
                        <a:srgbClr val="FFFFFF"/>
                      </a:gs>
                    </a:gsLst>
                    <a:lin ang="5400000" scaled="0"/>
                  </a:gradFill>
                </a:rPr>
                <a:t>Custom</a:t>
              </a:r>
            </a:p>
            <a:p>
              <a:pPr algn="ctr">
                <a:lnSpc>
                  <a:spcPct val="90000"/>
                </a:lnSpc>
                <a:spcAft>
                  <a:spcPts val="600"/>
                </a:spcAft>
              </a:pPr>
              <a:r>
                <a:rPr lang="en-US" sz="2000" b="1" dirty="0">
                  <a:gradFill>
                    <a:gsLst>
                      <a:gs pos="2917">
                        <a:srgbClr val="FFFFFF"/>
                      </a:gs>
                      <a:gs pos="30000">
                        <a:srgbClr val="FFFFFF"/>
                      </a:gs>
                    </a:gsLst>
                    <a:lin ang="5400000" scaled="0"/>
                  </a:gradFill>
                </a:rPr>
                <a:t>Applications</a:t>
              </a:r>
            </a:p>
          </p:txBody>
        </p:sp>
      </p:grpSp>
    </p:spTree>
    <p:extLst>
      <p:ext uri="{BB962C8B-B14F-4D97-AF65-F5344CB8AC3E}">
        <p14:creationId xmlns:p14="http://schemas.microsoft.com/office/powerpoint/2010/main" val="37186790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IT </a:t>
            </a:r>
            <a:r>
              <a:rPr lang="en-US" dirty="0" smtClean="0"/>
              <a:t>Today: </a:t>
            </a:r>
            <a:r>
              <a:rPr lang="en-US" dirty="0"/>
              <a:t>The New Default </a:t>
            </a:r>
            <a:r>
              <a:rPr lang="en-US" dirty="0" smtClean="0"/>
              <a:t/>
            </a:r>
            <a:br>
              <a:rPr lang="en-US" dirty="0" smtClean="0"/>
            </a:br>
            <a:r>
              <a:rPr lang="en-US" sz="3200" dirty="0" err="1" smtClean="0">
                <a:solidFill>
                  <a:schemeClr val="tx1"/>
                </a:solidFill>
              </a:rPr>
              <a:t>OpenStack</a:t>
            </a:r>
            <a:endParaRPr lang="en-US" sz="3200" dirty="0">
              <a:solidFill>
                <a:schemeClr val="tx1"/>
              </a:solidFill>
            </a:endParaRPr>
          </a:p>
        </p:txBody>
      </p:sp>
      <p:grpSp>
        <p:nvGrpSpPr>
          <p:cNvPr id="5" name="Group 4"/>
          <p:cNvGrpSpPr/>
          <p:nvPr/>
        </p:nvGrpSpPr>
        <p:grpSpPr>
          <a:xfrm>
            <a:off x="5330007" y="4639803"/>
            <a:ext cx="2501919" cy="2237307"/>
            <a:chOff x="5273253" y="4640262"/>
            <a:chExt cx="2502925" cy="2238207"/>
          </a:xfrm>
        </p:grpSpPr>
        <p:sp>
          <p:nvSpPr>
            <p:cNvPr id="83" name="Rectangle 82"/>
            <p:cNvSpPr/>
            <p:nvPr/>
          </p:nvSpPr>
          <p:spPr bwMode="auto">
            <a:xfrm>
              <a:off x="5782900" y="4640262"/>
              <a:ext cx="1993278" cy="2238207"/>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25" name="TextBox 24"/>
            <p:cNvSpPr txBox="1"/>
            <p:nvPr/>
          </p:nvSpPr>
          <p:spPr>
            <a:xfrm>
              <a:off x="5903593" y="4731446"/>
              <a:ext cx="1762444" cy="603242"/>
            </a:xfrm>
            <a:prstGeom prst="rect">
              <a:avLst/>
            </a:prstGeom>
            <a:noFill/>
            <a:ln w="38100">
              <a:solidFill>
                <a:schemeClr val="accent1"/>
              </a:solidFill>
              <a:prstDash val="sysDash"/>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b="1">
                  <a:gradFill>
                    <a:gsLst>
                      <a:gs pos="2917">
                        <a:schemeClr val="tx1"/>
                      </a:gs>
                      <a:gs pos="30000">
                        <a:schemeClr val="tx1"/>
                      </a:gs>
                    </a:gsLst>
                    <a:lin ang="5400000" scaled="0"/>
                  </a:gradFill>
                </a:defRPr>
              </a:lvl1pPr>
            </a:lstStyle>
            <a:p>
              <a:r>
                <a:rPr lang="en-US" sz="1999" dirty="0">
                  <a:solidFill>
                    <a:srgbClr val="FFFFFF"/>
                  </a:solidFill>
                </a:rPr>
                <a:t>PCs/Laptops</a:t>
              </a:r>
            </a:p>
          </p:txBody>
        </p:sp>
        <p:sp>
          <p:nvSpPr>
            <p:cNvPr id="80" name="TextBox 79"/>
            <p:cNvSpPr txBox="1"/>
            <p:nvPr/>
          </p:nvSpPr>
          <p:spPr>
            <a:xfrm>
              <a:off x="5903593" y="5457745"/>
              <a:ext cx="1762444" cy="603242"/>
            </a:xfrm>
            <a:prstGeom prst="rect">
              <a:avLst/>
            </a:prstGeom>
            <a:noFill/>
            <a:ln w="38100">
              <a:solidFill>
                <a:schemeClr val="accent1"/>
              </a:solidFill>
              <a:prstDash val="sysDash"/>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b="1">
                  <a:gradFill>
                    <a:gsLst>
                      <a:gs pos="2917">
                        <a:schemeClr val="tx1"/>
                      </a:gs>
                      <a:gs pos="30000">
                        <a:schemeClr val="tx1"/>
                      </a:gs>
                    </a:gsLst>
                    <a:lin ang="5400000" scaled="0"/>
                  </a:gradFill>
                </a:defRPr>
              </a:lvl1pPr>
            </a:lstStyle>
            <a:p>
              <a:r>
                <a:rPr lang="en-US" sz="1999" dirty="0">
                  <a:solidFill>
                    <a:srgbClr val="FFFFFF"/>
                  </a:solidFill>
                </a:rPr>
                <a:t>Tablets</a:t>
              </a:r>
            </a:p>
          </p:txBody>
        </p:sp>
        <p:sp>
          <p:nvSpPr>
            <p:cNvPr id="81" name="TextBox 80"/>
            <p:cNvSpPr txBox="1"/>
            <p:nvPr/>
          </p:nvSpPr>
          <p:spPr>
            <a:xfrm>
              <a:off x="5903593" y="6184044"/>
              <a:ext cx="1762444" cy="603242"/>
            </a:xfrm>
            <a:prstGeom prst="rect">
              <a:avLst/>
            </a:prstGeom>
            <a:noFill/>
            <a:ln w="38100">
              <a:solidFill>
                <a:schemeClr val="accent1"/>
              </a:solidFill>
              <a:prstDash val="sysDash"/>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b="1">
                  <a:gradFill>
                    <a:gsLst>
                      <a:gs pos="2917">
                        <a:schemeClr val="tx1"/>
                      </a:gs>
                      <a:gs pos="30000">
                        <a:schemeClr val="tx1"/>
                      </a:gs>
                    </a:gsLst>
                    <a:lin ang="5400000" scaled="0"/>
                  </a:gradFill>
                </a:defRPr>
              </a:lvl1pPr>
            </a:lstStyle>
            <a:p>
              <a:r>
                <a:rPr lang="en-US" sz="1999" dirty="0">
                  <a:solidFill>
                    <a:srgbClr val="FFFFFF"/>
                  </a:solidFill>
                </a:rPr>
                <a:t>Phones</a:t>
              </a:r>
            </a:p>
          </p:txBody>
        </p:sp>
        <p:sp>
          <p:nvSpPr>
            <p:cNvPr id="82" name="Trapezoid 3"/>
            <p:cNvSpPr/>
            <p:nvPr/>
          </p:nvSpPr>
          <p:spPr>
            <a:xfrm rot="16200000">
              <a:off x="4425706" y="5524704"/>
              <a:ext cx="2200438" cy="505343"/>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107634"/>
                <a:gd name="connsiteY0" fmla="*/ 2969838 h 2977776"/>
                <a:gd name="connsiteX1" fmla="*/ 1196247 w 3107634"/>
                <a:gd name="connsiteY1" fmla="*/ 0 h 2977776"/>
                <a:gd name="connsiteX2" fmla="*/ 922227 w 3107634"/>
                <a:gd name="connsiteY2" fmla="*/ 134 h 2977776"/>
                <a:gd name="connsiteX3" fmla="*/ 3107634 w 3107634"/>
                <a:gd name="connsiteY3" fmla="*/ 2977776 h 2977776"/>
                <a:gd name="connsiteX4" fmla="*/ 0 w 3107634"/>
                <a:gd name="connsiteY4" fmla="*/ 2969838 h 2977776"/>
                <a:gd name="connsiteX0" fmla="*/ 0 w 3107634"/>
                <a:gd name="connsiteY0" fmla="*/ 2986378 h 2994316"/>
                <a:gd name="connsiteX1" fmla="*/ 927320 w 3107634"/>
                <a:gd name="connsiteY1" fmla="*/ 0 h 2994316"/>
                <a:gd name="connsiteX2" fmla="*/ 922227 w 3107634"/>
                <a:gd name="connsiteY2" fmla="*/ 16674 h 2994316"/>
                <a:gd name="connsiteX3" fmla="*/ 3107634 w 3107634"/>
                <a:gd name="connsiteY3" fmla="*/ 2994316 h 2994316"/>
                <a:gd name="connsiteX4" fmla="*/ 0 w 3107634"/>
                <a:gd name="connsiteY4" fmla="*/ 2986378 h 2994316"/>
                <a:gd name="connsiteX0" fmla="*/ 0 w 3107634"/>
                <a:gd name="connsiteY0" fmla="*/ 3020300 h 3028238"/>
                <a:gd name="connsiteX1" fmla="*/ 927320 w 3107634"/>
                <a:gd name="connsiteY1" fmla="*/ 33922 h 3028238"/>
                <a:gd name="connsiteX2" fmla="*/ 899376 w 3107634"/>
                <a:gd name="connsiteY2" fmla="*/ 0 h 3028238"/>
                <a:gd name="connsiteX3" fmla="*/ 3107634 w 3107634"/>
                <a:gd name="connsiteY3" fmla="*/ 3028238 h 3028238"/>
                <a:gd name="connsiteX4" fmla="*/ 0 w 3107634"/>
                <a:gd name="connsiteY4" fmla="*/ 3020300 h 3028238"/>
                <a:gd name="connsiteX0" fmla="*/ 0 w 3107634"/>
                <a:gd name="connsiteY0" fmla="*/ 2986377 h 2994315"/>
                <a:gd name="connsiteX1" fmla="*/ 927320 w 3107634"/>
                <a:gd name="connsiteY1" fmla="*/ -1 h 2994315"/>
                <a:gd name="connsiteX2" fmla="*/ 1801044 w 3107634"/>
                <a:gd name="connsiteY2" fmla="*/ 770870 h 2994315"/>
                <a:gd name="connsiteX3" fmla="*/ 3107634 w 3107634"/>
                <a:gd name="connsiteY3" fmla="*/ 2994315 h 2994315"/>
                <a:gd name="connsiteX4" fmla="*/ 0 w 3107634"/>
                <a:gd name="connsiteY4" fmla="*/ 2986377 h 2994315"/>
                <a:gd name="connsiteX0" fmla="*/ 0 w 3107634"/>
                <a:gd name="connsiteY0" fmla="*/ 2215506 h 2223444"/>
                <a:gd name="connsiteX1" fmla="*/ 1726911 w 3107634"/>
                <a:gd name="connsiteY1" fmla="*/ 60747 h 2223444"/>
                <a:gd name="connsiteX2" fmla="*/ 1801044 w 3107634"/>
                <a:gd name="connsiteY2" fmla="*/ -1 h 2223444"/>
                <a:gd name="connsiteX3" fmla="*/ 3107634 w 3107634"/>
                <a:gd name="connsiteY3" fmla="*/ 2223444 h 2223444"/>
                <a:gd name="connsiteX4" fmla="*/ 0 w 3107634"/>
                <a:gd name="connsiteY4" fmla="*/ 2215506 h 2223444"/>
                <a:gd name="connsiteX0" fmla="*/ 0 w 3107634"/>
                <a:gd name="connsiteY0" fmla="*/ 2241089 h 2249027"/>
                <a:gd name="connsiteX1" fmla="*/ 1797302 w 3107634"/>
                <a:gd name="connsiteY1" fmla="*/ 0 h 2249027"/>
                <a:gd name="connsiteX2" fmla="*/ 1801044 w 3107634"/>
                <a:gd name="connsiteY2" fmla="*/ 25582 h 2249027"/>
                <a:gd name="connsiteX3" fmla="*/ 3107634 w 3107634"/>
                <a:gd name="connsiteY3" fmla="*/ 2249027 h 2249027"/>
                <a:gd name="connsiteX4" fmla="*/ 0 w 3107634"/>
                <a:gd name="connsiteY4" fmla="*/ 2241089 h 2249027"/>
                <a:gd name="connsiteX0" fmla="*/ 0 w 3138919"/>
                <a:gd name="connsiteY0" fmla="*/ 2241089 h 2241089"/>
                <a:gd name="connsiteX1" fmla="*/ 1797302 w 3138919"/>
                <a:gd name="connsiteY1" fmla="*/ 0 h 2241089"/>
                <a:gd name="connsiteX2" fmla="*/ 1801044 w 3138919"/>
                <a:gd name="connsiteY2" fmla="*/ 25582 h 2241089"/>
                <a:gd name="connsiteX3" fmla="*/ 3138919 w 3138919"/>
                <a:gd name="connsiteY3" fmla="*/ 2187363 h 2241089"/>
                <a:gd name="connsiteX4" fmla="*/ 0 w 3138919"/>
                <a:gd name="connsiteY4" fmla="*/ 2241089 h 2241089"/>
                <a:gd name="connsiteX0" fmla="*/ 0 w 3107634"/>
                <a:gd name="connsiteY0" fmla="*/ 2191761 h 2191761"/>
                <a:gd name="connsiteX1" fmla="*/ 1766017 w 3107634"/>
                <a:gd name="connsiteY1" fmla="*/ 0 h 2191761"/>
                <a:gd name="connsiteX2" fmla="*/ 1769759 w 3107634"/>
                <a:gd name="connsiteY2" fmla="*/ 25582 h 2191761"/>
                <a:gd name="connsiteX3" fmla="*/ 3107634 w 3107634"/>
                <a:gd name="connsiteY3" fmla="*/ 2187363 h 2191761"/>
                <a:gd name="connsiteX4" fmla="*/ 0 w 3107634"/>
                <a:gd name="connsiteY4" fmla="*/ 2191761 h 2191761"/>
                <a:gd name="connsiteX0" fmla="*/ 0 w 3199237"/>
                <a:gd name="connsiteY0" fmla="*/ 2191761 h 2191761"/>
                <a:gd name="connsiteX1" fmla="*/ 1766017 w 3199237"/>
                <a:gd name="connsiteY1" fmla="*/ 0 h 2191761"/>
                <a:gd name="connsiteX2" fmla="*/ 1769759 w 3199237"/>
                <a:gd name="connsiteY2" fmla="*/ 25582 h 2191761"/>
                <a:gd name="connsiteX3" fmla="*/ 3199237 w 3199237"/>
                <a:gd name="connsiteY3" fmla="*/ 2053376 h 2191761"/>
                <a:gd name="connsiteX4" fmla="*/ 0 w 3199237"/>
                <a:gd name="connsiteY4" fmla="*/ 2191761 h 2191761"/>
                <a:gd name="connsiteX0" fmla="*/ 0 w 2863354"/>
                <a:gd name="connsiteY0" fmla="*/ 2102447 h 2102445"/>
                <a:gd name="connsiteX1" fmla="*/ 1430134 w 2863354"/>
                <a:gd name="connsiteY1" fmla="*/ 0 h 2102445"/>
                <a:gd name="connsiteX2" fmla="*/ 1433876 w 2863354"/>
                <a:gd name="connsiteY2" fmla="*/ 25582 h 2102445"/>
                <a:gd name="connsiteX3" fmla="*/ 2863354 w 2863354"/>
                <a:gd name="connsiteY3" fmla="*/ 2053376 h 2102445"/>
                <a:gd name="connsiteX4" fmla="*/ 0 w 2863354"/>
                <a:gd name="connsiteY4" fmla="*/ 2102447 h 2102445"/>
                <a:gd name="connsiteX0" fmla="*/ 0 w 3000760"/>
                <a:gd name="connsiteY0" fmla="*/ 2057785 h 2057785"/>
                <a:gd name="connsiteX1" fmla="*/ 1567540 w 3000760"/>
                <a:gd name="connsiteY1" fmla="*/ 0 h 2057785"/>
                <a:gd name="connsiteX2" fmla="*/ 1571282 w 3000760"/>
                <a:gd name="connsiteY2" fmla="*/ 25582 h 2057785"/>
                <a:gd name="connsiteX3" fmla="*/ 3000760 w 3000760"/>
                <a:gd name="connsiteY3" fmla="*/ 2053376 h 2057785"/>
                <a:gd name="connsiteX4" fmla="*/ 0 w 3000760"/>
                <a:gd name="connsiteY4" fmla="*/ 2057785 h 2057785"/>
                <a:gd name="connsiteX0" fmla="*/ 0 w 3122899"/>
                <a:gd name="connsiteY0" fmla="*/ 2057785 h 2098044"/>
                <a:gd name="connsiteX1" fmla="*/ 1567540 w 3122899"/>
                <a:gd name="connsiteY1" fmla="*/ 0 h 2098044"/>
                <a:gd name="connsiteX2" fmla="*/ 1571282 w 3122899"/>
                <a:gd name="connsiteY2" fmla="*/ 25582 h 2098044"/>
                <a:gd name="connsiteX3" fmla="*/ 3122899 w 3122899"/>
                <a:gd name="connsiteY3" fmla="*/ 2098046 h 2098044"/>
                <a:gd name="connsiteX4" fmla="*/ 0 w 3122899"/>
                <a:gd name="connsiteY4" fmla="*/ 2057785 h 2098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899" h="2098044">
                  <a:moveTo>
                    <a:pt x="0" y="2057785"/>
                  </a:moveTo>
                  <a:lnTo>
                    <a:pt x="1567540" y="0"/>
                  </a:lnTo>
                  <a:lnTo>
                    <a:pt x="1571282" y="25582"/>
                  </a:lnTo>
                  <a:lnTo>
                    <a:pt x="3122899" y="2098046"/>
                  </a:lnTo>
                  <a:lnTo>
                    <a:pt x="0" y="2057785"/>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4276" tIns="62137" rIns="124276" bIns="62137" rtlCol="0" anchor="ctr"/>
            <a:lstStyle/>
            <a:p>
              <a:pPr algn="ctr"/>
              <a:endParaRPr lang="en-US" sz="1835">
                <a:solidFill>
                  <a:srgbClr val="FFFFFF"/>
                </a:solidFill>
              </a:endParaRPr>
            </a:p>
          </p:txBody>
        </p:sp>
      </p:grpSp>
      <p:grpSp>
        <p:nvGrpSpPr>
          <p:cNvPr id="2" name="Group 1"/>
          <p:cNvGrpSpPr/>
          <p:nvPr/>
        </p:nvGrpSpPr>
        <p:grpSpPr>
          <a:xfrm>
            <a:off x="8682418" y="1922108"/>
            <a:ext cx="3553198" cy="2912765"/>
            <a:chOff x="8627013" y="1921473"/>
            <a:chExt cx="3554628" cy="2913937"/>
          </a:xfrm>
        </p:grpSpPr>
        <p:sp>
          <p:nvSpPr>
            <p:cNvPr id="9" name="Rectangle 8"/>
            <p:cNvSpPr/>
            <p:nvPr/>
          </p:nvSpPr>
          <p:spPr bwMode="auto">
            <a:xfrm>
              <a:off x="9154929" y="1921473"/>
              <a:ext cx="3026712" cy="28956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68" name="TextBox 67"/>
            <p:cNvSpPr txBox="1"/>
            <p:nvPr/>
          </p:nvSpPr>
          <p:spPr>
            <a:xfrm>
              <a:off x="9278197" y="2705502"/>
              <a:ext cx="1279340" cy="572464"/>
            </a:xfrm>
            <a:prstGeom prst="rect">
              <a:avLst/>
            </a:prstGeom>
            <a:noFill/>
            <a:ln w="38100">
              <a:solidFill>
                <a:schemeClr val="accent2"/>
              </a:solidFill>
              <a:prstDash val="sysDash"/>
            </a:ln>
            <a:effectLst/>
            <a:scene3d>
              <a:camera prst="orthographicFront">
                <a:rot lat="0" lon="0" rev="0"/>
              </a:camera>
              <a:lightRig rig="twoPt" dir="tl"/>
            </a:scene3d>
            <a:sp3d prstMaterial="flat"/>
          </p:spPr>
          <p:style>
            <a:lnRef idx="0">
              <a:schemeClr val="accent5"/>
            </a:lnRef>
            <a:fillRef idx="3">
              <a:schemeClr val="accent5"/>
            </a:fillRef>
            <a:effectRef idx="3">
              <a:schemeClr val="accent5"/>
            </a:effectRef>
            <a:fontRef idx="minor">
              <a:schemeClr val="lt1"/>
            </a:fontRef>
          </p:style>
          <p:txBody>
            <a:bodyPr wrap="square" lIns="182806" tIns="146246" rIns="182806" bIns="146246" rtlCol="0">
              <a:spAutoFit/>
            </a:bodyPr>
            <a:lstStyle>
              <a:defPPr>
                <a:defRPr lang="en-US"/>
              </a:defPPr>
              <a:lvl1pPr algn="ctr">
                <a:lnSpc>
                  <a:spcPct val="90000"/>
                </a:lnSpc>
                <a:spcAft>
                  <a:spcPts val="600"/>
                </a:spcAft>
                <a:defRPr sz="2000" b="1" i="1">
                  <a:gradFill>
                    <a:gsLst>
                      <a:gs pos="2917">
                        <a:schemeClr val="tx1"/>
                      </a:gs>
                      <a:gs pos="30000">
                        <a:schemeClr val="tx1"/>
                      </a:gs>
                    </a:gsLst>
                    <a:lin ang="5400000" scaled="0"/>
                  </a:gradFill>
                </a:defRPr>
              </a:lvl1pPr>
            </a:lstStyle>
            <a:p>
              <a:r>
                <a:rPr lang="en-US" sz="1999" dirty="0">
                  <a:solidFill>
                    <a:srgbClr val="FFFFFF"/>
                  </a:solidFill>
                </a:rPr>
                <a:t>PaaS</a:t>
              </a:r>
            </a:p>
          </p:txBody>
        </p:sp>
        <p:sp>
          <p:nvSpPr>
            <p:cNvPr id="71" name="TextBox 70"/>
            <p:cNvSpPr txBox="1"/>
            <p:nvPr/>
          </p:nvSpPr>
          <p:spPr>
            <a:xfrm>
              <a:off x="10669599" y="2013318"/>
              <a:ext cx="1399980" cy="572464"/>
            </a:xfrm>
            <a:prstGeom prst="rect">
              <a:avLst/>
            </a:prstGeom>
            <a:noFill/>
            <a:ln w="38100">
              <a:solidFill>
                <a:schemeClr val="accent2"/>
              </a:solidFill>
              <a:prstDash val="sysDash"/>
            </a:ln>
            <a:effectLst/>
            <a:scene3d>
              <a:camera prst="orthographicFront">
                <a:rot lat="0" lon="0" rev="0"/>
              </a:camera>
              <a:lightRig rig="twoPt" dir="tl"/>
            </a:scene3d>
            <a:sp3d prstMaterial="flat"/>
          </p:spPr>
          <p:style>
            <a:lnRef idx="0">
              <a:schemeClr val="accent5"/>
            </a:lnRef>
            <a:fillRef idx="3">
              <a:schemeClr val="accent5"/>
            </a:fillRef>
            <a:effectRef idx="3">
              <a:schemeClr val="accent5"/>
            </a:effectRef>
            <a:fontRef idx="minor">
              <a:schemeClr val="lt1"/>
            </a:fontRef>
          </p:style>
          <p:txBody>
            <a:bodyPr wrap="square" lIns="182806" tIns="146246" rIns="182806" bIns="146246" rtlCol="0">
              <a:spAutoFit/>
            </a:bodyPr>
            <a:lstStyle>
              <a:defPPr>
                <a:defRPr lang="en-US"/>
              </a:defPPr>
              <a:lvl1pPr algn="ctr">
                <a:lnSpc>
                  <a:spcPct val="90000"/>
                </a:lnSpc>
                <a:spcAft>
                  <a:spcPts val="600"/>
                </a:spcAft>
                <a:defRPr sz="2000" b="1" i="1">
                  <a:gradFill>
                    <a:gsLst>
                      <a:gs pos="2917">
                        <a:schemeClr val="tx1"/>
                      </a:gs>
                      <a:gs pos="30000">
                        <a:schemeClr val="tx1"/>
                      </a:gs>
                    </a:gsLst>
                    <a:lin ang="5400000" scaled="0"/>
                  </a:gradFill>
                </a:defRPr>
              </a:lvl1pPr>
            </a:lstStyle>
            <a:p>
              <a:r>
                <a:rPr lang="en-US" sz="1999" dirty="0">
                  <a:solidFill>
                    <a:srgbClr val="FFFFFF"/>
                  </a:solidFill>
                </a:rPr>
                <a:t>NoSQL</a:t>
              </a:r>
            </a:p>
          </p:txBody>
        </p:sp>
        <p:sp>
          <p:nvSpPr>
            <p:cNvPr id="72" name="TextBox 71"/>
            <p:cNvSpPr txBox="1"/>
            <p:nvPr/>
          </p:nvSpPr>
          <p:spPr>
            <a:xfrm>
              <a:off x="10669599" y="2701054"/>
              <a:ext cx="1399980" cy="572464"/>
            </a:xfrm>
            <a:prstGeom prst="rect">
              <a:avLst/>
            </a:prstGeom>
            <a:noFill/>
            <a:ln w="38100">
              <a:solidFill>
                <a:schemeClr val="accent2"/>
              </a:solidFill>
              <a:prstDash val="sysDash"/>
            </a:ln>
            <a:effectLst/>
            <a:scene3d>
              <a:camera prst="orthographicFront">
                <a:rot lat="0" lon="0" rev="0"/>
              </a:camera>
              <a:lightRig rig="twoPt" dir="tl"/>
            </a:scene3d>
            <a:sp3d prstMaterial="flat"/>
          </p:spPr>
          <p:style>
            <a:lnRef idx="0">
              <a:schemeClr val="accent5"/>
            </a:lnRef>
            <a:fillRef idx="3">
              <a:schemeClr val="accent5"/>
            </a:fillRef>
            <a:effectRef idx="3">
              <a:schemeClr val="accent5"/>
            </a:effectRef>
            <a:fontRef idx="minor">
              <a:schemeClr val="lt1"/>
            </a:fontRef>
          </p:style>
          <p:txBody>
            <a:bodyPr wrap="square" lIns="182806" tIns="146246" rIns="182806" bIns="146246" rtlCol="0">
              <a:spAutoFit/>
            </a:bodyPr>
            <a:lstStyle>
              <a:defPPr>
                <a:defRPr lang="en-US"/>
              </a:defPPr>
              <a:lvl1pPr algn="ctr">
                <a:lnSpc>
                  <a:spcPct val="90000"/>
                </a:lnSpc>
                <a:spcAft>
                  <a:spcPts val="600"/>
                </a:spcAft>
                <a:defRPr sz="2000" b="1" i="1">
                  <a:gradFill>
                    <a:gsLst>
                      <a:gs pos="2917">
                        <a:schemeClr val="tx1"/>
                      </a:gs>
                      <a:gs pos="30000">
                        <a:schemeClr val="tx1"/>
                      </a:gs>
                    </a:gsLst>
                    <a:lin ang="5400000" scaled="0"/>
                  </a:gradFill>
                </a:defRPr>
              </a:lvl1pPr>
            </a:lstStyle>
            <a:p>
              <a:r>
                <a:rPr lang="en-US" sz="1999" dirty="0">
                  <a:solidFill>
                    <a:srgbClr val="FFFFFF"/>
                  </a:solidFill>
                </a:rPr>
                <a:t>Identity</a:t>
              </a:r>
            </a:p>
          </p:txBody>
        </p:sp>
        <p:sp>
          <p:nvSpPr>
            <p:cNvPr id="73" name="TextBox 72"/>
            <p:cNvSpPr txBox="1"/>
            <p:nvPr/>
          </p:nvSpPr>
          <p:spPr>
            <a:xfrm>
              <a:off x="10669599" y="3424972"/>
              <a:ext cx="1399980" cy="572464"/>
            </a:xfrm>
            <a:prstGeom prst="rect">
              <a:avLst/>
            </a:prstGeom>
            <a:noFill/>
            <a:ln w="38100">
              <a:solidFill>
                <a:schemeClr val="accent2"/>
              </a:solidFill>
              <a:prstDash val="sysDash"/>
            </a:ln>
            <a:effectLst/>
            <a:scene3d>
              <a:camera prst="orthographicFront">
                <a:rot lat="0" lon="0" rev="0"/>
              </a:camera>
              <a:lightRig rig="twoPt" dir="tl"/>
            </a:scene3d>
            <a:sp3d prstMaterial="flat"/>
          </p:spPr>
          <p:style>
            <a:lnRef idx="0">
              <a:schemeClr val="accent5"/>
            </a:lnRef>
            <a:fillRef idx="3">
              <a:schemeClr val="accent5"/>
            </a:fillRef>
            <a:effectRef idx="3">
              <a:schemeClr val="accent5"/>
            </a:effectRef>
            <a:fontRef idx="minor">
              <a:schemeClr val="lt1"/>
            </a:fontRef>
          </p:style>
          <p:txBody>
            <a:bodyPr wrap="square" lIns="182806" tIns="146246" rIns="182806" bIns="146246" rtlCol="0">
              <a:spAutoFit/>
            </a:bodyPr>
            <a:lstStyle>
              <a:defPPr>
                <a:defRPr lang="en-US"/>
              </a:defPPr>
              <a:lvl1pPr algn="ctr">
                <a:lnSpc>
                  <a:spcPct val="90000"/>
                </a:lnSpc>
                <a:spcAft>
                  <a:spcPts val="600"/>
                </a:spcAft>
                <a:defRPr sz="2000" b="1" i="1">
                  <a:gradFill>
                    <a:gsLst>
                      <a:gs pos="2917">
                        <a:schemeClr val="tx1"/>
                      </a:gs>
                      <a:gs pos="30000">
                        <a:schemeClr val="tx1"/>
                      </a:gs>
                    </a:gsLst>
                    <a:lin ang="5400000" scaled="0"/>
                  </a:gradFill>
                </a:defRPr>
              </a:lvl1pPr>
            </a:lstStyle>
            <a:p>
              <a:r>
                <a:rPr lang="en-US" sz="1999" dirty="0" smtClean="0">
                  <a:solidFill>
                    <a:srgbClr val="FFFFFF"/>
                  </a:solidFill>
                </a:rPr>
                <a:t>ML</a:t>
              </a:r>
              <a:endParaRPr lang="en-US" sz="1999" dirty="0">
                <a:solidFill>
                  <a:srgbClr val="FFFFFF"/>
                </a:solidFill>
              </a:endParaRPr>
            </a:p>
          </p:txBody>
        </p:sp>
        <p:sp>
          <p:nvSpPr>
            <p:cNvPr id="74" name="Trapezoid 3"/>
            <p:cNvSpPr/>
            <p:nvPr/>
          </p:nvSpPr>
          <p:spPr>
            <a:xfrm rot="16200000">
              <a:off x="7451985" y="3122767"/>
              <a:ext cx="2887671" cy="537615"/>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107634"/>
                <a:gd name="connsiteY0" fmla="*/ 2969838 h 2977776"/>
                <a:gd name="connsiteX1" fmla="*/ 1196247 w 3107634"/>
                <a:gd name="connsiteY1" fmla="*/ 0 h 2977776"/>
                <a:gd name="connsiteX2" fmla="*/ 922227 w 3107634"/>
                <a:gd name="connsiteY2" fmla="*/ 134 h 2977776"/>
                <a:gd name="connsiteX3" fmla="*/ 3107634 w 3107634"/>
                <a:gd name="connsiteY3" fmla="*/ 2977776 h 2977776"/>
                <a:gd name="connsiteX4" fmla="*/ 0 w 3107634"/>
                <a:gd name="connsiteY4" fmla="*/ 2969838 h 2977776"/>
                <a:gd name="connsiteX0" fmla="*/ 0 w 3107634"/>
                <a:gd name="connsiteY0" fmla="*/ 2986378 h 2994316"/>
                <a:gd name="connsiteX1" fmla="*/ 927320 w 3107634"/>
                <a:gd name="connsiteY1" fmla="*/ 0 h 2994316"/>
                <a:gd name="connsiteX2" fmla="*/ 922227 w 3107634"/>
                <a:gd name="connsiteY2" fmla="*/ 16674 h 2994316"/>
                <a:gd name="connsiteX3" fmla="*/ 3107634 w 3107634"/>
                <a:gd name="connsiteY3" fmla="*/ 2994316 h 2994316"/>
                <a:gd name="connsiteX4" fmla="*/ 0 w 3107634"/>
                <a:gd name="connsiteY4" fmla="*/ 2986378 h 2994316"/>
                <a:gd name="connsiteX0" fmla="*/ 0 w 3107634"/>
                <a:gd name="connsiteY0" fmla="*/ 3020300 h 3028238"/>
                <a:gd name="connsiteX1" fmla="*/ 927320 w 3107634"/>
                <a:gd name="connsiteY1" fmla="*/ 33922 h 3028238"/>
                <a:gd name="connsiteX2" fmla="*/ 899376 w 3107634"/>
                <a:gd name="connsiteY2" fmla="*/ 0 h 3028238"/>
                <a:gd name="connsiteX3" fmla="*/ 3107634 w 3107634"/>
                <a:gd name="connsiteY3" fmla="*/ 3028238 h 3028238"/>
                <a:gd name="connsiteX4" fmla="*/ 0 w 3107634"/>
                <a:gd name="connsiteY4" fmla="*/ 3020300 h 3028238"/>
                <a:gd name="connsiteX0" fmla="*/ 0 w 3107634"/>
                <a:gd name="connsiteY0" fmla="*/ 2986377 h 2994315"/>
                <a:gd name="connsiteX1" fmla="*/ 927320 w 3107634"/>
                <a:gd name="connsiteY1" fmla="*/ -1 h 2994315"/>
                <a:gd name="connsiteX2" fmla="*/ 1801044 w 3107634"/>
                <a:gd name="connsiteY2" fmla="*/ 770870 h 2994315"/>
                <a:gd name="connsiteX3" fmla="*/ 3107634 w 3107634"/>
                <a:gd name="connsiteY3" fmla="*/ 2994315 h 2994315"/>
                <a:gd name="connsiteX4" fmla="*/ 0 w 3107634"/>
                <a:gd name="connsiteY4" fmla="*/ 2986377 h 2994315"/>
                <a:gd name="connsiteX0" fmla="*/ 0 w 3107634"/>
                <a:gd name="connsiteY0" fmla="*/ 2215506 h 2223444"/>
                <a:gd name="connsiteX1" fmla="*/ 1726911 w 3107634"/>
                <a:gd name="connsiteY1" fmla="*/ 60747 h 2223444"/>
                <a:gd name="connsiteX2" fmla="*/ 1801044 w 3107634"/>
                <a:gd name="connsiteY2" fmla="*/ -1 h 2223444"/>
                <a:gd name="connsiteX3" fmla="*/ 3107634 w 3107634"/>
                <a:gd name="connsiteY3" fmla="*/ 2223444 h 2223444"/>
                <a:gd name="connsiteX4" fmla="*/ 0 w 3107634"/>
                <a:gd name="connsiteY4" fmla="*/ 2215506 h 2223444"/>
                <a:gd name="connsiteX0" fmla="*/ 0 w 3107634"/>
                <a:gd name="connsiteY0" fmla="*/ 2241089 h 2249027"/>
                <a:gd name="connsiteX1" fmla="*/ 1797302 w 3107634"/>
                <a:gd name="connsiteY1" fmla="*/ 0 h 2249027"/>
                <a:gd name="connsiteX2" fmla="*/ 1801044 w 3107634"/>
                <a:gd name="connsiteY2" fmla="*/ 25582 h 2249027"/>
                <a:gd name="connsiteX3" fmla="*/ 3107634 w 3107634"/>
                <a:gd name="connsiteY3" fmla="*/ 2249027 h 2249027"/>
                <a:gd name="connsiteX4" fmla="*/ 0 w 3107634"/>
                <a:gd name="connsiteY4" fmla="*/ 2241089 h 2249027"/>
                <a:gd name="connsiteX0" fmla="*/ 0 w 3138919"/>
                <a:gd name="connsiteY0" fmla="*/ 2241089 h 2241089"/>
                <a:gd name="connsiteX1" fmla="*/ 1797302 w 3138919"/>
                <a:gd name="connsiteY1" fmla="*/ 0 h 2241089"/>
                <a:gd name="connsiteX2" fmla="*/ 1801044 w 3138919"/>
                <a:gd name="connsiteY2" fmla="*/ 25582 h 2241089"/>
                <a:gd name="connsiteX3" fmla="*/ 3138919 w 3138919"/>
                <a:gd name="connsiteY3" fmla="*/ 2187363 h 2241089"/>
                <a:gd name="connsiteX4" fmla="*/ 0 w 3138919"/>
                <a:gd name="connsiteY4" fmla="*/ 2241089 h 2241089"/>
                <a:gd name="connsiteX0" fmla="*/ 0 w 3107634"/>
                <a:gd name="connsiteY0" fmla="*/ 2191761 h 2191761"/>
                <a:gd name="connsiteX1" fmla="*/ 1766017 w 3107634"/>
                <a:gd name="connsiteY1" fmla="*/ 0 h 2191761"/>
                <a:gd name="connsiteX2" fmla="*/ 1769759 w 3107634"/>
                <a:gd name="connsiteY2" fmla="*/ 25582 h 2191761"/>
                <a:gd name="connsiteX3" fmla="*/ 3107634 w 3107634"/>
                <a:gd name="connsiteY3" fmla="*/ 2187363 h 2191761"/>
                <a:gd name="connsiteX4" fmla="*/ 0 w 3107634"/>
                <a:gd name="connsiteY4" fmla="*/ 2191761 h 2191761"/>
                <a:gd name="connsiteX0" fmla="*/ 0 w 3296383"/>
                <a:gd name="connsiteY0" fmla="*/ 2191761 h 2232029"/>
                <a:gd name="connsiteX1" fmla="*/ 1766017 w 3296383"/>
                <a:gd name="connsiteY1" fmla="*/ 0 h 2232029"/>
                <a:gd name="connsiteX2" fmla="*/ 1769759 w 3296383"/>
                <a:gd name="connsiteY2" fmla="*/ 25582 h 2232029"/>
                <a:gd name="connsiteX3" fmla="*/ 3296383 w 3296383"/>
                <a:gd name="connsiteY3" fmla="*/ 2232029 h 2232029"/>
                <a:gd name="connsiteX4" fmla="*/ 0 w 3296383"/>
                <a:gd name="connsiteY4" fmla="*/ 2191761 h 2232029"/>
                <a:gd name="connsiteX0" fmla="*/ 0 w 3154822"/>
                <a:gd name="connsiteY0" fmla="*/ 2057783 h 2232029"/>
                <a:gd name="connsiteX1" fmla="*/ 1624456 w 3154822"/>
                <a:gd name="connsiteY1" fmla="*/ 0 h 2232029"/>
                <a:gd name="connsiteX2" fmla="*/ 1628198 w 3154822"/>
                <a:gd name="connsiteY2" fmla="*/ 25582 h 2232029"/>
                <a:gd name="connsiteX3" fmla="*/ 3154822 w 3154822"/>
                <a:gd name="connsiteY3" fmla="*/ 2232029 h 2232029"/>
                <a:gd name="connsiteX4" fmla="*/ 0 w 3154822"/>
                <a:gd name="connsiteY4" fmla="*/ 2057783 h 2232029"/>
                <a:gd name="connsiteX0" fmla="*/ 0 w 3166619"/>
                <a:gd name="connsiteY0" fmla="*/ 2191770 h 2232029"/>
                <a:gd name="connsiteX1" fmla="*/ 1636253 w 3166619"/>
                <a:gd name="connsiteY1" fmla="*/ 0 h 2232029"/>
                <a:gd name="connsiteX2" fmla="*/ 1639995 w 3166619"/>
                <a:gd name="connsiteY2" fmla="*/ 25582 h 2232029"/>
                <a:gd name="connsiteX3" fmla="*/ 3166619 w 3166619"/>
                <a:gd name="connsiteY3" fmla="*/ 2232029 h 2232029"/>
                <a:gd name="connsiteX4" fmla="*/ 0 w 3166619"/>
                <a:gd name="connsiteY4" fmla="*/ 2191770 h 2232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619" h="2232029">
                  <a:moveTo>
                    <a:pt x="0" y="2191770"/>
                  </a:moveTo>
                  <a:lnTo>
                    <a:pt x="1636253" y="0"/>
                  </a:lnTo>
                  <a:lnTo>
                    <a:pt x="1639995" y="25582"/>
                  </a:lnTo>
                  <a:lnTo>
                    <a:pt x="3166619" y="2232029"/>
                  </a:lnTo>
                  <a:lnTo>
                    <a:pt x="0" y="2191770"/>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4276" tIns="62137" rIns="124276" bIns="62137" rtlCol="0" anchor="ctr"/>
            <a:lstStyle/>
            <a:p>
              <a:pPr algn="ctr"/>
              <a:endParaRPr lang="en-US" sz="1835">
                <a:solidFill>
                  <a:srgbClr val="FFFFFF"/>
                </a:solidFill>
              </a:endParaRPr>
            </a:p>
          </p:txBody>
        </p:sp>
        <p:sp>
          <p:nvSpPr>
            <p:cNvPr id="36" name="Rectangle 35"/>
            <p:cNvSpPr/>
            <p:nvPr/>
          </p:nvSpPr>
          <p:spPr bwMode="auto">
            <a:xfrm>
              <a:off x="9258096" y="2024433"/>
              <a:ext cx="1318035" cy="572464"/>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37" name="TextBox 36"/>
            <p:cNvSpPr txBox="1"/>
            <p:nvPr/>
          </p:nvSpPr>
          <p:spPr>
            <a:xfrm>
              <a:off x="9258096" y="2024432"/>
              <a:ext cx="1318036" cy="582100"/>
            </a:xfrm>
            <a:prstGeom prst="rect">
              <a:avLst/>
            </a:prstGeom>
          </p:spPr>
          <p:style>
            <a:lnRef idx="1">
              <a:schemeClr val="accent2"/>
            </a:lnRef>
            <a:fillRef idx="3">
              <a:schemeClr val="accent2"/>
            </a:fillRef>
            <a:effectRef idx="2">
              <a:schemeClr val="accent2"/>
            </a:effectRef>
            <a:fontRef idx="minor">
              <a:schemeClr val="lt1"/>
            </a:fontRef>
          </p:style>
          <p:txBody>
            <a:bodyPr wrap="square" lIns="182806" tIns="146246" rIns="182806" bIns="91403" rtlCol="0" anchor="ctr" anchorCtr="0">
              <a:noAutofit/>
            </a:bodyPr>
            <a:lstStyle/>
            <a:p>
              <a:pPr algn="ctr">
                <a:lnSpc>
                  <a:spcPts val="1000"/>
                </a:lnSpc>
                <a:spcAft>
                  <a:spcPts val="600"/>
                </a:spcAft>
              </a:pPr>
              <a:r>
                <a:rPr lang="en-US" sz="1399" b="1" i="1" dirty="0">
                  <a:solidFill>
                    <a:srgbClr val="FFFFFF"/>
                  </a:solidFill>
                </a:rPr>
                <a:t>Compute</a:t>
              </a:r>
            </a:p>
          </p:txBody>
        </p:sp>
        <p:sp>
          <p:nvSpPr>
            <p:cNvPr id="39" name="Rectangle 38"/>
            <p:cNvSpPr/>
            <p:nvPr/>
          </p:nvSpPr>
          <p:spPr bwMode="auto">
            <a:xfrm>
              <a:off x="9260884" y="3397366"/>
              <a:ext cx="1318035" cy="572464"/>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40" name="TextBox 39"/>
            <p:cNvSpPr txBox="1"/>
            <p:nvPr/>
          </p:nvSpPr>
          <p:spPr>
            <a:xfrm>
              <a:off x="9260884" y="3397365"/>
              <a:ext cx="1318036" cy="572465"/>
            </a:xfrm>
            <a:prstGeom prst="rect">
              <a:avLst/>
            </a:prstGeom>
          </p:spPr>
          <p:style>
            <a:lnRef idx="1">
              <a:schemeClr val="accent2"/>
            </a:lnRef>
            <a:fillRef idx="3">
              <a:schemeClr val="accent2"/>
            </a:fillRef>
            <a:effectRef idx="2">
              <a:schemeClr val="accent2"/>
            </a:effectRef>
            <a:fontRef idx="minor">
              <a:schemeClr val="lt1"/>
            </a:fontRef>
          </p:style>
          <p:txBody>
            <a:bodyPr wrap="square" lIns="182806" tIns="146246" rIns="182806" bIns="91403" rtlCol="0" anchor="ctr" anchorCtr="0">
              <a:noAutofit/>
            </a:bodyPr>
            <a:lstStyle>
              <a:defPPr>
                <a:defRPr lang="en-US"/>
              </a:defPPr>
              <a:lvl1pPr algn="ctr">
                <a:lnSpc>
                  <a:spcPts val="1000"/>
                </a:lnSpc>
                <a:spcAft>
                  <a:spcPts val="600"/>
                </a:spcAft>
                <a:defRPr sz="1400" b="1" i="1">
                  <a:gradFill>
                    <a:gsLst>
                      <a:gs pos="2917">
                        <a:schemeClr val="tx1"/>
                      </a:gs>
                      <a:gs pos="30000">
                        <a:schemeClr val="tx1"/>
                      </a:gs>
                    </a:gsLst>
                    <a:lin ang="5400000" scaled="0"/>
                  </a:gradFill>
                </a:defRPr>
              </a:lvl1pPr>
            </a:lstStyle>
            <a:p>
              <a:r>
                <a:rPr lang="en-US" sz="1399" dirty="0">
                  <a:solidFill>
                    <a:srgbClr val="FFFFFF"/>
                  </a:solidFill>
                </a:rPr>
                <a:t>Object </a:t>
              </a:r>
            </a:p>
            <a:p>
              <a:r>
                <a:rPr lang="en-US" sz="1399" dirty="0">
                  <a:solidFill>
                    <a:srgbClr val="FFFFFF"/>
                  </a:solidFill>
                </a:rPr>
                <a:t>Storage</a:t>
              </a:r>
            </a:p>
          </p:txBody>
        </p:sp>
        <p:sp>
          <p:nvSpPr>
            <p:cNvPr id="41" name="TextBox 40"/>
            <p:cNvSpPr txBox="1"/>
            <p:nvPr/>
          </p:nvSpPr>
          <p:spPr>
            <a:xfrm>
              <a:off x="10700560" y="4106862"/>
              <a:ext cx="1318035" cy="572464"/>
            </a:xfrm>
            <a:prstGeom prst="rect">
              <a:avLst/>
            </a:prstGeom>
            <a:noFill/>
            <a:ln w="38100">
              <a:solidFill>
                <a:schemeClr val="accent2"/>
              </a:solidFill>
              <a:prstDash val="sysDash"/>
            </a:ln>
            <a:effectLst/>
            <a:scene3d>
              <a:camera prst="orthographicFront">
                <a:rot lat="0" lon="0" rev="0"/>
              </a:camera>
              <a:lightRig rig="twoPt" dir="tl"/>
            </a:scene3d>
            <a:sp3d prstMaterial="flat"/>
          </p:spPr>
          <p:style>
            <a:lnRef idx="0">
              <a:schemeClr val="accent5"/>
            </a:lnRef>
            <a:fillRef idx="3">
              <a:schemeClr val="accent5"/>
            </a:fillRef>
            <a:effectRef idx="3">
              <a:schemeClr val="accent5"/>
            </a:effectRef>
            <a:fontRef idx="minor">
              <a:schemeClr val="lt1"/>
            </a:fontRef>
          </p:style>
          <p:txBody>
            <a:bodyPr wrap="square" lIns="182806" tIns="146246" rIns="182806" bIns="146246" rtlCol="0">
              <a:spAutoFit/>
            </a:bodyPr>
            <a:lstStyle>
              <a:defPPr>
                <a:defRPr lang="en-US"/>
              </a:defPPr>
              <a:lvl1pPr algn="ctr">
                <a:lnSpc>
                  <a:spcPct val="90000"/>
                </a:lnSpc>
                <a:spcAft>
                  <a:spcPts val="600"/>
                </a:spcAft>
                <a:defRPr sz="2000" b="1" i="1">
                  <a:gradFill>
                    <a:gsLst>
                      <a:gs pos="2917">
                        <a:schemeClr val="tx1"/>
                      </a:gs>
                      <a:gs pos="30000">
                        <a:schemeClr val="tx1"/>
                      </a:gs>
                    </a:gsLst>
                    <a:lin ang="5400000" scaled="0"/>
                  </a:gradFill>
                </a:defRPr>
              </a:lvl1pPr>
            </a:lstStyle>
            <a:p>
              <a:r>
                <a:rPr lang="en-US" sz="1999" dirty="0">
                  <a:solidFill>
                    <a:srgbClr val="FFFFFF"/>
                  </a:solidFill>
                </a:rPr>
                <a:t>. . .</a:t>
              </a:r>
            </a:p>
          </p:txBody>
        </p:sp>
        <p:sp>
          <p:nvSpPr>
            <p:cNvPr id="42" name="Rectangle 41"/>
            <p:cNvSpPr/>
            <p:nvPr/>
          </p:nvSpPr>
          <p:spPr bwMode="auto">
            <a:xfrm>
              <a:off x="9258095" y="4086987"/>
              <a:ext cx="1318035" cy="572464"/>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47" name="TextBox 46"/>
            <p:cNvSpPr txBox="1"/>
            <p:nvPr/>
          </p:nvSpPr>
          <p:spPr>
            <a:xfrm>
              <a:off x="9258095" y="4086986"/>
              <a:ext cx="1318036" cy="590169"/>
            </a:xfrm>
            <a:prstGeom prst="rect">
              <a:avLst/>
            </a:prstGeom>
          </p:spPr>
          <p:style>
            <a:lnRef idx="1">
              <a:schemeClr val="accent2"/>
            </a:lnRef>
            <a:fillRef idx="3">
              <a:schemeClr val="accent2"/>
            </a:fillRef>
            <a:effectRef idx="2">
              <a:schemeClr val="accent2"/>
            </a:effectRef>
            <a:fontRef idx="minor">
              <a:schemeClr val="lt1"/>
            </a:fontRef>
          </p:style>
          <p:txBody>
            <a:bodyPr wrap="square" lIns="182806" tIns="146246" rIns="182806" bIns="146246" rtlCol="0" anchor="ctr" anchorCtr="0">
              <a:noAutofit/>
            </a:bodyPr>
            <a:lstStyle>
              <a:defPPr>
                <a:defRPr lang="en-US"/>
              </a:defPPr>
              <a:lvl1pPr algn="ctr">
                <a:lnSpc>
                  <a:spcPts val="1000"/>
                </a:lnSpc>
                <a:spcAft>
                  <a:spcPts val="600"/>
                </a:spcAft>
                <a:defRPr sz="1400" b="1" i="1">
                  <a:gradFill>
                    <a:gsLst>
                      <a:gs pos="2917">
                        <a:schemeClr val="tx1"/>
                      </a:gs>
                      <a:gs pos="30000">
                        <a:schemeClr val="tx1"/>
                      </a:gs>
                    </a:gsLst>
                    <a:lin ang="5400000" scaled="0"/>
                  </a:gradFill>
                </a:defRPr>
              </a:lvl1pPr>
            </a:lstStyle>
            <a:p>
              <a:r>
                <a:rPr lang="en-US" sz="1399" dirty="0">
                  <a:solidFill>
                    <a:srgbClr val="FFFFFF"/>
                  </a:solidFill>
                </a:rPr>
                <a:t>Database</a:t>
              </a:r>
            </a:p>
          </p:txBody>
        </p:sp>
      </p:grpSp>
      <p:cxnSp>
        <p:nvCxnSpPr>
          <p:cNvPr id="50" name="Straight Arrow Connector 49"/>
          <p:cNvCxnSpPr>
            <a:stCxn id="60" idx="0"/>
            <a:endCxn id="66" idx="2"/>
          </p:cNvCxnSpPr>
          <p:nvPr/>
        </p:nvCxnSpPr>
        <p:spPr>
          <a:xfrm flipV="1">
            <a:off x="4431360" y="3878109"/>
            <a:ext cx="1293914" cy="1386027"/>
          </a:xfrm>
          <a:prstGeom prst="straightConnector1">
            <a:avLst/>
          </a:prstGeom>
          <a:ln w="34925">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59" name="Oval 58"/>
          <p:cNvSpPr/>
          <p:nvPr/>
        </p:nvSpPr>
        <p:spPr bwMode="auto">
          <a:xfrm>
            <a:off x="2849315" y="2449166"/>
            <a:ext cx="2437420" cy="1153984"/>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60" name="Rounded Rectangle 59"/>
          <p:cNvSpPr/>
          <p:nvPr/>
        </p:nvSpPr>
        <p:spPr bwMode="auto">
          <a:xfrm>
            <a:off x="3288820" y="5264135"/>
            <a:ext cx="2285080" cy="1071529"/>
          </a:xfrm>
          <a:prstGeom prst="roundRect">
            <a:avLst/>
          </a:prstGeom>
          <a:noFill/>
          <a:ln w="25400">
            <a:solidFill>
              <a:schemeClr val="accent4"/>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61" name="TextBox 60"/>
          <p:cNvSpPr txBox="1"/>
          <p:nvPr/>
        </p:nvSpPr>
        <p:spPr>
          <a:xfrm>
            <a:off x="3015965" y="2562257"/>
            <a:ext cx="2118431" cy="860112"/>
          </a:xfrm>
          <a:prstGeom prst="rect">
            <a:avLst/>
          </a:prstGeom>
          <a:noFill/>
        </p:spPr>
        <p:txBody>
          <a:bodyPr wrap="square" lIns="182806" tIns="146246" rIns="182806" bIns="146246" rtlCol="0">
            <a:spAutoFit/>
          </a:bodyPr>
          <a:lstStyle/>
          <a:p>
            <a:pPr algn="ctr">
              <a:lnSpc>
                <a:spcPct val="90000"/>
              </a:lnSpc>
              <a:spcAft>
                <a:spcPts val="600"/>
              </a:spcAft>
            </a:pPr>
            <a:r>
              <a:rPr lang="en-US" sz="1999" b="1" dirty="0">
                <a:solidFill>
                  <a:srgbClr val="FFFFFF"/>
                </a:solidFill>
              </a:rPr>
              <a:t>SaaS Applications</a:t>
            </a:r>
          </a:p>
        </p:txBody>
      </p:sp>
      <p:sp>
        <p:nvSpPr>
          <p:cNvPr id="62" name="Oval 61"/>
          <p:cNvSpPr/>
          <p:nvPr/>
        </p:nvSpPr>
        <p:spPr bwMode="auto">
          <a:xfrm>
            <a:off x="5817595" y="2078880"/>
            <a:ext cx="2437420" cy="9437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63" name="TextBox 62"/>
          <p:cNvSpPr txBox="1"/>
          <p:nvPr/>
        </p:nvSpPr>
        <p:spPr>
          <a:xfrm>
            <a:off x="5984245" y="2050045"/>
            <a:ext cx="2118431" cy="938588"/>
          </a:xfrm>
          <a:prstGeom prst="rect">
            <a:avLst/>
          </a:prstGeom>
          <a:noFill/>
        </p:spPr>
        <p:txBody>
          <a:bodyPr wrap="square" lIns="182806" tIns="146246" rIns="182806" bIns="146246" rtlCol="0">
            <a:spAutoFit/>
          </a:bodyPr>
          <a:lstStyle/>
          <a:p>
            <a:pPr algn="ctr">
              <a:lnSpc>
                <a:spcPct val="90000"/>
              </a:lnSpc>
              <a:spcAft>
                <a:spcPts val="600"/>
              </a:spcAft>
            </a:pPr>
            <a:r>
              <a:rPr lang="en-US" sz="1999" b="1" dirty="0">
                <a:solidFill>
                  <a:srgbClr val="FFFFFF"/>
                </a:solidFill>
              </a:rPr>
              <a:t>Custom</a:t>
            </a:r>
          </a:p>
          <a:p>
            <a:pPr algn="ctr">
              <a:lnSpc>
                <a:spcPct val="90000"/>
              </a:lnSpc>
              <a:spcAft>
                <a:spcPts val="600"/>
              </a:spcAft>
            </a:pPr>
            <a:r>
              <a:rPr lang="en-US" sz="1999" b="1" dirty="0">
                <a:solidFill>
                  <a:srgbClr val="FFFFFF"/>
                </a:solidFill>
              </a:rPr>
              <a:t>Applications</a:t>
            </a:r>
          </a:p>
        </p:txBody>
      </p:sp>
      <p:sp>
        <p:nvSpPr>
          <p:cNvPr id="64" name="Rectangle 63"/>
          <p:cNvSpPr/>
          <p:nvPr/>
        </p:nvSpPr>
        <p:spPr bwMode="auto">
          <a:xfrm>
            <a:off x="5665256" y="3087409"/>
            <a:ext cx="2788882" cy="515741"/>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65" name="TextBox 64"/>
          <p:cNvSpPr txBox="1"/>
          <p:nvPr/>
        </p:nvSpPr>
        <p:spPr>
          <a:xfrm>
            <a:off x="5453385" y="3076108"/>
            <a:ext cx="3211874" cy="572233"/>
          </a:xfrm>
          <a:prstGeom prst="rect">
            <a:avLst/>
          </a:prstGeom>
        </p:spPr>
        <p:style>
          <a:lnRef idx="1">
            <a:schemeClr val="accent2"/>
          </a:lnRef>
          <a:fillRef idx="3">
            <a:schemeClr val="accent2"/>
          </a:fillRef>
          <a:effectRef idx="2">
            <a:schemeClr val="accent2"/>
          </a:effectRef>
          <a:fontRef idx="minor">
            <a:schemeClr val="lt1"/>
          </a:fontRef>
        </p:style>
        <p:txBody>
          <a:bodyPr wrap="square" lIns="182806" tIns="146246" rIns="182806" bIns="146246" rtlCol="0">
            <a:spAutoFit/>
          </a:bodyPr>
          <a:lstStyle/>
          <a:p>
            <a:pPr algn="ctr">
              <a:lnSpc>
                <a:spcPct val="90000"/>
              </a:lnSpc>
              <a:spcAft>
                <a:spcPts val="600"/>
              </a:spcAft>
            </a:pPr>
            <a:r>
              <a:rPr lang="en-US" sz="1999" b="1" i="1" dirty="0">
                <a:solidFill>
                  <a:srgbClr val="FFFFFF"/>
                </a:solidFill>
              </a:rPr>
              <a:t>OpenStack</a:t>
            </a:r>
          </a:p>
        </p:txBody>
      </p:sp>
      <p:sp>
        <p:nvSpPr>
          <p:cNvPr id="66" name="Rounded Rectangle 65"/>
          <p:cNvSpPr/>
          <p:nvPr/>
        </p:nvSpPr>
        <p:spPr bwMode="auto">
          <a:xfrm>
            <a:off x="2662346" y="1922108"/>
            <a:ext cx="6125854" cy="1956002"/>
          </a:xfrm>
          <a:prstGeom prst="roundRect">
            <a:avLst/>
          </a:prstGeom>
          <a:noFill/>
          <a:ln w="25400">
            <a:solidFill>
              <a:schemeClr val="accent4"/>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67" name="Rounded Rectangle 66"/>
          <p:cNvSpPr/>
          <p:nvPr/>
        </p:nvSpPr>
        <p:spPr bwMode="auto">
          <a:xfrm>
            <a:off x="3528304" y="5472474"/>
            <a:ext cx="1789493" cy="653985"/>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r>
              <a:rPr lang="en-US" sz="1999" b="1" dirty="0">
                <a:solidFill>
                  <a:srgbClr val="FFFFFF"/>
                </a:solidFill>
              </a:rPr>
              <a:t>Clients</a:t>
            </a:r>
          </a:p>
        </p:txBody>
      </p:sp>
      <p:grpSp>
        <p:nvGrpSpPr>
          <p:cNvPr id="69" name="Group 68"/>
          <p:cNvGrpSpPr/>
          <p:nvPr/>
        </p:nvGrpSpPr>
        <p:grpSpPr>
          <a:xfrm>
            <a:off x="168434" y="1915662"/>
            <a:ext cx="2680569" cy="2970605"/>
            <a:chOff x="165999" y="1915026"/>
            <a:chExt cx="2681647" cy="2971800"/>
          </a:xfrm>
        </p:grpSpPr>
        <p:sp>
          <p:nvSpPr>
            <p:cNvPr id="70" name="Rectangle 69"/>
            <p:cNvSpPr/>
            <p:nvPr/>
          </p:nvSpPr>
          <p:spPr bwMode="auto">
            <a:xfrm>
              <a:off x="165999" y="1915026"/>
              <a:ext cx="2269284" cy="29718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75" name="TextBox 74"/>
            <p:cNvSpPr txBox="1"/>
            <p:nvPr/>
          </p:nvSpPr>
          <p:spPr>
            <a:xfrm>
              <a:off x="286588" y="2765245"/>
              <a:ext cx="2018535" cy="570439"/>
            </a:xfrm>
            <a:prstGeom prst="rect">
              <a:avLst/>
            </a:prstGeom>
            <a:noFill/>
            <a:ln w="38100">
              <a:solidFill>
                <a:schemeClr val="accent6">
                  <a:lumMod val="75000"/>
                </a:schemeClr>
              </a:solidFill>
              <a:prstDash val="sysDash"/>
              <a:headEnd type="none" w="med" len="med"/>
              <a:tailEnd type="none" w="med" len="med"/>
            </a:ln>
            <a:effectLst/>
            <a:scene3d>
              <a:camera prst="orthographicFront">
                <a:rot lat="0" lon="0" rev="0"/>
              </a:camera>
              <a:lightRig rig="twoPt" dir="tl"/>
            </a:scene3d>
            <a:sp3d prstMaterial="flat"/>
          </p:spPr>
          <p:style>
            <a:lnRef idx="0">
              <a:schemeClr val="accent6"/>
            </a:lnRef>
            <a:fillRef idx="3">
              <a:schemeClr val="accent6"/>
            </a:fillRef>
            <a:effectRef idx="3">
              <a:schemeClr val="accent6"/>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b="1" i="1">
                  <a:gradFill>
                    <a:gsLst>
                      <a:gs pos="2917">
                        <a:schemeClr val="tx1"/>
                      </a:gs>
                      <a:gs pos="30000">
                        <a:schemeClr val="tx1"/>
                      </a:gs>
                    </a:gsLst>
                    <a:lin ang="5400000" scaled="0"/>
                  </a:gradFill>
                </a:defRPr>
              </a:lvl1pPr>
            </a:lstStyle>
            <a:p>
              <a:r>
                <a:rPr lang="en-US" sz="1999" dirty="0">
                  <a:solidFill>
                    <a:srgbClr val="FFFFFF"/>
                  </a:solidFill>
                </a:rPr>
                <a:t>Collaboration</a:t>
              </a:r>
            </a:p>
          </p:txBody>
        </p:sp>
        <p:sp>
          <p:nvSpPr>
            <p:cNvPr id="76" name="TextBox 75"/>
            <p:cNvSpPr txBox="1"/>
            <p:nvPr/>
          </p:nvSpPr>
          <p:spPr>
            <a:xfrm>
              <a:off x="306528" y="2075714"/>
              <a:ext cx="2018535" cy="572465"/>
            </a:xfrm>
            <a:prstGeom prst="rect">
              <a:avLst/>
            </a:prstGeom>
            <a:noFill/>
            <a:ln w="38100">
              <a:solidFill>
                <a:schemeClr val="accent6">
                  <a:lumMod val="75000"/>
                </a:schemeClr>
              </a:solidFill>
              <a:prstDash val="sysDash"/>
              <a:headEnd type="none" w="med" len="med"/>
              <a:tailEnd type="none" w="med" len="med"/>
            </a:ln>
            <a:effectLst/>
            <a:scene3d>
              <a:camera prst="orthographicFront">
                <a:rot lat="0" lon="0" rev="0"/>
              </a:camera>
              <a:lightRig rig="twoPt" dir="tl"/>
            </a:scene3d>
            <a:sp3d prstMaterial="flat"/>
          </p:spPr>
          <p:style>
            <a:lnRef idx="0">
              <a:schemeClr val="accent6"/>
            </a:lnRef>
            <a:fillRef idx="3">
              <a:schemeClr val="accent6"/>
            </a:fillRef>
            <a:effectRef idx="3">
              <a:schemeClr val="accent6"/>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b="1" i="1">
                  <a:gradFill>
                    <a:gsLst>
                      <a:gs pos="2917">
                        <a:schemeClr val="tx1"/>
                      </a:gs>
                      <a:gs pos="30000">
                        <a:schemeClr val="tx1"/>
                      </a:gs>
                    </a:gsLst>
                    <a:lin ang="5400000" scaled="0"/>
                  </a:gradFill>
                </a:defRPr>
              </a:lvl1pPr>
            </a:lstStyle>
            <a:p>
              <a:r>
                <a:rPr lang="en-US" sz="1999" dirty="0">
                  <a:solidFill>
                    <a:srgbClr val="FFFFFF"/>
                  </a:solidFill>
                </a:rPr>
                <a:t>Email</a:t>
              </a:r>
            </a:p>
          </p:txBody>
        </p:sp>
        <p:sp>
          <p:nvSpPr>
            <p:cNvPr id="77" name="TextBox 76"/>
            <p:cNvSpPr txBox="1"/>
            <p:nvPr/>
          </p:nvSpPr>
          <p:spPr>
            <a:xfrm>
              <a:off x="307221" y="4136694"/>
              <a:ext cx="927787" cy="572465"/>
            </a:xfrm>
            <a:prstGeom prst="rect">
              <a:avLst/>
            </a:prstGeom>
            <a:noFill/>
            <a:ln w="38100">
              <a:solidFill>
                <a:schemeClr val="accent6">
                  <a:lumMod val="75000"/>
                </a:schemeClr>
              </a:solidFill>
              <a:prstDash val="sysDash"/>
              <a:headEnd type="none" w="med" len="med"/>
              <a:tailEnd type="none" w="med" len="med"/>
            </a:ln>
            <a:effectLst/>
            <a:scene3d>
              <a:camera prst="orthographicFront">
                <a:rot lat="0" lon="0" rev="0"/>
              </a:camera>
              <a:lightRig rig="twoPt" dir="tl"/>
            </a:scene3d>
            <a:sp3d prstMaterial="flat"/>
          </p:spPr>
          <p:style>
            <a:lnRef idx="0">
              <a:schemeClr val="accent6"/>
            </a:lnRef>
            <a:fillRef idx="3">
              <a:schemeClr val="accent6"/>
            </a:fillRef>
            <a:effectRef idx="3">
              <a:schemeClr val="accent6"/>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b="1" i="1">
                  <a:gradFill>
                    <a:gsLst>
                      <a:gs pos="2917">
                        <a:schemeClr val="tx1"/>
                      </a:gs>
                      <a:gs pos="30000">
                        <a:schemeClr val="tx1"/>
                      </a:gs>
                    </a:gsLst>
                    <a:lin ang="5400000" scaled="0"/>
                  </a:gradFill>
                </a:defRPr>
              </a:lvl1pPr>
            </a:lstStyle>
            <a:p>
              <a:r>
                <a:rPr lang="en-US" sz="1999" dirty="0">
                  <a:solidFill>
                    <a:srgbClr val="FFFFFF"/>
                  </a:solidFill>
                </a:rPr>
                <a:t>CRM</a:t>
              </a:r>
            </a:p>
          </p:txBody>
        </p:sp>
        <p:sp>
          <p:nvSpPr>
            <p:cNvPr id="78" name="TextBox 77"/>
            <p:cNvSpPr txBox="1"/>
            <p:nvPr/>
          </p:nvSpPr>
          <p:spPr>
            <a:xfrm>
              <a:off x="1392058" y="4142715"/>
              <a:ext cx="886867" cy="566444"/>
            </a:xfrm>
            <a:prstGeom prst="rect">
              <a:avLst/>
            </a:prstGeom>
            <a:noFill/>
            <a:ln w="38100">
              <a:solidFill>
                <a:schemeClr val="accent6">
                  <a:lumMod val="75000"/>
                </a:schemeClr>
              </a:solidFill>
              <a:prstDash val="sysDash"/>
              <a:headEnd type="none" w="med" len="med"/>
              <a:tailEnd type="none" w="med" len="med"/>
            </a:ln>
            <a:effectLst/>
            <a:scene3d>
              <a:camera prst="orthographicFront">
                <a:rot lat="0" lon="0" rev="0"/>
              </a:camera>
              <a:lightRig rig="twoPt" dir="tl"/>
            </a:scene3d>
            <a:sp3d prstMaterial="flat"/>
          </p:spPr>
          <p:style>
            <a:lnRef idx="0">
              <a:schemeClr val="accent6"/>
            </a:lnRef>
            <a:fillRef idx="3">
              <a:schemeClr val="accent6"/>
            </a:fillRef>
            <a:effectRef idx="3">
              <a:schemeClr val="accent6"/>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b="1" i="1">
                  <a:gradFill>
                    <a:gsLst>
                      <a:gs pos="2917">
                        <a:schemeClr val="tx1"/>
                      </a:gs>
                      <a:gs pos="30000">
                        <a:schemeClr val="tx1"/>
                      </a:gs>
                    </a:gsLst>
                    <a:lin ang="5400000" scaled="0"/>
                  </a:gradFill>
                </a:defRPr>
              </a:lvl1pPr>
            </a:lstStyle>
            <a:p>
              <a:r>
                <a:rPr lang="en-US" sz="1999" dirty="0">
                  <a:solidFill>
                    <a:srgbClr val="FFFFFF"/>
                  </a:solidFill>
                </a:rPr>
                <a:t>. . . </a:t>
              </a:r>
            </a:p>
          </p:txBody>
        </p:sp>
        <p:sp>
          <p:nvSpPr>
            <p:cNvPr id="79" name="Trapezoid 3"/>
            <p:cNvSpPr/>
            <p:nvPr/>
          </p:nvSpPr>
          <p:spPr>
            <a:xfrm rot="5400000" flipH="1">
              <a:off x="1157677" y="3196856"/>
              <a:ext cx="2965352" cy="414586"/>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107634"/>
                <a:gd name="connsiteY0" fmla="*/ 2969838 h 2977776"/>
                <a:gd name="connsiteX1" fmla="*/ 1196247 w 3107634"/>
                <a:gd name="connsiteY1" fmla="*/ 0 h 2977776"/>
                <a:gd name="connsiteX2" fmla="*/ 922227 w 3107634"/>
                <a:gd name="connsiteY2" fmla="*/ 134 h 2977776"/>
                <a:gd name="connsiteX3" fmla="*/ 3107634 w 3107634"/>
                <a:gd name="connsiteY3" fmla="*/ 2977776 h 2977776"/>
                <a:gd name="connsiteX4" fmla="*/ 0 w 3107634"/>
                <a:gd name="connsiteY4" fmla="*/ 2969838 h 2977776"/>
                <a:gd name="connsiteX0" fmla="*/ 0 w 3107634"/>
                <a:gd name="connsiteY0" fmla="*/ 2986378 h 2994316"/>
                <a:gd name="connsiteX1" fmla="*/ 927320 w 3107634"/>
                <a:gd name="connsiteY1" fmla="*/ 0 h 2994316"/>
                <a:gd name="connsiteX2" fmla="*/ 922227 w 3107634"/>
                <a:gd name="connsiteY2" fmla="*/ 16674 h 2994316"/>
                <a:gd name="connsiteX3" fmla="*/ 3107634 w 3107634"/>
                <a:gd name="connsiteY3" fmla="*/ 2994316 h 2994316"/>
                <a:gd name="connsiteX4" fmla="*/ 0 w 3107634"/>
                <a:gd name="connsiteY4" fmla="*/ 2986378 h 2994316"/>
                <a:gd name="connsiteX0" fmla="*/ 0 w 3107634"/>
                <a:gd name="connsiteY0" fmla="*/ 3020300 h 3028238"/>
                <a:gd name="connsiteX1" fmla="*/ 927320 w 3107634"/>
                <a:gd name="connsiteY1" fmla="*/ 33922 h 3028238"/>
                <a:gd name="connsiteX2" fmla="*/ 899376 w 3107634"/>
                <a:gd name="connsiteY2" fmla="*/ 0 h 3028238"/>
                <a:gd name="connsiteX3" fmla="*/ 3107634 w 3107634"/>
                <a:gd name="connsiteY3" fmla="*/ 3028238 h 3028238"/>
                <a:gd name="connsiteX4" fmla="*/ 0 w 3107634"/>
                <a:gd name="connsiteY4" fmla="*/ 3020300 h 3028238"/>
                <a:gd name="connsiteX0" fmla="*/ 0 w 3107634"/>
                <a:gd name="connsiteY0" fmla="*/ 2986377 h 2994315"/>
                <a:gd name="connsiteX1" fmla="*/ 927320 w 3107634"/>
                <a:gd name="connsiteY1" fmla="*/ -1 h 2994315"/>
                <a:gd name="connsiteX2" fmla="*/ 1801044 w 3107634"/>
                <a:gd name="connsiteY2" fmla="*/ 770870 h 2994315"/>
                <a:gd name="connsiteX3" fmla="*/ 3107634 w 3107634"/>
                <a:gd name="connsiteY3" fmla="*/ 2994315 h 2994315"/>
                <a:gd name="connsiteX4" fmla="*/ 0 w 3107634"/>
                <a:gd name="connsiteY4" fmla="*/ 2986377 h 2994315"/>
                <a:gd name="connsiteX0" fmla="*/ 0 w 3107634"/>
                <a:gd name="connsiteY0" fmla="*/ 2215506 h 2223444"/>
                <a:gd name="connsiteX1" fmla="*/ 1726911 w 3107634"/>
                <a:gd name="connsiteY1" fmla="*/ 60747 h 2223444"/>
                <a:gd name="connsiteX2" fmla="*/ 1801044 w 3107634"/>
                <a:gd name="connsiteY2" fmla="*/ -1 h 2223444"/>
                <a:gd name="connsiteX3" fmla="*/ 3107634 w 3107634"/>
                <a:gd name="connsiteY3" fmla="*/ 2223444 h 2223444"/>
                <a:gd name="connsiteX4" fmla="*/ 0 w 3107634"/>
                <a:gd name="connsiteY4" fmla="*/ 2215506 h 2223444"/>
                <a:gd name="connsiteX0" fmla="*/ 0 w 3107634"/>
                <a:gd name="connsiteY0" fmla="*/ 2241089 h 2249027"/>
                <a:gd name="connsiteX1" fmla="*/ 1797302 w 3107634"/>
                <a:gd name="connsiteY1" fmla="*/ 0 h 2249027"/>
                <a:gd name="connsiteX2" fmla="*/ 1801044 w 3107634"/>
                <a:gd name="connsiteY2" fmla="*/ 25582 h 2249027"/>
                <a:gd name="connsiteX3" fmla="*/ 3107634 w 3107634"/>
                <a:gd name="connsiteY3" fmla="*/ 2249027 h 2249027"/>
                <a:gd name="connsiteX4" fmla="*/ 0 w 3107634"/>
                <a:gd name="connsiteY4" fmla="*/ 2241089 h 2249027"/>
                <a:gd name="connsiteX0" fmla="*/ 0 w 3138919"/>
                <a:gd name="connsiteY0" fmla="*/ 2241089 h 2241089"/>
                <a:gd name="connsiteX1" fmla="*/ 1797302 w 3138919"/>
                <a:gd name="connsiteY1" fmla="*/ 0 h 2241089"/>
                <a:gd name="connsiteX2" fmla="*/ 1801044 w 3138919"/>
                <a:gd name="connsiteY2" fmla="*/ 25582 h 2241089"/>
                <a:gd name="connsiteX3" fmla="*/ 3138919 w 3138919"/>
                <a:gd name="connsiteY3" fmla="*/ 2187363 h 2241089"/>
                <a:gd name="connsiteX4" fmla="*/ 0 w 3138919"/>
                <a:gd name="connsiteY4" fmla="*/ 2241089 h 2241089"/>
                <a:gd name="connsiteX0" fmla="*/ 0 w 3107634"/>
                <a:gd name="connsiteY0" fmla="*/ 2191761 h 2191761"/>
                <a:gd name="connsiteX1" fmla="*/ 1766017 w 3107634"/>
                <a:gd name="connsiteY1" fmla="*/ 0 h 2191761"/>
                <a:gd name="connsiteX2" fmla="*/ 1769759 w 3107634"/>
                <a:gd name="connsiteY2" fmla="*/ 25582 h 2191761"/>
                <a:gd name="connsiteX3" fmla="*/ 3107634 w 3107634"/>
                <a:gd name="connsiteY3" fmla="*/ 2187363 h 2191761"/>
                <a:gd name="connsiteX4" fmla="*/ 0 w 3107634"/>
                <a:gd name="connsiteY4" fmla="*/ 2191761 h 2191761"/>
                <a:gd name="connsiteX0" fmla="*/ 0 w 3107634"/>
                <a:gd name="connsiteY0" fmla="*/ 2227414 h 2227414"/>
                <a:gd name="connsiteX1" fmla="*/ 1766017 w 3107634"/>
                <a:gd name="connsiteY1" fmla="*/ 35653 h 2227414"/>
                <a:gd name="connsiteX2" fmla="*/ 1970878 w 3107634"/>
                <a:gd name="connsiteY2" fmla="*/ 0 h 2227414"/>
                <a:gd name="connsiteX3" fmla="*/ 3107634 w 3107634"/>
                <a:gd name="connsiteY3" fmla="*/ 2223016 h 2227414"/>
                <a:gd name="connsiteX4" fmla="*/ 0 w 3107634"/>
                <a:gd name="connsiteY4" fmla="*/ 2227414 h 2227414"/>
                <a:gd name="connsiteX0" fmla="*/ 0 w 3107634"/>
                <a:gd name="connsiteY0" fmla="*/ 2375477 h 2375477"/>
                <a:gd name="connsiteX1" fmla="*/ 1955306 w 3107634"/>
                <a:gd name="connsiteY1" fmla="*/ 3 h 2375477"/>
                <a:gd name="connsiteX2" fmla="*/ 1970878 w 3107634"/>
                <a:gd name="connsiteY2" fmla="*/ 148063 h 2375477"/>
                <a:gd name="connsiteX3" fmla="*/ 3107634 w 3107634"/>
                <a:gd name="connsiteY3" fmla="*/ 2371079 h 2375477"/>
                <a:gd name="connsiteX4" fmla="*/ 0 w 3107634"/>
                <a:gd name="connsiteY4" fmla="*/ 2375477 h 2375477"/>
                <a:gd name="connsiteX0" fmla="*/ 0 w 3107634"/>
                <a:gd name="connsiteY0" fmla="*/ 2375472 h 2375472"/>
                <a:gd name="connsiteX1" fmla="*/ 1955306 w 3107634"/>
                <a:gd name="connsiteY1" fmla="*/ -2 h 2375472"/>
                <a:gd name="connsiteX2" fmla="*/ 1970878 w 3107634"/>
                <a:gd name="connsiteY2" fmla="*/ 148058 h 2375472"/>
                <a:gd name="connsiteX3" fmla="*/ 3107634 w 3107634"/>
                <a:gd name="connsiteY3" fmla="*/ 2371074 h 2375472"/>
                <a:gd name="connsiteX4" fmla="*/ 0 w 3107634"/>
                <a:gd name="connsiteY4" fmla="*/ 2375472 h 2375472"/>
                <a:gd name="connsiteX0" fmla="*/ 0 w 3107634"/>
                <a:gd name="connsiteY0" fmla="*/ 2248770 h 2248770"/>
                <a:gd name="connsiteX1" fmla="*/ 1965798 w 3107634"/>
                <a:gd name="connsiteY1" fmla="*/ -2 h 2248770"/>
                <a:gd name="connsiteX2" fmla="*/ 1970878 w 3107634"/>
                <a:gd name="connsiteY2" fmla="*/ 21356 h 2248770"/>
                <a:gd name="connsiteX3" fmla="*/ 3107634 w 3107634"/>
                <a:gd name="connsiteY3" fmla="*/ 2244372 h 2248770"/>
                <a:gd name="connsiteX4" fmla="*/ 0 w 3107634"/>
                <a:gd name="connsiteY4" fmla="*/ 2248770 h 2248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7634" h="2248770">
                  <a:moveTo>
                    <a:pt x="0" y="2248770"/>
                  </a:moveTo>
                  <a:lnTo>
                    <a:pt x="1965798" y="-2"/>
                  </a:lnTo>
                  <a:lnTo>
                    <a:pt x="1970878" y="21356"/>
                  </a:lnTo>
                  <a:lnTo>
                    <a:pt x="3107634" y="2244372"/>
                  </a:lnTo>
                  <a:lnTo>
                    <a:pt x="0" y="2248770"/>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4276" tIns="62137" rIns="124276" bIns="62137" rtlCol="0" anchor="ctr"/>
            <a:lstStyle/>
            <a:p>
              <a:pPr algn="ctr"/>
              <a:endParaRPr lang="en-US" sz="1835">
                <a:solidFill>
                  <a:srgbClr val="FFFFFF"/>
                </a:solidFill>
              </a:endParaRPr>
            </a:p>
          </p:txBody>
        </p:sp>
        <p:sp>
          <p:nvSpPr>
            <p:cNvPr id="84" name="TextBox 83"/>
            <p:cNvSpPr txBox="1"/>
            <p:nvPr/>
          </p:nvSpPr>
          <p:spPr>
            <a:xfrm>
              <a:off x="292142" y="3449987"/>
              <a:ext cx="2018535" cy="570439"/>
            </a:xfrm>
            <a:prstGeom prst="rect">
              <a:avLst/>
            </a:prstGeom>
            <a:noFill/>
            <a:ln w="38100">
              <a:solidFill>
                <a:schemeClr val="accent6">
                  <a:lumMod val="75000"/>
                </a:schemeClr>
              </a:solidFill>
              <a:prstDash val="sysDash"/>
              <a:headEnd type="none" w="med" len="med"/>
              <a:tailEnd type="none" w="med" len="med"/>
            </a:ln>
            <a:effectLst/>
            <a:scene3d>
              <a:camera prst="orthographicFront">
                <a:rot lat="0" lon="0" rev="0"/>
              </a:camera>
              <a:lightRig rig="twoPt" dir="tl"/>
            </a:scene3d>
            <a:sp3d prstMaterial="flat"/>
          </p:spPr>
          <p:style>
            <a:lnRef idx="0">
              <a:schemeClr val="accent6"/>
            </a:lnRef>
            <a:fillRef idx="3">
              <a:schemeClr val="accent6"/>
            </a:fillRef>
            <a:effectRef idx="3">
              <a:schemeClr val="accent6"/>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b="1" i="1">
                  <a:gradFill>
                    <a:gsLst>
                      <a:gs pos="2917">
                        <a:schemeClr val="tx1"/>
                      </a:gs>
                      <a:gs pos="30000">
                        <a:schemeClr val="tx1"/>
                      </a:gs>
                    </a:gsLst>
                    <a:lin ang="5400000" scaled="0"/>
                  </a:gradFill>
                </a:defRPr>
              </a:lvl1pPr>
            </a:lstStyle>
            <a:p>
              <a:r>
                <a:rPr lang="en-US" sz="1999" dirty="0">
                  <a:solidFill>
                    <a:srgbClr val="FFFFFF"/>
                  </a:solidFill>
                </a:rPr>
                <a:t>Productivity</a:t>
              </a:r>
            </a:p>
          </p:txBody>
        </p:sp>
      </p:grpSp>
    </p:spTree>
    <p:extLst>
      <p:ext uri="{BB962C8B-B14F-4D97-AF65-F5344CB8AC3E}">
        <p14:creationId xmlns:p14="http://schemas.microsoft.com/office/powerpoint/2010/main" val="24625031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right)">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IT </a:t>
            </a:r>
            <a:r>
              <a:rPr lang="en-US" dirty="0" smtClean="0"/>
              <a:t>Today: </a:t>
            </a:r>
            <a:r>
              <a:rPr lang="en-US" dirty="0"/>
              <a:t>The New Default </a:t>
            </a:r>
            <a:r>
              <a:rPr lang="en-US" dirty="0" smtClean="0"/>
              <a:t/>
            </a:r>
            <a:br>
              <a:rPr lang="en-US" dirty="0" smtClean="0"/>
            </a:br>
            <a:r>
              <a:rPr lang="en-US" sz="3200" dirty="0">
                <a:solidFill>
                  <a:schemeClr val="tx1"/>
                </a:solidFill>
              </a:rPr>
              <a:t>Salesforce.com</a:t>
            </a:r>
          </a:p>
        </p:txBody>
      </p:sp>
      <p:grpSp>
        <p:nvGrpSpPr>
          <p:cNvPr id="2" name="Group 1"/>
          <p:cNvGrpSpPr/>
          <p:nvPr/>
        </p:nvGrpSpPr>
        <p:grpSpPr>
          <a:xfrm>
            <a:off x="8682418" y="1933215"/>
            <a:ext cx="3553198" cy="2912765"/>
            <a:chOff x="8613005" y="1932585"/>
            <a:chExt cx="3554628" cy="2913937"/>
          </a:xfrm>
        </p:grpSpPr>
        <p:sp>
          <p:nvSpPr>
            <p:cNvPr id="34" name="Rectangle 33"/>
            <p:cNvSpPr/>
            <p:nvPr/>
          </p:nvSpPr>
          <p:spPr bwMode="auto">
            <a:xfrm>
              <a:off x="9140921" y="1932585"/>
              <a:ext cx="3026712" cy="28956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36" name="Trapezoid 3"/>
            <p:cNvSpPr/>
            <p:nvPr/>
          </p:nvSpPr>
          <p:spPr>
            <a:xfrm rot="16200000">
              <a:off x="7437977" y="3133879"/>
              <a:ext cx="2887671" cy="537615"/>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107634"/>
                <a:gd name="connsiteY0" fmla="*/ 2969838 h 2977776"/>
                <a:gd name="connsiteX1" fmla="*/ 1196247 w 3107634"/>
                <a:gd name="connsiteY1" fmla="*/ 0 h 2977776"/>
                <a:gd name="connsiteX2" fmla="*/ 922227 w 3107634"/>
                <a:gd name="connsiteY2" fmla="*/ 134 h 2977776"/>
                <a:gd name="connsiteX3" fmla="*/ 3107634 w 3107634"/>
                <a:gd name="connsiteY3" fmla="*/ 2977776 h 2977776"/>
                <a:gd name="connsiteX4" fmla="*/ 0 w 3107634"/>
                <a:gd name="connsiteY4" fmla="*/ 2969838 h 2977776"/>
                <a:gd name="connsiteX0" fmla="*/ 0 w 3107634"/>
                <a:gd name="connsiteY0" fmla="*/ 2986378 h 2994316"/>
                <a:gd name="connsiteX1" fmla="*/ 927320 w 3107634"/>
                <a:gd name="connsiteY1" fmla="*/ 0 h 2994316"/>
                <a:gd name="connsiteX2" fmla="*/ 922227 w 3107634"/>
                <a:gd name="connsiteY2" fmla="*/ 16674 h 2994316"/>
                <a:gd name="connsiteX3" fmla="*/ 3107634 w 3107634"/>
                <a:gd name="connsiteY3" fmla="*/ 2994316 h 2994316"/>
                <a:gd name="connsiteX4" fmla="*/ 0 w 3107634"/>
                <a:gd name="connsiteY4" fmla="*/ 2986378 h 2994316"/>
                <a:gd name="connsiteX0" fmla="*/ 0 w 3107634"/>
                <a:gd name="connsiteY0" fmla="*/ 3020300 h 3028238"/>
                <a:gd name="connsiteX1" fmla="*/ 927320 w 3107634"/>
                <a:gd name="connsiteY1" fmla="*/ 33922 h 3028238"/>
                <a:gd name="connsiteX2" fmla="*/ 899376 w 3107634"/>
                <a:gd name="connsiteY2" fmla="*/ 0 h 3028238"/>
                <a:gd name="connsiteX3" fmla="*/ 3107634 w 3107634"/>
                <a:gd name="connsiteY3" fmla="*/ 3028238 h 3028238"/>
                <a:gd name="connsiteX4" fmla="*/ 0 w 3107634"/>
                <a:gd name="connsiteY4" fmla="*/ 3020300 h 3028238"/>
                <a:gd name="connsiteX0" fmla="*/ 0 w 3107634"/>
                <a:gd name="connsiteY0" fmla="*/ 2986377 h 2994315"/>
                <a:gd name="connsiteX1" fmla="*/ 927320 w 3107634"/>
                <a:gd name="connsiteY1" fmla="*/ -1 h 2994315"/>
                <a:gd name="connsiteX2" fmla="*/ 1801044 w 3107634"/>
                <a:gd name="connsiteY2" fmla="*/ 770870 h 2994315"/>
                <a:gd name="connsiteX3" fmla="*/ 3107634 w 3107634"/>
                <a:gd name="connsiteY3" fmla="*/ 2994315 h 2994315"/>
                <a:gd name="connsiteX4" fmla="*/ 0 w 3107634"/>
                <a:gd name="connsiteY4" fmla="*/ 2986377 h 2994315"/>
                <a:gd name="connsiteX0" fmla="*/ 0 w 3107634"/>
                <a:gd name="connsiteY0" fmla="*/ 2215506 h 2223444"/>
                <a:gd name="connsiteX1" fmla="*/ 1726911 w 3107634"/>
                <a:gd name="connsiteY1" fmla="*/ 60747 h 2223444"/>
                <a:gd name="connsiteX2" fmla="*/ 1801044 w 3107634"/>
                <a:gd name="connsiteY2" fmla="*/ -1 h 2223444"/>
                <a:gd name="connsiteX3" fmla="*/ 3107634 w 3107634"/>
                <a:gd name="connsiteY3" fmla="*/ 2223444 h 2223444"/>
                <a:gd name="connsiteX4" fmla="*/ 0 w 3107634"/>
                <a:gd name="connsiteY4" fmla="*/ 2215506 h 2223444"/>
                <a:gd name="connsiteX0" fmla="*/ 0 w 3107634"/>
                <a:gd name="connsiteY0" fmla="*/ 2241089 h 2249027"/>
                <a:gd name="connsiteX1" fmla="*/ 1797302 w 3107634"/>
                <a:gd name="connsiteY1" fmla="*/ 0 h 2249027"/>
                <a:gd name="connsiteX2" fmla="*/ 1801044 w 3107634"/>
                <a:gd name="connsiteY2" fmla="*/ 25582 h 2249027"/>
                <a:gd name="connsiteX3" fmla="*/ 3107634 w 3107634"/>
                <a:gd name="connsiteY3" fmla="*/ 2249027 h 2249027"/>
                <a:gd name="connsiteX4" fmla="*/ 0 w 3107634"/>
                <a:gd name="connsiteY4" fmla="*/ 2241089 h 2249027"/>
                <a:gd name="connsiteX0" fmla="*/ 0 w 3138919"/>
                <a:gd name="connsiteY0" fmla="*/ 2241089 h 2241089"/>
                <a:gd name="connsiteX1" fmla="*/ 1797302 w 3138919"/>
                <a:gd name="connsiteY1" fmla="*/ 0 h 2241089"/>
                <a:gd name="connsiteX2" fmla="*/ 1801044 w 3138919"/>
                <a:gd name="connsiteY2" fmla="*/ 25582 h 2241089"/>
                <a:gd name="connsiteX3" fmla="*/ 3138919 w 3138919"/>
                <a:gd name="connsiteY3" fmla="*/ 2187363 h 2241089"/>
                <a:gd name="connsiteX4" fmla="*/ 0 w 3138919"/>
                <a:gd name="connsiteY4" fmla="*/ 2241089 h 2241089"/>
                <a:gd name="connsiteX0" fmla="*/ 0 w 3107634"/>
                <a:gd name="connsiteY0" fmla="*/ 2191761 h 2191761"/>
                <a:gd name="connsiteX1" fmla="*/ 1766017 w 3107634"/>
                <a:gd name="connsiteY1" fmla="*/ 0 h 2191761"/>
                <a:gd name="connsiteX2" fmla="*/ 1769759 w 3107634"/>
                <a:gd name="connsiteY2" fmla="*/ 25582 h 2191761"/>
                <a:gd name="connsiteX3" fmla="*/ 3107634 w 3107634"/>
                <a:gd name="connsiteY3" fmla="*/ 2187363 h 2191761"/>
                <a:gd name="connsiteX4" fmla="*/ 0 w 3107634"/>
                <a:gd name="connsiteY4" fmla="*/ 2191761 h 2191761"/>
                <a:gd name="connsiteX0" fmla="*/ 0 w 3296383"/>
                <a:gd name="connsiteY0" fmla="*/ 2191761 h 2232029"/>
                <a:gd name="connsiteX1" fmla="*/ 1766017 w 3296383"/>
                <a:gd name="connsiteY1" fmla="*/ 0 h 2232029"/>
                <a:gd name="connsiteX2" fmla="*/ 1769759 w 3296383"/>
                <a:gd name="connsiteY2" fmla="*/ 25582 h 2232029"/>
                <a:gd name="connsiteX3" fmla="*/ 3296383 w 3296383"/>
                <a:gd name="connsiteY3" fmla="*/ 2232029 h 2232029"/>
                <a:gd name="connsiteX4" fmla="*/ 0 w 3296383"/>
                <a:gd name="connsiteY4" fmla="*/ 2191761 h 2232029"/>
                <a:gd name="connsiteX0" fmla="*/ 0 w 3154822"/>
                <a:gd name="connsiteY0" fmla="*/ 2057783 h 2232029"/>
                <a:gd name="connsiteX1" fmla="*/ 1624456 w 3154822"/>
                <a:gd name="connsiteY1" fmla="*/ 0 h 2232029"/>
                <a:gd name="connsiteX2" fmla="*/ 1628198 w 3154822"/>
                <a:gd name="connsiteY2" fmla="*/ 25582 h 2232029"/>
                <a:gd name="connsiteX3" fmla="*/ 3154822 w 3154822"/>
                <a:gd name="connsiteY3" fmla="*/ 2232029 h 2232029"/>
                <a:gd name="connsiteX4" fmla="*/ 0 w 3154822"/>
                <a:gd name="connsiteY4" fmla="*/ 2057783 h 2232029"/>
                <a:gd name="connsiteX0" fmla="*/ 0 w 3166619"/>
                <a:gd name="connsiteY0" fmla="*/ 2191770 h 2232029"/>
                <a:gd name="connsiteX1" fmla="*/ 1636253 w 3166619"/>
                <a:gd name="connsiteY1" fmla="*/ 0 h 2232029"/>
                <a:gd name="connsiteX2" fmla="*/ 1639995 w 3166619"/>
                <a:gd name="connsiteY2" fmla="*/ 25582 h 2232029"/>
                <a:gd name="connsiteX3" fmla="*/ 3166619 w 3166619"/>
                <a:gd name="connsiteY3" fmla="*/ 2232029 h 2232029"/>
                <a:gd name="connsiteX4" fmla="*/ 0 w 3166619"/>
                <a:gd name="connsiteY4" fmla="*/ 2191770 h 2232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619" h="2232029">
                  <a:moveTo>
                    <a:pt x="0" y="2191770"/>
                  </a:moveTo>
                  <a:lnTo>
                    <a:pt x="1636253" y="0"/>
                  </a:lnTo>
                  <a:lnTo>
                    <a:pt x="1639995" y="25582"/>
                  </a:lnTo>
                  <a:lnTo>
                    <a:pt x="3166619" y="2232029"/>
                  </a:lnTo>
                  <a:lnTo>
                    <a:pt x="0" y="2191770"/>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4276" tIns="62137" rIns="124276" bIns="62137" rtlCol="0" anchor="ctr"/>
            <a:lstStyle/>
            <a:p>
              <a:pPr algn="ctr"/>
              <a:endParaRPr lang="en-US" sz="1835">
                <a:solidFill>
                  <a:srgbClr val="FFFFFF"/>
                </a:solidFill>
              </a:endParaRPr>
            </a:p>
          </p:txBody>
        </p:sp>
        <p:sp>
          <p:nvSpPr>
            <p:cNvPr id="40" name="Rectangle 39"/>
            <p:cNvSpPr/>
            <p:nvPr/>
          </p:nvSpPr>
          <p:spPr bwMode="auto">
            <a:xfrm>
              <a:off x="9259302" y="2716939"/>
              <a:ext cx="1318035" cy="572464"/>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41" name="TextBox 40"/>
            <p:cNvSpPr txBox="1"/>
            <p:nvPr/>
          </p:nvSpPr>
          <p:spPr>
            <a:xfrm>
              <a:off x="9259302" y="2704859"/>
              <a:ext cx="1318036" cy="616903"/>
            </a:xfrm>
            <a:prstGeom prst="rect">
              <a:avLst/>
            </a:prstGeom>
          </p:spPr>
          <p:style>
            <a:lnRef idx="1">
              <a:schemeClr val="accent2"/>
            </a:lnRef>
            <a:fillRef idx="3">
              <a:schemeClr val="accent2"/>
            </a:fillRef>
            <a:effectRef idx="2">
              <a:schemeClr val="accent2"/>
            </a:effectRef>
            <a:fontRef idx="minor">
              <a:schemeClr val="lt1"/>
            </a:fontRef>
          </p:style>
          <p:txBody>
            <a:bodyPr wrap="square" lIns="0" tIns="0" rIns="0" bIns="0" rtlCol="0" anchor="ctr" anchorCtr="0">
              <a:noAutofit/>
            </a:bodyPr>
            <a:lstStyle/>
            <a:p>
              <a:pPr algn="ctr">
                <a:lnSpc>
                  <a:spcPts val="1000"/>
                </a:lnSpc>
                <a:spcAft>
                  <a:spcPts val="600"/>
                </a:spcAft>
              </a:pPr>
              <a:r>
                <a:rPr lang="en-US" sz="1399" b="1" i="1" dirty="0">
                  <a:solidFill>
                    <a:srgbClr val="FFFFFF"/>
                  </a:solidFill>
                </a:rPr>
                <a:t>App </a:t>
              </a:r>
            </a:p>
            <a:p>
              <a:pPr algn="ctr">
                <a:lnSpc>
                  <a:spcPts val="1000"/>
                </a:lnSpc>
                <a:spcAft>
                  <a:spcPts val="600"/>
                </a:spcAft>
              </a:pPr>
              <a:r>
                <a:rPr lang="en-US" sz="1399" b="1" i="1" dirty="0">
                  <a:solidFill>
                    <a:srgbClr val="FFFFFF"/>
                  </a:solidFill>
                </a:rPr>
                <a:t>Logic</a:t>
              </a:r>
            </a:p>
          </p:txBody>
        </p:sp>
        <p:sp>
          <p:nvSpPr>
            <p:cNvPr id="48" name="Rectangle 47"/>
            <p:cNvSpPr/>
            <p:nvPr/>
          </p:nvSpPr>
          <p:spPr bwMode="auto">
            <a:xfrm>
              <a:off x="10701235" y="2024433"/>
              <a:ext cx="1318035" cy="572464"/>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49" name="TextBox 48"/>
            <p:cNvSpPr txBox="1"/>
            <p:nvPr/>
          </p:nvSpPr>
          <p:spPr>
            <a:xfrm>
              <a:off x="10695974" y="2024432"/>
              <a:ext cx="1329947" cy="603925"/>
            </a:xfrm>
            <a:prstGeom prst="rect">
              <a:avLst/>
            </a:prstGeom>
          </p:spPr>
          <p:style>
            <a:lnRef idx="1">
              <a:schemeClr val="accent2"/>
            </a:lnRef>
            <a:fillRef idx="3">
              <a:schemeClr val="accent2"/>
            </a:fillRef>
            <a:effectRef idx="2">
              <a:schemeClr val="accent2"/>
            </a:effectRef>
            <a:fontRef idx="minor">
              <a:schemeClr val="lt1"/>
            </a:fontRef>
          </p:style>
          <p:txBody>
            <a:bodyPr wrap="square" lIns="91403" tIns="146246" rIns="91403" bIns="146246" rtlCol="0" anchor="ctr" anchorCtr="0">
              <a:noAutofit/>
            </a:bodyPr>
            <a:lstStyle>
              <a:defPPr>
                <a:defRPr lang="en-US"/>
              </a:defPPr>
              <a:lvl1pPr algn="ctr">
                <a:lnSpc>
                  <a:spcPts val="1000"/>
                </a:lnSpc>
                <a:spcAft>
                  <a:spcPts val="600"/>
                </a:spcAft>
                <a:defRPr sz="1400" b="1" i="1">
                  <a:gradFill>
                    <a:gsLst>
                      <a:gs pos="2917">
                        <a:schemeClr val="tx1"/>
                      </a:gs>
                      <a:gs pos="30000">
                        <a:schemeClr val="tx1"/>
                      </a:gs>
                    </a:gsLst>
                    <a:lin ang="5400000" scaled="0"/>
                  </a:gradFill>
                </a:defRPr>
              </a:lvl1pPr>
            </a:lstStyle>
            <a:p>
              <a:r>
                <a:rPr lang="en-US" sz="1399" dirty="0">
                  <a:solidFill>
                    <a:srgbClr val="FFFFFF"/>
                  </a:solidFill>
                </a:rPr>
                <a:t>Database</a:t>
              </a:r>
            </a:p>
          </p:txBody>
        </p:sp>
        <p:sp>
          <p:nvSpPr>
            <p:cNvPr id="59" name="Rectangle 58"/>
            <p:cNvSpPr/>
            <p:nvPr/>
          </p:nvSpPr>
          <p:spPr bwMode="auto">
            <a:xfrm>
              <a:off x="10707886" y="2720484"/>
              <a:ext cx="1318035" cy="572464"/>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60" name="TextBox 59"/>
            <p:cNvSpPr txBox="1"/>
            <p:nvPr/>
          </p:nvSpPr>
          <p:spPr>
            <a:xfrm>
              <a:off x="10707886" y="2720483"/>
              <a:ext cx="1318036" cy="597658"/>
            </a:xfrm>
            <a:prstGeom prst="rect">
              <a:avLst/>
            </a:prstGeom>
          </p:spPr>
          <p:style>
            <a:lnRef idx="1">
              <a:schemeClr val="accent2"/>
            </a:lnRef>
            <a:fillRef idx="3">
              <a:schemeClr val="accent2"/>
            </a:fillRef>
            <a:effectRef idx="2">
              <a:schemeClr val="accent2"/>
            </a:effectRef>
            <a:fontRef idx="minor">
              <a:schemeClr val="lt1"/>
            </a:fontRef>
          </p:style>
          <p:txBody>
            <a:bodyPr wrap="square" lIns="182806" tIns="146246" rIns="182806" bIns="146246" rtlCol="0" anchor="ctr" anchorCtr="0">
              <a:noAutofit/>
            </a:bodyPr>
            <a:lstStyle>
              <a:defPPr>
                <a:defRPr lang="en-US"/>
              </a:defPPr>
              <a:lvl1pPr algn="ctr">
                <a:lnSpc>
                  <a:spcPts val="1000"/>
                </a:lnSpc>
                <a:spcAft>
                  <a:spcPts val="600"/>
                </a:spcAft>
                <a:defRPr sz="1400" b="1" i="1">
                  <a:gradFill>
                    <a:gsLst>
                      <a:gs pos="2917">
                        <a:schemeClr val="tx1"/>
                      </a:gs>
                      <a:gs pos="30000">
                        <a:schemeClr val="tx1"/>
                      </a:gs>
                    </a:gsLst>
                    <a:lin ang="5400000" scaled="0"/>
                  </a:gradFill>
                </a:defRPr>
              </a:lvl1pPr>
            </a:lstStyle>
            <a:p>
              <a:r>
                <a:rPr lang="en-US" sz="1399" dirty="0">
                  <a:solidFill>
                    <a:srgbClr val="FFFFFF"/>
                  </a:solidFill>
                </a:rPr>
                <a:t>Identity</a:t>
              </a:r>
            </a:p>
          </p:txBody>
        </p:sp>
        <p:sp>
          <p:nvSpPr>
            <p:cNvPr id="66" name="TextBox 65"/>
            <p:cNvSpPr txBox="1"/>
            <p:nvPr/>
          </p:nvSpPr>
          <p:spPr>
            <a:xfrm>
              <a:off x="10981379" y="4148890"/>
              <a:ext cx="1091783" cy="572464"/>
            </a:xfrm>
            <a:prstGeom prst="rect">
              <a:avLst/>
            </a:prstGeom>
            <a:noFill/>
            <a:ln w="38100">
              <a:solidFill>
                <a:schemeClr val="accent2"/>
              </a:solidFill>
              <a:prstDash val="sysDash"/>
            </a:ln>
            <a:effectLst/>
            <a:scene3d>
              <a:camera prst="orthographicFront">
                <a:rot lat="0" lon="0" rev="0"/>
              </a:camera>
              <a:lightRig rig="twoPt" dir="tl"/>
            </a:scene3d>
            <a:sp3d prstMaterial="flat"/>
          </p:spPr>
          <p:style>
            <a:lnRef idx="0">
              <a:schemeClr val="accent5"/>
            </a:lnRef>
            <a:fillRef idx="3">
              <a:schemeClr val="accent5"/>
            </a:fillRef>
            <a:effectRef idx="3">
              <a:schemeClr val="accent5"/>
            </a:effectRef>
            <a:fontRef idx="minor">
              <a:schemeClr val="lt1"/>
            </a:fontRef>
          </p:style>
          <p:txBody>
            <a:bodyPr wrap="square" lIns="182806" tIns="146246" rIns="182806" bIns="146246" rtlCol="0">
              <a:spAutoFit/>
            </a:bodyPr>
            <a:lstStyle>
              <a:defPPr>
                <a:defRPr lang="en-US"/>
              </a:defPPr>
              <a:lvl1pPr algn="ctr">
                <a:lnSpc>
                  <a:spcPct val="90000"/>
                </a:lnSpc>
                <a:spcAft>
                  <a:spcPts val="600"/>
                </a:spcAft>
                <a:defRPr sz="2000" b="1" i="1">
                  <a:gradFill>
                    <a:gsLst>
                      <a:gs pos="2917">
                        <a:schemeClr val="tx1"/>
                      </a:gs>
                      <a:gs pos="30000">
                        <a:schemeClr val="tx1"/>
                      </a:gs>
                    </a:gsLst>
                    <a:lin ang="5400000" scaled="0"/>
                  </a:gradFill>
                </a:defRPr>
              </a:lvl1pPr>
            </a:lstStyle>
            <a:p>
              <a:r>
                <a:rPr lang="en-US" sz="1999" dirty="0">
                  <a:solidFill>
                    <a:srgbClr val="FFFFFF"/>
                  </a:solidFill>
                </a:rPr>
                <a:t>. . .</a:t>
              </a:r>
            </a:p>
          </p:txBody>
        </p:sp>
        <p:sp>
          <p:nvSpPr>
            <p:cNvPr id="67" name="TextBox 66"/>
            <p:cNvSpPr txBox="1"/>
            <p:nvPr/>
          </p:nvSpPr>
          <p:spPr>
            <a:xfrm>
              <a:off x="9277422" y="4153607"/>
              <a:ext cx="1591163" cy="572449"/>
            </a:xfrm>
            <a:prstGeom prst="rect">
              <a:avLst/>
            </a:prstGeom>
            <a:noFill/>
            <a:ln w="38100">
              <a:solidFill>
                <a:schemeClr val="accent2"/>
              </a:solidFill>
              <a:prstDash val="sysDash"/>
            </a:ln>
            <a:effectLst/>
            <a:scene3d>
              <a:camera prst="orthographicFront">
                <a:rot lat="0" lon="0" rev="0"/>
              </a:camera>
              <a:lightRig rig="twoPt" dir="tl"/>
            </a:scene3d>
            <a:sp3d prstMaterial="flat"/>
          </p:spPr>
          <p:style>
            <a:lnRef idx="0">
              <a:schemeClr val="accent5"/>
            </a:lnRef>
            <a:fillRef idx="3">
              <a:schemeClr val="accent5"/>
            </a:fillRef>
            <a:effectRef idx="3">
              <a:schemeClr val="accent5"/>
            </a:effectRef>
            <a:fontRef idx="minor">
              <a:schemeClr val="lt1"/>
            </a:fontRef>
          </p:style>
          <p:txBody>
            <a:bodyPr wrap="square" lIns="182806" tIns="146246" rIns="182806" bIns="146246" rtlCol="0">
              <a:spAutoFit/>
            </a:bodyPr>
            <a:lstStyle>
              <a:defPPr>
                <a:defRPr lang="en-US"/>
              </a:defPPr>
              <a:lvl1pPr algn="ctr">
                <a:lnSpc>
                  <a:spcPct val="90000"/>
                </a:lnSpc>
                <a:spcAft>
                  <a:spcPts val="600"/>
                </a:spcAft>
                <a:defRPr sz="2000" b="1" i="1">
                  <a:gradFill>
                    <a:gsLst>
                      <a:gs pos="2917">
                        <a:schemeClr val="tx1"/>
                      </a:gs>
                      <a:gs pos="30000">
                        <a:schemeClr val="tx1"/>
                      </a:gs>
                    </a:gsLst>
                    <a:lin ang="5400000" scaled="0"/>
                  </a:gradFill>
                </a:defRPr>
              </a:lvl1pPr>
            </a:lstStyle>
            <a:p>
              <a:r>
                <a:rPr lang="en-US" sz="1999" dirty="0">
                  <a:solidFill>
                    <a:srgbClr val="FFFFFF"/>
                  </a:solidFill>
                </a:rPr>
                <a:t>Relational</a:t>
              </a:r>
            </a:p>
          </p:txBody>
        </p:sp>
        <p:sp>
          <p:nvSpPr>
            <p:cNvPr id="78" name="TextBox 77"/>
            <p:cNvSpPr txBox="1"/>
            <p:nvPr/>
          </p:nvSpPr>
          <p:spPr>
            <a:xfrm>
              <a:off x="10741950" y="3424972"/>
              <a:ext cx="1283972" cy="572464"/>
            </a:xfrm>
            <a:prstGeom prst="rect">
              <a:avLst/>
            </a:prstGeom>
            <a:noFill/>
            <a:ln w="38100">
              <a:solidFill>
                <a:schemeClr val="accent2"/>
              </a:solidFill>
              <a:prstDash val="sysDash"/>
            </a:ln>
            <a:effectLst/>
            <a:scene3d>
              <a:camera prst="orthographicFront">
                <a:rot lat="0" lon="0" rev="0"/>
              </a:camera>
              <a:lightRig rig="twoPt" dir="tl"/>
            </a:scene3d>
            <a:sp3d prstMaterial="flat"/>
          </p:spPr>
          <p:style>
            <a:lnRef idx="0">
              <a:schemeClr val="accent5"/>
            </a:lnRef>
            <a:fillRef idx="3">
              <a:schemeClr val="accent5"/>
            </a:fillRef>
            <a:effectRef idx="3">
              <a:schemeClr val="accent5"/>
            </a:effectRef>
            <a:fontRef idx="minor">
              <a:schemeClr val="lt1"/>
            </a:fontRef>
          </p:style>
          <p:txBody>
            <a:bodyPr wrap="square" lIns="182806" tIns="146246" rIns="182806" bIns="146246" rtlCol="0">
              <a:spAutoFit/>
            </a:bodyPr>
            <a:lstStyle>
              <a:defPPr>
                <a:defRPr lang="en-US"/>
              </a:defPPr>
              <a:lvl1pPr algn="ctr">
                <a:lnSpc>
                  <a:spcPct val="90000"/>
                </a:lnSpc>
                <a:spcAft>
                  <a:spcPts val="600"/>
                </a:spcAft>
                <a:defRPr sz="2000" b="1" i="1">
                  <a:gradFill>
                    <a:gsLst>
                      <a:gs pos="2917">
                        <a:schemeClr val="tx1"/>
                      </a:gs>
                      <a:gs pos="30000">
                        <a:schemeClr val="tx1"/>
                      </a:gs>
                    </a:gsLst>
                    <a:lin ang="5400000" scaled="0"/>
                  </a:gradFill>
                </a:defRPr>
              </a:lvl1pPr>
            </a:lstStyle>
            <a:p>
              <a:r>
                <a:rPr lang="en-US" sz="1999" dirty="0" smtClean="0">
                  <a:solidFill>
                    <a:srgbClr val="FFFFFF"/>
                  </a:solidFill>
                </a:rPr>
                <a:t>ML</a:t>
              </a:r>
              <a:endParaRPr lang="en-US" sz="1999" dirty="0">
                <a:solidFill>
                  <a:srgbClr val="FFFFFF"/>
                </a:solidFill>
              </a:endParaRPr>
            </a:p>
          </p:txBody>
        </p:sp>
        <p:sp>
          <p:nvSpPr>
            <p:cNvPr id="84" name="TextBox 83"/>
            <p:cNvSpPr txBox="1"/>
            <p:nvPr/>
          </p:nvSpPr>
          <p:spPr>
            <a:xfrm>
              <a:off x="9259302" y="2044694"/>
              <a:ext cx="1294960" cy="572464"/>
            </a:xfrm>
            <a:prstGeom prst="rect">
              <a:avLst/>
            </a:prstGeom>
            <a:noFill/>
            <a:ln w="38100">
              <a:solidFill>
                <a:schemeClr val="accent2"/>
              </a:solidFill>
              <a:prstDash val="sysDash"/>
            </a:ln>
            <a:effectLst/>
            <a:scene3d>
              <a:camera prst="orthographicFront">
                <a:rot lat="0" lon="0" rev="0"/>
              </a:camera>
              <a:lightRig rig="twoPt" dir="tl"/>
            </a:scene3d>
            <a:sp3d prstMaterial="flat"/>
          </p:spPr>
          <p:style>
            <a:lnRef idx="0">
              <a:schemeClr val="accent5"/>
            </a:lnRef>
            <a:fillRef idx="3">
              <a:schemeClr val="accent5"/>
            </a:fillRef>
            <a:effectRef idx="3">
              <a:schemeClr val="accent5"/>
            </a:effectRef>
            <a:fontRef idx="minor">
              <a:schemeClr val="lt1"/>
            </a:fontRef>
          </p:style>
          <p:txBody>
            <a:bodyPr wrap="square" lIns="182806" tIns="146246" rIns="182806" bIns="146246" rtlCol="0">
              <a:spAutoFit/>
            </a:bodyPr>
            <a:lstStyle>
              <a:defPPr>
                <a:defRPr lang="en-US"/>
              </a:defPPr>
              <a:lvl1pPr algn="ctr">
                <a:lnSpc>
                  <a:spcPct val="90000"/>
                </a:lnSpc>
                <a:spcAft>
                  <a:spcPts val="600"/>
                </a:spcAft>
                <a:defRPr sz="2000" b="1" i="1">
                  <a:gradFill>
                    <a:gsLst>
                      <a:gs pos="2917">
                        <a:schemeClr val="tx1"/>
                      </a:gs>
                      <a:gs pos="30000">
                        <a:schemeClr val="tx1"/>
                      </a:gs>
                    </a:gsLst>
                    <a:lin ang="5400000" scaled="0"/>
                  </a:gradFill>
                </a:defRPr>
              </a:lvl1pPr>
            </a:lstStyle>
            <a:p>
              <a:r>
                <a:rPr lang="en-US" sz="1999" dirty="0">
                  <a:solidFill>
                    <a:srgbClr val="FFFFFF"/>
                  </a:solidFill>
                </a:rPr>
                <a:t>IaaS</a:t>
              </a:r>
            </a:p>
          </p:txBody>
        </p:sp>
        <p:sp>
          <p:nvSpPr>
            <p:cNvPr id="85" name="TextBox 84"/>
            <p:cNvSpPr txBox="1"/>
            <p:nvPr/>
          </p:nvSpPr>
          <p:spPr>
            <a:xfrm>
              <a:off x="9298805" y="3427685"/>
              <a:ext cx="1294960" cy="572464"/>
            </a:xfrm>
            <a:prstGeom prst="rect">
              <a:avLst/>
            </a:prstGeom>
            <a:noFill/>
            <a:ln w="38100">
              <a:solidFill>
                <a:schemeClr val="accent2"/>
              </a:solidFill>
              <a:prstDash val="sysDash"/>
            </a:ln>
            <a:effectLst/>
            <a:scene3d>
              <a:camera prst="orthographicFront">
                <a:rot lat="0" lon="0" rev="0"/>
              </a:camera>
              <a:lightRig rig="twoPt" dir="tl"/>
            </a:scene3d>
            <a:sp3d prstMaterial="flat"/>
          </p:spPr>
          <p:style>
            <a:lnRef idx="0">
              <a:schemeClr val="accent5"/>
            </a:lnRef>
            <a:fillRef idx="3">
              <a:schemeClr val="accent5"/>
            </a:fillRef>
            <a:effectRef idx="3">
              <a:schemeClr val="accent5"/>
            </a:effectRef>
            <a:fontRef idx="minor">
              <a:schemeClr val="lt1"/>
            </a:fontRef>
          </p:style>
          <p:txBody>
            <a:bodyPr wrap="square" lIns="182806" tIns="146246" rIns="182806" bIns="146246" rtlCol="0">
              <a:spAutoFit/>
            </a:bodyPr>
            <a:lstStyle>
              <a:defPPr>
                <a:defRPr lang="en-US"/>
              </a:defPPr>
              <a:lvl1pPr algn="ctr">
                <a:lnSpc>
                  <a:spcPct val="90000"/>
                </a:lnSpc>
                <a:spcAft>
                  <a:spcPts val="600"/>
                </a:spcAft>
                <a:defRPr sz="2000" b="1" i="1">
                  <a:gradFill>
                    <a:gsLst>
                      <a:gs pos="2917">
                        <a:schemeClr val="tx1"/>
                      </a:gs>
                      <a:gs pos="30000">
                        <a:schemeClr val="tx1"/>
                      </a:gs>
                    </a:gsLst>
                    <a:lin ang="5400000" scaled="0"/>
                  </a:gradFill>
                </a:defRPr>
              </a:lvl1pPr>
            </a:lstStyle>
            <a:p>
              <a:r>
                <a:rPr lang="en-US" sz="1999" dirty="0">
                  <a:solidFill>
                    <a:srgbClr val="FFFFFF"/>
                  </a:solidFill>
                </a:rPr>
                <a:t>Blobs</a:t>
              </a:r>
            </a:p>
          </p:txBody>
        </p:sp>
      </p:grpSp>
      <p:cxnSp>
        <p:nvCxnSpPr>
          <p:cNvPr id="50" name="Straight Arrow Connector 49"/>
          <p:cNvCxnSpPr>
            <a:stCxn id="62" idx="0"/>
            <a:endCxn id="70" idx="2"/>
          </p:cNvCxnSpPr>
          <p:nvPr/>
        </p:nvCxnSpPr>
        <p:spPr>
          <a:xfrm flipV="1">
            <a:off x="4431360" y="3878109"/>
            <a:ext cx="1293914" cy="1386027"/>
          </a:xfrm>
          <a:prstGeom prst="straightConnector1">
            <a:avLst/>
          </a:prstGeom>
          <a:ln w="34925">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61" name="Oval 60"/>
          <p:cNvSpPr/>
          <p:nvPr/>
        </p:nvSpPr>
        <p:spPr bwMode="auto">
          <a:xfrm>
            <a:off x="2849315" y="2449166"/>
            <a:ext cx="2437420" cy="1153984"/>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62" name="Rounded Rectangle 61"/>
          <p:cNvSpPr/>
          <p:nvPr/>
        </p:nvSpPr>
        <p:spPr bwMode="auto">
          <a:xfrm>
            <a:off x="3288820" y="5264135"/>
            <a:ext cx="2285080" cy="1071529"/>
          </a:xfrm>
          <a:prstGeom prst="roundRect">
            <a:avLst/>
          </a:prstGeom>
          <a:noFill/>
          <a:ln w="25400">
            <a:solidFill>
              <a:schemeClr val="accent4"/>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63" name="TextBox 62"/>
          <p:cNvSpPr txBox="1"/>
          <p:nvPr/>
        </p:nvSpPr>
        <p:spPr>
          <a:xfrm>
            <a:off x="3015965" y="2562257"/>
            <a:ext cx="2118431" cy="860112"/>
          </a:xfrm>
          <a:prstGeom prst="rect">
            <a:avLst/>
          </a:prstGeom>
          <a:noFill/>
        </p:spPr>
        <p:txBody>
          <a:bodyPr wrap="square" lIns="182806" tIns="146246" rIns="182806" bIns="146246" rtlCol="0">
            <a:spAutoFit/>
          </a:bodyPr>
          <a:lstStyle/>
          <a:p>
            <a:pPr algn="ctr">
              <a:lnSpc>
                <a:spcPct val="90000"/>
              </a:lnSpc>
              <a:spcAft>
                <a:spcPts val="600"/>
              </a:spcAft>
            </a:pPr>
            <a:r>
              <a:rPr lang="en-US" sz="1999" b="1" dirty="0">
                <a:solidFill>
                  <a:srgbClr val="FFFFFF"/>
                </a:solidFill>
              </a:rPr>
              <a:t>SaaS Applications</a:t>
            </a:r>
          </a:p>
        </p:txBody>
      </p:sp>
      <p:sp>
        <p:nvSpPr>
          <p:cNvPr id="64" name="Oval 63"/>
          <p:cNvSpPr/>
          <p:nvPr/>
        </p:nvSpPr>
        <p:spPr bwMode="auto">
          <a:xfrm>
            <a:off x="5817595" y="2078880"/>
            <a:ext cx="2437420" cy="9437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65" name="TextBox 64"/>
          <p:cNvSpPr txBox="1"/>
          <p:nvPr/>
        </p:nvSpPr>
        <p:spPr>
          <a:xfrm>
            <a:off x="5984245" y="2050045"/>
            <a:ext cx="2118431" cy="938588"/>
          </a:xfrm>
          <a:prstGeom prst="rect">
            <a:avLst/>
          </a:prstGeom>
          <a:noFill/>
        </p:spPr>
        <p:txBody>
          <a:bodyPr wrap="square" lIns="182806" tIns="146246" rIns="182806" bIns="146246" rtlCol="0">
            <a:spAutoFit/>
          </a:bodyPr>
          <a:lstStyle/>
          <a:p>
            <a:pPr algn="ctr">
              <a:lnSpc>
                <a:spcPct val="90000"/>
              </a:lnSpc>
              <a:spcAft>
                <a:spcPts val="600"/>
              </a:spcAft>
            </a:pPr>
            <a:r>
              <a:rPr lang="en-US" sz="1999" b="1" dirty="0">
                <a:solidFill>
                  <a:srgbClr val="FFFFFF"/>
                </a:solidFill>
              </a:rPr>
              <a:t>Custom</a:t>
            </a:r>
          </a:p>
          <a:p>
            <a:pPr algn="ctr">
              <a:lnSpc>
                <a:spcPct val="90000"/>
              </a:lnSpc>
              <a:spcAft>
                <a:spcPts val="600"/>
              </a:spcAft>
            </a:pPr>
            <a:r>
              <a:rPr lang="en-US" sz="1999" b="1" dirty="0">
                <a:solidFill>
                  <a:srgbClr val="FFFFFF"/>
                </a:solidFill>
              </a:rPr>
              <a:t>Applications</a:t>
            </a:r>
          </a:p>
        </p:txBody>
      </p:sp>
      <p:sp>
        <p:nvSpPr>
          <p:cNvPr id="68" name="Rectangle 67"/>
          <p:cNvSpPr/>
          <p:nvPr/>
        </p:nvSpPr>
        <p:spPr bwMode="auto">
          <a:xfrm>
            <a:off x="5665256" y="3087409"/>
            <a:ext cx="2788882" cy="515741"/>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69" name="TextBox 68"/>
          <p:cNvSpPr txBox="1"/>
          <p:nvPr/>
        </p:nvSpPr>
        <p:spPr>
          <a:xfrm>
            <a:off x="5453385" y="3076108"/>
            <a:ext cx="3211874" cy="572233"/>
          </a:xfrm>
          <a:prstGeom prst="rect">
            <a:avLst/>
          </a:prstGeom>
        </p:spPr>
        <p:style>
          <a:lnRef idx="1">
            <a:schemeClr val="accent2"/>
          </a:lnRef>
          <a:fillRef idx="3">
            <a:schemeClr val="accent2"/>
          </a:fillRef>
          <a:effectRef idx="2">
            <a:schemeClr val="accent2"/>
          </a:effectRef>
          <a:fontRef idx="minor">
            <a:schemeClr val="lt1"/>
          </a:fontRef>
        </p:style>
        <p:txBody>
          <a:bodyPr wrap="square" lIns="182806" tIns="146246" rIns="182806" bIns="146246" rtlCol="0">
            <a:spAutoFit/>
          </a:bodyPr>
          <a:lstStyle/>
          <a:p>
            <a:pPr algn="ctr">
              <a:lnSpc>
                <a:spcPct val="90000"/>
              </a:lnSpc>
              <a:spcAft>
                <a:spcPts val="600"/>
              </a:spcAft>
            </a:pPr>
            <a:r>
              <a:rPr lang="en-US" sz="1999" b="1" dirty="0">
                <a:solidFill>
                  <a:srgbClr val="FFFFFF"/>
                </a:solidFill>
              </a:rPr>
              <a:t>Force.com</a:t>
            </a:r>
          </a:p>
        </p:txBody>
      </p:sp>
      <p:sp>
        <p:nvSpPr>
          <p:cNvPr id="70" name="Rounded Rectangle 69"/>
          <p:cNvSpPr/>
          <p:nvPr/>
        </p:nvSpPr>
        <p:spPr bwMode="auto">
          <a:xfrm>
            <a:off x="2662346" y="1922108"/>
            <a:ext cx="6125854" cy="1956002"/>
          </a:xfrm>
          <a:prstGeom prst="roundRect">
            <a:avLst/>
          </a:prstGeom>
          <a:noFill/>
          <a:ln w="25400">
            <a:solidFill>
              <a:schemeClr val="accent4"/>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71" name="Rounded Rectangle 70"/>
          <p:cNvSpPr/>
          <p:nvPr/>
        </p:nvSpPr>
        <p:spPr bwMode="auto">
          <a:xfrm>
            <a:off x="3528304" y="5472474"/>
            <a:ext cx="1789493" cy="653985"/>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r>
              <a:rPr lang="en-US" sz="1999" b="1" dirty="0">
                <a:solidFill>
                  <a:srgbClr val="FFFFFF"/>
                </a:solidFill>
              </a:rPr>
              <a:t>Clients</a:t>
            </a:r>
          </a:p>
        </p:txBody>
      </p:sp>
      <p:grpSp>
        <p:nvGrpSpPr>
          <p:cNvPr id="72" name="Group 71"/>
          <p:cNvGrpSpPr/>
          <p:nvPr/>
        </p:nvGrpSpPr>
        <p:grpSpPr>
          <a:xfrm>
            <a:off x="168434" y="1915662"/>
            <a:ext cx="2680569" cy="2970605"/>
            <a:chOff x="165999" y="1915026"/>
            <a:chExt cx="2681647" cy="2971800"/>
          </a:xfrm>
        </p:grpSpPr>
        <p:sp>
          <p:nvSpPr>
            <p:cNvPr id="73" name="Rectangle 72"/>
            <p:cNvSpPr/>
            <p:nvPr/>
          </p:nvSpPr>
          <p:spPr bwMode="auto">
            <a:xfrm>
              <a:off x="165999" y="1915026"/>
              <a:ext cx="2269284" cy="29718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74" name="TextBox 73"/>
            <p:cNvSpPr txBox="1"/>
            <p:nvPr/>
          </p:nvSpPr>
          <p:spPr>
            <a:xfrm>
              <a:off x="286588" y="2765245"/>
              <a:ext cx="2018535" cy="570439"/>
            </a:xfrm>
            <a:prstGeom prst="rect">
              <a:avLst/>
            </a:prstGeom>
            <a:noFill/>
            <a:ln w="38100">
              <a:solidFill>
                <a:schemeClr val="accent6">
                  <a:lumMod val="75000"/>
                </a:schemeClr>
              </a:solidFill>
              <a:prstDash val="sysDash"/>
              <a:headEnd type="none" w="med" len="med"/>
              <a:tailEnd type="none" w="med" len="med"/>
            </a:ln>
            <a:effectLst/>
            <a:scene3d>
              <a:camera prst="orthographicFront">
                <a:rot lat="0" lon="0" rev="0"/>
              </a:camera>
              <a:lightRig rig="twoPt" dir="tl"/>
            </a:scene3d>
            <a:sp3d prstMaterial="flat"/>
          </p:spPr>
          <p:style>
            <a:lnRef idx="0">
              <a:schemeClr val="accent6"/>
            </a:lnRef>
            <a:fillRef idx="3">
              <a:schemeClr val="accent6"/>
            </a:fillRef>
            <a:effectRef idx="3">
              <a:schemeClr val="accent6"/>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b="1" i="1">
                  <a:gradFill>
                    <a:gsLst>
                      <a:gs pos="2917">
                        <a:schemeClr val="tx1"/>
                      </a:gs>
                      <a:gs pos="30000">
                        <a:schemeClr val="tx1"/>
                      </a:gs>
                    </a:gsLst>
                    <a:lin ang="5400000" scaled="0"/>
                  </a:gradFill>
                </a:defRPr>
              </a:lvl1pPr>
            </a:lstStyle>
            <a:p>
              <a:r>
                <a:rPr lang="en-US" sz="1999" dirty="0">
                  <a:solidFill>
                    <a:srgbClr val="FFFFFF"/>
                  </a:solidFill>
                </a:rPr>
                <a:t>Collaboration</a:t>
              </a:r>
            </a:p>
          </p:txBody>
        </p:sp>
        <p:sp>
          <p:nvSpPr>
            <p:cNvPr id="75" name="TextBox 74"/>
            <p:cNvSpPr txBox="1"/>
            <p:nvPr/>
          </p:nvSpPr>
          <p:spPr>
            <a:xfrm>
              <a:off x="306528" y="2075714"/>
              <a:ext cx="2018535" cy="572465"/>
            </a:xfrm>
            <a:prstGeom prst="rect">
              <a:avLst/>
            </a:prstGeom>
            <a:noFill/>
            <a:ln w="38100">
              <a:solidFill>
                <a:schemeClr val="accent6">
                  <a:lumMod val="75000"/>
                </a:schemeClr>
              </a:solidFill>
              <a:prstDash val="sysDash"/>
              <a:headEnd type="none" w="med" len="med"/>
              <a:tailEnd type="none" w="med" len="med"/>
            </a:ln>
            <a:effectLst/>
            <a:scene3d>
              <a:camera prst="orthographicFront">
                <a:rot lat="0" lon="0" rev="0"/>
              </a:camera>
              <a:lightRig rig="twoPt" dir="tl"/>
            </a:scene3d>
            <a:sp3d prstMaterial="flat"/>
          </p:spPr>
          <p:style>
            <a:lnRef idx="0">
              <a:schemeClr val="accent6"/>
            </a:lnRef>
            <a:fillRef idx="3">
              <a:schemeClr val="accent6"/>
            </a:fillRef>
            <a:effectRef idx="3">
              <a:schemeClr val="accent6"/>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b="1" i="1">
                  <a:gradFill>
                    <a:gsLst>
                      <a:gs pos="2917">
                        <a:schemeClr val="tx1"/>
                      </a:gs>
                      <a:gs pos="30000">
                        <a:schemeClr val="tx1"/>
                      </a:gs>
                    </a:gsLst>
                    <a:lin ang="5400000" scaled="0"/>
                  </a:gradFill>
                </a:defRPr>
              </a:lvl1pPr>
            </a:lstStyle>
            <a:p>
              <a:r>
                <a:rPr lang="en-US" sz="1999" dirty="0">
                  <a:solidFill>
                    <a:srgbClr val="FFFFFF"/>
                  </a:solidFill>
                </a:rPr>
                <a:t>Email</a:t>
              </a:r>
            </a:p>
          </p:txBody>
        </p:sp>
        <p:sp>
          <p:nvSpPr>
            <p:cNvPr id="76" name="TextBox 75"/>
            <p:cNvSpPr txBox="1"/>
            <p:nvPr/>
          </p:nvSpPr>
          <p:spPr>
            <a:xfrm>
              <a:off x="307221" y="4136694"/>
              <a:ext cx="927787" cy="572465"/>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b="1" i="1">
                  <a:gradFill>
                    <a:gsLst>
                      <a:gs pos="2917">
                        <a:schemeClr val="tx1"/>
                      </a:gs>
                      <a:gs pos="30000">
                        <a:schemeClr val="tx1"/>
                      </a:gs>
                    </a:gsLst>
                    <a:lin ang="5400000" scaled="0"/>
                  </a:gradFill>
                </a:defRPr>
              </a:lvl1pPr>
            </a:lstStyle>
            <a:p>
              <a:r>
                <a:rPr lang="en-US" sz="1399" dirty="0">
                  <a:solidFill>
                    <a:srgbClr val="FFFFFF"/>
                  </a:solidFill>
                </a:rPr>
                <a:t>CRM</a:t>
              </a:r>
            </a:p>
          </p:txBody>
        </p:sp>
        <p:sp>
          <p:nvSpPr>
            <p:cNvPr id="77" name="TextBox 76"/>
            <p:cNvSpPr txBox="1"/>
            <p:nvPr/>
          </p:nvSpPr>
          <p:spPr>
            <a:xfrm>
              <a:off x="1392058" y="4142715"/>
              <a:ext cx="886867" cy="566444"/>
            </a:xfrm>
            <a:prstGeom prst="rect">
              <a:avLst/>
            </a:prstGeom>
            <a:noFill/>
            <a:ln w="38100">
              <a:solidFill>
                <a:schemeClr val="accent6">
                  <a:lumMod val="75000"/>
                </a:schemeClr>
              </a:solidFill>
              <a:prstDash val="sysDash"/>
              <a:headEnd type="none" w="med" len="med"/>
              <a:tailEnd type="none" w="med" len="med"/>
            </a:ln>
            <a:effectLst/>
            <a:scene3d>
              <a:camera prst="orthographicFront">
                <a:rot lat="0" lon="0" rev="0"/>
              </a:camera>
              <a:lightRig rig="twoPt" dir="tl"/>
            </a:scene3d>
            <a:sp3d prstMaterial="flat"/>
          </p:spPr>
          <p:style>
            <a:lnRef idx="0">
              <a:schemeClr val="accent6"/>
            </a:lnRef>
            <a:fillRef idx="3">
              <a:schemeClr val="accent6"/>
            </a:fillRef>
            <a:effectRef idx="3">
              <a:schemeClr val="accent6"/>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b="1" i="1">
                  <a:gradFill>
                    <a:gsLst>
                      <a:gs pos="2917">
                        <a:schemeClr val="tx1"/>
                      </a:gs>
                      <a:gs pos="30000">
                        <a:schemeClr val="tx1"/>
                      </a:gs>
                    </a:gsLst>
                    <a:lin ang="5400000" scaled="0"/>
                  </a:gradFill>
                </a:defRPr>
              </a:lvl1pPr>
            </a:lstStyle>
            <a:p>
              <a:r>
                <a:rPr lang="en-US" sz="1999" dirty="0">
                  <a:solidFill>
                    <a:srgbClr val="FFFFFF"/>
                  </a:solidFill>
                </a:rPr>
                <a:t>. . . </a:t>
              </a:r>
            </a:p>
          </p:txBody>
        </p:sp>
        <p:sp>
          <p:nvSpPr>
            <p:cNvPr id="79" name="Trapezoid 3"/>
            <p:cNvSpPr/>
            <p:nvPr/>
          </p:nvSpPr>
          <p:spPr>
            <a:xfrm rot="5400000" flipH="1">
              <a:off x="1157677" y="3196856"/>
              <a:ext cx="2965352" cy="414586"/>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107634"/>
                <a:gd name="connsiteY0" fmla="*/ 2969838 h 2977776"/>
                <a:gd name="connsiteX1" fmla="*/ 1196247 w 3107634"/>
                <a:gd name="connsiteY1" fmla="*/ 0 h 2977776"/>
                <a:gd name="connsiteX2" fmla="*/ 922227 w 3107634"/>
                <a:gd name="connsiteY2" fmla="*/ 134 h 2977776"/>
                <a:gd name="connsiteX3" fmla="*/ 3107634 w 3107634"/>
                <a:gd name="connsiteY3" fmla="*/ 2977776 h 2977776"/>
                <a:gd name="connsiteX4" fmla="*/ 0 w 3107634"/>
                <a:gd name="connsiteY4" fmla="*/ 2969838 h 2977776"/>
                <a:gd name="connsiteX0" fmla="*/ 0 w 3107634"/>
                <a:gd name="connsiteY0" fmla="*/ 2986378 h 2994316"/>
                <a:gd name="connsiteX1" fmla="*/ 927320 w 3107634"/>
                <a:gd name="connsiteY1" fmla="*/ 0 h 2994316"/>
                <a:gd name="connsiteX2" fmla="*/ 922227 w 3107634"/>
                <a:gd name="connsiteY2" fmla="*/ 16674 h 2994316"/>
                <a:gd name="connsiteX3" fmla="*/ 3107634 w 3107634"/>
                <a:gd name="connsiteY3" fmla="*/ 2994316 h 2994316"/>
                <a:gd name="connsiteX4" fmla="*/ 0 w 3107634"/>
                <a:gd name="connsiteY4" fmla="*/ 2986378 h 2994316"/>
                <a:gd name="connsiteX0" fmla="*/ 0 w 3107634"/>
                <a:gd name="connsiteY0" fmla="*/ 3020300 h 3028238"/>
                <a:gd name="connsiteX1" fmla="*/ 927320 w 3107634"/>
                <a:gd name="connsiteY1" fmla="*/ 33922 h 3028238"/>
                <a:gd name="connsiteX2" fmla="*/ 899376 w 3107634"/>
                <a:gd name="connsiteY2" fmla="*/ 0 h 3028238"/>
                <a:gd name="connsiteX3" fmla="*/ 3107634 w 3107634"/>
                <a:gd name="connsiteY3" fmla="*/ 3028238 h 3028238"/>
                <a:gd name="connsiteX4" fmla="*/ 0 w 3107634"/>
                <a:gd name="connsiteY4" fmla="*/ 3020300 h 3028238"/>
                <a:gd name="connsiteX0" fmla="*/ 0 w 3107634"/>
                <a:gd name="connsiteY0" fmla="*/ 2986377 h 2994315"/>
                <a:gd name="connsiteX1" fmla="*/ 927320 w 3107634"/>
                <a:gd name="connsiteY1" fmla="*/ -1 h 2994315"/>
                <a:gd name="connsiteX2" fmla="*/ 1801044 w 3107634"/>
                <a:gd name="connsiteY2" fmla="*/ 770870 h 2994315"/>
                <a:gd name="connsiteX3" fmla="*/ 3107634 w 3107634"/>
                <a:gd name="connsiteY3" fmla="*/ 2994315 h 2994315"/>
                <a:gd name="connsiteX4" fmla="*/ 0 w 3107634"/>
                <a:gd name="connsiteY4" fmla="*/ 2986377 h 2994315"/>
                <a:gd name="connsiteX0" fmla="*/ 0 w 3107634"/>
                <a:gd name="connsiteY0" fmla="*/ 2215506 h 2223444"/>
                <a:gd name="connsiteX1" fmla="*/ 1726911 w 3107634"/>
                <a:gd name="connsiteY1" fmla="*/ 60747 h 2223444"/>
                <a:gd name="connsiteX2" fmla="*/ 1801044 w 3107634"/>
                <a:gd name="connsiteY2" fmla="*/ -1 h 2223444"/>
                <a:gd name="connsiteX3" fmla="*/ 3107634 w 3107634"/>
                <a:gd name="connsiteY3" fmla="*/ 2223444 h 2223444"/>
                <a:gd name="connsiteX4" fmla="*/ 0 w 3107634"/>
                <a:gd name="connsiteY4" fmla="*/ 2215506 h 2223444"/>
                <a:gd name="connsiteX0" fmla="*/ 0 w 3107634"/>
                <a:gd name="connsiteY0" fmla="*/ 2241089 h 2249027"/>
                <a:gd name="connsiteX1" fmla="*/ 1797302 w 3107634"/>
                <a:gd name="connsiteY1" fmla="*/ 0 h 2249027"/>
                <a:gd name="connsiteX2" fmla="*/ 1801044 w 3107634"/>
                <a:gd name="connsiteY2" fmla="*/ 25582 h 2249027"/>
                <a:gd name="connsiteX3" fmla="*/ 3107634 w 3107634"/>
                <a:gd name="connsiteY3" fmla="*/ 2249027 h 2249027"/>
                <a:gd name="connsiteX4" fmla="*/ 0 w 3107634"/>
                <a:gd name="connsiteY4" fmla="*/ 2241089 h 2249027"/>
                <a:gd name="connsiteX0" fmla="*/ 0 w 3138919"/>
                <a:gd name="connsiteY0" fmla="*/ 2241089 h 2241089"/>
                <a:gd name="connsiteX1" fmla="*/ 1797302 w 3138919"/>
                <a:gd name="connsiteY1" fmla="*/ 0 h 2241089"/>
                <a:gd name="connsiteX2" fmla="*/ 1801044 w 3138919"/>
                <a:gd name="connsiteY2" fmla="*/ 25582 h 2241089"/>
                <a:gd name="connsiteX3" fmla="*/ 3138919 w 3138919"/>
                <a:gd name="connsiteY3" fmla="*/ 2187363 h 2241089"/>
                <a:gd name="connsiteX4" fmla="*/ 0 w 3138919"/>
                <a:gd name="connsiteY4" fmla="*/ 2241089 h 2241089"/>
                <a:gd name="connsiteX0" fmla="*/ 0 w 3107634"/>
                <a:gd name="connsiteY0" fmla="*/ 2191761 h 2191761"/>
                <a:gd name="connsiteX1" fmla="*/ 1766017 w 3107634"/>
                <a:gd name="connsiteY1" fmla="*/ 0 h 2191761"/>
                <a:gd name="connsiteX2" fmla="*/ 1769759 w 3107634"/>
                <a:gd name="connsiteY2" fmla="*/ 25582 h 2191761"/>
                <a:gd name="connsiteX3" fmla="*/ 3107634 w 3107634"/>
                <a:gd name="connsiteY3" fmla="*/ 2187363 h 2191761"/>
                <a:gd name="connsiteX4" fmla="*/ 0 w 3107634"/>
                <a:gd name="connsiteY4" fmla="*/ 2191761 h 2191761"/>
                <a:gd name="connsiteX0" fmla="*/ 0 w 3107634"/>
                <a:gd name="connsiteY0" fmla="*/ 2227414 h 2227414"/>
                <a:gd name="connsiteX1" fmla="*/ 1766017 w 3107634"/>
                <a:gd name="connsiteY1" fmla="*/ 35653 h 2227414"/>
                <a:gd name="connsiteX2" fmla="*/ 1970878 w 3107634"/>
                <a:gd name="connsiteY2" fmla="*/ 0 h 2227414"/>
                <a:gd name="connsiteX3" fmla="*/ 3107634 w 3107634"/>
                <a:gd name="connsiteY3" fmla="*/ 2223016 h 2227414"/>
                <a:gd name="connsiteX4" fmla="*/ 0 w 3107634"/>
                <a:gd name="connsiteY4" fmla="*/ 2227414 h 2227414"/>
                <a:gd name="connsiteX0" fmla="*/ 0 w 3107634"/>
                <a:gd name="connsiteY0" fmla="*/ 2375477 h 2375477"/>
                <a:gd name="connsiteX1" fmla="*/ 1955306 w 3107634"/>
                <a:gd name="connsiteY1" fmla="*/ 3 h 2375477"/>
                <a:gd name="connsiteX2" fmla="*/ 1970878 w 3107634"/>
                <a:gd name="connsiteY2" fmla="*/ 148063 h 2375477"/>
                <a:gd name="connsiteX3" fmla="*/ 3107634 w 3107634"/>
                <a:gd name="connsiteY3" fmla="*/ 2371079 h 2375477"/>
                <a:gd name="connsiteX4" fmla="*/ 0 w 3107634"/>
                <a:gd name="connsiteY4" fmla="*/ 2375477 h 2375477"/>
                <a:gd name="connsiteX0" fmla="*/ 0 w 3107634"/>
                <a:gd name="connsiteY0" fmla="*/ 2375472 h 2375472"/>
                <a:gd name="connsiteX1" fmla="*/ 1955306 w 3107634"/>
                <a:gd name="connsiteY1" fmla="*/ -2 h 2375472"/>
                <a:gd name="connsiteX2" fmla="*/ 1970878 w 3107634"/>
                <a:gd name="connsiteY2" fmla="*/ 148058 h 2375472"/>
                <a:gd name="connsiteX3" fmla="*/ 3107634 w 3107634"/>
                <a:gd name="connsiteY3" fmla="*/ 2371074 h 2375472"/>
                <a:gd name="connsiteX4" fmla="*/ 0 w 3107634"/>
                <a:gd name="connsiteY4" fmla="*/ 2375472 h 2375472"/>
                <a:gd name="connsiteX0" fmla="*/ 0 w 3107634"/>
                <a:gd name="connsiteY0" fmla="*/ 2248770 h 2248770"/>
                <a:gd name="connsiteX1" fmla="*/ 1965798 w 3107634"/>
                <a:gd name="connsiteY1" fmla="*/ -2 h 2248770"/>
                <a:gd name="connsiteX2" fmla="*/ 1970878 w 3107634"/>
                <a:gd name="connsiteY2" fmla="*/ 21356 h 2248770"/>
                <a:gd name="connsiteX3" fmla="*/ 3107634 w 3107634"/>
                <a:gd name="connsiteY3" fmla="*/ 2244372 h 2248770"/>
                <a:gd name="connsiteX4" fmla="*/ 0 w 3107634"/>
                <a:gd name="connsiteY4" fmla="*/ 2248770 h 2248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7634" h="2248770">
                  <a:moveTo>
                    <a:pt x="0" y="2248770"/>
                  </a:moveTo>
                  <a:lnTo>
                    <a:pt x="1965798" y="-2"/>
                  </a:lnTo>
                  <a:lnTo>
                    <a:pt x="1970878" y="21356"/>
                  </a:lnTo>
                  <a:lnTo>
                    <a:pt x="3107634" y="2244372"/>
                  </a:lnTo>
                  <a:lnTo>
                    <a:pt x="0" y="2248770"/>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4276" tIns="62137" rIns="124276" bIns="62137" rtlCol="0" anchor="ctr"/>
            <a:lstStyle/>
            <a:p>
              <a:pPr algn="ctr"/>
              <a:endParaRPr lang="en-US" sz="1835">
                <a:solidFill>
                  <a:srgbClr val="FFFFFF"/>
                </a:solidFill>
              </a:endParaRPr>
            </a:p>
          </p:txBody>
        </p:sp>
        <p:sp>
          <p:nvSpPr>
            <p:cNvPr id="86" name="TextBox 85"/>
            <p:cNvSpPr txBox="1"/>
            <p:nvPr/>
          </p:nvSpPr>
          <p:spPr>
            <a:xfrm>
              <a:off x="292142" y="3449987"/>
              <a:ext cx="2018535" cy="570439"/>
            </a:xfrm>
            <a:prstGeom prst="rect">
              <a:avLst/>
            </a:prstGeom>
            <a:noFill/>
            <a:ln w="38100">
              <a:solidFill>
                <a:schemeClr val="accent6">
                  <a:lumMod val="75000"/>
                </a:schemeClr>
              </a:solidFill>
              <a:prstDash val="sysDash"/>
              <a:headEnd type="none" w="med" len="med"/>
              <a:tailEnd type="none" w="med" len="med"/>
            </a:ln>
            <a:effectLst/>
            <a:scene3d>
              <a:camera prst="orthographicFront">
                <a:rot lat="0" lon="0" rev="0"/>
              </a:camera>
              <a:lightRig rig="twoPt" dir="tl"/>
            </a:scene3d>
            <a:sp3d prstMaterial="flat"/>
          </p:spPr>
          <p:style>
            <a:lnRef idx="0">
              <a:schemeClr val="accent6"/>
            </a:lnRef>
            <a:fillRef idx="3">
              <a:schemeClr val="accent6"/>
            </a:fillRef>
            <a:effectRef idx="3">
              <a:schemeClr val="accent6"/>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b="1" i="1">
                  <a:gradFill>
                    <a:gsLst>
                      <a:gs pos="2917">
                        <a:schemeClr val="tx1"/>
                      </a:gs>
                      <a:gs pos="30000">
                        <a:schemeClr val="tx1"/>
                      </a:gs>
                    </a:gsLst>
                    <a:lin ang="5400000" scaled="0"/>
                  </a:gradFill>
                </a:defRPr>
              </a:lvl1pPr>
            </a:lstStyle>
            <a:p>
              <a:r>
                <a:rPr lang="en-US" sz="1999" dirty="0">
                  <a:solidFill>
                    <a:srgbClr val="FFFFFF"/>
                  </a:solidFill>
                </a:rPr>
                <a:t>Productivity</a:t>
              </a:r>
            </a:p>
          </p:txBody>
        </p:sp>
      </p:grpSp>
      <p:grpSp>
        <p:nvGrpSpPr>
          <p:cNvPr id="87" name="Group 86"/>
          <p:cNvGrpSpPr/>
          <p:nvPr/>
        </p:nvGrpSpPr>
        <p:grpSpPr>
          <a:xfrm>
            <a:off x="5330007" y="4639803"/>
            <a:ext cx="2501919" cy="2237307"/>
            <a:chOff x="5273253" y="4640262"/>
            <a:chExt cx="2502925" cy="2238207"/>
          </a:xfrm>
        </p:grpSpPr>
        <p:sp>
          <p:nvSpPr>
            <p:cNvPr id="88" name="Rectangle 87"/>
            <p:cNvSpPr/>
            <p:nvPr/>
          </p:nvSpPr>
          <p:spPr bwMode="auto">
            <a:xfrm>
              <a:off x="5782900" y="4640262"/>
              <a:ext cx="1993278" cy="2238207"/>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89" name="TextBox 88"/>
            <p:cNvSpPr txBox="1"/>
            <p:nvPr/>
          </p:nvSpPr>
          <p:spPr>
            <a:xfrm>
              <a:off x="5903593" y="4731446"/>
              <a:ext cx="1762444" cy="603242"/>
            </a:xfrm>
            <a:prstGeom prst="rect">
              <a:avLst/>
            </a:prstGeom>
            <a:noFill/>
            <a:ln w="38100">
              <a:solidFill>
                <a:schemeClr val="accent1"/>
              </a:solidFill>
              <a:prstDash val="sysDash"/>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b="1">
                  <a:gradFill>
                    <a:gsLst>
                      <a:gs pos="2917">
                        <a:schemeClr val="tx1"/>
                      </a:gs>
                      <a:gs pos="30000">
                        <a:schemeClr val="tx1"/>
                      </a:gs>
                    </a:gsLst>
                    <a:lin ang="5400000" scaled="0"/>
                  </a:gradFill>
                </a:defRPr>
              </a:lvl1pPr>
            </a:lstStyle>
            <a:p>
              <a:r>
                <a:rPr lang="en-US" sz="1999" dirty="0">
                  <a:solidFill>
                    <a:srgbClr val="FFFFFF"/>
                  </a:solidFill>
                </a:rPr>
                <a:t>PCs/Laptops</a:t>
              </a:r>
            </a:p>
          </p:txBody>
        </p:sp>
        <p:sp>
          <p:nvSpPr>
            <p:cNvPr id="90" name="TextBox 89"/>
            <p:cNvSpPr txBox="1"/>
            <p:nvPr/>
          </p:nvSpPr>
          <p:spPr>
            <a:xfrm>
              <a:off x="5903593" y="5457745"/>
              <a:ext cx="1762444" cy="603242"/>
            </a:xfrm>
            <a:prstGeom prst="rect">
              <a:avLst/>
            </a:prstGeom>
            <a:noFill/>
            <a:ln w="38100">
              <a:solidFill>
                <a:schemeClr val="accent1"/>
              </a:solidFill>
              <a:prstDash val="sysDash"/>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b="1">
                  <a:gradFill>
                    <a:gsLst>
                      <a:gs pos="2917">
                        <a:schemeClr val="tx1"/>
                      </a:gs>
                      <a:gs pos="30000">
                        <a:schemeClr val="tx1"/>
                      </a:gs>
                    </a:gsLst>
                    <a:lin ang="5400000" scaled="0"/>
                  </a:gradFill>
                </a:defRPr>
              </a:lvl1pPr>
            </a:lstStyle>
            <a:p>
              <a:r>
                <a:rPr lang="en-US" sz="1999" dirty="0">
                  <a:solidFill>
                    <a:srgbClr val="FFFFFF"/>
                  </a:solidFill>
                </a:rPr>
                <a:t>Tablets</a:t>
              </a:r>
            </a:p>
          </p:txBody>
        </p:sp>
        <p:sp>
          <p:nvSpPr>
            <p:cNvPr id="91" name="TextBox 90"/>
            <p:cNvSpPr txBox="1"/>
            <p:nvPr/>
          </p:nvSpPr>
          <p:spPr>
            <a:xfrm>
              <a:off x="5903593" y="6184044"/>
              <a:ext cx="1762444" cy="603242"/>
            </a:xfrm>
            <a:prstGeom prst="rect">
              <a:avLst/>
            </a:prstGeom>
            <a:noFill/>
            <a:ln w="38100">
              <a:solidFill>
                <a:schemeClr val="accent1"/>
              </a:solidFill>
              <a:prstDash val="sysDash"/>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b="1">
                  <a:gradFill>
                    <a:gsLst>
                      <a:gs pos="2917">
                        <a:schemeClr val="tx1"/>
                      </a:gs>
                      <a:gs pos="30000">
                        <a:schemeClr val="tx1"/>
                      </a:gs>
                    </a:gsLst>
                    <a:lin ang="5400000" scaled="0"/>
                  </a:gradFill>
                </a:defRPr>
              </a:lvl1pPr>
            </a:lstStyle>
            <a:p>
              <a:r>
                <a:rPr lang="en-US" sz="1999" dirty="0">
                  <a:solidFill>
                    <a:srgbClr val="FFFFFF"/>
                  </a:solidFill>
                </a:rPr>
                <a:t>Phones</a:t>
              </a:r>
            </a:p>
          </p:txBody>
        </p:sp>
        <p:sp>
          <p:nvSpPr>
            <p:cNvPr id="92" name="Trapezoid 3"/>
            <p:cNvSpPr/>
            <p:nvPr/>
          </p:nvSpPr>
          <p:spPr>
            <a:xfrm rot="16200000">
              <a:off x="4425706" y="5524704"/>
              <a:ext cx="2200438" cy="505343"/>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107634"/>
                <a:gd name="connsiteY0" fmla="*/ 2969838 h 2977776"/>
                <a:gd name="connsiteX1" fmla="*/ 1196247 w 3107634"/>
                <a:gd name="connsiteY1" fmla="*/ 0 h 2977776"/>
                <a:gd name="connsiteX2" fmla="*/ 922227 w 3107634"/>
                <a:gd name="connsiteY2" fmla="*/ 134 h 2977776"/>
                <a:gd name="connsiteX3" fmla="*/ 3107634 w 3107634"/>
                <a:gd name="connsiteY3" fmla="*/ 2977776 h 2977776"/>
                <a:gd name="connsiteX4" fmla="*/ 0 w 3107634"/>
                <a:gd name="connsiteY4" fmla="*/ 2969838 h 2977776"/>
                <a:gd name="connsiteX0" fmla="*/ 0 w 3107634"/>
                <a:gd name="connsiteY0" fmla="*/ 2986378 h 2994316"/>
                <a:gd name="connsiteX1" fmla="*/ 927320 w 3107634"/>
                <a:gd name="connsiteY1" fmla="*/ 0 h 2994316"/>
                <a:gd name="connsiteX2" fmla="*/ 922227 w 3107634"/>
                <a:gd name="connsiteY2" fmla="*/ 16674 h 2994316"/>
                <a:gd name="connsiteX3" fmla="*/ 3107634 w 3107634"/>
                <a:gd name="connsiteY3" fmla="*/ 2994316 h 2994316"/>
                <a:gd name="connsiteX4" fmla="*/ 0 w 3107634"/>
                <a:gd name="connsiteY4" fmla="*/ 2986378 h 2994316"/>
                <a:gd name="connsiteX0" fmla="*/ 0 w 3107634"/>
                <a:gd name="connsiteY0" fmla="*/ 3020300 h 3028238"/>
                <a:gd name="connsiteX1" fmla="*/ 927320 w 3107634"/>
                <a:gd name="connsiteY1" fmla="*/ 33922 h 3028238"/>
                <a:gd name="connsiteX2" fmla="*/ 899376 w 3107634"/>
                <a:gd name="connsiteY2" fmla="*/ 0 h 3028238"/>
                <a:gd name="connsiteX3" fmla="*/ 3107634 w 3107634"/>
                <a:gd name="connsiteY3" fmla="*/ 3028238 h 3028238"/>
                <a:gd name="connsiteX4" fmla="*/ 0 w 3107634"/>
                <a:gd name="connsiteY4" fmla="*/ 3020300 h 3028238"/>
                <a:gd name="connsiteX0" fmla="*/ 0 w 3107634"/>
                <a:gd name="connsiteY0" fmla="*/ 2986377 h 2994315"/>
                <a:gd name="connsiteX1" fmla="*/ 927320 w 3107634"/>
                <a:gd name="connsiteY1" fmla="*/ -1 h 2994315"/>
                <a:gd name="connsiteX2" fmla="*/ 1801044 w 3107634"/>
                <a:gd name="connsiteY2" fmla="*/ 770870 h 2994315"/>
                <a:gd name="connsiteX3" fmla="*/ 3107634 w 3107634"/>
                <a:gd name="connsiteY3" fmla="*/ 2994315 h 2994315"/>
                <a:gd name="connsiteX4" fmla="*/ 0 w 3107634"/>
                <a:gd name="connsiteY4" fmla="*/ 2986377 h 2994315"/>
                <a:gd name="connsiteX0" fmla="*/ 0 w 3107634"/>
                <a:gd name="connsiteY0" fmla="*/ 2215506 h 2223444"/>
                <a:gd name="connsiteX1" fmla="*/ 1726911 w 3107634"/>
                <a:gd name="connsiteY1" fmla="*/ 60747 h 2223444"/>
                <a:gd name="connsiteX2" fmla="*/ 1801044 w 3107634"/>
                <a:gd name="connsiteY2" fmla="*/ -1 h 2223444"/>
                <a:gd name="connsiteX3" fmla="*/ 3107634 w 3107634"/>
                <a:gd name="connsiteY3" fmla="*/ 2223444 h 2223444"/>
                <a:gd name="connsiteX4" fmla="*/ 0 w 3107634"/>
                <a:gd name="connsiteY4" fmla="*/ 2215506 h 2223444"/>
                <a:gd name="connsiteX0" fmla="*/ 0 w 3107634"/>
                <a:gd name="connsiteY0" fmla="*/ 2241089 h 2249027"/>
                <a:gd name="connsiteX1" fmla="*/ 1797302 w 3107634"/>
                <a:gd name="connsiteY1" fmla="*/ 0 h 2249027"/>
                <a:gd name="connsiteX2" fmla="*/ 1801044 w 3107634"/>
                <a:gd name="connsiteY2" fmla="*/ 25582 h 2249027"/>
                <a:gd name="connsiteX3" fmla="*/ 3107634 w 3107634"/>
                <a:gd name="connsiteY3" fmla="*/ 2249027 h 2249027"/>
                <a:gd name="connsiteX4" fmla="*/ 0 w 3107634"/>
                <a:gd name="connsiteY4" fmla="*/ 2241089 h 2249027"/>
                <a:gd name="connsiteX0" fmla="*/ 0 w 3138919"/>
                <a:gd name="connsiteY0" fmla="*/ 2241089 h 2241089"/>
                <a:gd name="connsiteX1" fmla="*/ 1797302 w 3138919"/>
                <a:gd name="connsiteY1" fmla="*/ 0 h 2241089"/>
                <a:gd name="connsiteX2" fmla="*/ 1801044 w 3138919"/>
                <a:gd name="connsiteY2" fmla="*/ 25582 h 2241089"/>
                <a:gd name="connsiteX3" fmla="*/ 3138919 w 3138919"/>
                <a:gd name="connsiteY3" fmla="*/ 2187363 h 2241089"/>
                <a:gd name="connsiteX4" fmla="*/ 0 w 3138919"/>
                <a:gd name="connsiteY4" fmla="*/ 2241089 h 2241089"/>
                <a:gd name="connsiteX0" fmla="*/ 0 w 3107634"/>
                <a:gd name="connsiteY0" fmla="*/ 2191761 h 2191761"/>
                <a:gd name="connsiteX1" fmla="*/ 1766017 w 3107634"/>
                <a:gd name="connsiteY1" fmla="*/ 0 h 2191761"/>
                <a:gd name="connsiteX2" fmla="*/ 1769759 w 3107634"/>
                <a:gd name="connsiteY2" fmla="*/ 25582 h 2191761"/>
                <a:gd name="connsiteX3" fmla="*/ 3107634 w 3107634"/>
                <a:gd name="connsiteY3" fmla="*/ 2187363 h 2191761"/>
                <a:gd name="connsiteX4" fmla="*/ 0 w 3107634"/>
                <a:gd name="connsiteY4" fmla="*/ 2191761 h 2191761"/>
                <a:gd name="connsiteX0" fmla="*/ 0 w 3199237"/>
                <a:gd name="connsiteY0" fmla="*/ 2191761 h 2191761"/>
                <a:gd name="connsiteX1" fmla="*/ 1766017 w 3199237"/>
                <a:gd name="connsiteY1" fmla="*/ 0 h 2191761"/>
                <a:gd name="connsiteX2" fmla="*/ 1769759 w 3199237"/>
                <a:gd name="connsiteY2" fmla="*/ 25582 h 2191761"/>
                <a:gd name="connsiteX3" fmla="*/ 3199237 w 3199237"/>
                <a:gd name="connsiteY3" fmla="*/ 2053376 h 2191761"/>
                <a:gd name="connsiteX4" fmla="*/ 0 w 3199237"/>
                <a:gd name="connsiteY4" fmla="*/ 2191761 h 2191761"/>
                <a:gd name="connsiteX0" fmla="*/ 0 w 2863354"/>
                <a:gd name="connsiteY0" fmla="*/ 2102447 h 2102445"/>
                <a:gd name="connsiteX1" fmla="*/ 1430134 w 2863354"/>
                <a:gd name="connsiteY1" fmla="*/ 0 h 2102445"/>
                <a:gd name="connsiteX2" fmla="*/ 1433876 w 2863354"/>
                <a:gd name="connsiteY2" fmla="*/ 25582 h 2102445"/>
                <a:gd name="connsiteX3" fmla="*/ 2863354 w 2863354"/>
                <a:gd name="connsiteY3" fmla="*/ 2053376 h 2102445"/>
                <a:gd name="connsiteX4" fmla="*/ 0 w 2863354"/>
                <a:gd name="connsiteY4" fmla="*/ 2102447 h 2102445"/>
                <a:gd name="connsiteX0" fmla="*/ 0 w 3000760"/>
                <a:gd name="connsiteY0" fmla="*/ 2057785 h 2057785"/>
                <a:gd name="connsiteX1" fmla="*/ 1567540 w 3000760"/>
                <a:gd name="connsiteY1" fmla="*/ 0 h 2057785"/>
                <a:gd name="connsiteX2" fmla="*/ 1571282 w 3000760"/>
                <a:gd name="connsiteY2" fmla="*/ 25582 h 2057785"/>
                <a:gd name="connsiteX3" fmla="*/ 3000760 w 3000760"/>
                <a:gd name="connsiteY3" fmla="*/ 2053376 h 2057785"/>
                <a:gd name="connsiteX4" fmla="*/ 0 w 3000760"/>
                <a:gd name="connsiteY4" fmla="*/ 2057785 h 2057785"/>
                <a:gd name="connsiteX0" fmla="*/ 0 w 3122899"/>
                <a:gd name="connsiteY0" fmla="*/ 2057785 h 2098044"/>
                <a:gd name="connsiteX1" fmla="*/ 1567540 w 3122899"/>
                <a:gd name="connsiteY1" fmla="*/ 0 h 2098044"/>
                <a:gd name="connsiteX2" fmla="*/ 1571282 w 3122899"/>
                <a:gd name="connsiteY2" fmla="*/ 25582 h 2098044"/>
                <a:gd name="connsiteX3" fmla="*/ 3122899 w 3122899"/>
                <a:gd name="connsiteY3" fmla="*/ 2098046 h 2098044"/>
                <a:gd name="connsiteX4" fmla="*/ 0 w 3122899"/>
                <a:gd name="connsiteY4" fmla="*/ 2057785 h 2098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899" h="2098044">
                  <a:moveTo>
                    <a:pt x="0" y="2057785"/>
                  </a:moveTo>
                  <a:lnTo>
                    <a:pt x="1567540" y="0"/>
                  </a:lnTo>
                  <a:lnTo>
                    <a:pt x="1571282" y="25582"/>
                  </a:lnTo>
                  <a:lnTo>
                    <a:pt x="3122899" y="2098046"/>
                  </a:lnTo>
                  <a:lnTo>
                    <a:pt x="0" y="2057785"/>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4276" tIns="62137" rIns="124276" bIns="62137" rtlCol="0" anchor="ctr"/>
            <a:lstStyle/>
            <a:p>
              <a:pPr algn="ctr"/>
              <a:endParaRPr lang="en-US" sz="1835">
                <a:solidFill>
                  <a:srgbClr val="FFFFFF"/>
                </a:solidFill>
              </a:endParaRPr>
            </a:p>
          </p:txBody>
        </p:sp>
      </p:grpSp>
    </p:spTree>
    <p:extLst>
      <p:ext uri="{BB962C8B-B14F-4D97-AF65-F5344CB8AC3E}">
        <p14:creationId xmlns:p14="http://schemas.microsoft.com/office/powerpoint/2010/main" val="34236952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wipe(right)">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wipe(left)">
                                      <p:cBhvr>
                                        <p:cTn id="1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IT </a:t>
            </a:r>
            <a:r>
              <a:rPr lang="en-US" dirty="0" smtClean="0"/>
              <a:t>Today: </a:t>
            </a:r>
            <a:r>
              <a:rPr lang="en-US" dirty="0"/>
              <a:t>The New Default </a:t>
            </a:r>
            <a:r>
              <a:rPr lang="en-US" dirty="0" smtClean="0"/>
              <a:t/>
            </a:r>
            <a:br>
              <a:rPr lang="en-US" dirty="0" smtClean="0"/>
            </a:br>
            <a:r>
              <a:rPr lang="en-US" sz="3200" dirty="0">
                <a:solidFill>
                  <a:schemeClr val="tx1"/>
                </a:solidFill>
              </a:rPr>
              <a:t>IBM</a:t>
            </a:r>
          </a:p>
        </p:txBody>
      </p:sp>
      <p:grpSp>
        <p:nvGrpSpPr>
          <p:cNvPr id="2" name="Group 1"/>
          <p:cNvGrpSpPr/>
          <p:nvPr/>
        </p:nvGrpSpPr>
        <p:grpSpPr>
          <a:xfrm>
            <a:off x="8682418" y="1922108"/>
            <a:ext cx="3553198" cy="2912765"/>
            <a:chOff x="8627013" y="1921473"/>
            <a:chExt cx="3554628" cy="2913937"/>
          </a:xfrm>
        </p:grpSpPr>
        <p:sp>
          <p:nvSpPr>
            <p:cNvPr id="9" name="Rectangle 8"/>
            <p:cNvSpPr/>
            <p:nvPr/>
          </p:nvSpPr>
          <p:spPr bwMode="auto">
            <a:xfrm>
              <a:off x="9154929" y="1921473"/>
              <a:ext cx="3026712" cy="28956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63" name="TextBox 62"/>
            <p:cNvSpPr txBox="1"/>
            <p:nvPr/>
          </p:nvSpPr>
          <p:spPr>
            <a:xfrm>
              <a:off x="10981379" y="4148890"/>
              <a:ext cx="1091783" cy="572464"/>
            </a:xfrm>
            <a:prstGeom prst="rect">
              <a:avLst/>
            </a:prstGeom>
            <a:noFill/>
            <a:ln w="38100">
              <a:solidFill>
                <a:schemeClr val="accent2"/>
              </a:solidFill>
              <a:prstDash val="sysDash"/>
            </a:ln>
            <a:effectLst/>
            <a:scene3d>
              <a:camera prst="orthographicFront">
                <a:rot lat="0" lon="0" rev="0"/>
              </a:camera>
              <a:lightRig rig="twoPt" dir="tl"/>
            </a:scene3d>
            <a:sp3d prstMaterial="flat"/>
          </p:spPr>
          <p:style>
            <a:lnRef idx="0">
              <a:schemeClr val="accent5"/>
            </a:lnRef>
            <a:fillRef idx="3">
              <a:schemeClr val="accent5"/>
            </a:fillRef>
            <a:effectRef idx="3">
              <a:schemeClr val="accent5"/>
            </a:effectRef>
            <a:fontRef idx="minor">
              <a:schemeClr val="lt1"/>
            </a:fontRef>
          </p:style>
          <p:txBody>
            <a:bodyPr wrap="square" lIns="182806" tIns="146246" rIns="182806" bIns="146246" rtlCol="0">
              <a:spAutoFit/>
            </a:bodyPr>
            <a:lstStyle>
              <a:defPPr>
                <a:defRPr lang="en-US"/>
              </a:defPPr>
              <a:lvl1pPr algn="ctr">
                <a:lnSpc>
                  <a:spcPct val="90000"/>
                </a:lnSpc>
                <a:spcAft>
                  <a:spcPts val="600"/>
                </a:spcAft>
                <a:defRPr sz="2000" b="1" i="1">
                  <a:gradFill>
                    <a:gsLst>
                      <a:gs pos="2917">
                        <a:schemeClr val="tx1"/>
                      </a:gs>
                      <a:gs pos="30000">
                        <a:schemeClr val="tx1"/>
                      </a:gs>
                    </a:gsLst>
                    <a:lin ang="5400000" scaled="0"/>
                  </a:gradFill>
                </a:defRPr>
              </a:lvl1pPr>
            </a:lstStyle>
            <a:p>
              <a:r>
                <a:rPr lang="en-US" sz="1999" dirty="0">
                  <a:solidFill>
                    <a:srgbClr val="FFFFFF"/>
                  </a:solidFill>
                </a:rPr>
                <a:t>. . .</a:t>
              </a:r>
            </a:p>
          </p:txBody>
        </p:sp>
        <p:sp>
          <p:nvSpPr>
            <p:cNvPr id="70" name="TextBox 69"/>
            <p:cNvSpPr txBox="1"/>
            <p:nvPr/>
          </p:nvSpPr>
          <p:spPr>
            <a:xfrm>
              <a:off x="9277422" y="4153607"/>
              <a:ext cx="1591163" cy="572449"/>
            </a:xfrm>
            <a:prstGeom prst="rect">
              <a:avLst/>
            </a:prstGeom>
            <a:noFill/>
            <a:ln w="38100">
              <a:solidFill>
                <a:schemeClr val="accent2"/>
              </a:solidFill>
              <a:prstDash val="sysDash"/>
            </a:ln>
            <a:effectLst/>
            <a:scene3d>
              <a:camera prst="orthographicFront">
                <a:rot lat="0" lon="0" rev="0"/>
              </a:camera>
              <a:lightRig rig="twoPt" dir="tl"/>
            </a:scene3d>
            <a:sp3d prstMaterial="flat"/>
          </p:spPr>
          <p:style>
            <a:lnRef idx="0">
              <a:schemeClr val="accent5"/>
            </a:lnRef>
            <a:fillRef idx="3">
              <a:schemeClr val="accent5"/>
            </a:fillRef>
            <a:effectRef idx="3">
              <a:schemeClr val="accent5"/>
            </a:effectRef>
            <a:fontRef idx="minor">
              <a:schemeClr val="lt1"/>
            </a:fontRef>
          </p:style>
          <p:txBody>
            <a:bodyPr wrap="square" lIns="182806" tIns="146246" rIns="182806" bIns="146246" rtlCol="0">
              <a:spAutoFit/>
            </a:bodyPr>
            <a:lstStyle>
              <a:defPPr>
                <a:defRPr lang="en-US"/>
              </a:defPPr>
              <a:lvl1pPr algn="ctr">
                <a:lnSpc>
                  <a:spcPct val="90000"/>
                </a:lnSpc>
                <a:spcAft>
                  <a:spcPts val="600"/>
                </a:spcAft>
                <a:defRPr sz="2000" b="1" i="1">
                  <a:gradFill>
                    <a:gsLst>
                      <a:gs pos="2917">
                        <a:schemeClr val="tx1"/>
                      </a:gs>
                      <a:gs pos="30000">
                        <a:schemeClr val="tx1"/>
                      </a:gs>
                    </a:gsLst>
                    <a:lin ang="5400000" scaled="0"/>
                  </a:gradFill>
                </a:defRPr>
              </a:lvl1pPr>
            </a:lstStyle>
            <a:p>
              <a:r>
                <a:rPr lang="en-US" sz="1999" dirty="0">
                  <a:solidFill>
                    <a:srgbClr val="FFFFFF"/>
                  </a:solidFill>
                </a:rPr>
                <a:t>Relational</a:t>
              </a:r>
            </a:p>
          </p:txBody>
        </p:sp>
        <p:sp>
          <p:nvSpPr>
            <p:cNvPr id="72" name="TextBox 71"/>
            <p:cNvSpPr txBox="1"/>
            <p:nvPr/>
          </p:nvSpPr>
          <p:spPr>
            <a:xfrm>
              <a:off x="10714037" y="2731810"/>
              <a:ext cx="1355542" cy="572464"/>
            </a:xfrm>
            <a:prstGeom prst="rect">
              <a:avLst/>
            </a:prstGeom>
            <a:noFill/>
            <a:ln w="38100">
              <a:solidFill>
                <a:schemeClr val="accent2"/>
              </a:solidFill>
              <a:prstDash val="sysDash"/>
            </a:ln>
            <a:effectLst/>
            <a:scene3d>
              <a:camera prst="orthographicFront">
                <a:rot lat="0" lon="0" rev="0"/>
              </a:camera>
              <a:lightRig rig="twoPt" dir="tl"/>
            </a:scene3d>
            <a:sp3d prstMaterial="flat"/>
          </p:spPr>
          <p:style>
            <a:lnRef idx="0">
              <a:schemeClr val="accent5"/>
            </a:lnRef>
            <a:fillRef idx="3">
              <a:schemeClr val="accent5"/>
            </a:fillRef>
            <a:effectRef idx="3">
              <a:schemeClr val="accent5"/>
            </a:effectRef>
            <a:fontRef idx="minor">
              <a:schemeClr val="lt1"/>
            </a:fontRef>
          </p:style>
          <p:txBody>
            <a:bodyPr wrap="square" lIns="182806" tIns="146246" rIns="182806" bIns="146246" rtlCol="0">
              <a:spAutoFit/>
            </a:bodyPr>
            <a:lstStyle>
              <a:defPPr>
                <a:defRPr lang="en-US"/>
              </a:defPPr>
              <a:lvl1pPr algn="ctr">
                <a:lnSpc>
                  <a:spcPct val="90000"/>
                </a:lnSpc>
                <a:spcAft>
                  <a:spcPts val="600"/>
                </a:spcAft>
                <a:defRPr sz="2000" b="1" i="1">
                  <a:gradFill>
                    <a:gsLst>
                      <a:gs pos="2917">
                        <a:schemeClr val="tx1"/>
                      </a:gs>
                      <a:gs pos="30000">
                        <a:schemeClr val="tx1"/>
                      </a:gs>
                    </a:gsLst>
                    <a:lin ang="5400000" scaled="0"/>
                  </a:gradFill>
                </a:defRPr>
              </a:lvl1pPr>
            </a:lstStyle>
            <a:p>
              <a:r>
                <a:rPr lang="en-US" sz="1999" dirty="0">
                  <a:solidFill>
                    <a:srgbClr val="FFFFFF"/>
                  </a:solidFill>
                </a:rPr>
                <a:t>Identity</a:t>
              </a:r>
            </a:p>
          </p:txBody>
        </p:sp>
        <p:sp>
          <p:nvSpPr>
            <p:cNvPr id="73" name="TextBox 72"/>
            <p:cNvSpPr txBox="1"/>
            <p:nvPr/>
          </p:nvSpPr>
          <p:spPr>
            <a:xfrm>
              <a:off x="10714037" y="3424972"/>
              <a:ext cx="1355542" cy="572464"/>
            </a:xfrm>
            <a:prstGeom prst="rect">
              <a:avLst/>
            </a:prstGeom>
            <a:noFill/>
            <a:ln w="38100">
              <a:solidFill>
                <a:schemeClr val="accent2"/>
              </a:solidFill>
              <a:prstDash val="sysDash"/>
            </a:ln>
            <a:effectLst/>
            <a:scene3d>
              <a:camera prst="orthographicFront">
                <a:rot lat="0" lon="0" rev="0"/>
              </a:camera>
              <a:lightRig rig="twoPt" dir="tl"/>
            </a:scene3d>
            <a:sp3d prstMaterial="flat"/>
          </p:spPr>
          <p:style>
            <a:lnRef idx="0">
              <a:schemeClr val="accent5"/>
            </a:lnRef>
            <a:fillRef idx="3">
              <a:schemeClr val="accent5"/>
            </a:fillRef>
            <a:effectRef idx="3">
              <a:schemeClr val="accent5"/>
            </a:effectRef>
            <a:fontRef idx="minor">
              <a:schemeClr val="lt1"/>
            </a:fontRef>
          </p:style>
          <p:txBody>
            <a:bodyPr wrap="square" lIns="182806" tIns="146246" rIns="182806" bIns="146246" rtlCol="0">
              <a:spAutoFit/>
            </a:bodyPr>
            <a:lstStyle>
              <a:defPPr>
                <a:defRPr lang="en-US"/>
              </a:defPPr>
              <a:lvl1pPr algn="ctr">
                <a:lnSpc>
                  <a:spcPct val="90000"/>
                </a:lnSpc>
                <a:spcAft>
                  <a:spcPts val="600"/>
                </a:spcAft>
                <a:defRPr sz="2000" b="1" i="1">
                  <a:gradFill>
                    <a:gsLst>
                      <a:gs pos="2917">
                        <a:schemeClr val="tx1"/>
                      </a:gs>
                      <a:gs pos="30000">
                        <a:schemeClr val="tx1"/>
                      </a:gs>
                    </a:gsLst>
                    <a:lin ang="5400000" scaled="0"/>
                  </a:gradFill>
                </a:defRPr>
              </a:lvl1pPr>
            </a:lstStyle>
            <a:p>
              <a:r>
                <a:rPr lang="en-US" sz="1999" dirty="0" smtClean="0">
                  <a:solidFill>
                    <a:srgbClr val="FFFFFF"/>
                  </a:solidFill>
                </a:rPr>
                <a:t>ML</a:t>
              </a:r>
              <a:endParaRPr lang="en-US" sz="1999" dirty="0">
                <a:solidFill>
                  <a:srgbClr val="FFFFFF"/>
                </a:solidFill>
              </a:endParaRPr>
            </a:p>
          </p:txBody>
        </p:sp>
        <p:sp>
          <p:nvSpPr>
            <p:cNvPr id="74" name="Trapezoid 3"/>
            <p:cNvSpPr/>
            <p:nvPr/>
          </p:nvSpPr>
          <p:spPr>
            <a:xfrm rot="16200000">
              <a:off x="7451985" y="3122767"/>
              <a:ext cx="2887671" cy="537615"/>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107634"/>
                <a:gd name="connsiteY0" fmla="*/ 2969838 h 2977776"/>
                <a:gd name="connsiteX1" fmla="*/ 1196247 w 3107634"/>
                <a:gd name="connsiteY1" fmla="*/ 0 h 2977776"/>
                <a:gd name="connsiteX2" fmla="*/ 922227 w 3107634"/>
                <a:gd name="connsiteY2" fmla="*/ 134 h 2977776"/>
                <a:gd name="connsiteX3" fmla="*/ 3107634 w 3107634"/>
                <a:gd name="connsiteY3" fmla="*/ 2977776 h 2977776"/>
                <a:gd name="connsiteX4" fmla="*/ 0 w 3107634"/>
                <a:gd name="connsiteY4" fmla="*/ 2969838 h 2977776"/>
                <a:gd name="connsiteX0" fmla="*/ 0 w 3107634"/>
                <a:gd name="connsiteY0" fmla="*/ 2986378 h 2994316"/>
                <a:gd name="connsiteX1" fmla="*/ 927320 w 3107634"/>
                <a:gd name="connsiteY1" fmla="*/ 0 h 2994316"/>
                <a:gd name="connsiteX2" fmla="*/ 922227 w 3107634"/>
                <a:gd name="connsiteY2" fmla="*/ 16674 h 2994316"/>
                <a:gd name="connsiteX3" fmla="*/ 3107634 w 3107634"/>
                <a:gd name="connsiteY3" fmla="*/ 2994316 h 2994316"/>
                <a:gd name="connsiteX4" fmla="*/ 0 w 3107634"/>
                <a:gd name="connsiteY4" fmla="*/ 2986378 h 2994316"/>
                <a:gd name="connsiteX0" fmla="*/ 0 w 3107634"/>
                <a:gd name="connsiteY0" fmla="*/ 3020300 h 3028238"/>
                <a:gd name="connsiteX1" fmla="*/ 927320 w 3107634"/>
                <a:gd name="connsiteY1" fmla="*/ 33922 h 3028238"/>
                <a:gd name="connsiteX2" fmla="*/ 899376 w 3107634"/>
                <a:gd name="connsiteY2" fmla="*/ 0 h 3028238"/>
                <a:gd name="connsiteX3" fmla="*/ 3107634 w 3107634"/>
                <a:gd name="connsiteY3" fmla="*/ 3028238 h 3028238"/>
                <a:gd name="connsiteX4" fmla="*/ 0 w 3107634"/>
                <a:gd name="connsiteY4" fmla="*/ 3020300 h 3028238"/>
                <a:gd name="connsiteX0" fmla="*/ 0 w 3107634"/>
                <a:gd name="connsiteY0" fmla="*/ 2986377 h 2994315"/>
                <a:gd name="connsiteX1" fmla="*/ 927320 w 3107634"/>
                <a:gd name="connsiteY1" fmla="*/ -1 h 2994315"/>
                <a:gd name="connsiteX2" fmla="*/ 1801044 w 3107634"/>
                <a:gd name="connsiteY2" fmla="*/ 770870 h 2994315"/>
                <a:gd name="connsiteX3" fmla="*/ 3107634 w 3107634"/>
                <a:gd name="connsiteY3" fmla="*/ 2994315 h 2994315"/>
                <a:gd name="connsiteX4" fmla="*/ 0 w 3107634"/>
                <a:gd name="connsiteY4" fmla="*/ 2986377 h 2994315"/>
                <a:gd name="connsiteX0" fmla="*/ 0 w 3107634"/>
                <a:gd name="connsiteY0" fmla="*/ 2215506 h 2223444"/>
                <a:gd name="connsiteX1" fmla="*/ 1726911 w 3107634"/>
                <a:gd name="connsiteY1" fmla="*/ 60747 h 2223444"/>
                <a:gd name="connsiteX2" fmla="*/ 1801044 w 3107634"/>
                <a:gd name="connsiteY2" fmla="*/ -1 h 2223444"/>
                <a:gd name="connsiteX3" fmla="*/ 3107634 w 3107634"/>
                <a:gd name="connsiteY3" fmla="*/ 2223444 h 2223444"/>
                <a:gd name="connsiteX4" fmla="*/ 0 w 3107634"/>
                <a:gd name="connsiteY4" fmla="*/ 2215506 h 2223444"/>
                <a:gd name="connsiteX0" fmla="*/ 0 w 3107634"/>
                <a:gd name="connsiteY0" fmla="*/ 2241089 h 2249027"/>
                <a:gd name="connsiteX1" fmla="*/ 1797302 w 3107634"/>
                <a:gd name="connsiteY1" fmla="*/ 0 h 2249027"/>
                <a:gd name="connsiteX2" fmla="*/ 1801044 w 3107634"/>
                <a:gd name="connsiteY2" fmla="*/ 25582 h 2249027"/>
                <a:gd name="connsiteX3" fmla="*/ 3107634 w 3107634"/>
                <a:gd name="connsiteY3" fmla="*/ 2249027 h 2249027"/>
                <a:gd name="connsiteX4" fmla="*/ 0 w 3107634"/>
                <a:gd name="connsiteY4" fmla="*/ 2241089 h 2249027"/>
                <a:gd name="connsiteX0" fmla="*/ 0 w 3138919"/>
                <a:gd name="connsiteY0" fmla="*/ 2241089 h 2241089"/>
                <a:gd name="connsiteX1" fmla="*/ 1797302 w 3138919"/>
                <a:gd name="connsiteY1" fmla="*/ 0 h 2241089"/>
                <a:gd name="connsiteX2" fmla="*/ 1801044 w 3138919"/>
                <a:gd name="connsiteY2" fmla="*/ 25582 h 2241089"/>
                <a:gd name="connsiteX3" fmla="*/ 3138919 w 3138919"/>
                <a:gd name="connsiteY3" fmla="*/ 2187363 h 2241089"/>
                <a:gd name="connsiteX4" fmla="*/ 0 w 3138919"/>
                <a:gd name="connsiteY4" fmla="*/ 2241089 h 2241089"/>
                <a:gd name="connsiteX0" fmla="*/ 0 w 3107634"/>
                <a:gd name="connsiteY0" fmla="*/ 2191761 h 2191761"/>
                <a:gd name="connsiteX1" fmla="*/ 1766017 w 3107634"/>
                <a:gd name="connsiteY1" fmla="*/ 0 h 2191761"/>
                <a:gd name="connsiteX2" fmla="*/ 1769759 w 3107634"/>
                <a:gd name="connsiteY2" fmla="*/ 25582 h 2191761"/>
                <a:gd name="connsiteX3" fmla="*/ 3107634 w 3107634"/>
                <a:gd name="connsiteY3" fmla="*/ 2187363 h 2191761"/>
                <a:gd name="connsiteX4" fmla="*/ 0 w 3107634"/>
                <a:gd name="connsiteY4" fmla="*/ 2191761 h 2191761"/>
                <a:gd name="connsiteX0" fmla="*/ 0 w 3296383"/>
                <a:gd name="connsiteY0" fmla="*/ 2191761 h 2232029"/>
                <a:gd name="connsiteX1" fmla="*/ 1766017 w 3296383"/>
                <a:gd name="connsiteY1" fmla="*/ 0 h 2232029"/>
                <a:gd name="connsiteX2" fmla="*/ 1769759 w 3296383"/>
                <a:gd name="connsiteY2" fmla="*/ 25582 h 2232029"/>
                <a:gd name="connsiteX3" fmla="*/ 3296383 w 3296383"/>
                <a:gd name="connsiteY3" fmla="*/ 2232029 h 2232029"/>
                <a:gd name="connsiteX4" fmla="*/ 0 w 3296383"/>
                <a:gd name="connsiteY4" fmla="*/ 2191761 h 2232029"/>
                <a:gd name="connsiteX0" fmla="*/ 0 w 3154822"/>
                <a:gd name="connsiteY0" fmla="*/ 2057783 h 2232029"/>
                <a:gd name="connsiteX1" fmla="*/ 1624456 w 3154822"/>
                <a:gd name="connsiteY1" fmla="*/ 0 h 2232029"/>
                <a:gd name="connsiteX2" fmla="*/ 1628198 w 3154822"/>
                <a:gd name="connsiteY2" fmla="*/ 25582 h 2232029"/>
                <a:gd name="connsiteX3" fmla="*/ 3154822 w 3154822"/>
                <a:gd name="connsiteY3" fmla="*/ 2232029 h 2232029"/>
                <a:gd name="connsiteX4" fmla="*/ 0 w 3154822"/>
                <a:gd name="connsiteY4" fmla="*/ 2057783 h 2232029"/>
                <a:gd name="connsiteX0" fmla="*/ 0 w 3166619"/>
                <a:gd name="connsiteY0" fmla="*/ 2191770 h 2232029"/>
                <a:gd name="connsiteX1" fmla="*/ 1636253 w 3166619"/>
                <a:gd name="connsiteY1" fmla="*/ 0 h 2232029"/>
                <a:gd name="connsiteX2" fmla="*/ 1639995 w 3166619"/>
                <a:gd name="connsiteY2" fmla="*/ 25582 h 2232029"/>
                <a:gd name="connsiteX3" fmla="*/ 3166619 w 3166619"/>
                <a:gd name="connsiteY3" fmla="*/ 2232029 h 2232029"/>
                <a:gd name="connsiteX4" fmla="*/ 0 w 3166619"/>
                <a:gd name="connsiteY4" fmla="*/ 2191770 h 2232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619" h="2232029">
                  <a:moveTo>
                    <a:pt x="0" y="2191770"/>
                  </a:moveTo>
                  <a:lnTo>
                    <a:pt x="1636253" y="0"/>
                  </a:lnTo>
                  <a:lnTo>
                    <a:pt x="1639995" y="25582"/>
                  </a:lnTo>
                  <a:lnTo>
                    <a:pt x="3166619" y="2232029"/>
                  </a:lnTo>
                  <a:lnTo>
                    <a:pt x="0" y="2191770"/>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4276" tIns="62137" rIns="124276" bIns="62137" rtlCol="0" anchor="ctr"/>
            <a:lstStyle/>
            <a:p>
              <a:pPr algn="ctr"/>
              <a:endParaRPr lang="en-US" sz="1835">
                <a:solidFill>
                  <a:srgbClr val="FFFFFF"/>
                </a:solidFill>
              </a:endParaRPr>
            </a:p>
          </p:txBody>
        </p:sp>
        <p:sp>
          <p:nvSpPr>
            <p:cNvPr id="34" name="Rectangle 33"/>
            <p:cNvSpPr/>
            <p:nvPr/>
          </p:nvSpPr>
          <p:spPr bwMode="auto">
            <a:xfrm>
              <a:off x="9258096" y="2024433"/>
              <a:ext cx="1318035" cy="572464"/>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35" name="TextBox 34"/>
            <p:cNvSpPr txBox="1"/>
            <p:nvPr/>
          </p:nvSpPr>
          <p:spPr>
            <a:xfrm>
              <a:off x="9258096" y="2024432"/>
              <a:ext cx="1318036" cy="582100"/>
            </a:xfrm>
            <a:prstGeom prst="rect">
              <a:avLst/>
            </a:prstGeom>
          </p:spPr>
          <p:style>
            <a:lnRef idx="1">
              <a:schemeClr val="accent2"/>
            </a:lnRef>
            <a:fillRef idx="3">
              <a:schemeClr val="accent2"/>
            </a:fillRef>
            <a:effectRef idx="2">
              <a:schemeClr val="accent2"/>
            </a:effectRef>
            <a:fontRef idx="minor">
              <a:schemeClr val="lt1"/>
            </a:fontRef>
          </p:style>
          <p:txBody>
            <a:bodyPr wrap="square" lIns="182806" tIns="146246" rIns="182806" bIns="91403" rtlCol="0" anchor="ctr" anchorCtr="0">
              <a:noAutofit/>
            </a:bodyPr>
            <a:lstStyle/>
            <a:p>
              <a:pPr algn="ctr">
                <a:lnSpc>
                  <a:spcPts val="1000"/>
                </a:lnSpc>
                <a:spcAft>
                  <a:spcPts val="600"/>
                </a:spcAft>
              </a:pPr>
              <a:r>
                <a:rPr lang="en-US" sz="1399" b="1" i="1" dirty="0">
                  <a:solidFill>
                    <a:srgbClr val="FFFFFF"/>
                  </a:solidFill>
                </a:rPr>
                <a:t>Virtual</a:t>
              </a:r>
            </a:p>
            <a:p>
              <a:pPr algn="ctr">
                <a:lnSpc>
                  <a:spcPts val="1000"/>
                </a:lnSpc>
                <a:spcAft>
                  <a:spcPts val="600"/>
                </a:spcAft>
              </a:pPr>
              <a:r>
                <a:rPr lang="en-US" sz="1399" b="1" i="1" dirty="0">
                  <a:solidFill>
                    <a:srgbClr val="FFFFFF"/>
                  </a:solidFill>
                </a:rPr>
                <a:t> Servers</a:t>
              </a:r>
            </a:p>
          </p:txBody>
        </p:sp>
        <p:sp>
          <p:nvSpPr>
            <p:cNvPr id="36" name="Rectangle 35"/>
            <p:cNvSpPr/>
            <p:nvPr/>
          </p:nvSpPr>
          <p:spPr bwMode="auto">
            <a:xfrm>
              <a:off x="9259302" y="2716939"/>
              <a:ext cx="1318035" cy="572464"/>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37" name="TextBox 36"/>
            <p:cNvSpPr txBox="1"/>
            <p:nvPr/>
          </p:nvSpPr>
          <p:spPr>
            <a:xfrm>
              <a:off x="9259302" y="2704859"/>
              <a:ext cx="1318036" cy="616903"/>
            </a:xfrm>
            <a:prstGeom prst="rect">
              <a:avLst/>
            </a:prstGeom>
          </p:spPr>
          <p:style>
            <a:lnRef idx="1">
              <a:schemeClr val="accent2"/>
            </a:lnRef>
            <a:fillRef idx="3">
              <a:schemeClr val="accent2"/>
            </a:fillRef>
            <a:effectRef idx="2">
              <a:schemeClr val="accent2"/>
            </a:effectRef>
            <a:fontRef idx="minor">
              <a:schemeClr val="lt1"/>
            </a:fontRef>
          </p:style>
          <p:txBody>
            <a:bodyPr wrap="square" lIns="0" tIns="0" rIns="0" bIns="0" rtlCol="0" anchor="ctr" anchorCtr="0">
              <a:noAutofit/>
            </a:bodyPr>
            <a:lstStyle/>
            <a:p>
              <a:pPr algn="ctr">
                <a:lnSpc>
                  <a:spcPts val="1000"/>
                </a:lnSpc>
                <a:spcAft>
                  <a:spcPts val="600"/>
                </a:spcAft>
              </a:pPr>
              <a:r>
                <a:rPr lang="en-US" sz="1399" b="1" i="1" dirty="0" err="1">
                  <a:solidFill>
                    <a:srgbClr val="FFFFFF"/>
                  </a:solidFill>
                </a:rPr>
                <a:t>Bluemix</a:t>
              </a:r>
              <a:endParaRPr lang="en-US" sz="1399" b="1" i="1" dirty="0">
                <a:solidFill>
                  <a:srgbClr val="FFFFFF"/>
                </a:solidFill>
              </a:endParaRPr>
            </a:p>
          </p:txBody>
        </p:sp>
        <p:sp>
          <p:nvSpPr>
            <p:cNvPr id="39" name="Rectangle 38"/>
            <p:cNvSpPr/>
            <p:nvPr/>
          </p:nvSpPr>
          <p:spPr bwMode="auto">
            <a:xfrm>
              <a:off x="9260884" y="3397366"/>
              <a:ext cx="1318035" cy="572464"/>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40" name="TextBox 39"/>
            <p:cNvSpPr txBox="1"/>
            <p:nvPr/>
          </p:nvSpPr>
          <p:spPr>
            <a:xfrm>
              <a:off x="9260884" y="3397365"/>
              <a:ext cx="1318036" cy="572465"/>
            </a:xfrm>
            <a:prstGeom prst="rect">
              <a:avLst/>
            </a:prstGeom>
          </p:spPr>
          <p:style>
            <a:lnRef idx="1">
              <a:schemeClr val="accent2"/>
            </a:lnRef>
            <a:fillRef idx="3">
              <a:schemeClr val="accent2"/>
            </a:fillRef>
            <a:effectRef idx="2">
              <a:schemeClr val="accent2"/>
            </a:effectRef>
            <a:fontRef idx="minor">
              <a:schemeClr val="lt1"/>
            </a:fontRef>
          </p:style>
          <p:txBody>
            <a:bodyPr wrap="square" lIns="182806" tIns="146246" rIns="182806" bIns="91403" rtlCol="0" anchor="ctr" anchorCtr="0">
              <a:noAutofit/>
            </a:bodyPr>
            <a:lstStyle>
              <a:defPPr>
                <a:defRPr lang="en-US"/>
              </a:defPPr>
              <a:lvl1pPr algn="ctr">
                <a:lnSpc>
                  <a:spcPts val="1000"/>
                </a:lnSpc>
                <a:spcAft>
                  <a:spcPts val="600"/>
                </a:spcAft>
                <a:defRPr sz="1400" b="1" i="1">
                  <a:gradFill>
                    <a:gsLst>
                      <a:gs pos="2917">
                        <a:schemeClr val="tx1"/>
                      </a:gs>
                      <a:gs pos="30000">
                        <a:schemeClr val="tx1"/>
                      </a:gs>
                    </a:gsLst>
                    <a:lin ang="5400000" scaled="0"/>
                  </a:gradFill>
                </a:defRPr>
              </a:lvl1pPr>
            </a:lstStyle>
            <a:p>
              <a:r>
                <a:rPr lang="en-US" sz="1399" dirty="0">
                  <a:solidFill>
                    <a:srgbClr val="FFFFFF"/>
                  </a:solidFill>
                </a:rPr>
                <a:t>Object</a:t>
              </a:r>
            </a:p>
            <a:p>
              <a:r>
                <a:rPr lang="en-US" sz="1399" dirty="0">
                  <a:solidFill>
                    <a:srgbClr val="FFFFFF"/>
                  </a:solidFill>
                </a:rPr>
                <a:t>Storage</a:t>
              </a:r>
            </a:p>
          </p:txBody>
        </p:sp>
        <p:sp>
          <p:nvSpPr>
            <p:cNvPr id="41" name="Rectangle 40"/>
            <p:cNvSpPr/>
            <p:nvPr/>
          </p:nvSpPr>
          <p:spPr bwMode="auto">
            <a:xfrm>
              <a:off x="10701235" y="2024433"/>
              <a:ext cx="1318035" cy="572464"/>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42" name="TextBox 41"/>
            <p:cNvSpPr txBox="1"/>
            <p:nvPr/>
          </p:nvSpPr>
          <p:spPr>
            <a:xfrm>
              <a:off x="10695974" y="2024432"/>
              <a:ext cx="1329947" cy="603925"/>
            </a:xfrm>
            <a:prstGeom prst="rect">
              <a:avLst/>
            </a:prstGeom>
          </p:spPr>
          <p:style>
            <a:lnRef idx="1">
              <a:schemeClr val="accent2"/>
            </a:lnRef>
            <a:fillRef idx="3">
              <a:schemeClr val="accent2"/>
            </a:fillRef>
            <a:effectRef idx="2">
              <a:schemeClr val="accent2"/>
            </a:effectRef>
            <a:fontRef idx="minor">
              <a:schemeClr val="lt1"/>
            </a:fontRef>
          </p:style>
          <p:txBody>
            <a:bodyPr wrap="square" lIns="91403" tIns="146246" rIns="91403" bIns="146246" rtlCol="0" anchor="ctr" anchorCtr="0">
              <a:noAutofit/>
            </a:bodyPr>
            <a:lstStyle>
              <a:defPPr>
                <a:defRPr lang="en-US"/>
              </a:defPPr>
              <a:lvl1pPr algn="ctr">
                <a:lnSpc>
                  <a:spcPts val="1000"/>
                </a:lnSpc>
                <a:spcAft>
                  <a:spcPts val="600"/>
                </a:spcAft>
                <a:defRPr sz="1400" b="1" i="1">
                  <a:gradFill>
                    <a:gsLst>
                      <a:gs pos="2917">
                        <a:schemeClr val="tx1"/>
                      </a:gs>
                      <a:gs pos="30000">
                        <a:schemeClr val="tx1"/>
                      </a:gs>
                    </a:gsLst>
                    <a:lin ang="5400000" scaled="0"/>
                  </a:gradFill>
                </a:defRPr>
              </a:lvl1pPr>
            </a:lstStyle>
            <a:p>
              <a:r>
                <a:rPr lang="en-US" sz="1399" dirty="0" err="1">
                  <a:solidFill>
                    <a:srgbClr val="FFFFFF"/>
                  </a:solidFill>
                </a:rPr>
                <a:t>Cloudant</a:t>
              </a:r>
              <a:endParaRPr lang="en-US" sz="1399" dirty="0">
                <a:solidFill>
                  <a:srgbClr val="FFFFFF"/>
                </a:solidFill>
              </a:endParaRPr>
            </a:p>
          </p:txBody>
        </p:sp>
      </p:grpSp>
      <p:cxnSp>
        <p:nvCxnSpPr>
          <p:cNvPr id="50" name="Straight Arrow Connector 49"/>
          <p:cNvCxnSpPr>
            <a:stCxn id="59" idx="0"/>
            <a:endCxn id="66" idx="2"/>
          </p:cNvCxnSpPr>
          <p:nvPr/>
        </p:nvCxnSpPr>
        <p:spPr>
          <a:xfrm flipV="1">
            <a:off x="4431360" y="3878109"/>
            <a:ext cx="1293914" cy="1386027"/>
          </a:xfrm>
          <a:prstGeom prst="straightConnector1">
            <a:avLst/>
          </a:prstGeom>
          <a:ln w="34925">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58" name="Oval 57"/>
          <p:cNvSpPr/>
          <p:nvPr/>
        </p:nvSpPr>
        <p:spPr bwMode="auto">
          <a:xfrm>
            <a:off x="2849315" y="2449166"/>
            <a:ext cx="2437420" cy="1153984"/>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59" name="Rounded Rectangle 58"/>
          <p:cNvSpPr/>
          <p:nvPr/>
        </p:nvSpPr>
        <p:spPr bwMode="auto">
          <a:xfrm>
            <a:off x="3288820" y="5264135"/>
            <a:ext cx="2285080" cy="1071529"/>
          </a:xfrm>
          <a:prstGeom prst="roundRect">
            <a:avLst/>
          </a:prstGeom>
          <a:noFill/>
          <a:ln w="25400">
            <a:solidFill>
              <a:schemeClr val="accent4"/>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60" name="TextBox 59"/>
          <p:cNvSpPr txBox="1"/>
          <p:nvPr/>
        </p:nvSpPr>
        <p:spPr>
          <a:xfrm>
            <a:off x="3015965" y="2562257"/>
            <a:ext cx="2118431" cy="860112"/>
          </a:xfrm>
          <a:prstGeom prst="rect">
            <a:avLst/>
          </a:prstGeom>
          <a:noFill/>
        </p:spPr>
        <p:txBody>
          <a:bodyPr wrap="square" lIns="182806" tIns="146246" rIns="182806" bIns="146246" rtlCol="0">
            <a:spAutoFit/>
          </a:bodyPr>
          <a:lstStyle/>
          <a:p>
            <a:pPr algn="ctr">
              <a:lnSpc>
                <a:spcPct val="90000"/>
              </a:lnSpc>
              <a:spcAft>
                <a:spcPts val="600"/>
              </a:spcAft>
            </a:pPr>
            <a:r>
              <a:rPr lang="en-US" sz="1999" b="1" dirty="0">
                <a:solidFill>
                  <a:srgbClr val="FFFFFF"/>
                </a:solidFill>
              </a:rPr>
              <a:t>SaaS Applications</a:t>
            </a:r>
          </a:p>
        </p:txBody>
      </p:sp>
      <p:sp>
        <p:nvSpPr>
          <p:cNvPr id="61" name="Oval 60"/>
          <p:cNvSpPr/>
          <p:nvPr/>
        </p:nvSpPr>
        <p:spPr bwMode="auto">
          <a:xfrm>
            <a:off x="5817595" y="2078880"/>
            <a:ext cx="2437420" cy="9437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62" name="TextBox 61"/>
          <p:cNvSpPr txBox="1"/>
          <p:nvPr/>
        </p:nvSpPr>
        <p:spPr>
          <a:xfrm>
            <a:off x="5984245" y="2050045"/>
            <a:ext cx="2118431" cy="938588"/>
          </a:xfrm>
          <a:prstGeom prst="rect">
            <a:avLst/>
          </a:prstGeom>
          <a:noFill/>
        </p:spPr>
        <p:txBody>
          <a:bodyPr wrap="square" lIns="182806" tIns="146246" rIns="182806" bIns="146246" rtlCol="0">
            <a:spAutoFit/>
          </a:bodyPr>
          <a:lstStyle/>
          <a:p>
            <a:pPr algn="ctr">
              <a:lnSpc>
                <a:spcPct val="90000"/>
              </a:lnSpc>
              <a:spcAft>
                <a:spcPts val="600"/>
              </a:spcAft>
            </a:pPr>
            <a:r>
              <a:rPr lang="en-US" sz="1999" b="1" dirty="0">
                <a:solidFill>
                  <a:srgbClr val="FFFFFF"/>
                </a:solidFill>
              </a:rPr>
              <a:t>Custom</a:t>
            </a:r>
          </a:p>
          <a:p>
            <a:pPr algn="ctr">
              <a:lnSpc>
                <a:spcPct val="90000"/>
              </a:lnSpc>
              <a:spcAft>
                <a:spcPts val="600"/>
              </a:spcAft>
            </a:pPr>
            <a:r>
              <a:rPr lang="en-US" sz="1999" b="1" dirty="0">
                <a:solidFill>
                  <a:srgbClr val="FFFFFF"/>
                </a:solidFill>
              </a:rPr>
              <a:t>Applications</a:t>
            </a:r>
          </a:p>
        </p:txBody>
      </p:sp>
      <p:sp>
        <p:nvSpPr>
          <p:cNvPr id="64" name="Rectangle 63"/>
          <p:cNvSpPr/>
          <p:nvPr/>
        </p:nvSpPr>
        <p:spPr bwMode="auto">
          <a:xfrm>
            <a:off x="5665256" y="3087409"/>
            <a:ext cx="2788882" cy="515741"/>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65" name="TextBox 64"/>
          <p:cNvSpPr txBox="1"/>
          <p:nvPr/>
        </p:nvSpPr>
        <p:spPr>
          <a:xfrm>
            <a:off x="5453385" y="3076108"/>
            <a:ext cx="3211874" cy="572233"/>
          </a:xfrm>
          <a:prstGeom prst="rect">
            <a:avLst/>
          </a:prstGeom>
        </p:spPr>
        <p:style>
          <a:lnRef idx="1">
            <a:schemeClr val="accent2"/>
          </a:lnRef>
          <a:fillRef idx="3">
            <a:schemeClr val="accent2"/>
          </a:fillRef>
          <a:effectRef idx="2">
            <a:schemeClr val="accent2"/>
          </a:effectRef>
          <a:fontRef idx="minor">
            <a:schemeClr val="lt1"/>
          </a:fontRef>
        </p:style>
        <p:txBody>
          <a:bodyPr wrap="square" lIns="182806" tIns="146246" rIns="182806" bIns="146246" rtlCol="0">
            <a:spAutoFit/>
          </a:bodyPr>
          <a:lstStyle/>
          <a:p>
            <a:pPr algn="ctr">
              <a:lnSpc>
                <a:spcPct val="90000"/>
              </a:lnSpc>
              <a:spcAft>
                <a:spcPts val="600"/>
              </a:spcAft>
            </a:pPr>
            <a:r>
              <a:rPr lang="en-US" sz="1999" b="1" i="1" dirty="0" err="1">
                <a:solidFill>
                  <a:srgbClr val="FFFFFF"/>
                </a:solidFill>
              </a:rPr>
              <a:t>SoftLayer</a:t>
            </a:r>
            <a:endParaRPr lang="en-US" sz="1999" b="1" i="1" dirty="0">
              <a:solidFill>
                <a:srgbClr val="FFFFFF"/>
              </a:solidFill>
            </a:endParaRPr>
          </a:p>
        </p:txBody>
      </p:sp>
      <p:sp>
        <p:nvSpPr>
          <p:cNvPr id="66" name="Rounded Rectangle 65"/>
          <p:cNvSpPr/>
          <p:nvPr/>
        </p:nvSpPr>
        <p:spPr bwMode="auto">
          <a:xfrm>
            <a:off x="2662346" y="1922108"/>
            <a:ext cx="6125854" cy="1956002"/>
          </a:xfrm>
          <a:prstGeom prst="roundRect">
            <a:avLst/>
          </a:prstGeom>
          <a:noFill/>
          <a:ln w="25400">
            <a:solidFill>
              <a:schemeClr val="accent4"/>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67" name="Rounded Rectangle 66"/>
          <p:cNvSpPr/>
          <p:nvPr/>
        </p:nvSpPr>
        <p:spPr bwMode="auto">
          <a:xfrm>
            <a:off x="3528304" y="5472474"/>
            <a:ext cx="1789493" cy="653985"/>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r>
              <a:rPr lang="en-US" sz="1999" b="1" dirty="0">
                <a:solidFill>
                  <a:srgbClr val="FFFFFF"/>
                </a:solidFill>
              </a:rPr>
              <a:t>Clients</a:t>
            </a:r>
          </a:p>
        </p:txBody>
      </p:sp>
      <p:grpSp>
        <p:nvGrpSpPr>
          <p:cNvPr id="68" name="Group 67"/>
          <p:cNvGrpSpPr/>
          <p:nvPr/>
        </p:nvGrpSpPr>
        <p:grpSpPr>
          <a:xfrm>
            <a:off x="168434" y="1915662"/>
            <a:ext cx="2680569" cy="2970605"/>
            <a:chOff x="165999" y="1915026"/>
            <a:chExt cx="2681647" cy="2971800"/>
          </a:xfrm>
        </p:grpSpPr>
        <p:sp>
          <p:nvSpPr>
            <p:cNvPr id="69" name="Rectangle 68"/>
            <p:cNvSpPr/>
            <p:nvPr/>
          </p:nvSpPr>
          <p:spPr bwMode="auto">
            <a:xfrm>
              <a:off x="165999" y="1915026"/>
              <a:ext cx="2269284" cy="29718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71" name="TextBox 70"/>
            <p:cNvSpPr txBox="1"/>
            <p:nvPr/>
          </p:nvSpPr>
          <p:spPr>
            <a:xfrm>
              <a:off x="286588" y="2765245"/>
              <a:ext cx="2018535" cy="570439"/>
            </a:xfrm>
            <a:prstGeom prst="rect">
              <a:avLst/>
            </a:prstGeom>
            <a:noFill/>
            <a:ln w="38100">
              <a:solidFill>
                <a:schemeClr val="accent6">
                  <a:lumMod val="75000"/>
                </a:schemeClr>
              </a:solidFill>
              <a:prstDash val="sysDash"/>
              <a:headEnd type="none" w="med" len="med"/>
              <a:tailEnd type="none" w="med" len="med"/>
            </a:ln>
            <a:effectLst/>
            <a:scene3d>
              <a:camera prst="orthographicFront">
                <a:rot lat="0" lon="0" rev="0"/>
              </a:camera>
              <a:lightRig rig="twoPt" dir="tl"/>
            </a:scene3d>
            <a:sp3d prstMaterial="flat"/>
          </p:spPr>
          <p:style>
            <a:lnRef idx="0">
              <a:schemeClr val="accent6"/>
            </a:lnRef>
            <a:fillRef idx="3">
              <a:schemeClr val="accent6"/>
            </a:fillRef>
            <a:effectRef idx="3">
              <a:schemeClr val="accent6"/>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b="1" i="1">
                  <a:gradFill>
                    <a:gsLst>
                      <a:gs pos="2917">
                        <a:schemeClr val="tx1"/>
                      </a:gs>
                      <a:gs pos="30000">
                        <a:schemeClr val="tx1"/>
                      </a:gs>
                    </a:gsLst>
                    <a:lin ang="5400000" scaled="0"/>
                  </a:gradFill>
                </a:defRPr>
              </a:lvl1pPr>
            </a:lstStyle>
            <a:p>
              <a:r>
                <a:rPr lang="en-US" sz="1999" dirty="0">
                  <a:solidFill>
                    <a:srgbClr val="FFFFFF"/>
                  </a:solidFill>
                </a:rPr>
                <a:t>Collaboration</a:t>
              </a:r>
            </a:p>
          </p:txBody>
        </p:sp>
        <p:sp>
          <p:nvSpPr>
            <p:cNvPr id="75" name="TextBox 74"/>
            <p:cNvSpPr txBox="1"/>
            <p:nvPr/>
          </p:nvSpPr>
          <p:spPr>
            <a:xfrm>
              <a:off x="306528" y="2075714"/>
              <a:ext cx="2018535" cy="572465"/>
            </a:xfrm>
            <a:prstGeom prst="rect">
              <a:avLst/>
            </a:prstGeom>
            <a:noFill/>
            <a:ln w="38100">
              <a:solidFill>
                <a:schemeClr val="accent6">
                  <a:lumMod val="75000"/>
                </a:schemeClr>
              </a:solidFill>
              <a:prstDash val="sysDash"/>
              <a:headEnd type="none" w="med" len="med"/>
              <a:tailEnd type="none" w="med" len="med"/>
            </a:ln>
            <a:effectLst/>
            <a:scene3d>
              <a:camera prst="orthographicFront">
                <a:rot lat="0" lon="0" rev="0"/>
              </a:camera>
              <a:lightRig rig="twoPt" dir="tl"/>
            </a:scene3d>
            <a:sp3d prstMaterial="flat"/>
          </p:spPr>
          <p:style>
            <a:lnRef idx="0">
              <a:schemeClr val="accent6"/>
            </a:lnRef>
            <a:fillRef idx="3">
              <a:schemeClr val="accent6"/>
            </a:fillRef>
            <a:effectRef idx="3">
              <a:schemeClr val="accent6"/>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b="1" i="1">
                  <a:gradFill>
                    <a:gsLst>
                      <a:gs pos="2917">
                        <a:schemeClr val="tx1"/>
                      </a:gs>
                      <a:gs pos="30000">
                        <a:schemeClr val="tx1"/>
                      </a:gs>
                    </a:gsLst>
                    <a:lin ang="5400000" scaled="0"/>
                  </a:gradFill>
                </a:defRPr>
              </a:lvl1pPr>
            </a:lstStyle>
            <a:p>
              <a:r>
                <a:rPr lang="en-US" sz="1999" dirty="0">
                  <a:solidFill>
                    <a:srgbClr val="FFFFFF"/>
                  </a:solidFill>
                </a:rPr>
                <a:t>Email</a:t>
              </a:r>
            </a:p>
          </p:txBody>
        </p:sp>
        <p:sp>
          <p:nvSpPr>
            <p:cNvPr id="76" name="TextBox 75"/>
            <p:cNvSpPr txBox="1"/>
            <p:nvPr/>
          </p:nvSpPr>
          <p:spPr>
            <a:xfrm>
              <a:off x="307221" y="4136694"/>
              <a:ext cx="927787" cy="572465"/>
            </a:xfrm>
            <a:prstGeom prst="rect">
              <a:avLst/>
            </a:prstGeom>
            <a:noFill/>
            <a:ln w="38100">
              <a:solidFill>
                <a:schemeClr val="accent6">
                  <a:lumMod val="75000"/>
                </a:schemeClr>
              </a:solidFill>
              <a:prstDash val="sysDash"/>
              <a:headEnd type="none" w="med" len="med"/>
              <a:tailEnd type="none" w="med" len="med"/>
            </a:ln>
            <a:effectLst/>
            <a:scene3d>
              <a:camera prst="orthographicFront">
                <a:rot lat="0" lon="0" rev="0"/>
              </a:camera>
              <a:lightRig rig="twoPt" dir="tl"/>
            </a:scene3d>
            <a:sp3d prstMaterial="flat"/>
          </p:spPr>
          <p:style>
            <a:lnRef idx="0">
              <a:schemeClr val="accent6"/>
            </a:lnRef>
            <a:fillRef idx="3">
              <a:schemeClr val="accent6"/>
            </a:fillRef>
            <a:effectRef idx="3">
              <a:schemeClr val="accent6"/>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b="1" i="1">
                  <a:gradFill>
                    <a:gsLst>
                      <a:gs pos="2917">
                        <a:schemeClr val="tx1"/>
                      </a:gs>
                      <a:gs pos="30000">
                        <a:schemeClr val="tx1"/>
                      </a:gs>
                    </a:gsLst>
                    <a:lin ang="5400000" scaled="0"/>
                  </a:gradFill>
                </a:defRPr>
              </a:lvl1pPr>
            </a:lstStyle>
            <a:p>
              <a:r>
                <a:rPr lang="en-US" sz="1999" dirty="0">
                  <a:solidFill>
                    <a:srgbClr val="FFFFFF"/>
                  </a:solidFill>
                </a:rPr>
                <a:t>CRM</a:t>
              </a:r>
            </a:p>
          </p:txBody>
        </p:sp>
        <p:sp>
          <p:nvSpPr>
            <p:cNvPr id="77" name="TextBox 76"/>
            <p:cNvSpPr txBox="1"/>
            <p:nvPr/>
          </p:nvSpPr>
          <p:spPr>
            <a:xfrm>
              <a:off x="1392058" y="4142715"/>
              <a:ext cx="886867" cy="566444"/>
            </a:xfrm>
            <a:prstGeom prst="rect">
              <a:avLst/>
            </a:prstGeom>
            <a:noFill/>
            <a:ln w="38100">
              <a:solidFill>
                <a:schemeClr val="accent6">
                  <a:lumMod val="75000"/>
                </a:schemeClr>
              </a:solidFill>
              <a:prstDash val="sysDash"/>
              <a:headEnd type="none" w="med" len="med"/>
              <a:tailEnd type="none" w="med" len="med"/>
            </a:ln>
            <a:effectLst/>
            <a:scene3d>
              <a:camera prst="orthographicFront">
                <a:rot lat="0" lon="0" rev="0"/>
              </a:camera>
              <a:lightRig rig="twoPt" dir="tl"/>
            </a:scene3d>
            <a:sp3d prstMaterial="flat"/>
          </p:spPr>
          <p:style>
            <a:lnRef idx="0">
              <a:schemeClr val="accent6"/>
            </a:lnRef>
            <a:fillRef idx="3">
              <a:schemeClr val="accent6"/>
            </a:fillRef>
            <a:effectRef idx="3">
              <a:schemeClr val="accent6"/>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b="1" i="1">
                  <a:gradFill>
                    <a:gsLst>
                      <a:gs pos="2917">
                        <a:schemeClr val="tx1"/>
                      </a:gs>
                      <a:gs pos="30000">
                        <a:schemeClr val="tx1"/>
                      </a:gs>
                    </a:gsLst>
                    <a:lin ang="5400000" scaled="0"/>
                  </a:gradFill>
                </a:defRPr>
              </a:lvl1pPr>
            </a:lstStyle>
            <a:p>
              <a:r>
                <a:rPr lang="en-US" sz="1999" dirty="0">
                  <a:solidFill>
                    <a:srgbClr val="FFFFFF"/>
                  </a:solidFill>
                </a:rPr>
                <a:t>. . . </a:t>
              </a:r>
            </a:p>
          </p:txBody>
        </p:sp>
        <p:sp>
          <p:nvSpPr>
            <p:cNvPr id="78" name="Trapezoid 3"/>
            <p:cNvSpPr/>
            <p:nvPr/>
          </p:nvSpPr>
          <p:spPr>
            <a:xfrm rot="5400000" flipH="1">
              <a:off x="1157677" y="3196856"/>
              <a:ext cx="2965352" cy="414586"/>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107634"/>
                <a:gd name="connsiteY0" fmla="*/ 2969838 h 2977776"/>
                <a:gd name="connsiteX1" fmla="*/ 1196247 w 3107634"/>
                <a:gd name="connsiteY1" fmla="*/ 0 h 2977776"/>
                <a:gd name="connsiteX2" fmla="*/ 922227 w 3107634"/>
                <a:gd name="connsiteY2" fmla="*/ 134 h 2977776"/>
                <a:gd name="connsiteX3" fmla="*/ 3107634 w 3107634"/>
                <a:gd name="connsiteY3" fmla="*/ 2977776 h 2977776"/>
                <a:gd name="connsiteX4" fmla="*/ 0 w 3107634"/>
                <a:gd name="connsiteY4" fmla="*/ 2969838 h 2977776"/>
                <a:gd name="connsiteX0" fmla="*/ 0 w 3107634"/>
                <a:gd name="connsiteY0" fmla="*/ 2986378 h 2994316"/>
                <a:gd name="connsiteX1" fmla="*/ 927320 w 3107634"/>
                <a:gd name="connsiteY1" fmla="*/ 0 h 2994316"/>
                <a:gd name="connsiteX2" fmla="*/ 922227 w 3107634"/>
                <a:gd name="connsiteY2" fmla="*/ 16674 h 2994316"/>
                <a:gd name="connsiteX3" fmla="*/ 3107634 w 3107634"/>
                <a:gd name="connsiteY3" fmla="*/ 2994316 h 2994316"/>
                <a:gd name="connsiteX4" fmla="*/ 0 w 3107634"/>
                <a:gd name="connsiteY4" fmla="*/ 2986378 h 2994316"/>
                <a:gd name="connsiteX0" fmla="*/ 0 w 3107634"/>
                <a:gd name="connsiteY0" fmla="*/ 3020300 h 3028238"/>
                <a:gd name="connsiteX1" fmla="*/ 927320 w 3107634"/>
                <a:gd name="connsiteY1" fmla="*/ 33922 h 3028238"/>
                <a:gd name="connsiteX2" fmla="*/ 899376 w 3107634"/>
                <a:gd name="connsiteY2" fmla="*/ 0 h 3028238"/>
                <a:gd name="connsiteX3" fmla="*/ 3107634 w 3107634"/>
                <a:gd name="connsiteY3" fmla="*/ 3028238 h 3028238"/>
                <a:gd name="connsiteX4" fmla="*/ 0 w 3107634"/>
                <a:gd name="connsiteY4" fmla="*/ 3020300 h 3028238"/>
                <a:gd name="connsiteX0" fmla="*/ 0 w 3107634"/>
                <a:gd name="connsiteY0" fmla="*/ 2986377 h 2994315"/>
                <a:gd name="connsiteX1" fmla="*/ 927320 w 3107634"/>
                <a:gd name="connsiteY1" fmla="*/ -1 h 2994315"/>
                <a:gd name="connsiteX2" fmla="*/ 1801044 w 3107634"/>
                <a:gd name="connsiteY2" fmla="*/ 770870 h 2994315"/>
                <a:gd name="connsiteX3" fmla="*/ 3107634 w 3107634"/>
                <a:gd name="connsiteY3" fmla="*/ 2994315 h 2994315"/>
                <a:gd name="connsiteX4" fmla="*/ 0 w 3107634"/>
                <a:gd name="connsiteY4" fmla="*/ 2986377 h 2994315"/>
                <a:gd name="connsiteX0" fmla="*/ 0 w 3107634"/>
                <a:gd name="connsiteY0" fmla="*/ 2215506 h 2223444"/>
                <a:gd name="connsiteX1" fmla="*/ 1726911 w 3107634"/>
                <a:gd name="connsiteY1" fmla="*/ 60747 h 2223444"/>
                <a:gd name="connsiteX2" fmla="*/ 1801044 w 3107634"/>
                <a:gd name="connsiteY2" fmla="*/ -1 h 2223444"/>
                <a:gd name="connsiteX3" fmla="*/ 3107634 w 3107634"/>
                <a:gd name="connsiteY3" fmla="*/ 2223444 h 2223444"/>
                <a:gd name="connsiteX4" fmla="*/ 0 w 3107634"/>
                <a:gd name="connsiteY4" fmla="*/ 2215506 h 2223444"/>
                <a:gd name="connsiteX0" fmla="*/ 0 w 3107634"/>
                <a:gd name="connsiteY0" fmla="*/ 2241089 h 2249027"/>
                <a:gd name="connsiteX1" fmla="*/ 1797302 w 3107634"/>
                <a:gd name="connsiteY1" fmla="*/ 0 h 2249027"/>
                <a:gd name="connsiteX2" fmla="*/ 1801044 w 3107634"/>
                <a:gd name="connsiteY2" fmla="*/ 25582 h 2249027"/>
                <a:gd name="connsiteX3" fmla="*/ 3107634 w 3107634"/>
                <a:gd name="connsiteY3" fmla="*/ 2249027 h 2249027"/>
                <a:gd name="connsiteX4" fmla="*/ 0 w 3107634"/>
                <a:gd name="connsiteY4" fmla="*/ 2241089 h 2249027"/>
                <a:gd name="connsiteX0" fmla="*/ 0 w 3138919"/>
                <a:gd name="connsiteY0" fmla="*/ 2241089 h 2241089"/>
                <a:gd name="connsiteX1" fmla="*/ 1797302 w 3138919"/>
                <a:gd name="connsiteY1" fmla="*/ 0 h 2241089"/>
                <a:gd name="connsiteX2" fmla="*/ 1801044 w 3138919"/>
                <a:gd name="connsiteY2" fmla="*/ 25582 h 2241089"/>
                <a:gd name="connsiteX3" fmla="*/ 3138919 w 3138919"/>
                <a:gd name="connsiteY3" fmla="*/ 2187363 h 2241089"/>
                <a:gd name="connsiteX4" fmla="*/ 0 w 3138919"/>
                <a:gd name="connsiteY4" fmla="*/ 2241089 h 2241089"/>
                <a:gd name="connsiteX0" fmla="*/ 0 w 3107634"/>
                <a:gd name="connsiteY0" fmla="*/ 2191761 h 2191761"/>
                <a:gd name="connsiteX1" fmla="*/ 1766017 w 3107634"/>
                <a:gd name="connsiteY1" fmla="*/ 0 h 2191761"/>
                <a:gd name="connsiteX2" fmla="*/ 1769759 w 3107634"/>
                <a:gd name="connsiteY2" fmla="*/ 25582 h 2191761"/>
                <a:gd name="connsiteX3" fmla="*/ 3107634 w 3107634"/>
                <a:gd name="connsiteY3" fmla="*/ 2187363 h 2191761"/>
                <a:gd name="connsiteX4" fmla="*/ 0 w 3107634"/>
                <a:gd name="connsiteY4" fmla="*/ 2191761 h 2191761"/>
                <a:gd name="connsiteX0" fmla="*/ 0 w 3107634"/>
                <a:gd name="connsiteY0" fmla="*/ 2227414 h 2227414"/>
                <a:gd name="connsiteX1" fmla="*/ 1766017 w 3107634"/>
                <a:gd name="connsiteY1" fmla="*/ 35653 h 2227414"/>
                <a:gd name="connsiteX2" fmla="*/ 1970878 w 3107634"/>
                <a:gd name="connsiteY2" fmla="*/ 0 h 2227414"/>
                <a:gd name="connsiteX3" fmla="*/ 3107634 w 3107634"/>
                <a:gd name="connsiteY3" fmla="*/ 2223016 h 2227414"/>
                <a:gd name="connsiteX4" fmla="*/ 0 w 3107634"/>
                <a:gd name="connsiteY4" fmla="*/ 2227414 h 2227414"/>
                <a:gd name="connsiteX0" fmla="*/ 0 w 3107634"/>
                <a:gd name="connsiteY0" fmla="*/ 2375477 h 2375477"/>
                <a:gd name="connsiteX1" fmla="*/ 1955306 w 3107634"/>
                <a:gd name="connsiteY1" fmla="*/ 3 h 2375477"/>
                <a:gd name="connsiteX2" fmla="*/ 1970878 w 3107634"/>
                <a:gd name="connsiteY2" fmla="*/ 148063 h 2375477"/>
                <a:gd name="connsiteX3" fmla="*/ 3107634 w 3107634"/>
                <a:gd name="connsiteY3" fmla="*/ 2371079 h 2375477"/>
                <a:gd name="connsiteX4" fmla="*/ 0 w 3107634"/>
                <a:gd name="connsiteY4" fmla="*/ 2375477 h 2375477"/>
                <a:gd name="connsiteX0" fmla="*/ 0 w 3107634"/>
                <a:gd name="connsiteY0" fmla="*/ 2375472 h 2375472"/>
                <a:gd name="connsiteX1" fmla="*/ 1955306 w 3107634"/>
                <a:gd name="connsiteY1" fmla="*/ -2 h 2375472"/>
                <a:gd name="connsiteX2" fmla="*/ 1970878 w 3107634"/>
                <a:gd name="connsiteY2" fmla="*/ 148058 h 2375472"/>
                <a:gd name="connsiteX3" fmla="*/ 3107634 w 3107634"/>
                <a:gd name="connsiteY3" fmla="*/ 2371074 h 2375472"/>
                <a:gd name="connsiteX4" fmla="*/ 0 w 3107634"/>
                <a:gd name="connsiteY4" fmla="*/ 2375472 h 2375472"/>
                <a:gd name="connsiteX0" fmla="*/ 0 w 3107634"/>
                <a:gd name="connsiteY0" fmla="*/ 2248770 h 2248770"/>
                <a:gd name="connsiteX1" fmla="*/ 1965798 w 3107634"/>
                <a:gd name="connsiteY1" fmla="*/ -2 h 2248770"/>
                <a:gd name="connsiteX2" fmla="*/ 1970878 w 3107634"/>
                <a:gd name="connsiteY2" fmla="*/ 21356 h 2248770"/>
                <a:gd name="connsiteX3" fmla="*/ 3107634 w 3107634"/>
                <a:gd name="connsiteY3" fmla="*/ 2244372 h 2248770"/>
                <a:gd name="connsiteX4" fmla="*/ 0 w 3107634"/>
                <a:gd name="connsiteY4" fmla="*/ 2248770 h 2248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7634" h="2248770">
                  <a:moveTo>
                    <a:pt x="0" y="2248770"/>
                  </a:moveTo>
                  <a:lnTo>
                    <a:pt x="1965798" y="-2"/>
                  </a:lnTo>
                  <a:lnTo>
                    <a:pt x="1970878" y="21356"/>
                  </a:lnTo>
                  <a:lnTo>
                    <a:pt x="3107634" y="2244372"/>
                  </a:lnTo>
                  <a:lnTo>
                    <a:pt x="0" y="2248770"/>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4276" tIns="62137" rIns="124276" bIns="62137" rtlCol="0" anchor="ctr"/>
            <a:lstStyle/>
            <a:p>
              <a:pPr algn="ctr"/>
              <a:endParaRPr lang="en-US" sz="1835">
                <a:solidFill>
                  <a:srgbClr val="FFFFFF"/>
                </a:solidFill>
              </a:endParaRPr>
            </a:p>
          </p:txBody>
        </p:sp>
        <p:sp>
          <p:nvSpPr>
            <p:cNvPr id="79" name="TextBox 78"/>
            <p:cNvSpPr txBox="1"/>
            <p:nvPr/>
          </p:nvSpPr>
          <p:spPr>
            <a:xfrm>
              <a:off x="292142" y="3449987"/>
              <a:ext cx="2018535" cy="570439"/>
            </a:xfrm>
            <a:prstGeom prst="rect">
              <a:avLst/>
            </a:prstGeom>
            <a:noFill/>
            <a:ln w="38100">
              <a:solidFill>
                <a:schemeClr val="accent6">
                  <a:lumMod val="75000"/>
                </a:schemeClr>
              </a:solidFill>
              <a:prstDash val="sysDash"/>
              <a:headEnd type="none" w="med" len="med"/>
              <a:tailEnd type="none" w="med" len="med"/>
            </a:ln>
            <a:effectLst/>
            <a:scene3d>
              <a:camera prst="orthographicFront">
                <a:rot lat="0" lon="0" rev="0"/>
              </a:camera>
              <a:lightRig rig="twoPt" dir="tl"/>
            </a:scene3d>
            <a:sp3d prstMaterial="flat"/>
          </p:spPr>
          <p:style>
            <a:lnRef idx="0">
              <a:schemeClr val="accent6"/>
            </a:lnRef>
            <a:fillRef idx="3">
              <a:schemeClr val="accent6"/>
            </a:fillRef>
            <a:effectRef idx="3">
              <a:schemeClr val="accent6"/>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b="1" i="1">
                  <a:gradFill>
                    <a:gsLst>
                      <a:gs pos="2917">
                        <a:schemeClr val="tx1"/>
                      </a:gs>
                      <a:gs pos="30000">
                        <a:schemeClr val="tx1"/>
                      </a:gs>
                    </a:gsLst>
                    <a:lin ang="5400000" scaled="0"/>
                  </a:gradFill>
                </a:defRPr>
              </a:lvl1pPr>
            </a:lstStyle>
            <a:p>
              <a:r>
                <a:rPr lang="en-US" sz="1999" dirty="0">
                  <a:solidFill>
                    <a:srgbClr val="FFFFFF"/>
                  </a:solidFill>
                </a:rPr>
                <a:t>Productivity</a:t>
              </a:r>
            </a:p>
          </p:txBody>
        </p:sp>
      </p:grpSp>
      <p:grpSp>
        <p:nvGrpSpPr>
          <p:cNvPr id="84" name="Group 83"/>
          <p:cNvGrpSpPr/>
          <p:nvPr/>
        </p:nvGrpSpPr>
        <p:grpSpPr>
          <a:xfrm>
            <a:off x="5330007" y="4639803"/>
            <a:ext cx="2501919" cy="2237307"/>
            <a:chOff x="5273253" y="4640262"/>
            <a:chExt cx="2502925" cy="2238207"/>
          </a:xfrm>
        </p:grpSpPr>
        <p:sp>
          <p:nvSpPr>
            <p:cNvPr id="85" name="Rectangle 84"/>
            <p:cNvSpPr/>
            <p:nvPr/>
          </p:nvSpPr>
          <p:spPr bwMode="auto">
            <a:xfrm>
              <a:off x="5782900" y="4640262"/>
              <a:ext cx="1993278" cy="2238207"/>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86" name="TextBox 85"/>
            <p:cNvSpPr txBox="1"/>
            <p:nvPr/>
          </p:nvSpPr>
          <p:spPr>
            <a:xfrm>
              <a:off x="5903593" y="4731446"/>
              <a:ext cx="1762444" cy="603242"/>
            </a:xfrm>
            <a:prstGeom prst="rect">
              <a:avLst/>
            </a:prstGeom>
            <a:noFill/>
            <a:ln w="38100">
              <a:solidFill>
                <a:schemeClr val="accent1"/>
              </a:solidFill>
              <a:prstDash val="sysDash"/>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b="1">
                  <a:gradFill>
                    <a:gsLst>
                      <a:gs pos="2917">
                        <a:schemeClr val="tx1"/>
                      </a:gs>
                      <a:gs pos="30000">
                        <a:schemeClr val="tx1"/>
                      </a:gs>
                    </a:gsLst>
                    <a:lin ang="5400000" scaled="0"/>
                  </a:gradFill>
                </a:defRPr>
              </a:lvl1pPr>
            </a:lstStyle>
            <a:p>
              <a:r>
                <a:rPr lang="en-US" sz="1999" dirty="0">
                  <a:solidFill>
                    <a:srgbClr val="FFFFFF"/>
                  </a:solidFill>
                </a:rPr>
                <a:t>PCs/Laptops</a:t>
              </a:r>
            </a:p>
          </p:txBody>
        </p:sp>
        <p:sp>
          <p:nvSpPr>
            <p:cNvPr id="87" name="TextBox 86"/>
            <p:cNvSpPr txBox="1"/>
            <p:nvPr/>
          </p:nvSpPr>
          <p:spPr>
            <a:xfrm>
              <a:off x="5903593" y="5457745"/>
              <a:ext cx="1762444" cy="603242"/>
            </a:xfrm>
            <a:prstGeom prst="rect">
              <a:avLst/>
            </a:prstGeom>
            <a:noFill/>
            <a:ln w="38100">
              <a:solidFill>
                <a:schemeClr val="accent1"/>
              </a:solidFill>
              <a:prstDash val="sysDash"/>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b="1">
                  <a:gradFill>
                    <a:gsLst>
                      <a:gs pos="2917">
                        <a:schemeClr val="tx1"/>
                      </a:gs>
                      <a:gs pos="30000">
                        <a:schemeClr val="tx1"/>
                      </a:gs>
                    </a:gsLst>
                    <a:lin ang="5400000" scaled="0"/>
                  </a:gradFill>
                </a:defRPr>
              </a:lvl1pPr>
            </a:lstStyle>
            <a:p>
              <a:r>
                <a:rPr lang="en-US" sz="1999" dirty="0">
                  <a:solidFill>
                    <a:srgbClr val="FFFFFF"/>
                  </a:solidFill>
                </a:rPr>
                <a:t>Tablets</a:t>
              </a:r>
            </a:p>
          </p:txBody>
        </p:sp>
        <p:sp>
          <p:nvSpPr>
            <p:cNvPr id="88" name="TextBox 87"/>
            <p:cNvSpPr txBox="1"/>
            <p:nvPr/>
          </p:nvSpPr>
          <p:spPr>
            <a:xfrm>
              <a:off x="5903593" y="6184044"/>
              <a:ext cx="1762444" cy="603242"/>
            </a:xfrm>
            <a:prstGeom prst="rect">
              <a:avLst/>
            </a:prstGeom>
            <a:noFill/>
            <a:ln w="38100">
              <a:solidFill>
                <a:schemeClr val="accent1"/>
              </a:solidFill>
              <a:prstDash val="sysDash"/>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b="1">
                  <a:gradFill>
                    <a:gsLst>
                      <a:gs pos="2917">
                        <a:schemeClr val="tx1"/>
                      </a:gs>
                      <a:gs pos="30000">
                        <a:schemeClr val="tx1"/>
                      </a:gs>
                    </a:gsLst>
                    <a:lin ang="5400000" scaled="0"/>
                  </a:gradFill>
                </a:defRPr>
              </a:lvl1pPr>
            </a:lstStyle>
            <a:p>
              <a:r>
                <a:rPr lang="en-US" sz="1999" dirty="0">
                  <a:solidFill>
                    <a:srgbClr val="FFFFFF"/>
                  </a:solidFill>
                </a:rPr>
                <a:t>Phones</a:t>
              </a:r>
            </a:p>
          </p:txBody>
        </p:sp>
        <p:sp>
          <p:nvSpPr>
            <p:cNvPr id="89" name="Trapezoid 3"/>
            <p:cNvSpPr/>
            <p:nvPr/>
          </p:nvSpPr>
          <p:spPr>
            <a:xfrm rot="16200000">
              <a:off x="4425706" y="5524704"/>
              <a:ext cx="2200438" cy="505343"/>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107634"/>
                <a:gd name="connsiteY0" fmla="*/ 2969838 h 2977776"/>
                <a:gd name="connsiteX1" fmla="*/ 1196247 w 3107634"/>
                <a:gd name="connsiteY1" fmla="*/ 0 h 2977776"/>
                <a:gd name="connsiteX2" fmla="*/ 922227 w 3107634"/>
                <a:gd name="connsiteY2" fmla="*/ 134 h 2977776"/>
                <a:gd name="connsiteX3" fmla="*/ 3107634 w 3107634"/>
                <a:gd name="connsiteY3" fmla="*/ 2977776 h 2977776"/>
                <a:gd name="connsiteX4" fmla="*/ 0 w 3107634"/>
                <a:gd name="connsiteY4" fmla="*/ 2969838 h 2977776"/>
                <a:gd name="connsiteX0" fmla="*/ 0 w 3107634"/>
                <a:gd name="connsiteY0" fmla="*/ 2986378 h 2994316"/>
                <a:gd name="connsiteX1" fmla="*/ 927320 w 3107634"/>
                <a:gd name="connsiteY1" fmla="*/ 0 h 2994316"/>
                <a:gd name="connsiteX2" fmla="*/ 922227 w 3107634"/>
                <a:gd name="connsiteY2" fmla="*/ 16674 h 2994316"/>
                <a:gd name="connsiteX3" fmla="*/ 3107634 w 3107634"/>
                <a:gd name="connsiteY3" fmla="*/ 2994316 h 2994316"/>
                <a:gd name="connsiteX4" fmla="*/ 0 w 3107634"/>
                <a:gd name="connsiteY4" fmla="*/ 2986378 h 2994316"/>
                <a:gd name="connsiteX0" fmla="*/ 0 w 3107634"/>
                <a:gd name="connsiteY0" fmla="*/ 3020300 h 3028238"/>
                <a:gd name="connsiteX1" fmla="*/ 927320 w 3107634"/>
                <a:gd name="connsiteY1" fmla="*/ 33922 h 3028238"/>
                <a:gd name="connsiteX2" fmla="*/ 899376 w 3107634"/>
                <a:gd name="connsiteY2" fmla="*/ 0 h 3028238"/>
                <a:gd name="connsiteX3" fmla="*/ 3107634 w 3107634"/>
                <a:gd name="connsiteY3" fmla="*/ 3028238 h 3028238"/>
                <a:gd name="connsiteX4" fmla="*/ 0 w 3107634"/>
                <a:gd name="connsiteY4" fmla="*/ 3020300 h 3028238"/>
                <a:gd name="connsiteX0" fmla="*/ 0 w 3107634"/>
                <a:gd name="connsiteY0" fmla="*/ 2986377 h 2994315"/>
                <a:gd name="connsiteX1" fmla="*/ 927320 w 3107634"/>
                <a:gd name="connsiteY1" fmla="*/ -1 h 2994315"/>
                <a:gd name="connsiteX2" fmla="*/ 1801044 w 3107634"/>
                <a:gd name="connsiteY2" fmla="*/ 770870 h 2994315"/>
                <a:gd name="connsiteX3" fmla="*/ 3107634 w 3107634"/>
                <a:gd name="connsiteY3" fmla="*/ 2994315 h 2994315"/>
                <a:gd name="connsiteX4" fmla="*/ 0 w 3107634"/>
                <a:gd name="connsiteY4" fmla="*/ 2986377 h 2994315"/>
                <a:gd name="connsiteX0" fmla="*/ 0 w 3107634"/>
                <a:gd name="connsiteY0" fmla="*/ 2215506 h 2223444"/>
                <a:gd name="connsiteX1" fmla="*/ 1726911 w 3107634"/>
                <a:gd name="connsiteY1" fmla="*/ 60747 h 2223444"/>
                <a:gd name="connsiteX2" fmla="*/ 1801044 w 3107634"/>
                <a:gd name="connsiteY2" fmla="*/ -1 h 2223444"/>
                <a:gd name="connsiteX3" fmla="*/ 3107634 w 3107634"/>
                <a:gd name="connsiteY3" fmla="*/ 2223444 h 2223444"/>
                <a:gd name="connsiteX4" fmla="*/ 0 w 3107634"/>
                <a:gd name="connsiteY4" fmla="*/ 2215506 h 2223444"/>
                <a:gd name="connsiteX0" fmla="*/ 0 w 3107634"/>
                <a:gd name="connsiteY0" fmla="*/ 2241089 h 2249027"/>
                <a:gd name="connsiteX1" fmla="*/ 1797302 w 3107634"/>
                <a:gd name="connsiteY1" fmla="*/ 0 h 2249027"/>
                <a:gd name="connsiteX2" fmla="*/ 1801044 w 3107634"/>
                <a:gd name="connsiteY2" fmla="*/ 25582 h 2249027"/>
                <a:gd name="connsiteX3" fmla="*/ 3107634 w 3107634"/>
                <a:gd name="connsiteY3" fmla="*/ 2249027 h 2249027"/>
                <a:gd name="connsiteX4" fmla="*/ 0 w 3107634"/>
                <a:gd name="connsiteY4" fmla="*/ 2241089 h 2249027"/>
                <a:gd name="connsiteX0" fmla="*/ 0 w 3138919"/>
                <a:gd name="connsiteY0" fmla="*/ 2241089 h 2241089"/>
                <a:gd name="connsiteX1" fmla="*/ 1797302 w 3138919"/>
                <a:gd name="connsiteY1" fmla="*/ 0 h 2241089"/>
                <a:gd name="connsiteX2" fmla="*/ 1801044 w 3138919"/>
                <a:gd name="connsiteY2" fmla="*/ 25582 h 2241089"/>
                <a:gd name="connsiteX3" fmla="*/ 3138919 w 3138919"/>
                <a:gd name="connsiteY3" fmla="*/ 2187363 h 2241089"/>
                <a:gd name="connsiteX4" fmla="*/ 0 w 3138919"/>
                <a:gd name="connsiteY4" fmla="*/ 2241089 h 2241089"/>
                <a:gd name="connsiteX0" fmla="*/ 0 w 3107634"/>
                <a:gd name="connsiteY0" fmla="*/ 2191761 h 2191761"/>
                <a:gd name="connsiteX1" fmla="*/ 1766017 w 3107634"/>
                <a:gd name="connsiteY1" fmla="*/ 0 h 2191761"/>
                <a:gd name="connsiteX2" fmla="*/ 1769759 w 3107634"/>
                <a:gd name="connsiteY2" fmla="*/ 25582 h 2191761"/>
                <a:gd name="connsiteX3" fmla="*/ 3107634 w 3107634"/>
                <a:gd name="connsiteY3" fmla="*/ 2187363 h 2191761"/>
                <a:gd name="connsiteX4" fmla="*/ 0 w 3107634"/>
                <a:gd name="connsiteY4" fmla="*/ 2191761 h 2191761"/>
                <a:gd name="connsiteX0" fmla="*/ 0 w 3199237"/>
                <a:gd name="connsiteY0" fmla="*/ 2191761 h 2191761"/>
                <a:gd name="connsiteX1" fmla="*/ 1766017 w 3199237"/>
                <a:gd name="connsiteY1" fmla="*/ 0 h 2191761"/>
                <a:gd name="connsiteX2" fmla="*/ 1769759 w 3199237"/>
                <a:gd name="connsiteY2" fmla="*/ 25582 h 2191761"/>
                <a:gd name="connsiteX3" fmla="*/ 3199237 w 3199237"/>
                <a:gd name="connsiteY3" fmla="*/ 2053376 h 2191761"/>
                <a:gd name="connsiteX4" fmla="*/ 0 w 3199237"/>
                <a:gd name="connsiteY4" fmla="*/ 2191761 h 2191761"/>
                <a:gd name="connsiteX0" fmla="*/ 0 w 2863354"/>
                <a:gd name="connsiteY0" fmla="*/ 2102447 h 2102445"/>
                <a:gd name="connsiteX1" fmla="*/ 1430134 w 2863354"/>
                <a:gd name="connsiteY1" fmla="*/ 0 h 2102445"/>
                <a:gd name="connsiteX2" fmla="*/ 1433876 w 2863354"/>
                <a:gd name="connsiteY2" fmla="*/ 25582 h 2102445"/>
                <a:gd name="connsiteX3" fmla="*/ 2863354 w 2863354"/>
                <a:gd name="connsiteY3" fmla="*/ 2053376 h 2102445"/>
                <a:gd name="connsiteX4" fmla="*/ 0 w 2863354"/>
                <a:gd name="connsiteY4" fmla="*/ 2102447 h 2102445"/>
                <a:gd name="connsiteX0" fmla="*/ 0 w 3000760"/>
                <a:gd name="connsiteY0" fmla="*/ 2057785 h 2057785"/>
                <a:gd name="connsiteX1" fmla="*/ 1567540 w 3000760"/>
                <a:gd name="connsiteY1" fmla="*/ 0 h 2057785"/>
                <a:gd name="connsiteX2" fmla="*/ 1571282 w 3000760"/>
                <a:gd name="connsiteY2" fmla="*/ 25582 h 2057785"/>
                <a:gd name="connsiteX3" fmla="*/ 3000760 w 3000760"/>
                <a:gd name="connsiteY3" fmla="*/ 2053376 h 2057785"/>
                <a:gd name="connsiteX4" fmla="*/ 0 w 3000760"/>
                <a:gd name="connsiteY4" fmla="*/ 2057785 h 2057785"/>
                <a:gd name="connsiteX0" fmla="*/ 0 w 3122899"/>
                <a:gd name="connsiteY0" fmla="*/ 2057785 h 2098044"/>
                <a:gd name="connsiteX1" fmla="*/ 1567540 w 3122899"/>
                <a:gd name="connsiteY1" fmla="*/ 0 h 2098044"/>
                <a:gd name="connsiteX2" fmla="*/ 1571282 w 3122899"/>
                <a:gd name="connsiteY2" fmla="*/ 25582 h 2098044"/>
                <a:gd name="connsiteX3" fmla="*/ 3122899 w 3122899"/>
                <a:gd name="connsiteY3" fmla="*/ 2098046 h 2098044"/>
                <a:gd name="connsiteX4" fmla="*/ 0 w 3122899"/>
                <a:gd name="connsiteY4" fmla="*/ 2057785 h 2098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899" h="2098044">
                  <a:moveTo>
                    <a:pt x="0" y="2057785"/>
                  </a:moveTo>
                  <a:lnTo>
                    <a:pt x="1567540" y="0"/>
                  </a:lnTo>
                  <a:lnTo>
                    <a:pt x="1571282" y="25582"/>
                  </a:lnTo>
                  <a:lnTo>
                    <a:pt x="3122899" y="2098046"/>
                  </a:lnTo>
                  <a:lnTo>
                    <a:pt x="0" y="2057785"/>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4276" tIns="62137" rIns="124276" bIns="62137" rtlCol="0" anchor="ctr"/>
            <a:lstStyle/>
            <a:p>
              <a:pPr algn="ctr"/>
              <a:endParaRPr lang="en-US" sz="1835">
                <a:solidFill>
                  <a:srgbClr val="FFFFFF"/>
                </a:solidFill>
              </a:endParaRPr>
            </a:p>
          </p:txBody>
        </p:sp>
      </p:grpSp>
      <p:grpSp>
        <p:nvGrpSpPr>
          <p:cNvPr id="43" name="Group 42"/>
          <p:cNvGrpSpPr/>
          <p:nvPr/>
        </p:nvGrpSpPr>
        <p:grpSpPr>
          <a:xfrm>
            <a:off x="7961822" y="5781659"/>
            <a:ext cx="3209415" cy="661484"/>
            <a:chOff x="7486475" y="1817492"/>
            <a:chExt cx="3816458" cy="648572"/>
          </a:xfrm>
        </p:grpSpPr>
        <p:sp>
          <p:nvSpPr>
            <p:cNvPr id="44" name="Left Bracket 43"/>
            <p:cNvSpPr/>
            <p:nvPr/>
          </p:nvSpPr>
          <p:spPr>
            <a:xfrm>
              <a:off x="8633693" y="1822199"/>
              <a:ext cx="223714" cy="643865"/>
            </a:xfrm>
            <a:prstGeom prst="leftBracket">
              <a:avLst>
                <a:gd name="adj" fmla="val 0"/>
              </a:avLst>
            </a:prstGeom>
            <a:ln>
              <a:solidFill>
                <a:schemeClr val="accent6"/>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36">
                <a:solidFill>
                  <a:srgbClr val="FFFFFF"/>
                </a:solidFill>
              </a:endParaRPr>
            </a:p>
          </p:txBody>
        </p:sp>
        <p:cxnSp>
          <p:nvCxnSpPr>
            <p:cNvPr id="45" name="Straight Connector 44"/>
            <p:cNvCxnSpPr/>
            <p:nvPr/>
          </p:nvCxnSpPr>
          <p:spPr>
            <a:xfrm>
              <a:off x="7486475" y="2144132"/>
              <a:ext cx="1151406" cy="1164"/>
            </a:xfrm>
            <a:prstGeom prst="line">
              <a:avLst/>
            </a:prstGeom>
            <a:ln>
              <a:solidFill>
                <a:schemeClr val="accent6"/>
              </a:solidFill>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46" name="Rectangle 45"/>
            <p:cNvSpPr/>
            <p:nvPr/>
          </p:nvSpPr>
          <p:spPr>
            <a:xfrm>
              <a:off x="8796464" y="1817492"/>
              <a:ext cx="2506469" cy="644527"/>
            </a:xfrm>
            <a:prstGeom prst="rect">
              <a:avLst/>
            </a:prstGeom>
          </p:spPr>
          <p:txBody>
            <a:bodyPr wrap="square">
              <a:spAutoFit/>
            </a:bodyPr>
            <a:lstStyle/>
            <a:p>
              <a:pPr>
                <a:buClr>
                  <a:srgbClr val="800000"/>
                </a:buClr>
              </a:pPr>
              <a:r>
                <a:rPr lang="en-US" sz="1836" i="1" dirty="0" smtClean="0">
                  <a:solidFill>
                    <a:srgbClr val="FFFFFF">
                      <a:lumMod val="65000"/>
                      <a:lumOff val="35000"/>
                    </a:srgbClr>
                  </a:solidFill>
                </a:rPr>
                <a:t>IBM is partnering with Apple here</a:t>
              </a:r>
              <a:endParaRPr lang="en-US" sz="1836" i="1" dirty="0">
                <a:solidFill>
                  <a:srgbClr val="FFFFFF">
                    <a:lumMod val="65000"/>
                    <a:lumOff val="35000"/>
                  </a:srgbClr>
                </a:solidFill>
              </a:endParaRPr>
            </a:p>
          </p:txBody>
        </p:sp>
      </p:grpSp>
    </p:spTree>
    <p:extLst>
      <p:ext uri="{BB962C8B-B14F-4D97-AF65-F5344CB8AC3E}">
        <p14:creationId xmlns:p14="http://schemas.microsoft.com/office/powerpoint/2010/main" val="33033417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wipe(right)">
                                      <p:cBhvr>
                                        <p:cTn id="12" dur="500"/>
                                        <p:tgtEl>
                                          <p:spTgt spid="6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left)">
                                      <p:cBhvr>
                                        <p:cTn id="17" dur="500"/>
                                        <p:tgtEl>
                                          <p:spTgt spid="8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right)">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IT </a:t>
            </a:r>
            <a:r>
              <a:rPr lang="en-US" dirty="0" smtClean="0"/>
              <a:t>Today: </a:t>
            </a:r>
            <a:r>
              <a:rPr lang="en-US" dirty="0"/>
              <a:t>The New Default </a:t>
            </a:r>
            <a:r>
              <a:rPr lang="en-US" dirty="0" smtClean="0"/>
              <a:t/>
            </a:r>
            <a:br>
              <a:rPr lang="en-US" dirty="0" smtClean="0"/>
            </a:br>
            <a:r>
              <a:rPr lang="en-US" sz="3200" dirty="0">
                <a:solidFill>
                  <a:schemeClr val="tx1"/>
                </a:solidFill>
              </a:rPr>
              <a:t>VMware</a:t>
            </a:r>
          </a:p>
        </p:txBody>
      </p:sp>
      <p:grpSp>
        <p:nvGrpSpPr>
          <p:cNvPr id="2" name="Group 1"/>
          <p:cNvGrpSpPr/>
          <p:nvPr/>
        </p:nvGrpSpPr>
        <p:grpSpPr>
          <a:xfrm>
            <a:off x="8682418" y="1922108"/>
            <a:ext cx="3553198" cy="2912765"/>
            <a:chOff x="8627013" y="1921473"/>
            <a:chExt cx="3554628" cy="2913937"/>
          </a:xfrm>
        </p:grpSpPr>
        <p:sp>
          <p:nvSpPr>
            <p:cNvPr id="9" name="Rectangle 8"/>
            <p:cNvSpPr/>
            <p:nvPr/>
          </p:nvSpPr>
          <p:spPr bwMode="auto">
            <a:xfrm>
              <a:off x="9154929" y="1921473"/>
              <a:ext cx="3026712" cy="28956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63" name="TextBox 62"/>
            <p:cNvSpPr txBox="1"/>
            <p:nvPr/>
          </p:nvSpPr>
          <p:spPr>
            <a:xfrm>
              <a:off x="11152510" y="4148890"/>
              <a:ext cx="920652" cy="572464"/>
            </a:xfrm>
            <a:prstGeom prst="rect">
              <a:avLst/>
            </a:prstGeom>
            <a:noFill/>
            <a:ln w="38100">
              <a:solidFill>
                <a:schemeClr val="accent2"/>
              </a:solidFill>
              <a:prstDash val="sysDash"/>
            </a:ln>
            <a:effectLst/>
            <a:scene3d>
              <a:camera prst="orthographicFront">
                <a:rot lat="0" lon="0" rev="0"/>
              </a:camera>
              <a:lightRig rig="twoPt" dir="tl"/>
            </a:scene3d>
            <a:sp3d prstMaterial="flat"/>
          </p:spPr>
          <p:style>
            <a:lnRef idx="0">
              <a:schemeClr val="accent5"/>
            </a:lnRef>
            <a:fillRef idx="3">
              <a:schemeClr val="accent5"/>
            </a:fillRef>
            <a:effectRef idx="3">
              <a:schemeClr val="accent5"/>
            </a:effectRef>
            <a:fontRef idx="minor">
              <a:schemeClr val="lt1"/>
            </a:fontRef>
          </p:style>
          <p:txBody>
            <a:bodyPr wrap="square" lIns="182806" tIns="146246" rIns="182806" bIns="146246" rtlCol="0">
              <a:spAutoFit/>
            </a:bodyPr>
            <a:lstStyle>
              <a:defPPr>
                <a:defRPr lang="en-US"/>
              </a:defPPr>
              <a:lvl1pPr algn="ctr">
                <a:lnSpc>
                  <a:spcPct val="90000"/>
                </a:lnSpc>
                <a:spcAft>
                  <a:spcPts val="600"/>
                </a:spcAft>
                <a:defRPr sz="2000" b="1" i="1">
                  <a:gradFill>
                    <a:gsLst>
                      <a:gs pos="2917">
                        <a:schemeClr val="tx1"/>
                      </a:gs>
                      <a:gs pos="30000">
                        <a:schemeClr val="tx1"/>
                      </a:gs>
                    </a:gsLst>
                    <a:lin ang="5400000" scaled="0"/>
                  </a:gradFill>
                </a:defRPr>
              </a:lvl1pPr>
            </a:lstStyle>
            <a:p>
              <a:r>
                <a:rPr lang="en-US" sz="1999" dirty="0">
                  <a:solidFill>
                    <a:srgbClr val="FFFFFF"/>
                  </a:solidFill>
                </a:rPr>
                <a:t>. . .</a:t>
              </a:r>
            </a:p>
          </p:txBody>
        </p:sp>
        <p:sp>
          <p:nvSpPr>
            <p:cNvPr id="68" name="TextBox 67"/>
            <p:cNvSpPr txBox="1"/>
            <p:nvPr/>
          </p:nvSpPr>
          <p:spPr>
            <a:xfrm>
              <a:off x="9278197" y="2705502"/>
              <a:ext cx="1014281" cy="572464"/>
            </a:xfrm>
            <a:prstGeom prst="rect">
              <a:avLst/>
            </a:prstGeom>
            <a:noFill/>
            <a:ln w="38100">
              <a:solidFill>
                <a:schemeClr val="accent2"/>
              </a:solidFill>
              <a:prstDash val="sysDash"/>
            </a:ln>
            <a:effectLst/>
            <a:scene3d>
              <a:camera prst="orthographicFront">
                <a:rot lat="0" lon="0" rev="0"/>
              </a:camera>
              <a:lightRig rig="twoPt" dir="tl"/>
            </a:scene3d>
            <a:sp3d prstMaterial="flat"/>
          </p:spPr>
          <p:style>
            <a:lnRef idx="0">
              <a:schemeClr val="accent5"/>
            </a:lnRef>
            <a:fillRef idx="3">
              <a:schemeClr val="accent5"/>
            </a:fillRef>
            <a:effectRef idx="3">
              <a:schemeClr val="accent5"/>
            </a:effectRef>
            <a:fontRef idx="minor">
              <a:schemeClr val="lt1"/>
            </a:fontRef>
          </p:style>
          <p:txBody>
            <a:bodyPr wrap="square" lIns="182806" tIns="146246" rIns="182806" bIns="146246" rtlCol="0">
              <a:spAutoFit/>
            </a:bodyPr>
            <a:lstStyle>
              <a:defPPr>
                <a:defRPr lang="en-US"/>
              </a:defPPr>
              <a:lvl1pPr algn="ctr">
                <a:lnSpc>
                  <a:spcPct val="90000"/>
                </a:lnSpc>
                <a:spcAft>
                  <a:spcPts val="600"/>
                </a:spcAft>
                <a:defRPr sz="2000" b="1" i="1">
                  <a:gradFill>
                    <a:gsLst>
                      <a:gs pos="2917">
                        <a:schemeClr val="tx1"/>
                      </a:gs>
                      <a:gs pos="30000">
                        <a:schemeClr val="tx1"/>
                      </a:gs>
                    </a:gsLst>
                    <a:lin ang="5400000" scaled="0"/>
                  </a:gradFill>
                </a:defRPr>
              </a:lvl1pPr>
            </a:lstStyle>
            <a:p>
              <a:r>
                <a:rPr lang="en-US" sz="1999" dirty="0">
                  <a:solidFill>
                    <a:srgbClr val="FFFFFF"/>
                  </a:solidFill>
                </a:rPr>
                <a:t>PaaS</a:t>
              </a:r>
            </a:p>
          </p:txBody>
        </p:sp>
        <p:sp>
          <p:nvSpPr>
            <p:cNvPr id="69" name="TextBox 68"/>
            <p:cNvSpPr txBox="1"/>
            <p:nvPr/>
          </p:nvSpPr>
          <p:spPr>
            <a:xfrm>
              <a:off x="9289058" y="3434214"/>
              <a:ext cx="1090482" cy="572464"/>
            </a:xfrm>
            <a:prstGeom prst="rect">
              <a:avLst/>
            </a:prstGeom>
            <a:noFill/>
            <a:ln w="38100">
              <a:solidFill>
                <a:schemeClr val="accent2"/>
              </a:solidFill>
              <a:prstDash val="sysDash"/>
            </a:ln>
            <a:effectLst/>
            <a:scene3d>
              <a:camera prst="orthographicFront">
                <a:rot lat="0" lon="0" rev="0"/>
              </a:camera>
              <a:lightRig rig="twoPt" dir="tl"/>
            </a:scene3d>
            <a:sp3d prstMaterial="flat"/>
          </p:spPr>
          <p:style>
            <a:lnRef idx="0">
              <a:schemeClr val="accent5"/>
            </a:lnRef>
            <a:fillRef idx="3">
              <a:schemeClr val="accent5"/>
            </a:fillRef>
            <a:effectRef idx="3">
              <a:schemeClr val="accent5"/>
            </a:effectRef>
            <a:fontRef idx="minor">
              <a:schemeClr val="lt1"/>
            </a:fontRef>
          </p:style>
          <p:txBody>
            <a:bodyPr wrap="square" lIns="182806" tIns="146246" rIns="182806" bIns="146246" rtlCol="0">
              <a:spAutoFit/>
            </a:bodyPr>
            <a:lstStyle>
              <a:defPPr>
                <a:defRPr lang="en-US"/>
              </a:defPPr>
              <a:lvl1pPr algn="ctr">
                <a:lnSpc>
                  <a:spcPct val="90000"/>
                </a:lnSpc>
                <a:spcAft>
                  <a:spcPts val="600"/>
                </a:spcAft>
                <a:defRPr sz="2000" b="1" i="1">
                  <a:gradFill>
                    <a:gsLst>
                      <a:gs pos="2917">
                        <a:schemeClr val="tx1"/>
                      </a:gs>
                      <a:gs pos="30000">
                        <a:schemeClr val="tx1"/>
                      </a:gs>
                    </a:gsLst>
                    <a:lin ang="5400000" scaled="0"/>
                  </a:gradFill>
                </a:defRPr>
              </a:lvl1pPr>
            </a:lstStyle>
            <a:p>
              <a:r>
                <a:rPr lang="en-US" sz="1999" dirty="0">
                  <a:solidFill>
                    <a:srgbClr val="FFFFFF"/>
                  </a:solidFill>
                </a:rPr>
                <a:t>Blobs</a:t>
              </a:r>
            </a:p>
          </p:txBody>
        </p:sp>
        <p:sp>
          <p:nvSpPr>
            <p:cNvPr id="70" name="TextBox 69"/>
            <p:cNvSpPr txBox="1"/>
            <p:nvPr/>
          </p:nvSpPr>
          <p:spPr>
            <a:xfrm>
              <a:off x="9277422" y="4153607"/>
              <a:ext cx="1591163" cy="572449"/>
            </a:xfrm>
            <a:prstGeom prst="rect">
              <a:avLst/>
            </a:prstGeom>
            <a:noFill/>
            <a:ln w="38100">
              <a:solidFill>
                <a:schemeClr val="accent2"/>
              </a:solidFill>
              <a:prstDash val="sysDash"/>
            </a:ln>
            <a:effectLst/>
            <a:scene3d>
              <a:camera prst="orthographicFront">
                <a:rot lat="0" lon="0" rev="0"/>
              </a:camera>
              <a:lightRig rig="twoPt" dir="tl"/>
            </a:scene3d>
            <a:sp3d prstMaterial="flat"/>
          </p:spPr>
          <p:style>
            <a:lnRef idx="0">
              <a:schemeClr val="accent5"/>
            </a:lnRef>
            <a:fillRef idx="3">
              <a:schemeClr val="accent5"/>
            </a:fillRef>
            <a:effectRef idx="3">
              <a:schemeClr val="accent5"/>
            </a:effectRef>
            <a:fontRef idx="minor">
              <a:schemeClr val="lt1"/>
            </a:fontRef>
          </p:style>
          <p:txBody>
            <a:bodyPr wrap="square" lIns="182806" tIns="146246" rIns="182806" bIns="146246" rtlCol="0">
              <a:spAutoFit/>
            </a:bodyPr>
            <a:lstStyle>
              <a:defPPr>
                <a:defRPr lang="en-US"/>
              </a:defPPr>
              <a:lvl1pPr algn="ctr">
                <a:lnSpc>
                  <a:spcPct val="90000"/>
                </a:lnSpc>
                <a:spcAft>
                  <a:spcPts val="600"/>
                </a:spcAft>
                <a:defRPr sz="2000" b="1" i="1">
                  <a:gradFill>
                    <a:gsLst>
                      <a:gs pos="2917">
                        <a:schemeClr val="tx1"/>
                      </a:gs>
                      <a:gs pos="30000">
                        <a:schemeClr val="tx1"/>
                      </a:gs>
                    </a:gsLst>
                    <a:lin ang="5400000" scaled="0"/>
                  </a:gradFill>
                </a:defRPr>
              </a:lvl1pPr>
            </a:lstStyle>
            <a:p>
              <a:r>
                <a:rPr lang="en-US" sz="1999" dirty="0">
                  <a:solidFill>
                    <a:srgbClr val="FFFFFF"/>
                  </a:solidFill>
                </a:rPr>
                <a:t>Relational</a:t>
              </a:r>
            </a:p>
          </p:txBody>
        </p:sp>
        <p:sp>
          <p:nvSpPr>
            <p:cNvPr id="71" name="TextBox 70"/>
            <p:cNvSpPr txBox="1"/>
            <p:nvPr/>
          </p:nvSpPr>
          <p:spPr>
            <a:xfrm>
              <a:off x="10478416" y="2013318"/>
              <a:ext cx="1591163" cy="572464"/>
            </a:xfrm>
            <a:prstGeom prst="rect">
              <a:avLst/>
            </a:prstGeom>
            <a:noFill/>
            <a:ln w="38100">
              <a:solidFill>
                <a:schemeClr val="accent2"/>
              </a:solidFill>
              <a:prstDash val="sysDash"/>
            </a:ln>
            <a:effectLst/>
            <a:scene3d>
              <a:camera prst="orthographicFront">
                <a:rot lat="0" lon="0" rev="0"/>
              </a:camera>
              <a:lightRig rig="twoPt" dir="tl"/>
            </a:scene3d>
            <a:sp3d prstMaterial="flat"/>
          </p:spPr>
          <p:style>
            <a:lnRef idx="0">
              <a:schemeClr val="accent5"/>
            </a:lnRef>
            <a:fillRef idx="3">
              <a:schemeClr val="accent5"/>
            </a:fillRef>
            <a:effectRef idx="3">
              <a:schemeClr val="accent5"/>
            </a:effectRef>
            <a:fontRef idx="minor">
              <a:schemeClr val="lt1"/>
            </a:fontRef>
          </p:style>
          <p:txBody>
            <a:bodyPr wrap="square" lIns="182806" tIns="146246" rIns="182806" bIns="146246" rtlCol="0">
              <a:spAutoFit/>
            </a:bodyPr>
            <a:lstStyle>
              <a:defPPr>
                <a:defRPr lang="en-US"/>
              </a:defPPr>
              <a:lvl1pPr algn="ctr">
                <a:lnSpc>
                  <a:spcPct val="90000"/>
                </a:lnSpc>
                <a:spcAft>
                  <a:spcPts val="600"/>
                </a:spcAft>
                <a:defRPr sz="2000" b="1" i="1">
                  <a:gradFill>
                    <a:gsLst>
                      <a:gs pos="2917">
                        <a:schemeClr val="tx1"/>
                      </a:gs>
                      <a:gs pos="30000">
                        <a:schemeClr val="tx1"/>
                      </a:gs>
                    </a:gsLst>
                    <a:lin ang="5400000" scaled="0"/>
                  </a:gradFill>
                </a:defRPr>
              </a:lvl1pPr>
            </a:lstStyle>
            <a:p>
              <a:r>
                <a:rPr lang="en-US" sz="1999" dirty="0">
                  <a:solidFill>
                    <a:srgbClr val="FFFFFF"/>
                  </a:solidFill>
                </a:rPr>
                <a:t>NoSQL</a:t>
              </a:r>
            </a:p>
          </p:txBody>
        </p:sp>
        <p:sp>
          <p:nvSpPr>
            <p:cNvPr id="72" name="TextBox 71"/>
            <p:cNvSpPr txBox="1"/>
            <p:nvPr/>
          </p:nvSpPr>
          <p:spPr>
            <a:xfrm>
              <a:off x="10493655" y="2701054"/>
              <a:ext cx="1575924" cy="572464"/>
            </a:xfrm>
            <a:prstGeom prst="rect">
              <a:avLst/>
            </a:prstGeom>
            <a:noFill/>
            <a:ln w="38100">
              <a:solidFill>
                <a:schemeClr val="accent2"/>
              </a:solidFill>
              <a:prstDash val="sysDash"/>
            </a:ln>
            <a:effectLst/>
            <a:scene3d>
              <a:camera prst="orthographicFront">
                <a:rot lat="0" lon="0" rev="0"/>
              </a:camera>
              <a:lightRig rig="twoPt" dir="tl"/>
            </a:scene3d>
            <a:sp3d prstMaterial="flat"/>
          </p:spPr>
          <p:style>
            <a:lnRef idx="0">
              <a:schemeClr val="accent5"/>
            </a:lnRef>
            <a:fillRef idx="3">
              <a:schemeClr val="accent5"/>
            </a:fillRef>
            <a:effectRef idx="3">
              <a:schemeClr val="accent5"/>
            </a:effectRef>
            <a:fontRef idx="minor">
              <a:schemeClr val="lt1"/>
            </a:fontRef>
          </p:style>
          <p:txBody>
            <a:bodyPr wrap="square" lIns="182806" tIns="146246" rIns="182806" bIns="146246" rtlCol="0">
              <a:spAutoFit/>
            </a:bodyPr>
            <a:lstStyle>
              <a:defPPr>
                <a:defRPr lang="en-US"/>
              </a:defPPr>
              <a:lvl1pPr algn="ctr">
                <a:lnSpc>
                  <a:spcPct val="90000"/>
                </a:lnSpc>
                <a:spcAft>
                  <a:spcPts val="600"/>
                </a:spcAft>
                <a:defRPr sz="2000" b="1" i="1">
                  <a:gradFill>
                    <a:gsLst>
                      <a:gs pos="2917">
                        <a:schemeClr val="tx1"/>
                      </a:gs>
                      <a:gs pos="30000">
                        <a:schemeClr val="tx1"/>
                      </a:gs>
                    </a:gsLst>
                    <a:lin ang="5400000" scaled="0"/>
                  </a:gradFill>
                </a:defRPr>
              </a:lvl1pPr>
            </a:lstStyle>
            <a:p>
              <a:r>
                <a:rPr lang="en-US" sz="1999" dirty="0">
                  <a:solidFill>
                    <a:srgbClr val="FFFFFF"/>
                  </a:solidFill>
                </a:rPr>
                <a:t>Identity</a:t>
              </a:r>
            </a:p>
          </p:txBody>
        </p:sp>
        <p:sp>
          <p:nvSpPr>
            <p:cNvPr id="73" name="TextBox 72"/>
            <p:cNvSpPr txBox="1"/>
            <p:nvPr/>
          </p:nvSpPr>
          <p:spPr>
            <a:xfrm>
              <a:off x="10493655" y="3424972"/>
              <a:ext cx="1575924" cy="572464"/>
            </a:xfrm>
            <a:prstGeom prst="rect">
              <a:avLst/>
            </a:prstGeom>
            <a:noFill/>
            <a:ln w="38100">
              <a:solidFill>
                <a:schemeClr val="accent2"/>
              </a:solidFill>
              <a:prstDash val="sysDash"/>
            </a:ln>
            <a:effectLst/>
            <a:scene3d>
              <a:camera prst="orthographicFront">
                <a:rot lat="0" lon="0" rev="0"/>
              </a:camera>
              <a:lightRig rig="twoPt" dir="tl"/>
            </a:scene3d>
            <a:sp3d prstMaterial="flat"/>
          </p:spPr>
          <p:style>
            <a:lnRef idx="0">
              <a:schemeClr val="accent5"/>
            </a:lnRef>
            <a:fillRef idx="3">
              <a:schemeClr val="accent5"/>
            </a:fillRef>
            <a:effectRef idx="3">
              <a:schemeClr val="accent5"/>
            </a:effectRef>
            <a:fontRef idx="minor">
              <a:schemeClr val="lt1"/>
            </a:fontRef>
          </p:style>
          <p:txBody>
            <a:bodyPr wrap="square" lIns="182806" tIns="146246" rIns="182806" bIns="146246" rtlCol="0">
              <a:spAutoFit/>
            </a:bodyPr>
            <a:lstStyle>
              <a:defPPr>
                <a:defRPr lang="en-US"/>
              </a:defPPr>
              <a:lvl1pPr algn="ctr">
                <a:lnSpc>
                  <a:spcPct val="90000"/>
                </a:lnSpc>
                <a:spcAft>
                  <a:spcPts val="600"/>
                </a:spcAft>
                <a:defRPr sz="2000" b="1" i="1">
                  <a:gradFill>
                    <a:gsLst>
                      <a:gs pos="2917">
                        <a:schemeClr val="tx1"/>
                      </a:gs>
                      <a:gs pos="30000">
                        <a:schemeClr val="tx1"/>
                      </a:gs>
                    </a:gsLst>
                    <a:lin ang="5400000" scaled="0"/>
                  </a:gradFill>
                </a:defRPr>
              </a:lvl1pPr>
            </a:lstStyle>
            <a:p>
              <a:r>
                <a:rPr lang="en-US" sz="1999" dirty="0" smtClean="0">
                  <a:solidFill>
                    <a:srgbClr val="FFFFFF"/>
                  </a:solidFill>
                </a:rPr>
                <a:t>ML</a:t>
              </a:r>
              <a:endParaRPr lang="en-US" sz="1999" dirty="0">
                <a:solidFill>
                  <a:srgbClr val="FFFFFF"/>
                </a:solidFill>
              </a:endParaRPr>
            </a:p>
          </p:txBody>
        </p:sp>
        <p:sp>
          <p:nvSpPr>
            <p:cNvPr id="74" name="Trapezoid 3"/>
            <p:cNvSpPr/>
            <p:nvPr/>
          </p:nvSpPr>
          <p:spPr>
            <a:xfrm rot="16200000">
              <a:off x="7451985" y="3122767"/>
              <a:ext cx="2887671" cy="537615"/>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107634"/>
                <a:gd name="connsiteY0" fmla="*/ 2969838 h 2977776"/>
                <a:gd name="connsiteX1" fmla="*/ 1196247 w 3107634"/>
                <a:gd name="connsiteY1" fmla="*/ 0 h 2977776"/>
                <a:gd name="connsiteX2" fmla="*/ 922227 w 3107634"/>
                <a:gd name="connsiteY2" fmla="*/ 134 h 2977776"/>
                <a:gd name="connsiteX3" fmla="*/ 3107634 w 3107634"/>
                <a:gd name="connsiteY3" fmla="*/ 2977776 h 2977776"/>
                <a:gd name="connsiteX4" fmla="*/ 0 w 3107634"/>
                <a:gd name="connsiteY4" fmla="*/ 2969838 h 2977776"/>
                <a:gd name="connsiteX0" fmla="*/ 0 w 3107634"/>
                <a:gd name="connsiteY0" fmla="*/ 2986378 h 2994316"/>
                <a:gd name="connsiteX1" fmla="*/ 927320 w 3107634"/>
                <a:gd name="connsiteY1" fmla="*/ 0 h 2994316"/>
                <a:gd name="connsiteX2" fmla="*/ 922227 w 3107634"/>
                <a:gd name="connsiteY2" fmla="*/ 16674 h 2994316"/>
                <a:gd name="connsiteX3" fmla="*/ 3107634 w 3107634"/>
                <a:gd name="connsiteY3" fmla="*/ 2994316 h 2994316"/>
                <a:gd name="connsiteX4" fmla="*/ 0 w 3107634"/>
                <a:gd name="connsiteY4" fmla="*/ 2986378 h 2994316"/>
                <a:gd name="connsiteX0" fmla="*/ 0 w 3107634"/>
                <a:gd name="connsiteY0" fmla="*/ 3020300 h 3028238"/>
                <a:gd name="connsiteX1" fmla="*/ 927320 w 3107634"/>
                <a:gd name="connsiteY1" fmla="*/ 33922 h 3028238"/>
                <a:gd name="connsiteX2" fmla="*/ 899376 w 3107634"/>
                <a:gd name="connsiteY2" fmla="*/ 0 h 3028238"/>
                <a:gd name="connsiteX3" fmla="*/ 3107634 w 3107634"/>
                <a:gd name="connsiteY3" fmla="*/ 3028238 h 3028238"/>
                <a:gd name="connsiteX4" fmla="*/ 0 w 3107634"/>
                <a:gd name="connsiteY4" fmla="*/ 3020300 h 3028238"/>
                <a:gd name="connsiteX0" fmla="*/ 0 w 3107634"/>
                <a:gd name="connsiteY0" fmla="*/ 2986377 h 2994315"/>
                <a:gd name="connsiteX1" fmla="*/ 927320 w 3107634"/>
                <a:gd name="connsiteY1" fmla="*/ -1 h 2994315"/>
                <a:gd name="connsiteX2" fmla="*/ 1801044 w 3107634"/>
                <a:gd name="connsiteY2" fmla="*/ 770870 h 2994315"/>
                <a:gd name="connsiteX3" fmla="*/ 3107634 w 3107634"/>
                <a:gd name="connsiteY3" fmla="*/ 2994315 h 2994315"/>
                <a:gd name="connsiteX4" fmla="*/ 0 w 3107634"/>
                <a:gd name="connsiteY4" fmla="*/ 2986377 h 2994315"/>
                <a:gd name="connsiteX0" fmla="*/ 0 w 3107634"/>
                <a:gd name="connsiteY0" fmla="*/ 2215506 h 2223444"/>
                <a:gd name="connsiteX1" fmla="*/ 1726911 w 3107634"/>
                <a:gd name="connsiteY1" fmla="*/ 60747 h 2223444"/>
                <a:gd name="connsiteX2" fmla="*/ 1801044 w 3107634"/>
                <a:gd name="connsiteY2" fmla="*/ -1 h 2223444"/>
                <a:gd name="connsiteX3" fmla="*/ 3107634 w 3107634"/>
                <a:gd name="connsiteY3" fmla="*/ 2223444 h 2223444"/>
                <a:gd name="connsiteX4" fmla="*/ 0 w 3107634"/>
                <a:gd name="connsiteY4" fmla="*/ 2215506 h 2223444"/>
                <a:gd name="connsiteX0" fmla="*/ 0 w 3107634"/>
                <a:gd name="connsiteY0" fmla="*/ 2241089 h 2249027"/>
                <a:gd name="connsiteX1" fmla="*/ 1797302 w 3107634"/>
                <a:gd name="connsiteY1" fmla="*/ 0 h 2249027"/>
                <a:gd name="connsiteX2" fmla="*/ 1801044 w 3107634"/>
                <a:gd name="connsiteY2" fmla="*/ 25582 h 2249027"/>
                <a:gd name="connsiteX3" fmla="*/ 3107634 w 3107634"/>
                <a:gd name="connsiteY3" fmla="*/ 2249027 h 2249027"/>
                <a:gd name="connsiteX4" fmla="*/ 0 w 3107634"/>
                <a:gd name="connsiteY4" fmla="*/ 2241089 h 2249027"/>
                <a:gd name="connsiteX0" fmla="*/ 0 w 3138919"/>
                <a:gd name="connsiteY0" fmla="*/ 2241089 h 2241089"/>
                <a:gd name="connsiteX1" fmla="*/ 1797302 w 3138919"/>
                <a:gd name="connsiteY1" fmla="*/ 0 h 2241089"/>
                <a:gd name="connsiteX2" fmla="*/ 1801044 w 3138919"/>
                <a:gd name="connsiteY2" fmla="*/ 25582 h 2241089"/>
                <a:gd name="connsiteX3" fmla="*/ 3138919 w 3138919"/>
                <a:gd name="connsiteY3" fmla="*/ 2187363 h 2241089"/>
                <a:gd name="connsiteX4" fmla="*/ 0 w 3138919"/>
                <a:gd name="connsiteY4" fmla="*/ 2241089 h 2241089"/>
                <a:gd name="connsiteX0" fmla="*/ 0 w 3107634"/>
                <a:gd name="connsiteY0" fmla="*/ 2191761 h 2191761"/>
                <a:gd name="connsiteX1" fmla="*/ 1766017 w 3107634"/>
                <a:gd name="connsiteY1" fmla="*/ 0 h 2191761"/>
                <a:gd name="connsiteX2" fmla="*/ 1769759 w 3107634"/>
                <a:gd name="connsiteY2" fmla="*/ 25582 h 2191761"/>
                <a:gd name="connsiteX3" fmla="*/ 3107634 w 3107634"/>
                <a:gd name="connsiteY3" fmla="*/ 2187363 h 2191761"/>
                <a:gd name="connsiteX4" fmla="*/ 0 w 3107634"/>
                <a:gd name="connsiteY4" fmla="*/ 2191761 h 2191761"/>
                <a:gd name="connsiteX0" fmla="*/ 0 w 3296383"/>
                <a:gd name="connsiteY0" fmla="*/ 2191761 h 2232029"/>
                <a:gd name="connsiteX1" fmla="*/ 1766017 w 3296383"/>
                <a:gd name="connsiteY1" fmla="*/ 0 h 2232029"/>
                <a:gd name="connsiteX2" fmla="*/ 1769759 w 3296383"/>
                <a:gd name="connsiteY2" fmla="*/ 25582 h 2232029"/>
                <a:gd name="connsiteX3" fmla="*/ 3296383 w 3296383"/>
                <a:gd name="connsiteY3" fmla="*/ 2232029 h 2232029"/>
                <a:gd name="connsiteX4" fmla="*/ 0 w 3296383"/>
                <a:gd name="connsiteY4" fmla="*/ 2191761 h 2232029"/>
                <a:gd name="connsiteX0" fmla="*/ 0 w 3154822"/>
                <a:gd name="connsiteY0" fmla="*/ 2057783 h 2232029"/>
                <a:gd name="connsiteX1" fmla="*/ 1624456 w 3154822"/>
                <a:gd name="connsiteY1" fmla="*/ 0 h 2232029"/>
                <a:gd name="connsiteX2" fmla="*/ 1628198 w 3154822"/>
                <a:gd name="connsiteY2" fmla="*/ 25582 h 2232029"/>
                <a:gd name="connsiteX3" fmla="*/ 3154822 w 3154822"/>
                <a:gd name="connsiteY3" fmla="*/ 2232029 h 2232029"/>
                <a:gd name="connsiteX4" fmla="*/ 0 w 3154822"/>
                <a:gd name="connsiteY4" fmla="*/ 2057783 h 2232029"/>
                <a:gd name="connsiteX0" fmla="*/ 0 w 3166619"/>
                <a:gd name="connsiteY0" fmla="*/ 2191770 h 2232029"/>
                <a:gd name="connsiteX1" fmla="*/ 1636253 w 3166619"/>
                <a:gd name="connsiteY1" fmla="*/ 0 h 2232029"/>
                <a:gd name="connsiteX2" fmla="*/ 1639995 w 3166619"/>
                <a:gd name="connsiteY2" fmla="*/ 25582 h 2232029"/>
                <a:gd name="connsiteX3" fmla="*/ 3166619 w 3166619"/>
                <a:gd name="connsiteY3" fmla="*/ 2232029 h 2232029"/>
                <a:gd name="connsiteX4" fmla="*/ 0 w 3166619"/>
                <a:gd name="connsiteY4" fmla="*/ 2191770 h 2232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619" h="2232029">
                  <a:moveTo>
                    <a:pt x="0" y="2191770"/>
                  </a:moveTo>
                  <a:lnTo>
                    <a:pt x="1636253" y="0"/>
                  </a:lnTo>
                  <a:lnTo>
                    <a:pt x="1639995" y="25582"/>
                  </a:lnTo>
                  <a:lnTo>
                    <a:pt x="3166619" y="2232029"/>
                  </a:lnTo>
                  <a:lnTo>
                    <a:pt x="0" y="2191770"/>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4276" tIns="62137" rIns="124276" bIns="62137" rtlCol="0" anchor="ctr"/>
            <a:lstStyle/>
            <a:p>
              <a:pPr algn="ctr"/>
              <a:endParaRPr lang="en-US" sz="1835">
                <a:solidFill>
                  <a:srgbClr val="FFFFFF"/>
                </a:solidFill>
              </a:endParaRPr>
            </a:p>
          </p:txBody>
        </p:sp>
        <p:sp>
          <p:nvSpPr>
            <p:cNvPr id="34" name="Rectangle 33"/>
            <p:cNvSpPr/>
            <p:nvPr/>
          </p:nvSpPr>
          <p:spPr bwMode="auto">
            <a:xfrm>
              <a:off x="9258097" y="2024433"/>
              <a:ext cx="1034382" cy="572464"/>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35" name="TextBox 34"/>
            <p:cNvSpPr txBox="1"/>
            <p:nvPr/>
          </p:nvSpPr>
          <p:spPr>
            <a:xfrm>
              <a:off x="9258096" y="2024432"/>
              <a:ext cx="1034382" cy="582100"/>
            </a:xfrm>
            <a:prstGeom prst="rect">
              <a:avLst/>
            </a:prstGeom>
          </p:spPr>
          <p:style>
            <a:lnRef idx="1">
              <a:schemeClr val="accent2"/>
            </a:lnRef>
            <a:fillRef idx="3">
              <a:schemeClr val="accent2"/>
            </a:fillRef>
            <a:effectRef idx="2">
              <a:schemeClr val="accent2"/>
            </a:effectRef>
            <a:fontRef idx="minor">
              <a:schemeClr val="lt1"/>
            </a:fontRef>
          </p:style>
          <p:txBody>
            <a:bodyPr wrap="square" lIns="182806" tIns="146246" rIns="182806" bIns="91403" rtlCol="0" anchor="ctr" anchorCtr="0">
              <a:noAutofit/>
            </a:bodyPr>
            <a:lstStyle/>
            <a:p>
              <a:pPr algn="ctr">
                <a:lnSpc>
                  <a:spcPts val="1000"/>
                </a:lnSpc>
                <a:spcAft>
                  <a:spcPts val="600"/>
                </a:spcAft>
              </a:pPr>
              <a:r>
                <a:rPr lang="en-US" sz="1399" b="1" i="1" dirty="0">
                  <a:solidFill>
                    <a:srgbClr val="FFFFFF"/>
                  </a:solidFill>
                </a:rPr>
                <a:t>IaaS</a:t>
              </a:r>
            </a:p>
          </p:txBody>
        </p:sp>
      </p:grpSp>
      <p:cxnSp>
        <p:nvCxnSpPr>
          <p:cNvPr id="50" name="Straight Arrow Connector 49"/>
          <p:cNvCxnSpPr>
            <a:stCxn id="52" idx="0"/>
            <a:endCxn id="61" idx="2"/>
          </p:cNvCxnSpPr>
          <p:nvPr/>
        </p:nvCxnSpPr>
        <p:spPr>
          <a:xfrm flipV="1">
            <a:off x="4431360" y="3878109"/>
            <a:ext cx="1293914" cy="1386027"/>
          </a:xfrm>
          <a:prstGeom prst="straightConnector1">
            <a:avLst/>
          </a:prstGeom>
          <a:ln w="34925">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51" name="Oval 50"/>
          <p:cNvSpPr/>
          <p:nvPr/>
        </p:nvSpPr>
        <p:spPr bwMode="auto">
          <a:xfrm>
            <a:off x="2849315" y="2449166"/>
            <a:ext cx="2437420" cy="1153984"/>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52" name="Rounded Rectangle 51"/>
          <p:cNvSpPr/>
          <p:nvPr/>
        </p:nvSpPr>
        <p:spPr bwMode="auto">
          <a:xfrm>
            <a:off x="3288820" y="5264135"/>
            <a:ext cx="2285080" cy="1071529"/>
          </a:xfrm>
          <a:prstGeom prst="roundRect">
            <a:avLst/>
          </a:prstGeom>
          <a:noFill/>
          <a:ln w="25400">
            <a:solidFill>
              <a:schemeClr val="accent4"/>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53" name="TextBox 52"/>
          <p:cNvSpPr txBox="1"/>
          <p:nvPr/>
        </p:nvSpPr>
        <p:spPr>
          <a:xfrm>
            <a:off x="3015965" y="2562257"/>
            <a:ext cx="2118431" cy="860112"/>
          </a:xfrm>
          <a:prstGeom prst="rect">
            <a:avLst/>
          </a:prstGeom>
          <a:noFill/>
        </p:spPr>
        <p:txBody>
          <a:bodyPr wrap="square" lIns="182806" tIns="146246" rIns="182806" bIns="146246" rtlCol="0">
            <a:spAutoFit/>
          </a:bodyPr>
          <a:lstStyle/>
          <a:p>
            <a:pPr algn="ctr">
              <a:lnSpc>
                <a:spcPct val="90000"/>
              </a:lnSpc>
              <a:spcAft>
                <a:spcPts val="600"/>
              </a:spcAft>
            </a:pPr>
            <a:r>
              <a:rPr lang="en-US" sz="1999" b="1" dirty="0">
                <a:solidFill>
                  <a:srgbClr val="FFFFFF"/>
                </a:solidFill>
              </a:rPr>
              <a:t>SaaS Applications</a:t>
            </a:r>
          </a:p>
        </p:txBody>
      </p:sp>
      <p:sp>
        <p:nvSpPr>
          <p:cNvPr id="56" name="Oval 55"/>
          <p:cNvSpPr/>
          <p:nvPr/>
        </p:nvSpPr>
        <p:spPr bwMode="auto">
          <a:xfrm>
            <a:off x="5817595" y="2078880"/>
            <a:ext cx="2437420" cy="94370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58" name="TextBox 57"/>
          <p:cNvSpPr txBox="1"/>
          <p:nvPr/>
        </p:nvSpPr>
        <p:spPr>
          <a:xfrm>
            <a:off x="5984245" y="2050045"/>
            <a:ext cx="2118431" cy="938588"/>
          </a:xfrm>
          <a:prstGeom prst="rect">
            <a:avLst/>
          </a:prstGeom>
          <a:noFill/>
        </p:spPr>
        <p:txBody>
          <a:bodyPr wrap="square" lIns="182806" tIns="146246" rIns="182806" bIns="146246" rtlCol="0">
            <a:spAutoFit/>
          </a:bodyPr>
          <a:lstStyle/>
          <a:p>
            <a:pPr algn="ctr">
              <a:lnSpc>
                <a:spcPct val="90000"/>
              </a:lnSpc>
              <a:spcAft>
                <a:spcPts val="600"/>
              </a:spcAft>
            </a:pPr>
            <a:r>
              <a:rPr lang="en-US" sz="1999" b="1" dirty="0">
                <a:solidFill>
                  <a:srgbClr val="FFFFFF"/>
                </a:solidFill>
              </a:rPr>
              <a:t>Custom</a:t>
            </a:r>
          </a:p>
          <a:p>
            <a:pPr algn="ctr">
              <a:lnSpc>
                <a:spcPct val="90000"/>
              </a:lnSpc>
              <a:spcAft>
                <a:spcPts val="600"/>
              </a:spcAft>
            </a:pPr>
            <a:r>
              <a:rPr lang="en-US" sz="1999" b="1" dirty="0">
                <a:solidFill>
                  <a:srgbClr val="FFFFFF"/>
                </a:solidFill>
              </a:rPr>
              <a:t>Applications</a:t>
            </a:r>
          </a:p>
        </p:txBody>
      </p:sp>
      <p:sp>
        <p:nvSpPr>
          <p:cNvPr id="59" name="Rectangle 58"/>
          <p:cNvSpPr/>
          <p:nvPr/>
        </p:nvSpPr>
        <p:spPr bwMode="auto">
          <a:xfrm>
            <a:off x="5665256" y="3087409"/>
            <a:ext cx="2788882" cy="515741"/>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60" name="TextBox 59"/>
          <p:cNvSpPr txBox="1"/>
          <p:nvPr/>
        </p:nvSpPr>
        <p:spPr>
          <a:xfrm>
            <a:off x="5453385" y="3076108"/>
            <a:ext cx="3211874" cy="572233"/>
          </a:xfrm>
          <a:prstGeom prst="rect">
            <a:avLst/>
          </a:prstGeom>
        </p:spPr>
        <p:style>
          <a:lnRef idx="1">
            <a:schemeClr val="accent2"/>
          </a:lnRef>
          <a:fillRef idx="3">
            <a:schemeClr val="accent2"/>
          </a:fillRef>
          <a:effectRef idx="2">
            <a:schemeClr val="accent2"/>
          </a:effectRef>
          <a:fontRef idx="minor">
            <a:schemeClr val="lt1"/>
          </a:fontRef>
        </p:style>
        <p:txBody>
          <a:bodyPr wrap="square" lIns="182806" tIns="146246" rIns="182806" bIns="146246" rtlCol="0">
            <a:spAutoFit/>
          </a:bodyPr>
          <a:lstStyle/>
          <a:p>
            <a:pPr algn="ctr">
              <a:lnSpc>
                <a:spcPct val="90000"/>
              </a:lnSpc>
              <a:spcAft>
                <a:spcPts val="600"/>
              </a:spcAft>
            </a:pPr>
            <a:r>
              <a:rPr lang="en-US" sz="1999" b="1" i="1" dirty="0" err="1">
                <a:solidFill>
                  <a:srgbClr val="FFFFFF"/>
                </a:solidFill>
              </a:rPr>
              <a:t>vCloud</a:t>
            </a:r>
            <a:r>
              <a:rPr lang="en-US" sz="1999" b="1" i="1" dirty="0">
                <a:solidFill>
                  <a:srgbClr val="FFFFFF"/>
                </a:solidFill>
              </a:rPr>
              <a:t> Air</a:t>
            </a:r>
          </a:p>
        </p:txBody>
      </p:sp>
      <p:sp>
        <p:nvSpPr>
          <p:cNvPr id="61" name="Rounded Rectangle 60"/>
          <p:cNvSpPr/>
          <p:nvPr/>
        </p:nvSpPr>
        <p:spPr bwMode="auto">
          <a:xfrm>
            <a:off x="2662346" y="1922108"/>
            <a:ext cx="6125854" cy="1956002"/>
          </a:xfrm>
          <a:prstGeom prst="roundRect">
            <a:avLst/>
          </a:prstGeom>
          <a:noFill/>
          <a:ln w="25400">
            <a:solidFill>
              <a:schemeClr val="accent4"/>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62" name="Rounded Rectangle 61"/>
          <p:cNvSpPr/>
          <p:nvPr/>
        </p:nvSpPr>
        <p:spPr bwMode="auto">
          <a:xfrm>
            <a:off x="3528304" y="5472474"/>
            <a:ext cx="1789493" cy="653985"/>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r>
              <a:rPr lang="en-US" sz="1999" b="1" dirty="0">
                <a:solidFill>
                  <a:srgbClr val="FFFFFF"/>
                </a:solidFill>
              </a:rPr>
              <a:t>Clients</a:t>
            </a:r>
          </a:p>
        </p:txBody>
      </p:sp>
      <p:grpSp>
        <p:nvGrpSpPr>
          <p:cNvPr id="64" name="Group 63"/>
          <p:cNvGrpSpPr/>
          <p:nvPr/>
        </p:nvGrpSpPr>
        <p:grpSpPr>
          <a:xfrm>
            <a:off x="168434" y="1915662"/>
            <a:ext cx="2680569" cy="2970605"/>
            <a:chOff x="165999" y="1915026"/>
            <a:chExt cx="2681647" cy="2971800"/>
          </a:xfrm>
        </p:grpSpPr>
        <p:sp>
          <p:nvSpPr>
            <p:cNvPr id="65" name="Rectangle 64"/>
            <p:cNvSpPr/>
            <p:nvPr/>
          </p:nvSpPr>
          <p:spPr bwMode="auto">
            <a:xfrm>
              <a:off x="165999" y="1915026"/>
              <a:ext cx="2269284" cy="29718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66" name="TextBox 65"/>
            <p:cNvSpPr txBox="1"/>
            <p:nvPr/>
          </p:nvSpPr>
          <p:spPr>
            <a:xfrm>
              <a:off x="286588" y="2765245"/>
              <a:ext cx="2018535" cy="570439"/>
            </a:xfrm>
            <a:prstGeom prst="rect">
              <a:avLst/>
            </a:prstGeom>
            <a:noFill/>
            <a:ln w="38100">
              <a:solidFill>
                <a:schemeClr val="accent6">
                  <a:lumMod val="75000"/>
                </a:schemeClr>
              </a:solidFill>
              <a:prstDash val="sysDash"/>
              <a:headEnd type="none" w="med" len="med"/>
              <a:tailEnd type="none" w="med" len="med"/>
            </a:ln>
            <a:effectLst/>
            <a:scene3d>
              <a:camera prst="orthographicFront">
                <a:rot lat="0" lon="0" rev="0"/>
              </a:camera>
              <a:lightRig rig="twoPt" dir="tl"/>
            </a:scene3d>
            <a:sp3d prstMaterial="flat"/>
          </p:spPr>
          <p:style>
            <a:lnRef idx="0">
              <a:schemeClr val="accent6"/>
            </a:lnRef>
            <a:fillRef idx="3">
              <a:schemeClr val="accent6"/>
            </a:fillRef>
            <a:effectRef idx="3">
              <a:schemeClr val="accent6"/>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b="1" i="1">
                  <a:gradFill>
                    <a:gsLst>
                      <a:gs pos="2917">
                        <a:schemeClr val="tx1"/>
                      </a:gs>
                      <a:gs pos="30000">
                        <a:schemeClr val="tx1"/>
                      </a:gs>
                    </a:gsLst>
                    <a:lin ang="5400000" scaled="0"/>
                  </a:gradFill>
                </a:defRPr>
              </a:lvl1pPr>
            </a:lstStyle>
            <a:p>
              <a:r>
                <a:rPr lang="en-US" sz="1999" dirty="0">
                  <a:solidFill>
                    <a:srgbClr val="FFFFFF"/>
                  </a:solidFill>
                </a:rPr>
                <a:t>Collaboration</a:t>
              </a:r>
            </a:p>
          </p:txBody>
        </p:sp>
        <p:sp>
          <p:nvSpPr>
            <p:cNvPr id="67" name="TextBox 66"/>
            <p:cNvSpPr txBox="1"/>
            <p:nvPr/>
          </p:nvSpPr>
          <p:spPr>
            <a:xfrm>
              <a:off x="306528" y="2075714"/>
              <a:ext cx="2018535" cy="572465"/>
            </a:xfrm>
            <a:prstGeom prst="rect">
              <a:avLst/>
            </a:prstGeom>
            <a:noFill/>
            <a:ln w="38100">
              <a:solidFill>
                <a:schemeClr val="accent6">
                  <a:lumMod val="75000"/>
                </a:schemeClr>
              </a:solidFill>
              <a:prstDash val="sysDash"/>
              <a:headEnd type="none" w="med" len="med"/>
              <a:tailEnd type="none" w="med" len="med"/>
            </a:ln>
            <a:effectLst/>
            <a:scene3d>
              <a:camera prst="orthographicFront">
                <a:rot lat="0" lon="0" rev="0"/>
              </a:camera>
              <a:lightRig rig="twoPt" dir="tl"/>
            </a:scene3d>
            <a:sp3d prstMaterial="flat"/>
          </p:spPr>
          <p:style>
            <a:lnRef idx="0">
              <a:schemeClr val="accent6"/>
            </a:lnRef>
            <a:fillRef idx="3">
              <a:schemeClr val="accent6"/>
            </a:fillRef>
            <a:effectRef idx="3">
              <a:schemeClr val="accent6"/>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b="1" i="1">
                  <a:gradFill>
                    <a:gsLst>
                      <a:gs pos="2917">
                        <a:schemeClr val="tx1"/>
                      </a:gs>
                      <a:gs pos="30000">
                        <a:schemeClr val="tx1"/>
                      </a:gs>
                    </a:gsLst>
                    <a:lin ang="5400000" scaled="0"/>
                  </a:gradFill>
                </a:defRPr>
              </a:lvl1pPr>
            </a:lstStyle>
            <a:p>
              <a:r>
                <a:rPr lang="en-US" sz="1999" dirty="0">
                  <a:solidFill>
                    <a:srgbClr val="FFFFFF"/>
                  </a:solidFill>
                </a:rPr>
                <a:t>Email</a:t>
              </a:r>
            </a:p>
          </p:txBody>
        </p:sp>
        <p:sp>
          <p:nvSpPr>
            <p:cNvPr id="75" name="TextBox 74"/>
            <p:cNvSpPr txBox="1"/>
            <p:nvPr/>
          </p:nvSpPr>
          <p:spPr>
            <a:xfrm>
              <a:off x="307221" y="4136694"/>
              <a:ext cx="927787" cy="572465"/>
            </a:xfrm>
            <a:prstGeom prst="rect">
              <a:avLst/>
            </a:prstGeom>
            <a:noFill/>
            <a:ln w="38100">
              <a:solidFill>
                <a:schemeClr val="accent6">
                  <a:lumMod val="75000"/>
                </a:schemeClr>
              </a:solidFill>
              <a:prstDash val="sysDash"/>
              <a:headEnd type="none" w="med" len="med"/>
              <a:tailEnd type="none" w="med" len="med"/>
            </a:ln>
            <a:effectLst/>
            <a:scene3d>
              <a:camera prst="orthographicFront">
                <a:rot lat="0" lon="0" rev="0"/>
              </a:camera>
              <a:lightRig rig="twoPt" dir="tl"/>
            </a:scene3d>
            <a:sp3d prstMaterial="flat"/>
          </p:spPr>
          <p:style>
            <a:lnRef idx="0">
              <a:schemeClr val="accent6"/>
            </a:lnRef>
            <a:fillRef idx="3">
              <a:schemeClr val="accent6"/>
            </a:fillRef>
            <a:effectRef idx="3">
              <a:schemeClr val="accent6"/>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b="1" i="1">
                  <a:gradFill>
                    <a:gsLst>
                      <a:gs pos="2917">
                        <a:schemeClr val="tx1"/>
                      </a:gs>
                      <a:gs pos="30000">
                        <a:schemeClr val="tx1"/>
                      </a:gs>
                    </a:gsLst>
                    <a:lin ang="5400000" scaled="0"/>
                  </a:gradFill>
                </a:defRPr>
              </a:lvl1pPr>
            </a:lstStyle>
            <a:p>
              <a:r>
                <a:rPr lang="en-US" sz="1999" dirty="0">
                  <a:solidFill>
                    <a:srgbClr val="FFFFFF"/>
                  </a:solidFill>
                </a:rPr>
                <a:t>CRM</a:t>
              </a:r>
            </a:p>
          </p:txBody>
        </p:sp>
        <p:sp>
          <p:nvSpPr>
            <p:cNvPr id="76" name="TextBox 75"/>
            <p:cNvSpPr txBox="1"/>
            <p:nvPr/>
          </p:nvSpPr>
          <p:spPr>
            <a:xfrm>
              <a:off x="1392058" y="4142715"/>
              <a:ext cx="886867" cy="566444"/>
            </a:xfrm>
            <a:prstGeom prst="rect">
              <a:avLst/>
            </a:prstGeom>
            <a:noFill/>
            <a:ln w="38100">
              <a:solidFill>
                <a:schemeClr val="accent6">
                  <a:lumMod val="75000"/>
                </a:schemeClr>
              </a:solidFill>
              <a:prstDash val="sysDash"/>
              <a:headEnd type="none" w="med" len="med"/>
              <a:tailEnd type="none" w="med" len="med"/>
            </a:ln>
            <a:effectLst/>
            <a:scene3d>
              <a:camera prst="orthographicFront">
                <a:rot lat="0" lon="0" rev="0"/>
              </a:camera>
              <a:lightRig rig="twoPt" dir="tl"/>
            </a:scene3d>
            <a:sp3d prstMaterial="flat"/>
          </p:spPr>
          <p:style>
            <a:lnRef idx="0">
              <a:schemeClr val="accent6"/>
            </a:lnRef>
            <a:fillRef idx="3">
              <a:schemeClr val="accent6"/>
            </a:fillRef>
            <a:effectRef idx="3">
              <a:schemeClr val="accent6"/>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b="1" i="1">
                  <a:gradFill>
                    <a:gsLst>
                      <a:gs pos="2917">
                        <a:schemeClr val="tx1"/>
                      </a:gs>
                      <a:gs pos="30000">
                        <a:schemeClr val="tx1"/>
                      </a:gs>
                    </a:gsLst>
                    <a:lin ang="5400000" scaled="0"/>
                  </a:gradFill>
                </a:defRPr>
              </a:lvl1pPr>
            </a:lstStyle>
            <a:p>
              <a:r>
                <a:rPr lang="en-US" sz="1999" dirty="0">
                  <a:solidFill>
                    <a:srgbClr val="FFFFFF"/>
                  </a:solidFill>
                </a:rPr>
                <a:t>. . . </a:t>
              </a:r>
            </a:p>
          </p:txBody>
        </p:sp>
        <p:sp>
          <p:nvSpPr>
            <p:cNvPr id="77" name="Trapezoid 3"/>
            <p:cNvSpPr/>
            <p:nvPr/>
          </p:nvSpPr>
          <p:spPr>
            <a:xfrm rot="5400000" flipH="1">
              <a:off x="1157677" y="3196856"/>
              <a:ext cx="2965352" cy="414586"/>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107634"/>
                <a:gd name="connsiteY0" fmla="*/ 2969838 h 2977776"/>
                <a:gd name="connsiteX1" fmla="*/ 1196247 w 3107634"/>
                <a:gd name="connsiteY1" fmla="*/ 0 h 2977776"/>
                <a:gd name="connsiteX2" fmla="*/ 922227 w 3107634"/>
                <a:gd name="connsiteY2" fmla="*/ 134 h 2977776"/>
                <a:gd name="connsiteX3" fmla="*/ 3107634 w 3107634"/>
                <a:gd name="connsiteY3" fmla="*/ 2977776 h 2977776"/>
                <a:gd name="connsiteX4" fmla="*/ 0 w 3107634"/>
                <a:gd name="connsiteY4" fmla="*/ 2969838 h 2977776"/>
                <a:gd name="connsiteX0" fmla="*/ 0 w 3107634"/>
                <a:gd name="connsiteY0" fmla="*/ 2986378 h 2994316"/>
                <a:gd name="connsiteX1" fmla="*/ 927320 w 3107634"/>
                <a:gd name="connsiteY1" fmla="*/ 0 h 2994316"/>
                <a:gd name="connsiteX2" fmla="*/ 922227 w 3107634"/>
                <a:gd name="connsiteY2" fmla="*/ 16674 h 2994316"/>
                <a:gd name="connsiteX3" fmla="*/ 3107634 w 3107634"/>
                <a:gd name="connsiteY3" fmla="*/ 2994316 h 2994316"/>
                <a:gd name="connsiteX4" fmla="*/ 0 w 3107634"/>
                <a:gd name="connsiteY4" fmla="*/ 2986378 h 2994316"/>
                <a:gd name="connsiteX0" fmla="*/ 0 w 3107634"/>
                <a:gd name="connsiteY0" fmla="*/ 3020300 h 3028238"/>
                <a:gd name="connsiteX1" fmla="*/ 927320 w 3107634"/>
                <a:gd name="connsiteY1" fmla="*/ 33922 h 3028238"/>
                <a:gd name="connsiteX2" fmla="*/ 899376 w 3107634"/>
                <a:gd name="connsiteY2" fmla="*/ 0 h 3028238"/>
                <a:gd name="connsiteX3" fmla="*/ 3107634 w 3107634"/>
                <a:gd name="connsiteY3" fmla="*/ 3028238 h 3028238"/>
                <a:gd name="connsiteX4" fmla="*/ 0 w 3107634"/>
                <a:gd name="connsiteY4" fmla="*/ 3020300 h 3028238"/>
                <a:gd name="connsiteX0" fmla="*/ 0 w 3107634"/>
                <a:gd name="connsiteY0" fmla="*/ 2986377 h 2994315"/>
                <a:gd name="connsiteX1" fmla="*/ 927320 w 3107634"/>
                <a:gd name="connsiteY1" fmla="*/ -1 h 2994315"/>
                <a:gd name="connsiteX2" fmla="*/ 1801044 w 3107634"/>
                <a:gd name="connsiteY2" fmla="*/ 770870 h 2994315"/>
                <a:gd name="connsiteX3" fmla="*/ 3107634 w 3107634"/>
                <a:gd name="connsiteY3" fmla="*/ 2994315 h 2994315"/>
                <a:gd name="connsiteX4" fmla="*/ 0 w 3107634"/>
                <a:gd name="connsiteY4" fmla="*/ 2986377 h 2994315"/>
                <a:gd name="connsiteX0" fmla="*/ 0 w 3107634"/>
                <a:gd name="connsiteY0" fmla="*/ 2215506 h 2223444"/>
                <a:gd name="connsiteX1" fmla="*/ 1726911 w 3107634"/>
                <a:gd name="connsiteY1" fmla="*/ 60747 h 2223444"/>
                <a:gd name="connsiteX2" fmla="*/ 1801044 w 3107634"/>
                <a:gd name="connsiteY2" fmla="*/ -1 h 2223444"/>
                <a:gd name="connsiteX3" fmla="*/ 3107634 w 3107634"/>
                <a:gd name="connsiteY3" fmla="*/ 2223444 h 2223444"/>
                <a:gd name="connsiteX4" fmla="*/ 0 w 3107634"/>
                <a:gd name="connsiteY4" fmla="*/ 2215506 h 2223444"/>
                <a:gd name="connsiteX0" fmla="*/ 0 w 3107634"/>
                <a:gd name="connsiteY0" fmla="*/ 2241089 h 2249027"/>
                <a:gd name="connsiteX1" fmla="*/ 1797302 w 3107634"/>
                <a:gd name="connsiteY1" fmla="*/ 0 h 2249027"/>
                <a:gd name="connsiteX2" fmla="*/ 1801044 w 3107634"/>
                <a:gd name="connsiteY2" fmla="*/ 25582 h 2249027"/>
                <a:gd name="connsiteX3" fmla="*/ 3107634 w 3107634"/>
                <a:gd name="connsiteY3" fmla="*/ 2249027 h 2249027"/>
                <a:gd name="connsiteX4" fmla="*/ 0 w 3107634"/>
                <a:gd name="connsiteY4" fmla="*/ 2241089 h 2249027"/>
                <a:gd name="connsiteX0" fmla="*/ 0 w 3138919"/>
                <a:gd name="connsiteY0" fmla="*/ 2241089 h 2241089"/>
                <a:gd name="connsiteX1" fmla="*/ 1797302 w 3138919"/>
                <a:gd name="connsiteY1" fmla="*/ 0 h 2241089"/>
                <a:gd name="connsiteX2" fmla="*/ 1801044 w 3138919"/>
                <a:gd name="connsiteY2" fmla="*/ 25582 h 2241089"/>
                <a:gd name="connsiteX3" fmla="*/ 3138919 w 3138919"/>
                <a:gd name="connsiteY3" fmla="*/ 2187363 h 2241089"/>
                <a:gd name="connsiteX4" fmla="*/ 0 w 3138919"/>
                <a:gd name="connsiteY4" fmla="*/ 2241089 h 2241089"/>
                <a:gd name="connsiteX0" fmla="*/ 0 w 3107634"/>
                <a:gd name="connsiteY0" fmla="*/ 2191761 h 2191761"/>
                <a:gd name="connsiteX1" fmla="*/ 1766017 w 3107634"/>
                <a:gd name="connsiteY1" fmla="*/ 0 h 2191761"/>
                <a:gd name="connsiteX2" fmla="*/ 1769759 w 3107634"/>
                <a:gd name="connsiteY2" fmla="*/ 25582 h 2191761"/>
                <a:gd name="connsiteX3" fmla="*/ 3107634 w 3107634"/>
                <a:gd name="connsiteY3" fmla="*/ 2187363 h 2191761"/>
                <a:gd name="connsiteX4" fmla="*/ 0 w 3107634"/>
                <a:gd name="connsiteY4" fmla="*/ 2191761 h 2191761"/>
                <a:gd name="connsiteX0" fmla="*/ 0 w 3107634"/>
                <a:gd name="connsiteY0" fmla="*/ 2227414 h 2227414"/>
                <a:gd name="connsiteX1" fmla="*/ 1766017 w 3107634"/>
                <a:gd name="connsiteY1" fmla="*/ 35653 h 2227414"/>
                <a:gd name="connsiteX2" fmla="*/ 1970878 w 3107634"/>
                <a:gd name="connsiteY2" fmla="*/ 0 h 2227414"/>
                <a:gd name="connsiteX3" fmla="*/ 3107634 w 3107634"/>
                <a:gd name="connsiteY3" fmla="*/ 2223016 h 2227414"/>
                <a:gd name="connsiteX4" fmla="*/ 0 w 3107634"/>
                <a:gd name="connsiteY4" fmla="*/ 2227414 h 2227414"/>
                <a:gd name="connsiteX0" fmla="*/ 0 w 3107634"/>
                <a:gd name="connsiteY0" fmla="*/ 2375477 h 2375477"/>
                <a:gd name="connsiteX1" fmla="*/ 1955306 w 3107634"/>
                <a:gd name="connsiteY1" fmla="*/ 3 h 2375477"/>
                <a:gd name="connsiteX2" fmla="*/ 1970878 w 3107634"/>
                <a:gd name="connsiteY2" fmla="*/ 148063 h 2375477"/>
                <a:gd name="connsiteX3" fmla="*/ 3107634 w 3107634"/>
                <a:gd name="connsiteY3" fmla="*/ 2371079 h 2375477"/>
                <a:gd name="connsiteX4" fmla="*/ 0 w 3107634"/>
                <a:gd name="connsiteY4" fmla="*/ 2375477 h 2375477"/>
                <a:gd name="connsiteX0" fmla="*/ 0 w 3107634"/>
                <a:gd name="connsiteY0" fmla="*/ 2375472 h 2375472"/>
                <a:gd name="connsiteX1" fmla="*/ 1955306 w 3107634"/>
                <a:gd name="connsiteY1" fmla="*/ -2 h 2375472"/>
                <a:gd name="connsiteX2" fmla="*/ 1970878 w 3107634"/>
                <a:gd name="connsiteY2" fmla="*/ 148058 h 2375472"/>
                <a:gd name="connsiteX3" fmla="*/ 3107634 w 3107634"/>
                <a:gd name="connsiteY3" fmla="*/ 2371074 h 2375472"/>
                <a:gd name="connsiteX4" fmla="*/ 0 w 3107634"/>
                <a:gd name="connsiteY4" fmla="*/ 2375472 h 2375472"/>
                <a:gd name="connsiteX0" fmla="*/ 0 w 3107634"/>
                <a:gd name="connsiteY0" fmla="*/ 2248770 h 2248770"/>
                <a:gd name="connsiteX1" fmla="*/ 1965798 w 3107634"/>
                <a:gd name="connsiteY1" fmla="*/ -2 h 2248770"/>
                <a:gd name="connsiteX2" fmla="*/ 1970878 w 3107634"/>
                <a:gd name="connsiteY2" fmla="*/ 21356 h 2248770"/>
                <a:gd name="connsiteX3" fmla="*/ 3107634 w 3107634"/>
                <a:gd name="connsiteY3" fmla="*/ 2244372 h 2248770"/>
                <a:gd name="connsiteX4" fmla="*/ 0 w 3107634"/>
                <a:gd name="connsiteY4" fmla="*/ 2248770 h 2248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7634" h="2248770">
                  <a:moveTo>
                    <a:pt x="0" y="2248770"/>
                  </a:moveTo>
                  <a:lnTo>
                    <a:pt x="1965798" y="-2"/>
                  </a:lnTo>
                  <a:lnTo>
                    <a:pt x="1970878" y="21356"/>
                  </a:lnTo>
                  <a:lnTo>
                    <a:pt x="3107634" y="2244372"/>
                  </a:lnTo>
                  <a:lnTo>
                    <a:pt x="0" y="2248770"/>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4276" tIns="62137" rIns="124276" bIns="62137" rtlCol="0" anchor="ctr"/>
            <a:lstStyle/>
            <a:p>
              <a:pPr algn="ctr"/>
              <a:endParaRPr lang="en-US" sz="1835">
                <a:solidFill>
                  <a:srgbClr val="FFFFFF"/>
                </a:solidFill>
              </a:endParaRPr>
            </a:p>
          </p:txBody>
        </p:sp>
        <p:sp>
          <p:nvSpPr>
            <p:cNvPr id="78" name="TextBox 77"/>
            <p:cNvSpPr txBox="1"/>
            <p:nvPr/>
          </p:nvSpPr>
          <p:spPr>
            <a:xfrm>
              <a:off x="292142" y="3449987"/>
              <a:ext cx="2018535" cy="570439"/>
            </a:xfrm>
            <a:prstGeom prst="rect">
              <a:avLst/>
            </a:prstGeom>
            <a:noFill/>
            <a:ln w="38100">
              <a:solidFill>
                <a:schemeClr val="accent6">
                  <a:lumMod val="75000"/>
                </a:schemeClr>
              </a:solidFill>
              <a:prstDash val="sysDash"/>
              <a:headEnd type="none" w="med" len="med"/>
              <a:tailEnd type="none" w="med" len="med"/>
            </a:ln>
            <a:effectLst/>
            <a:scene3d>
              <a:camera prst="orthographicFront">
                <a:rot lat="0" lon="0" rev="0"/>
              </a:camera>
              <a:lightRig rig="twoPt" dir="tl"/>
            </a:scene3d>
            <a:sp3d prstMaterial="flat"/>
          </p:spPr>
          <p:style>
            <a:lnRef idx="0">
              <a:schemeClr val="accent6"/>
            </a:lnRef>
            <a:fillRef idx="3">
              <a:schemeClr val="accent6"/>
            </a:fillRef>
            <a:effectRef idx="3">
              <a:schemeClr val="accent6"/>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b="1" i="1">
                  <a:gradFill>
                    <a:gsLst>
                      <a:gs pos="2917">
                        <a:schemeClr val="tx1"/>
                      </a:gs>
                      <a:gs pos="30000">
                        <a:schemeClr val="tx1"/>
                      </a:gs>
                    </a:gsLst>
                    <a:lin ang="5400000" scaled="0"/>
                  </a:gradFill>
                </a:defRPr>
              </a:lvl1pPr>
            </a:lstStyle>
            <a:p>
              <a:r>
                <a:rPr lang="en-US" sz="1999" dirty="0">
                  <a:solidFill>
                    <a:srgbClr val="FFFFFF"/>
                  </a:solidFill>
                </a:rPr>
                <a:t>Productivity</a:t>
              </a:r>
            </a:p>
          </p:txBody>
        </p:sp>
      </p:grpSp>
      <p:grpSp>
        <p:nvGrpSpPr>
          <p:cNvPr id="79" name="Group 78"/>
          <p:cNvGrpSpPr/>
          <p:nvPr/>
        </p:nvGrpSpPr>
        <p:grpSpPr>
          <a:xfrm>
            <a:off x="5330007" y="4639803"/>
            <a:ext cx="2501919" cy="2237307"/>
            <a:chOff x="5273253" y="4640262"/>
            <a:chExt cx="2502925" cy="2238207"/>
          </a:xfrm>
        </p:grpSpPr>
        <p:sp>
          <p:nvSpPr>
            <p:cNvPr id="84" name="Rectangle 83"/>
            <p:cNvSpPr/>
            <p:nvPr/>
          </p:nvSpPr>
          <p:spPr bwMode="auto">
            <a:xfrm>
              <a:off x="5782900" y="4640262"/>
              <a:ext cx="1993278" cy="2238207"/>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endParaRPr lang="en-US" sz="1999" dirty="0">
                <a:solidFill>
                  <a:srgbClr val="FFFFFF"/>
                </a:solidFill>
              </a:endParaRPr>
            </a:p>
          </p:txBody>
        </p:sp>
        <p:sp>
          <p:nvSpPr>
            <p:cNvPr id="85" name="TextBox 84"/>
            <p:cNvSpPr txBox="1"/>
            <p:nvPr/>
          </p:nvSpPr>
          <p:spPr>
            <a:xfrm>
              <a:off x="5903593" y="4731446"/>
              <a:ext cx="1762444" cy="603242"/>
            </a:xfrm>
            <a:prstGeom prst="rect">
              <a:avLst/>
            </a:prstGeom>
            <a:noFill/>
            <a:ln w="38100">
              <a:solidFill>
                <a:schemeClr val="accent1"/>
              </a:solidFill>
              <a:prstDash val="sysDash"/>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b="1">
                  <a:gradFill>
                    <a:gsLst>
                      <a:gs pos="2917">
                        <a:schemeClr val="tx1"/>
                      </a:gs>
                      <a:gs pos="30000">
                        <a:schemeClr val="tx1"/>
                      </a:gs>
                    </a:gsLst>
                    <a:lin ang="5400000" scaled="0"/>
                  </a:gradFill>
                </a:defRPr>
              </a:lvl1pPr>
            </a:lstStyle>
            <a:p>
              <a:r>
                <a:rPr lang="en-US" sz="1999" dirty="0">
                  <a:solidFill>
                    <a:srgbClr val="FFFFFF"/>
                  </a:solidFill>
                </a:rPr>
                <a:t>PCs/Laptops</a:t>
              </a:r>
            </a:p>
          </p:txBody>
        </p:sp>
        <p:sp>
          <p:nvSpPr>
            <p:cNvPr id="86" name="TextBox 85"/>
            <p:cNvSpPr txBox="1"/>
            <p:nvPr/>
          </p:nvSpPr>
          <p:spPr>
            <a:xfrm>
              <a:off x="5903593" y="5457745"/>
              <a:ext cx="1762444" cy="603242"/>
            </a:xfrm>
            <a:prstGeom prst="rect">
              <a:avLst/>
            </a:prstGeom>
            <a:noFill/>
            <a:ln w="38100">
              <a:solidFill>
                <a:schemeClr val="accent1"/>
              </a:solidFill>
              <a:prstDash val="sysDash"/>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b="1">
                  <a:gradFill>
                    <a:gsLst>
                      <a:gs pos="2917">
                        <a:schemeClr val="tx1"/>
                      </a:gs>
                      <a:gs pos="30000">
                        <a:schemeClr val="tx1"/>
                      </a:gs>
                    </a:gsLst>
                    <a:lin ang="5400000" scaled="0"/>
                  </a:gradFill>
                </a:defRPr>
              </a:lvl1pPr>
            </a:lstStyle>
            <a:p>
              <a:r>
                <a:rPr lang="en-US" sz="1999" dirty="0">
                  <a:solidFill>
                    <a:srgbClr val="FFFFFF"/>
                  </a:solidFill>
                </a:rPr>
                <a:t>Tablets</a:t>
              </a:r>
            </a:p>
          </p:txBody>
        </p:sp>
        <p:sp>
          <p:nvSpPr>
            <p:cNvPr id="87" name="TextBox 86"/>
            <p:cNvSpPr txBox="1"/>
            <p:nvPr/>
          </p:nvSpPr>
          <p:spPr>
            <a:xfrm>
              <a:off x="5903593" y="6184044"/>
              <a:ext cx="1762444" cy="603242"/>
            </a:xfrm>
            <a:prstGeom prst="rect">
              <a:avLst/>
            </a:prstGeom>
            <a:noFill/>
            <a:ln w="38100">
              <a:solidFill>
                <a:schemeClr val="accent1"/>
              </a:solidFill>
              <a:prstDash val="sysDash"/>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defPPr>
                <a:defRPr lang="en-US"/>
              </a:defPPr>
              <a:lvl1pPr algn="ctr" defTabSz="932472" fontAlgn="base">
                <a:spcBef>
                  <a:spcPct val="0"/>
                </a:spcBef>
                <a:spcAft>
                  <a:spcPct val="0"/>
                </a:spcAft>
                <a:defRPr sz="2000" b="1">
                  <a:gradFill>
                    <a:gsLst>
                      <a:gs pos="2917">
                        <a:schemeClr val="tx1"/>
                      </a:gs>
                      <a:gs pos="30000">
                        <a:schemeClr val="tx1"/>
                      </a:gs>
                    </a:gsLst>
                    <a:lin ang="5400000" scaled="0"/>
                  </a:gradFill>
                </a:defRPr>
              </a:lvl1pPr>
            </a:lstStyle>
            <a:p>
              <a:r>
                <a:rPr lang="en-US" sz="1999" dirty="0">
                  <a:solidFill>
                    <a:srgbClr val="FFFFFF"/>
                  </a:solidFill>
                </a:rPr>
                <a:t>Phones</a:t>
              </a:r>
            </a:p>
          </p:txBody>
        </p:sp>
        <p:sp>
          <p:nvSpPr>
            <p:cNvPr id="88" name="Trapezoid 3"/>
            <p:cNvSpPr/>
            <p:nvPr/>
          </p:nvSpPr>
          <p:spPr>
            <a:xfrm rot="16200000">
              <a:off x="4425706" y="5524704"/>
              <a:ext cx="2200438" cy="505343"/>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107634"/>
                <a:gd name="connsiteY0" fmla="*/ 2969838 h 2977776"/>
                <a:gd name="connsiteX1" fmla="*/ 1196247 w 3107634"/>
                <a:gd name="connsiteY1" fmla="*/ 0 h 2977776"/>
                <a:gd name="connsiteX2" fmla="*/ 922227 w 3107634"/>
                <a:gd name="connsiteY2" fmla="*/ 134 h 2977776"/>
                <a:gd name="connsiteX3" fmla="*/ 3107634 w 3107634"/>
                <a:gd name="connsiteY3" fmla="*/ 2977776 h 2977776"/>
                <a:gd name="connsiteX4" fmla="*/ 0 w 3107634"/>
                <a:gd name="connsiteY4" fmla="*/ 2969838 h 2977776"/>
                <a:gd name="connsiteX0" fmla="*/ 0 w 3107634"/>
                <a:gd name="connsiteY0" fmla="*/ 2986378 h 2994316"/>
                <a:gd name="connsiteX1" fmla="*/ 927320 w 3107634"/>
                <a:gd name="connsiteY1" fmla="*/ 0 h 2994316"/>
                <a:gd name="connsiteX2" fmla="*/ 922227 w 3107634"/>
                <a:gd name="connsiteY2" fmla="*/ 16674 h 2994316"/>
                <a:gd name="connsiteX3" fmla="*/ 3107634 w 3107634"/>
                <a:gd name="connsiteY3" fmla="*/ 2994316 h 2994316"/>
                <a:gd name="connsiteX4" fmla="*/ 0 w 3107634"/>
                <a:gd name="connsiteY4" fmla="*/ 2986378 h 2994316"/>
                <a:gd name="connsiteX0" fmla="*/ 0 w 3107634"/>
                <a:gd name="connsiteY0" fmla="*/ 3020300 h 3028238"/>
                <a:gd name="connsiteX1" fmla="*/ 927320 w 3107634"/>
                <a:gd name="connsiteY1" fmla="*/ 33922 h 3028238"/>
                <a:gd name="connsiteX2" fmla="*/ 899376 w 3107634"/>
                <a:gd name="connsiteY2" fmla="*/ 0 h 3028238"/>
                <a:gd name="connsiteX3" fmla="*/ 3107634 w 3107634"/>
                <a:gd name="connsiteY3" fmla="*/ 3028238 h 3028238"/>
                <a:gd name="connsiteX4" fmla="*/ 0 w 3107634"/>
                <a:gd name="connsiteY4" fmla="*/ 3020300 h 3028238"/>
                <a:gd name="connsiteX0" fmla="*/ 0 w 3107634"/>
                <a:gd name="connsiteY0" fmla="*/ 2986377 h 2994315"/>
                <a:gd name="connsiteX1" fmla="*/ 927320 w 3107634"/>
                <a:gd name="connsiteY1" fmla="*/ -1 h 2994315"/>
                <a:gd name="connsiteX2" fmla="*/ 1801044 w 3107634"/>
                <a:gd name="connsiteY2" fmla="*/ 770870 h 2994315"/>
                <a:gd name="connsiteX3" fmla="*/ 3107634 w 3107634"/>
                <a:gd name="connsiteY3" fmla="*/ 2994315 h 2994315"/>
                <a:gd name="connsiteX4" fmla="*/ 0 w 3107634"/>
                <a:gd name="connsiteY4" fmla="*/ 2986377 h 2994315"/>
                <a:gd name="connsiteX0" fmla="*/ 0 w 3107634"/>
                <a:gd name="connsiteY0" fmla="*/ 2215506 h 2223444"/>
                <a:gd name="connsiteX1" fmla="*/ 1726911 w 3107634"/>
                <a:gd name="connsiteY1" fmla="*/ 60747 h 2223444"/>
                <a:gd name="connsiteX2" fmla="*/ 1801044 w 3107634"/>
                <a:gd name="connsiteY2" fmla="*/ -1 h 2223444"/>
                <a:gd name="connsiteX3" fmla="*/ 3107634 w 3107634"/>
                <a:gd name="connsiteY3" fmla="*/ 2223444 h 2223444"/>
                <a:gd name="connsiteX4" fmla="*/ 0 w 3107634"/>
                <a:gd name="connsiteY4" fmla="*/ 2215506 h 2223444"/>
                <a:gd name="connsiteX0" fmla="*/ 0 w 3107634"/>
                <a:gd name="connsiteY0" fmla="*/ 2241089 h 2249027"/>
                <a:gd name="connsiteX1" fmla="*/ 1797302 w 3107634"/>
                <a:gd name="connsiteY1" fmla="*/ 0 h 2249027"/>
                <a:gd name="connsiteX2" fmla="*/ 1801044 w 3107634"/>
                <a:gd name="connsiteY2" fmla="*/ 25582 h 2249027"/>
                <a:gd name="connsiteX3" fmla="*/ 3107634 w 3107634"/>
                <a:gd name="connsiteY3" fmla="*/ 2249027 h 2249027"/>
                <a:gd name="connsiteX4" fmla="*/ 0 w 3107634"/>
                <a:gd name="connsiteY4" fmla="*/ 2241089 h 2249027"/>
                <a:gd name="connsiteX0" fmla="*/ 0 w 3138919"/>
                <a:gd name="connsiteY0" fmla="*/ 2241089 h 2241089"/>
                <a:gd name="connsiteX1" fmla="*/ 1797302 w 3138919"/>
                <a:gd name="connsiteY1" fmla="*/ 0 h 2241089"/>
                <a:gd name="connsiteX2" fmla="*/ 1801044 w 3138919"/>
                <a:gd name="connsiteY2" fmla="*/ 25582 h 2241089"/>
                <a:gd name="connsiteX3" fmla="*/ 3138919 w 3138919"/>
                <a:gd name="connsiteY3" fmla="*/ 2187363 h 2241089"/>
                <a:gd name="connsiteX4" fmla="*/ 0 w 3138919"/>
                <a:gd name="connsiteY4" fmla="*/ 2241089 h 2241089"/>
                <a:gd name="connsiteX0" fmla="*/ 0 w 3107634"/>
                <a:gd name="connsiteY0" fmla="*/ 2191761 h 2191761"/>
                <a:gd name="connsiteX1" fmla="*/ 1766017 w 3107634"/>
                <a:gd name="connsiteY1" fmla="*/ 0 h 2191761"/>
                <a:gd name="connsiteX2" fmla="*/ 1769759 w 3107634"/>
                <a:gd name="connsiteY2" fmla="*/ 25582 h 2191761"/>
                <a:gd name="connsiteX3" fmla="*/ 3107634 w 3107634"/>
                <a:gd name="connsiteY3" fmla="*/ 2187363 h 2191761"/>
                <a:gd name="connsiteX4" fmla="*/ 0 w 3107634"/>
                <a:gd name="connsiteY4" fmla="*/ 2191761 h 2191761"/>
                <a:gd name="connsiteX0" fmla="*/ 0 w 3199237"/>
                <a:gd name="connsiteY0" fmla="*/ 2191761 h 2191761"/>
                <a:gd name="connsiteX1" fmla="*/ 1766017 w 3199237"/>
                <a:gd name="connsiteY1" fmla="*/ 0 h 2191761"/>
                <a:gd name="connsiteX2" fmla="*/ 1769759 w 3199237"/>
                <a:gd name="connsiteY2" fmla="*/ 25582 h 2191761"/>
                <a:gd name="connsiteX3" fmla="*/ 3199237 w 3199237"/>
                <a:gd name="connsiteY3" fmla="*/ 2053376 h 2191761"/>
                <a:gd name="connsiteX4" fmla="*/ 0 w 3199237"/>
                <a:gd name="connsiteY4" fmla="*/ 2191761 h 2191761"/>
                <a:gd name="connsiteX0" fmla="*/ 0 w 2863354"/>
                <a:gd name="connsiteY0" fmla="*/ 2102447 h 2102445"/>
                <a:gd name="connsiteX1" fmla="*/ 1430134 w 2863354"/>
                <a:gd name="connsiteY1" fmla="*/ 0 h 2102445"/>
                <a:gd name="connsiteX2" fmla="*/ 1433876 w 2863354"/>
                <a:gd name="connsiteY2" fmla="*/ 25582 h 2102445"/>
                <a:gd name="connsiteX3" fmla="*/ 2863354 w 2863354"/>
                <a:gd name="connsiteY3" fmla="*/ 2053376 h 2102445"/>
                <a:gd name="connsiteX4" fmla="*/ 0 w 2863354"/>
                <a:gd name="connsiteY4" fmla="*/ 2102447 h 2102445"/>
                <a:gd name="connsiteX0" fmla="*/ 0 w 3000760"/>
                <a:gd name="connsiteY0" fmla="*/ 2057785 h 2057785"/>
                <a:gd name="connsiteX1" fmla="*/ 1567540 w 3000760"/>
                <a:gd name="connsiteY1" fmla="*/ 0 h 2057785"/>
                <a:gd name="connsiteX2" fmla="*/ 1571282 w 3000760"/>
                <a:gd name="connsiteY2" fmla="*/ 25582 h 2057785"/>
                <a:gd name="connsiteX3" fmla="*/ 3000760 w 3000760"/>
                <a:gd name="connsiteY3" fmla="*/ 2053376 h 2057785"/>
                <a:gd name="connsiteX4" fmla="*/ 0 w 3000760"/>
                <a:gd name="connsiteY4" fmla="*/ 2057785 h 2057785"/>
                <a:gd name="connsiteX0" fmla="*/ 0 w 3122899"/>
                <a:gd name="connsiteY0" fmla="*/ 2057785 h 2098044"/>
                <a:gd name="connsiteX1" fmla="*/ 1567540 w 3122899"/>
                <a:gd name="connsiteY1" fmla="*/ 0 h 2098044"/>
                <a:gd name="connsiteX2" fmla="*/ 1571282 w 3122899"/>
                <a:gd name="connsiteY2" fmla="*/ 25582 h 2098044"/>
                <a:gd name="connsiteX3" fmla="*/ 3122899 w 3122899"/>
                <a:gd name="connsiteY3" fmla="*/ 2098046 h 2098044"/>
                <a:gd name="connsiteX4" fmla="*/ 0 w 3122899"/>
                <a:gd name="connsiteY4" fmla="*/ 2057785 h 2098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899" h="2098044">
                  <a:moveTo>
                    <a:pt x="0" y="2057785"/>
                  </a:moveTo>
                  <a:lnTo>
                    <a:pt x="1567540" y="0"/>
                  </a:lnTo>
                  <a:lnTo>
                    <a:pt x="1571282" y="25582"/>
                  </a:lnTo>
                  <a:lnTo>
                    <a:pt x="3122899" y="2098046"/>
                  </a:lnTo>
                  <a:lnTo>
                    <a:pt x="0" y="2057785"/>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4276" tIns="62137" rIns="124276" bIns="62137" rtlCol="0" anchor="ctr"/>
            <a:lstStyle/>
            <a:p>
              <a:pPr algn="ctr"/>
              <a:endParaRPr lang="en-US" sz="1835">
                <a:solidFill>
                  <a:srgbClr val="FFFFFF"/>
                </a:solidFill>
              </a:endParaRPr>
            </a:p>
          </p:txBody>
        </p:sp>
      </p:grpSp>
    </p:spTree>
    <p:extLst>
      <p:ext uri="{BB962C8B-B14F-4D97-AF65-F5344CB8AC3E}">
        <p14:creationId xmlns:p14="http://schemas.microsoft.com/office/powerpoint/2010/main" val="35871881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wipe(right)">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wipe(left)">
                                      <p:cBhvr>
                                        <p:cTn id="1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Conclusion</a:t>
            </a:r>
            <a:endParaRPr lang="en-US" dirty="0"/>
          </a:p>
        </p:txBody>
      </p:sp>
      <p:sp>
        <p:nvSpPr>
          <p:cNvPr id="2" name="Text Placeholder 1"/>
          <p:cNvSpPr>
            <a:spLocks noGrp="1"/>
          </p:cNvSpPr>
          <p:nvPr>
            <p:ph type="body" sz="quarter" idx="10"/>
          </p:nvPr>
        </p:nvSpPr>
        <p:spPr>
          <a:xfrm>
            <a:off x="274639" y="1212849"/>
            <a:ext cx="11889564" cy="4813625"/>
          </a:xfrm>
        </p:spPr>
        <p:txBody>
          <a:bodyPr/>
          <a:lstStyle/>
          <a:p>
            <a:r>
              <a:rPr lang="en-US" dirty="0"/>
              <a:t>We’re seeing a huge change in </a:t>
            </a:r>
            <a:r>
              <a:rPr lang="en-US" dirty="0" smtClean="0"/>
              <a:t>enterprise platforms </a:t>
            </a:r>
            <a:endParaRPr lang="en-US" dirty="0"/>
          </a:p>
          <a:p>
            <a:pPr lvl="1"/>
            <a:r>
              <a:rPr lang="en-US" dirty="0"/>
              <a:t>Everything’s changing at the same time</a:t>
            </a:r>
          </a:p>
          <a:p>
            <a:endParaRPr lang="en-US" dirty="0"/>
          </a:p>
          <a:p>
            <a:r>
              <a:rPr lang="en-US" dirty="0"/>
              <a:t>Everybody must choose their partners for this new world</a:t>
            </a:r>
          </a:p>
          <a:p>
            <a:pPr lvl="1"/>
            <a:r>
              <a:rPr lang="en-US" dirty="0"/>
              <a:t>Public cloud platforms are an important part of </a:t>
            </a:r>
            <a:r>
              <a:rPr lang="en-US" dirty="0" smtClean="0"/>
              <a:t>this</a:t>
            </a:r>
          </a:p>
          <a:p>
            <a:pPr lvl="1"/>
            <a:endParaRPr lang="en-US" dirty="0" smtClean="0"/>
          </a:p>
          <a:p>
            <a:pPr lvl="1"/>
            <a:endParaRPr lang="en-US" dirty="0"/>
          </a:p>
          <a:p>
            <a:r>
              <a:rPr lang="en-US" sz="4800" b="1" spc="-102" dirty="0">
                <a:ln w="3175">
                  <a:noFill/>
                </a:ln>
                <a:gradFill>
                  <a:gsLst>
                    <a:gs pos="1250">
                      <a:schemeClr val="tx1"/>
                    </a:gs>
                    <a:gs pos="100000">
                      <a:schemeClr val="tx1"/>
                    </a:gs>
                  </a:gsLst>
                  <a:lin ang="5400000" scaled="0"/>
                </a:gradFill>
                <a:cs typeface="Segoe UI" pitchFamily="34" charset="0"/>
              </a:rPr>
              <a:t>It’s a great time to be in technology</a:t>
            </a:r>
          </a:p>
        </p:txBody>
      </p:sp>
    </p:spTree>
    <p:extLst>
      <p:ext uri="{BB962C8B-B14F-4D97-AF65-F5344CB8AC3E}">
        <p14:creationId xmlns:p14="http://schemas.microsoft.com/office/powerpoint/2010/main" val="28880038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Effect transition="in" filter="fade">
                                      <p:cBhvr>
                                        <p:cTn id="2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01" y="1243471"/>
            <a:ext cx="1708320" cy="1580486"/>
          </a:xfrm>
          <a:prstGeom prst="rect">
            <a:avLst/>
          </a:prstGeom>
          <a:gradFill flip="none" rotWithShape="1">
            <a:gsLst>
              <a:gs pos="2000">
                <a:schemeClr val="bg2">
                  <a:lumMod val="90000"/>
                </a:schemeClr>
              </a:gs>
              <a:gs pos="100000">
                <a:schemeClr val="bg2">
                  <a:alpha val="0"/>
                </a:schemeClr>
              </a:gs>
            </a:gsLst>
            <a:lin ang="5400000" scaled="0"/>
            <a:tileRect/>
          </a:gradFill>
          <a:ln w="12700">
            <a:noFill/>
            <a:tailEnd type="stealth" w="lg" len="lg"/>
          </a:ln>
        </p:spPr>
        <p:style>
          <a:lnRef idx="1">
            <a:schemeClr val="accent1"/>
          </a:lnRef>
          <a:fillRef idx="0">
            <a:schemeClr val="accent1"/>
          </a:fillRef>
          <a:effectRef idx="0">
            <a:schemeClr val="accent1"/>
          </a:effectRef>
          <a:fontRef idx="minor">
            <a:schemeClr val="tx1"/>
          </a:fontRef>
        </p:style>
        <p:txBody>
          <a:bodyPr lIns="186521" tIns="279781" rtlCol="0" anchor="t"/>
          <a:lstStyle/>
          <a:p>
            <a:pPr>
              <a:buClr>
                <a:srgbClr val="800000"/>
              </a:buClr>
            </a:pPr>
            <a:endParaRPr lang="en-US" sz="1836" i="1">
              <a:solidFill>
                <a:srgbClr val="FFFFFF">
                  <a:lumMod val="65000"/>
                  <a:lumOff val="35000"/>
                </a:srgbClr>
              </a:solidFill>
            </a:endParaRPr>
          </a:p>
        </p:txBody>
      </p:sp>
      <p:sp>
        <p:nvSpPr>
          <p:cNvPr id="35843" name="Rectangle 2"/>
          <p:cNvSpPr>
            <a:spLocks noGrp="1" noChangeArrowheads="1"/>
          </p:cNvSpPr>
          <p:nvPr>
            <p:ph type="title"/>
          </p:nvPr>
        </p:nvSpPr>
        <p:spPr/>
        <p:txBody>
          <a:bodyPr/>
          <a:lstStyle/>
          <a:p>
            <a:r>
              <a:rPr lang="en-US" dirty="0" smtClean="0"/>
              <a:t>About the Speaker</a:t>
            </a:r>
          </a:p>
        </p:txBody>
      </p:sp>
      <p:sp>
        <p:nvSpPr>
          <p:cNvPr id="10" name="Rectangle 3"/>
          <p:cNvSpPr txBox="1">
            <a:spLocks noChangeArrowheads="1"/>
          </p:cNvSpPr>
          <p:nvPr/>
        </p:nvSpPr>
        <p:spPr bwMode="auto">
          <a:xfrm>
            <a:off x="1632938" y="1243471"/>
            <a:ext cx="10258637" cy="5072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9394" tIns="49698" rIns="99394" bIns="49698" numCol="1" anchor="t" anchorCtr="0" compatLnSpc="1">
            <a:prstTxWarp prst="textNoShape">
              <a:avLst/>
            </a:prstTxWarp>
            <a:noAutofit/>
          </a:bodyPr>
          <a:lstStyle>
            <a:lvl1pPr marL="342900" marR="0" indent="-342900" algn="l" defTabSz="914400" rtl="0" eaLnBrk="1" fontAlgn="auto" latinLnBrk="0" hangingPunct="1">
              <a:lnSpc>
                <a:spcPct val="100000"/>
              </a:lnSpc>
              <a:spcBef>
                <a:spcPts val="0"/>
              </a:spcBef>
              <a:spcAft>
                <a:spcPts val="600"/>
              </a:spcAft>
              <a:buClr>
                <a:srgbClr val="800000"/>
              </a:buClr>
              <a:buSzTx/>
              <a:buFont typeface="Wingdings" pitchFamily="2" charset="2"/>
              <a:buChar char="§"/>
              <a:tabLst/>
              <a:defRPr sz="3200" kern="1200" baseline="0">
                <a:solidFill>
                  <a:schemeClr val="tx2"/>
                </a:solidFill>
                <a:latin typeface="+mn-lt"/>
                <a:ea typeface="ＭＳ Ｐゴシック" charset="0"/>
                <a:cs typeface="ＭＳ Ｐゴシック" charset="0"/>
              </a:defRPr>
            </a:lvl1pPr>
            <a:lvl2pPr marL="742950" marR="0" indent="-285750" algn="l" defTabSz="914400" rtl="0" eaLnBrk="1" fontAlgn="auto" latinLnBrk="0" hangingPunct="1">
              <a:lnSpc>
                <a:spcPct val="100000"/>
              </a:lnSpc>
              <a:spcBef>
                <a:spcPts val="0"/>
              </a:spcBef>
              <a:spcAft>
                <a:spcPts val="600"/>
              </a:spcAft>
              <a:buClr>
                <a:srgbClr val="800000"/>
              </a:buClr>
              <a:buSzTx/>
              <a:buFont typeface="Calibri" pitchFamily="34" charset="0"/>
              <a:buChar char="‒"/>
              <a:tabLst/>
              <a:defRPr sz="2800" kern="1200" baseline="0">
                <a:solidFill>
                  <a:schemeClr val="tx2"/>
                </a:solidFill>
                <a:latin typeface="+mn-lt"/>
                <a:ea typeface="ＭＳ Ｐゴシック" charset="0"/>
                <a:cs typeface="+mn-cs"/>
              </a:defRPr>
            </a:lvl2pPr>
            <a:lvl3pPr marL="1143000" marR="0" indent="-228600" algn="l" defTabSz="914400" rtl="0" eaLnBrk="1" fontAlgn="auto" latinLnBrk="0" hangingPunct="1">
              <a:lnSpc>
                <a:spcPct val="100000"/>
              </a:lnSpc>
              <a:spcBef>
                <a:spcPts val="0"/>
              </a:spcBef>
              <a:spcAft>
                <a:spcPts val="600"/>
              </a:spcAft>
              <a:buClr>
                <a:srgbClr val="800000"/>
              </a:buClr>
              <a:buSzTx/>
              <a:buFont typeface="Wingdings" pitchFamily="2" charset="2"/>
              <a:buChar char="§"/>
              <a:tabLst/>
              <a:defRPr sz="2400" kern="1200" baseline="0">
                <a:solidFill>
                  <a:schemeClr val="tx2"/>
                </a:solidFill>
                <a:latin typeface="+mn-lt"/>
                <a:ea typeface="ＭＳ Ｐゴシック" charset="0"/>
                <a:cs typeface="+mn-cs"/>
              </a:defRPr>
            </a:lvl3pPr>
            <a:lvl4pPr marL="1600200" marR="0" indent="-228600" algn="l" defTabSz="914400" rtl="0" eaLnBrk="1" fontAlgn="auto" latinLnBrk="0" hangingPunct="1">
              <a:lnSpc>
                <a:spcPct val="100000"/>
              </a:lnSpc>
              <a:spcBef>
                <a:spcPts val="0"/>
              </a:spcBef>
              <a:spcAft>
                <a:spcPts val="600"/>
              </a:spcAft>
              <a:buClr>
                <a:srgbClr val="800000"/>
              </a:buClr>
              <a:buSzTx/>
              <a:buFont typeface="Calibri" pitchFamily="34" charset="0"/>
              <a:buChar char="‒"/>
              <a:tabLst/>
              <a:defRPr sz="2000" kern="1200" baseline="0">
                <a:solidFill>
                  <a:schemeClr val="tx2"/>
                </a:solidFill>
                <a:latin typeface="+mn-lt"/>
                <a:ea typeface="ＭＳ Ｐゴシック" charset="0"/>
                <a:cs typeface="+mn-cs"/>
              </a:defRPr>
            </a:lvl4pPr>
            <a:lvl5pPr marL="2057400" marR="0" indent="-228600" algn="l" defTabSz="914400" rtl="0" eaLnBrk="1" fontAlgn="auto" latinLnBrk="0" hangingPunct="1">
              <a:lnSpc>
                <a:spcPct val="100000"/>
              </a:lnSpc>
              <a:spcBef>
                <a:spcPts val="0"/>
              </a:spcBef>
              <a:spcAft>
                <a:spcPts val="600"/>
              </a:spcAft>
              <a:buClr>
                <a:srgbClr val="800000"/>
              </a:buClr>
              <a:buSzTx/>
              <a:buFont typeface="Wingdings" pitchFamily="2" charset="2"/>
              <a:buChar char="§"/>
              <a:tabLst/>
              <a:defRPr sz="2000" kern="1200" baseline="0">
                <a:solidFill>
                  <a:schemeClr val="tx2"/>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09247" indent="-309247" defTabSz="736687">
              <a:lnSpc>
                <a:spcPct val="110000"/>
              </a:lnSpc>
              <a:buFont typeface="Wingdings" pitchFamily="2" charset="2"/>
              <a:buNone/>
              <a:defRPr/>
            </a:pPr>
            <a:r>
              <a:rPr lang="en-US" sz="2400" dirty="0">
                <a:solidFill>
                  <a:srgbClr val="47D8FF"/>
                </a:solidFill>
              </a:rPr>
              <a:t>	</a:t>
            </a:r>
            <a:r>
              <a:rPr lang="en-US" sz="2400" b="1" dirty="0">
                <a:solidFill>
                  <a:srgbClr val="FFFFFF"/>
                </a:solidFill>
                <a:cs typeface="Times New Roman" pitchFamily="18" charset="0"/>
              </a:rPr>
              <a:t>David Chappell </a:t>
            </a:r>
            <a:r>
              <a:rPr lang="en-US" sz="2400" dirty="0">
                <a:solidFill>
                  <a:srgbClr val="FFFFFF"/>
                </a:solidFill>
                <a:cs typeface="Times New Roman" pitchFamily="18" charset="0"/>
              </a:rPr>
              <a:t>is Principal of Chappell &amp; Associates (www.davidchappell.com) in San Francisco, California. Through his speaking, writing, and consulting, he helps people around the world understand, use, and make better decisions about new technology. David has been the keynote speaker for more than a hundred events and conferences on five continents, and his seminars have been attended by tens of thousands of IT leaders, architects, and developers in </a:t>
            </a:r>
            <a:r>
              <a:rPr lang="en-US" sz="2400" dirty="0" smtClean="0">
                <a:solidFill>
                  <a:srgbClr val="FFFFFF"/>
                </a:solidFill>
                <a:cs typeface="Times New Roman" pitchFamily="18" charset="0"/>
              </a:rPr>
              <a:t>fifty </a:t>
            </a:r>
            <a:r>
              <a:rPr lang="en-US" sz="2400" dirty="0">
                <a:solidFill>
                  <a:srgbClr val="FFFFFF"/>
                </a:solidFill>
                <a:cs typeface="Times New Roman" pitchFamily="18" charset="0"/>
              </a:rPr>
              <a:t>countries. His books have been published in a dozen languages and used regularly in courses at MIT, ETH Zurich, and other universities. In his consulting practice, he has helped clients such as Hewlett-Packard, IBM, Microsoft, Stanford University, and Target Corporation adopt new technologies, market new products, and educate their customers and staff. </a:t>
            </a:r>
          </a:p>
        </p:txBody>
      </p:sp>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 t="1722" r="-1" b="6442"/>
          <a:stretch/>
        </p:blipFill>
        <p:spPr bwMode="auto">
          <a:xfrm>
            <a:off x="385070" y="1338146"/>
            <a:ext cx="1205477" cy="1502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8515866"/>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882" y="2336315"/>
            <a:ext cx="12434711" cy="4658210"/>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0953" fontAlgn="base">
              <a:spcBef>
                <a:spcPct val="0"/>
              </a:spcBef>
              <a:spcAft>
                <a:spcPct val="0"/>
              </a:spcAft>
            </a:pPr>
            <a:endParaRPr lang="en-US" sz="2040" dirty="0">
              <a:gradFill>
                <a:gsLst>
                  <a:gs pos="16814">
                    <a:srgbClr val="FFFFFF"/>
                  </a:gs>
                  <a:gs pos="46000">
                    <a:srgbClr val="FFFFFF"/>
                  </a:gs>
                </a:gsLst>
                <a:lin ang="5400000" scaled="0"/>
              </a:gradFill>
            </a:endParaRPr>
          </a:p>
        </p:txBody>
      </p:sp>
      <p:sp>
        <p:nvSpPr>
          <p:cNvPr id="2" name="Title 1"/>
          <p:cNvSpPr>
            <a:spLocks noGrp="1"/>
          </p:cNvSpPr>
          <p:nvPr>
            <p:ph type="title"/>
          </p:nvPr>
        </p:nvSpPr>
        <p:spPr>
          <a:xfrm>
            <a:off x="280987" y="1583723"/>
            <a:ext cx="4902958" cy="2608474"/>
          </a:xfrm>
        </p:spPr>
        <p:txBody>
          <a:bodyPr/>
          <a:lstStyle/>
          <a:p>
            <a:r>
              <a:rPr lang="en-US" sz="6119" dirty="0"/>
              <a:t>Ignite Azure </a:t>
            </a:r>
            <a:r>
              <a:rPr lang="en-US" sz="5507" dirty="0"/>
              <a:t>Challenge Sweepstakes</a:t>
            </a:r>
          </a:p>
        </p:txBody>
      </p:sp>
      <p:sp>
        <p:nvSpPr>
          <p:cNvPr id="6" name="Text Placeholder 5"/>
          <p:cNvSpPr txBox="1">
            <a:spLocks/>
          </p:cNvSpPr>
          <p:nvPr/>
        </p:nvSpPr>
        <p:spPr>
          <a:xfrm>
            <a:off x="4203689" y="2962246"/>
            <a:ext cx="5403332" cy="3755530"/>
          </a:xfrm>
          <a:prstGeom prst="rect">
            <a:avLst/>
          </a:prstGeom>
        </p:spPr>
        <p:txBody>
          <a:bodyPr vert="horz" wrap="square" lIns="149217" tIns="93260" rIns="149217" bIns="93260" rtlCol="0">
            <a:spAutoFit/>
          </a:bodyPr>
          <a:lstStyle>
            <a:lvl1pPr marL="0" marR="0" indent="0"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3921" kern="1200" spc="0" baseline="0">
                <a:gradFill>
                  <a:gsLst>
                    <a:gs pos="20354">
                      <a:schemeClr val="tx2"/>
                    </a:gs>
                    <a:gs pos="40000">
                      <a:schemeClr val="tx2"/>
                    </a:gs>
                  </a:gsLst>
                  <a:lin ang="5400000" scaled="0"/>
                </a:gradFill>
                <a:latin typeface="+mj-lt"/>
                <a:ea typeface="+mn-ea"/>
                <a:cs typeface="+mn-cs"/>
              </a:defRPr>
            </a:lvl1pPr>
            <a:lvl2pPr marL="0" marR="0" indent="0" algn="l" defTabSz="914293" rtl="0" eaLnBrk="1" fontAlgn="auto" latinLnBrk="0" hangingPunct="1">
              <a:lnSpc>
                <a:spcPct val="90000"/>
              </a:lnSpc>
              <a:spcBef>
                <a:spcPct val="20000"/>
              </a:spcBef>
              <a:spcAft>
                <a:spcPts val="0"/>
              </a:spcAft>
              <a:buClr>
                <a:schemeClr val="tx1"/>
              </a:buClr>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79" marR="0" indent="0"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961" kern="1200" spc="0" baseline="0">
                <a:gradFill>
                  <a:gsLst>
                    <a:gs pos="1250">
                      <a:schemeClr val="tx1"/>
                    </a:gs>
                    <a:gs pos="100000">
                      <a:schemeClr val="tx1"/>
                    </a:gs>
                  </a:gsLst>
                  <a:lin ang="5400000" scaled="0"/>
                </a:gradFill>
                <a:latin typeface="+mn-lt"/>
                <a:ea typeface="+mn-ea"/>
                <a:cs typeface="+mn-cs"/>
              </a:defRPr>
            </a:lvl3pPr>
            <a:lvl4pPr marL="448157" marR="0" indent="0"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765" kern="1200" spc="0" baseline="0">
                <a:gradFill>
                  <a:gsLst>
                    <a:gs pos="1250">
                      <a:schemeClr val="tx1"/>
                    </a:gs>
                    <a:gs pos="100000">
                      <a:schemeClr val="tx1"/>
                    </a:gs>
                  </a:gsLst>
                  <a:lin ang="5400000" scaled="0"/>
                </a:gradFill>
                <a:latin typeface="+mn-lt"/>
                <a:ea typeface="+mn-ea"/>
                <a:cs typeface="+mn-cs"/>
              </a:defRPr>
            </a:lvl4pPr>
            <a:lvl5pPr marL="672236" marR="0" indent="0" algn="l" defTabSz="914293"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765" kern="1200" spc="0" baseline="0">
                <a:gradFill>
                  <a:gsLst>
                    <a:gs pos="1250">
                      <a:schemeClr val="tx1"/>
                    </a:gs>
                    <a:gs pos="100000">
                      <a:schemeClr val="tx1"/>
                    </a:gs>
                  </a:gsLst>
                  <a:lin ang="5400000" scaled="0"/>
                </a:gradFill>
                <a:latin typeface="+mn-lt"/>
                <a:ea typeface="+mn-ea"/>
                <a:cs typeface="+mn-cs"/>
              </a:defRPr>
            </a:lvl5pPr>
            <a:lvl6pPr marL="2514307"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456"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602"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5750" indent="-228574" algn="l" defTabSz="914293"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defTabSz="932487">
              <a:lnSpc>
                <a:spcPct val="85000"/>
              </a:lnSpc>
              <a:spcAft>
                <a:spcPts val="1224"/>
              </a:spcAft>
              <a:buClr>
                <a:srgbClr val="FFFFFF"/>
              </a:buClr>
              <a:defRPr/>
            </a:pPr>
            <a:r>
              <a:rPr lang="en-US" sz="3264" dirty="0">
                <a:gradFill>
                  <a:gsLst>
                    <a:gs pos="20354">
                      <a:schemeClr val="accent1">
                        <a:lumMod val="50000"/>
                      </a:schemeClr>
                    </a:gs>
                    <a:gs pos="40000">
                      <a:schemeClr val="accent1">
                        <a:lumMod val="50000"/>
                      </a:schemeClr>
                    </a:gs>
                  </a:gsLst>
                  <a:lin ang="5400000" scaled="0"/>
                </a:gradFill>
                <a:latin typeface="Segoe UI Light"/>
              </a:rPr>
              <a:t>Attend Azure sessions and activities, track your progress online, win raffle tickets for great prizes!</a:t>
            </a:r>
          </a:p>
          <a:p>
            <a:pPr defTabSz="932487">
              <a:lnSpc>
                <a:spcPct val="85000"/>
              </a:lnSpc>
              <a:spcAft>
                <a:spcPts val="1224"/>
              </a:spcAft>
              <a:buClr>
                <a:srgbClr val="FFFFFF"/>
              </a:buClr>
              <a:defRPr/>
            </a:pPr>
            <a:r>
              <a:rPr lang="en-US" sz="3264" dirty="0">
                <a:gradFill>
                  <a:gsLst>
                    <a:gs pos="20354">
                      <a:schemeClr val="accent1">
                        <a:lumMod val="50000"/>
                      </a:schemeClr>
                    </a:gs>
                    <a:gs pos="40000">
                      <a:schemeClr val="accent1">
                        <a:lumMod val="50000"/>
                      </a:schemeClr>
                    </a:gs>
                  </a:gsLst>
                  <a:lin ang="5400000" scaled="0"/>
                </a:gradFill>
                <a:latin typeface="Segoe UI Light"/>
              </a:rPr>
              <a:t>Aka.ms/</a:t>
            </a:r>
            <a:r>
              <a:rPr lang="en-US" sz="3264" dirty="0" err="1">
                <a:gradFill>
                  <a:gsLst>
                    <a:gs pos="20354">
                      <a:schemeClr val="accent1">
                        <a:lumMod val="50000"/>
                      </a:schemeClr>
                    </a:gs>
                    <a:gs pos="40000">
                      <a:schemeClr val="accent1">
                        <a:lumMod val="50000"/>
                      </a:schemeClr>
                    </a:gs>
                  </a:gsLst>
                  <a:lin ang="5400000" scaled="0"/>
                </a:gradFill>
                <a:latin typeface="Segoe UI Light"/>
              </a:rPr>
              <a:t>MyAzureChallenge</a:t>
            </a:r>
            <a:endParaRPr lang="en-US" sz="3264" dirty="0">
              <a:gradFill>
                <a:gsLst>
                  <a:gs pos="20354">
                    <a:schemeClr val="accent1">
                      <a:lumMod val="50000"/>
                    </a:schemeClr>
                  </a:gs>
                  <a:gs pos="40000">
                    <a:schemeClr val="accent1">
                      <a:lumMod val="50000"/>
                    </a:schemeClr>
                  </a:gs>
                </a:gsLst>
                <a:lin ang="5400000" scaled="0"/>
              </a:gradFill>
              <a:latin typeface="Segoe UI Light"/>
            </a:endParaRPr>
          </a:p>
          <a:p>
            <a:pPr defTabSz="932487">
              <a:lnSpc>
                <a:spcPct val="85000"/>
              </a:lnSpc>
              <a:spcAft>
                <a:spcPts val="1224"/>
              </a:spcAft>
              <a:buClr>
                <a:srgbClr val="FFFFFF"/>
              </a:buClr>
              <a:defRPr/>
            </a:pPr>
            <a:r>
              <a:rPr lang="en-US" sz="3264" dirty="0">
                <a:gradFill>
                  <a:gsLst>
                    <a:gs pos="20354">
                      <a:schemeClr val="accent1">
                        <a:lumMod val="50000"/>
                      </a:schemeClr>
                    </a:gs>
                    <a:gs pos="40000">
                      <a:schemeClr val="accent1">
                        <a:lumMod val="50000"/>
                      </a:schemeClr>
                    </a:gs>
                  </a:gsLst>
                  <a:lin ang="5400000" scaled="0"/>
                </a:gradFill>
                <a:latin typeface="Segoe UI Light"/>
              </a:rPr>
              <a:t>Enter this session code online</a:t>
            </a:r>
            <a:r>
              <a:rPr lang="en-US" sz="3264" dirty="0" smtClean="0">
                <a:gradFill>
                  <a:gsLst>
                    <a:gs pos="20354">
                      <a:schemeClr val="accent1">
                        <a:lumMod val="50000"/>
                      </a:schemeClr>
                    </a:gs>
                    <a:gs pos="40000">
                      <a:schemeClr val="accent1">
                        <a:lumMod val="50000"/>
                      </a:schemeClr>
                    </a:gs>
                  </a:gsLst>
                  <a:lin ang="5400000" scaled="0"/>
                </a:gradFill>
                <a:latin typeface="Segoe UI Light"/>
              </a:rPr>
              <a:t>: BRK1455</a:t>
            </a:r>
            <a:endParaRPr lang="en-US" sz="3264" b="1" dirty="0">
              <a:solidFill>
                <a:srgbClr val="FF0000"/>
              </a:solidFill>
              <a:latin typeface="Segoe UI Ligh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0821" y="4018517"/>
            <a:ext cx="1684824" cy="1220839"/>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9326" t="629" r="19098" b="1"/>
          <a:stretch/>
        </p:blipFill>
        <p:spPr>
          <a:xfrm>
            <a:off x="9487235" y="2446863"/>
            <a:ext cx="2104777" cy="169831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82113" y="6203183"/>
            <a:ext cx="1658624" cy="51417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47258" y="4651409"/>
            <a:ext cx="2157572" cy="1539357"/>
          </a:xfrm>
          <a:prstGeom prst="rect">
            <a:avLst/>
          </a:prstGeom>
          <a:noFill/>
          <a:ln>
            <a:noFill/>
          </a:ln>
        </p:spPr>
      </p:pic>
      <p:sp>
        <p:nvSpPr>
          <p:cNvPr id="16" name="TextBox 15"/>
          <p:cNvSpPr txBox="1"/>
          <p:nvPr/>
        </p:nvSpPr>
        <p:spPr>
          <a:xfrm>
            <a:off x="393306" y="5985634"/>
            <a:ext cx="3650781" cy="894625"/>
          </a:xfrm>
          <a:prstGeom prst="rect">
            <a:avLst/>
          </a:prstGeom>
          <a:noFill/>
        </p:spPr>
        <p:txBody>
          <a:bodyPr wrap="square" rtlCol="0">
            <a:spAutoFit/>
          </a:bodyPr>
          <a:lstStyle/>
          <a:p>
            <a:r>
              <a:rPr lang="en-US" sz="1020" dirty="0">
                <a:solidFill>
                  <a:schemeClr val="tx2"/>
                </a:solidFill>
              </a:rPr>
              <a:t>NO PURCHASE NECESSARY. Open only to event attendees. Winners must be present to win. Game ends May 9</a:t>
            </a:r>
            <a:r>
              <a:rPr lang="en-US" sz="1020" baseline="30000" dirty="0">
                <a:solidFill>
                  <a:schemeClr val="tx2"/>
                </a:solidFill>
              </a:rPr>
              <a:t>th</a:t>
            </a:r>
            <a:r>
              <a:rPr lang="en-US" sz="1020" dirty="0">
                <a:solidFill>
                  <a:schemeClr val="tx2"/>
                </a:solidFill>
              </a:rPr>
              <a:t>, 2015. For Official Rules, see The Cloud and Enterprise Lounge or myignite.com/challenge</a:t>
            </a:r>
          </a:p>
          <a:p>
            <a:endParaRPr lang="en-US" sz="1020" dirty="0">
              <a:solidFill>
                <a:schemeClr val="tx2"/>
              </a:solidFill>
            </a:endParaRPr>
          </a:p>
        </p:txBody>
      </p:sp>
    </p:spTree>
    <p:extLst>
      <p:ext uri="{BB962C8B-B14F-4D97-AF65-F5344CB8AC3E}">
        <p14:creationId xmlns:p14="http://schemas.microsoft.com/office/powerpoint/2010/main" val="2230476100"/>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81" t="4495" r="4428" b="4311"/>
          <a:stretch/>
        </p:blipFill>
        <p:spPr bwMode="auto">
          <a:xfrm>
            <a:off x="6864125" y="1555974"/>
            <a:ext cx="3813811" cy="381381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5"/>
          <p:cNvSpPr txBox="1">
            <a:spLocks/>
          </p:cNvSpPr>
          <p:nvPr/>
        </p:nvSpPr>
        <p:spPr>
          <a:xfrm>
            <a:off x="5380179" y="5515801"/>
            <a:ext cx="7238858" cy="1306512"/>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spcBef>
                <a:spcPct val="0"/>
              </a:spcBef>
            </a:pPr>
            <a:r>
              <a:rPr lang="en-US" sz="2700" dirty="0" smtClean="0">
                <a:gradFill>
                  <a:gsLst>
                    <a:gs pos="0">
                      <a:schemeClr val="bg1"/>
                    </a:gs>
                    <a:gs pos="100000">
                      <a:schemeClr val="bg1"/>
                    </a:gs>
                  </a:gsLst>
                  <a:lin ang="5400000" scaled="1"/>
                </a:gradFill>
              </a:rPr>
              <a:t>Visit</a:t>
            </a:r>
            <a:r>
              <a:rPr lang="en-US" sz="2700" dirty="0" smtClean="0">
                <a:gradFill>
                  <a:gsLst>
                    <a:gs pos="0">
                      <a:schemeClr val="bg2"/>
                    </a:gs>
                    <a:gs pos="100000">
                      <a:schemeClr val="bg2"/>
                    </a:gs>
                  </a:gsLst>
                  <a:lin ang="5400000" scaled="1"/>
                </a:gradFill>
              </a:rPr>
              <a:t> </a:t>
            </a:r>
            <a:r>
              <a:rPr lang="en-US" sz="2700" dirty="0" err="1" smtClean="0">
                <a:gradFill>
                  <a:gsLst>
                    <a:gs pos="0">
                      <a:schemeClr val="bg2"/>
                    </a:gs>
                    <a:gs pos="100000">
                      <a:schemeClr val="bg2"/>
                    </a:gs>
                  </a:gsLst>
                  <a:lin ang="5400000" scaled="1"/>
                </a:gradFill>
              </a:rPr>
              <a:t>Myignite</a:t>
            </a:r>
            <a:r>
              <a:rPr lang="en-US" sz="2700" dirty="0" smtClean="0">
                <a:gradFill>
                  <a:gsLst>
                    <a:gs pos="0">
                      <a:schemeClr val="bg2"/>
                    </a:gs>
                    <a:gs pos="100000">
                      <a:schemeClr val="bg2"/>
                    </a:gs>
                  </a:gsLst>
                  <a:lin ang="5400000" scaled="1"/>
                </a:gradFill>
              </a:rPr>
              <a:t> </a:t>
            </a:r>
            <a:r>
              <a:rPr lang="en-US" sz="2700" dirty="0" smtClean="0">
                <a:gradFill>
                  <a:gsLst>
                    <a:gs pos="0">
                      <a:schemeClr val="bg1"/>
                    </a:gs>
                    <a:gs pos="100000">
                      <a:schemeClr val="bg1"/>
                    </a:gs>
                  </a:gsLst>
                  <a:lin ang="5400000" scaled="1"/>
                </a:gradFill>
              </a:rPr>
              <a:t>at</a:t>
            </a:r>
            <a:r>
              <a:rPr lang="en-US" sz="2700" dirty="0" smtClean="0">
                <a:gradFill>
                  <a:gsLst>
                    <a:gs pos="0">
                      <a:schemeClr val="bg2"/>
                    </a:gs>
                    <a:gs pos="100000">
                      <a:schemeClr val="bg2"/>
                    </a:gs>
                  </a:gsLst>
                  <a:lin ang="5400000" scaled="1"/>
                </a:gradFill>
              </a:rPr>
              <a:t> </a:t>
            </a:r>
            <a:r>
              <a:rPr lang="en-US" sz="2700" dirty="0" smtClean="0">
                <a:hlinkClick r:id="rId4"/>
              </a:rPr>
              <a:t>http://myignite.microsoft.com</a:t>
            </a:r>
            <a:r>
              <a:rPr lang="en-US" sz="2700" dirty="0" smtClean="0"/>
              <a:t> </a:t>
            </a:r>
            <a:r>
              <a:rPr lang="en-US" sz="2700" dirty="0" smtClean="0">
                <a:gradFill>
                  <a:gsLst>
                    <a:gs pos="0">
                      <a:schemeClr val="bg2"/>
                    </a:gs>
                    <a:gs pos="100000">
                      <a:schemeClr val="bg2"/>
                    </a:gs>
                  </a:gsLst>
                  <a:lin ang="5400000" scaled="1"/>
                </a:gradFill>
              </a:rPr>
              <a:t> </a:t>
            </a:r>
            <a:br>
              <a:rPr lang="en-US" sz="2700" dirty="0" smtClean="0">
                <a:gradFill>
                  <a:gsLst>
                    <a:gs pos="0">
                      <a:schemeClr val="bg2"/>
                    </a:gs>
                    <a:gs pos="100000">
                      <a:schemeClr val="bg2"/>
                    </a:gs>
                  </a:gsLst>
                  <a:lin ang="5400000" scaled="1"/>
                </a:gradFill>
              </a:rPr>
            </a:br>
            <a:r>
              <a:rPr lang="en-US" sz="2700" dirty="0">
                <a:gradFill>
                  <a:gsLst>
                    <a:gs pos="0">
                      <a:schemeClr val="bg1"/>
                    </a:gs>
                    <a:gs pos="100000">
                      <a:schemeClr val="bg1"/>
                    </a:gs>
                  </a:gsLst>
                  <a:lin ang="5400000" scaled="1"/>
                </a:gradFill>
              </a:rPr>
              <a:t>or download and use the </a:t>
            </a:r>
            <a:r>
              <a:rPr lang="en-US" sz="2700" dirty="0">
                <a:gradFill>
                  <a:gsLst>
                    <a:gs pos="0">
                      <a:schemeClr val="bg2"/>
                    </a:gs>
                    <a:gs pos="100000">
                      <a:schemeClr val="bg2"/>
                    </a:gs>
                  </a:gsLst>
                  <a:lin ang="5400000" scaled="1"/>
                </a:gradFill>
              </a:rPr>
              <a:t>Ignite </a:t>
            </a:r>
            <a:r>
              <a:rPr lang="en-US" sz="2700" dirty="0" smtClean="0">
                <a:gradFill>
                  <a:gsLst>
                    <a:gs pos="0">
                      <a:schemeClr val="bg2"/>
                    </a:gs>
                    <a:gs pos="100000">
                      <a:schemeClr val="bg2"/>
                    </a:gs>
                  </a:gsLst>
                  <a:lin ang="5400000" scaled="1"/>
                </a:gradFill>
              </a:rPr>
              <a:t>Mobile </a:t>
            </a:r>
            <a:r>
              <a:rPr lang="en-US" sz="2700" dirty="0">
                <a:gradFill>
                  <a:gsLst>
                    <a:gs pos="0">
                      <a:schemeClr val="bg2"/>
                    </a:gs>
                    <a:gs pos="100000">
                      <a:schemeClr val="bg2"/>
                    </a:gs>
                  </a:gsLst>
                  <a:lin ang="5400000" scaled="1"/>
                </a:gradFill>
              </a:rPr>
              <a:t>App</a:t>
            </a:r>
            <a:r>
              <a:rPr lang="en-US" sz="2700" dirty="0">
                <a:gradFill>
                  <a:gsLst>
                    <a:gs pos="0">
                      <a:schemeClr val="bg1"/>
                    </a:gs>
                    <a:gs pos="100000">
                      <a:schemeClr val="bg1"/>
                    </a:gs>
                  </a:gsLst>
                  <a:lin ang="5400000" scaled="1"/>
                </a:gradFill>
              </a:rPr>
              <a:t> </a:t>
            </a:r>
            <a:r>
              <a:rPr lang="en-US" sz="2700" dirty="0" smtClean="0">
                <a:gradFill>
                  <a:gsLst>
                    <a:gs pos="0">
                      <a:schemeClr val="bg1"/>
                    </a:gs>
                    <a:gs pos="100000">
                      <a:schemeClr val="bg1"/>
                    </a:gs>
                  </a:gsLst>
                  <a:lin ang="5400000" scaled="1"/>
                </a:gradFill>
              </a:rPr>
              <a:t/>
            </a:r>
            <a:br>
              <a:rPr lang="en-US" sz="2700" dirty="0" smtClean="0">
                <a:gradFill>
                  <a:gsLst>
                    <a:gs pos="0">
                      <a:schemeClr val="bg1"/>
                    </a:gs>
                    <a:gs pos="100000">
                      <a:schemeClr val="bg1"/>
                    </a:gs>
                  </a:gsLst>
                  <a:lin ang="5400000" scaled="1"/>
                </a:gradFill>
              </a:rPr>
            </a:br>
            <a:r>
              <a:rPr lang="en-US" sz="2700" dirty="0" smtClean="0">
                <a:gradFill>
                  <a:gsLst>
                    <a:gs pos="0">
                      <a:schemeClr val="bg1"/>
                    </a:gs>
                    <a:gs pos="100000">
                      <a:schemeClr val="bg1"/>
                    </a:gs>
                  </a:gsLst>
                  <a:lin ang="5400000" scaled="1"/>
                </a:gradFill>
              </a:rPr>
              <a:t>with </a:t>
            </a:r>
            <a:r>
              <a:rPr lang="en-US" sz="2700" dirty="0">
                <a:gradFill>
                  <a:gsLst>
                    <a:gs pos="0">
                      <a:schemeClr val="bg1"/>
                    </a:gs>
                    <a:gs pos="100000">
                      <a:schemeClr val="bg1"/>
                    </a:gs>
                  </a:gsLst>
                  <a:lin ang="5400000" scaled="1"/>
                </a:gradFill>
              </a:rPr>
              <a:t>the QR code above.</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4000" dirty="0" smtClean="0">
                <a:gradFill>
                  <a:gsLst>
                    <a:gs pos="1250">
                      <a:schemeClr val="bg1"/>
                    </a:gs>
                    <a:gs pos="100000">
                      <a:schemeClr val="bg1"/>
                    </a:gs>
                  </a:gsLst>
                  <a:lin ang="5400000" scaled="0"/>
                </a:gradFill>
              </a:rPr>
              <a:t>Please evaluate </a:t>
            </a:r>
            <a:r>
              <a:rPr sz="4000" dirty="0">
                <a:gradFill>
                  <a:gsLst>
                    <a:gs pos="1250">
                      <a:schemeClr val="bg1"/>
                    </a:gs>
                    <a:gs pos="100000">
                      <a:schemeClr val="bg1"/>
                    </a:gs>
                  </a:gsLst>
                  <a:lin ang="5400000" scaled="0"/>
                </a:gradFill>
              </a:rPr>
              <a:t>this </a:t>
            </a:r>
            <a:r>
              <a:rPr sz="4000" dirty="0" smtClean="0">
                <a:gradFill>
                  <a:gsLst>
                    <a:gs pos="1250">
                      <a:schemeClr val="bg1"/>
                    </a:gs>
                    <a:gs pos="100000">
                      <a:schemeClr val="bg1"/>
                    </a:gs>
                  </a:gsLst>
                  <a:lin ang="5400000" scaled="0"/>
                </a:gradFill>
              </a:rPr>
              <a:t>session</a:t>
            </a:r>
          </a:p>
          <a:p>
            <a:pPr>
              <a:lnSpc>
                <a:spcPct val="80000"/>
              </a:lnSpc>
            </a:pPr>
            <a:r>
              <a:rPr lang="en-US" sz="3200" dirty="0">
                <a:gradFill>
                  <a:gsLst>
                    <a:gs pos="1250">
                      <a:schemeClr val="accent6"/>
                    </a:gs>
                    <a:gs pos="100000">
                      <a:schemeClr val="accent6"/>
                    </a:gs>
                  </a:gsLst>
                  <a:lin ang="5400000" scaled="0"/>
                </a:gradFill>
              </a:rPr>
              <a:t>Your feedback is </a:t>
            </a:r>
            <a:r>
              <a:rPr lang="en-US" sz="3200" dirty="0" smtClean="0">
                <a:gradFill>
                  <a:gsLst>
                    <a:gs pos="1250">
                      <a:schemeClr val="accent6"/>
                    </a:gs>
                    <a:gs pos="100000">
                      <a:schemeClr val="accent6"/>
                    </a:gs>
                  </a:gsLst>
                  <a:lin ang="5400000" scaled="0"/>
                </a:gradFill>
              </a:rPr>
              <a:t>important to us!</a:t>
            </a:r>
            <a:endParaRPr sz="3600" dirty="0">
              <a:gradFill>
                <a:gsLst>
                  <a:gs pos="1250">
                    <a:schemeClr val="accent6"/>
                  </a:gs>
                  <a:gs pos="100000">
                    <a:schemeClr val="accent6"/>
                  </a:gs>
                </a:gsLst>
                <a:lin ang="5400000" scaled="0"/>
              </a:gradFill>
            </a:endParaRPr>
          </a:p>
        </p:txBody>
      </p:sp>
      <p:pic>
        <p:nvPicPr>
          <p:cNvPr id="14" name="Picture 13"/>
          <p:cNvPicPr>
            <a:picLocks noChangeAspect="1"/>
          </p:cNvPicPr>
          <p:nvPr/>
        </p:nvPicPr>
        <p:blipFill rotWithShape="1">
          <a:blip r:embed="rId5">
            <a:extLst>
              <a:ext uri="{28A0092B-C50C-407E-A947-70E740481C1C}">
                <a14:useLocalDpi xmlns:a14="http://schemas.microsoft.com/office/drawing/2010/main"/>
              </a:ext>
            </a:extLst>
          </a:blip>
          <a:srcRect l="14729" r="3549"/>
          <a:stretch/>
        </p:blipFill>
        <p:spPr>
          <a:xfrm>
            <a:off x="0" y="-1"/>
            <a:ext cx="5227637" cy="6994525"/>
          </a:xfrm>
          <a:prstGeom prst="rect">
            <a:avLst/>
          </a:prstGeom>
        </p:spPr>
      </p:pic>
    </p:spTree>
    <p:extLst>
      <p:ext uri="{BB962C8B-B14F-4D97-AF65-F5344CB8AC3E}">
        <p14:creationId xmlns:p14="http://schemas.microsoft.com/office/powerpoint/2010/main" val="115999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07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66519" y="1921473"/>
            <a:ext cx="6005327" cy="3527274"/>
            <a:chOff x="3366519" y="1921473"/>
            <a:chExt cx="6005327" cy="3527274"/>
          </a:xfrm>
        </p:grpSpPr>
        <p:cxnSp>
          <p:nvCxnSpPr>
            <p:cNvPr id="38" name="Straight Arrow Connector 37"/>
            <p:cNvCxnSpPr>
              <a:stCxn id="8" idx="0"/>
              <a:endCxn id="9" idx="2"/>
            </p:cNvCxnSpPr>
            <p:nvPr/>
          </p:nvCxnSpPr>
          <p:spPr>
            <a:xfrm flipV="1">
              <a:off x="5991963" y="4184899"/>
              <a:ext cx="377220" cy="1263848"/>
            </a:xfrm>
            <a:prstGeom prst="straightConnector1">
              <a:avLst/>
            </a:prstGeom>
            <a:ln w="34925">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a:off x="3366519" y="1921473"/>
              <a:ext cx="6005327" cy="2263426"/>
            </a:xfrm>
            <a:prstGeom prst="roundRect">
              <a:avLst/>
            </a:prstGeom>
            <a:noFill/>
            <a:ln w="25400">
              <a:solidFill>
                <a:schemeClr val="accent4"/>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2" name="Group 1"/>
          <p:cNvGrpSpPr/>
          <p:nvPr/>
        </p:nvGrpSpPr>
        <p:grpSpPr>
          <a:xfrm>
            <a:off x="2952276" y="5448747"/>
            <a:ext cx="6079373" cy="1071960"/>
            <a:chOff x="2952276" y="5448747"/>
            <a:chExt cx="6079373" cy="1071960"/>
          </a:xfrm>
        </p:grpSpPr>
        <p:sp>
          <p:nvSpPr>
            <p:cNvPr id="6" name="Rectangle 5"/>
            <p:cNvSpPr/>
            <p:nvPr/>
          </p:nvSpPr>
          <p:spPr bwMode="auto">
            <a:xfrm>
              <a:off x="3126915" y="5643458"/>
              <a:ext cx="1784683" cy="719689"/>
            </a:xfrm>
            <a:prstGeom prst="rect">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5" name="Rectangle 34"/>
            <p:cNvSpPr/>
            <p:nvPr/>
          </p:nvSpPr>
          <p:spPr bwMode="auto">
            <a:xfrm>
              <a:off x="5081338" y="5639376"/>
              <a:ext cx="1784683" cy="719689"/>
            </a:xfrm>
            <a:prstGeom prst="rect">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7" name="Rectangle 36"/>
            <p:cNvSpPr/>
            <p:nvPr/>
          </p:nvSpPr>
          <p:spPr bwMode="auto">
            <a:xfrm>
              <a:off x="7035761" y="5635294"/>
              <a:ext cx="1784683" cy="719689"/>
            </a:xfrm>
            <a:prstGeom prst="rect">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5" name="TextBox 24"/>
            <p:cNvSpPr txBox="1"/>
            <p:nvPr/>
          </p:nvSpPr>
          <p:spPr>
            <a:xfrm>
              <a:off x="3088050" y="5747349"/>
              <a:ext cx="1860883"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b="1" dirty="0" smtClean="0">
                  <a:gradFill>
                    <a:gsLst>
                      <a:gs pos="2917">
                        <a:srgbClr val="FFFFFF"/>
                      </a:gs>
                      <a:gs pos="30000">
                        <a:srgbClr val="FFFFFF"/>
                      </a:gs>
                    </a:gsLst>
                    <a:lin ang="5400000" scaled="0"/>
                  </a:gradFill>
                </a:rPr>
                <a:t>PCs/Laptops</a:t>
              </a:r>
            </a:p>
          </p:txBody>
        </p:sp>
        <p:sp>
          <p:nvSpPr>
            <p:cNvPr id="36" name="TextBox 35"/>
            <p:cNvSpPr txBox="1"/>
            <p:nvPr/>
          </p:nvSpPr>
          <p:spPr>
            <a:xfrm>
              <a:off x="5081338" y="5743267"/>
              <a:ext cx="1762444"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b="1" dirty="0" smtClean="0">
                  <a:gradFill>
                    <a:gsLst>
                      <a:gs pos="2917">
                        <a:srgbClr val="FFFFFF"/>
                      </a:gs>
                      <a:gs pos="30000">
                        <a:srgbClr val="FFFFFF"/>
                      </a:gs>
                    </a:gsLst>
                    <a:lin ang="5400000" scaled="0"/>
                  </a:gradFill>
                </a:rPr>
                <a:t>Tablets</a:t>
              </a:r>
            </a:p>
          </p:txBody>
        </p:sp>
        <p:sp>
          <p:nvSpPr>
            <p:cNvPr id="39" name="TextBox 38"/>
            <p:cNvSpPr txBox="1"/>
            <p:nvPr/>
          </p:nvSpPr>
          <p:spPr>
            <a:xfrm>
              <a:off x="7035760" y="5719643"/>
              <a:ext cx="1784683"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b="1" dirty="0" smtClean="0">
                  <a:gradFill>
                    <a:gsLst>
                      <a:gs pos="2917">
                        <a:srgbClr val="FFFFFF"/>
                      </a:gs>
                      <a:gs pos="30000">
                        <a:srgbClr val="FFFFFF"/>
                      </a:gs>
                    </a:gsLst>
                    <a:lin ang="5400000" scaled="0"/>
                  </a:gradFill>
                </a:rPr>
                <a:t>Phones</a:t>
              </a:r>
            </a:p>
          </p:txBody>
        </p:sp>
        <p:sp>
          <p:nvSpPr>
            <p:cNvPr id="8" name="Rounded Rectangle 7"/>
            <p:cNvSpPr/>
            <p:nvPr/>
          </p:nvSpPr>
          <p:spPr bwMode="auto">
            <a:xfrm>
              <a:off x="2952276" y="5448747"/>
              <a:ext cx="6079373" cy="1071960"/>
            </a:xfrm>
            <a:prstGeom prst="roundRect">
              <a:avLst/>
            </a:prstGeom>
            <a:noFill/>
            <a:ln w="25400">
              <a:solidFill>
                <a:schemeClr val="accent4"/>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3" name="Title 2"/>
          <p:cNvSpPr>
            <a:spLocks noGrp="1"/>
          </p:cNvSpPr>
          <p:nvPr>
            <p:ph type="title"/>
          </p:nvPr>
        </p:nvSpPr>
        <p:spPr/>
        <p:txBody>
          <a:bodyPr/>
          <a:lstStyle/>
          <a:p>
            <a:r>
              <a:rPr lang="en-US" dirty="0"/>
              <a:t>Enterprise IT</a:t>
            </a:r>
            <a:br>
              <a:rPr lang="en-US" dirty="0"/>
            </a:br>
            <a:r>
              <a:rPr lang="en-US" sz="3200" dirty="0">
                <a:solidFill>
                  <a:schemeClr val="tx1"/>
                </a:solidFill>
              </a:rPr>
              <a:t>The new default</a:t>
            </a:r>
          </a:p>
        </p:txBody>
      </p:sp>
      <p:grpSp>
        <p:nvGrpSpPr>
          <p:cNvPr id="7" name="Group 6"/>
          <p:cNvGrpSpPr/>
          <p:nvPr/>
        </p:nvGrpSpPr>
        <p:grpSpPr>
          <a:xfrm>
            <a:off x="3553563" y="2448743"/>
            <a:ext cx="2438400" cy="1154449"/>
            <a:chOff x="3553563" y="2448743"/>
            <a:chExt cx="2438400" cy="1154449"/>
          </a:xfrm>
        </p:grpSpPr>
        <p:sp>
          <p:nvSpPr>
            <p:cNvPr id="44" name="Oval 43"/>
            <p:cNvSpPr/>
            <p:nvPr/>
          </p:nvSpPr>
          <p:spPr bwMode="auto">
            <a:xfrm>
              <a:off x="3553563" y="2448743"/>
              <a:ext cx="2438400" cy="1154449"/>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3" name="TextBox 42"/>
            <p:cNvSpPr txBox="1"/>
            <p:nvPr/>
          </p:nvSpPr>
          <p:spPr>
            <a:xfrm>
              <a:off x="3720279" y="2561880"/>
              <a:ext cx="2119284" cy="849463"/>
            </a:xfrm>
            <a:prstGeom prst="rect">
              <a:avLst/>
            </a:prstGeom>
            <a:noFill/>
          </p:spPr>
          <p:txBody>
            <a:bodyPr wrap="square" lIns="182880" tIns="146304" rIns="182880" bIns="146304" rtlCol="0">
              <a:spAutoFit/>
            </a:bodyPr>
            <a:lstStyle/>
            <a:p>
              <a:pPr algn="ctr">
                <a:lnSpc>
                  <a:spcPct val="90000"/>
                </a:lnSpc>
                <a:spcAft>
                  <a:spcPts val="600"/>
                </a:spcAft>
              </a:pPr>
              <a:r>
                <a:rPr lang="en-US" sz="2000" b="1" dirty="0">
                  <a:gradFill>
                    <a:gsLst>
                      <a:gs pos="2917">
                        <a:srgbClr val="FFFFFF"/>
                      </a:gs>
                      <a:gs pos="30000">
                        <a:srgbClr val="FFFFFF"/>
                      </a:gs>
                    </a:gsLst>
                    <a:lin ang="5400000" scaled="0"/>
                  </a:gradFill>
                </a:rPr>
                <a:t>SaaS Applications</a:t>
              </a:r>
            </a:p>
          </p:txBody>
        </p:sp>
      </p:grpSp>
      <p:grpSp>
        <p:nvGrpSpPr>
          <p:cNvPr id="5" name="Group 4"/>
          <p:cNvGrpSpPr/>
          <p:nvPr/>
        </p:nvGrpSpPr>
        <p:grpSpPr>
          <a:xfrm>
            <a:off x="6368418" y="2049462"/>
            <a:ext cx="2792223" cy="1875939"/>
            <a:chOff x="6368418" y="2049462"/>
            <a:chExt cx="2792223" cy="1875939"/>
          </a:xfrm>
        </p:grpSpPr>
        <p:sp>
          <p:nvSpPr>
            <p:cNvPr id="12" name="Rectangle 11"/>
            <p:cNvSpPr/>
            <p:nvPr/>
          </p:nvSpPr>
          <p:spPr bwMode="auto">
            <a:xfrm>
              <a:off x="6370637" y="3087244"/>
              <a:ext cx="2790004" cy="515948"/>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7" name="TextBox 26"/>
            <p:cNvSpPr txBox="1"/>
            <p:nvPr/>
          </p:nvSpPr>
          <p:spPr>
            <a:xfrm>
              <a:off x="6368418" y="3075938"/>
              <a:ext cx="2792223" cy="849463"/>
            </a:xfrm>
            <a:prstGeom prst="rect">
              <a:avLst/>
            </a:prstGeom>
          </p:spPr>
          <p:style>
            <a:lnRef idx="0">
              <a:schemeClr val="accent2"/>
            </a:lnRef>
            <a:fillRef idx="3">
              <a:schemeClr val="accent2"/>
            </a:fillRef>
            <a:effectRef idx="3">
              <a:schemeClr val="accent2"/>
            </a:effectRef>
            <a:fontRef idx="minor">
              <a:schemeClr val="lt1"/>
            </a:fontRef>
          </p:style>
          <p:txBody>
            <a:bodyPr wrap="square" lIns="182880" tIns="146304" rIns="182880" bIns="146304" rtlCol="0">
              <a:spAutoFit/>
            </a:bodyPr>
            <a:lstStyle/>
            <a:p>
              <a:pPr algn="ctr">
                <a:lnSpc>
                  <a:spcPct val="90000"/>
                </a:lnSpc>
                <a:spcAft>
                  <a:spcPts val="600"/>
                </a:spcAft>
              </a:pPr>
              <a:r>
                <a:rPr lang="en-US" sz="2000" b="1" dirty="0" smtClean="0">
                  <a:gradFill>
                    <a:gsLst>
                      <a:gs pos="2917">
                        <a:srgbClr val="FFFFFF"/>
                      </a:gs>
                      <a:gs pos="30000">
                        <a:srgbClr val="FFFFFF"/>
                      </a:gs>
                    </a:gsLst>
                    <a:lin ang="5400000" scaled="0"/>
                  </a:gradFill>
                </a:rPr>
                <a:t>Public Cloud Platform</a:t>
              </a:r>
              <a:endParaRPr lang="en-US" sz="2000" b="1" dirty="0">
                <a:gradFill>
                  <a:gsLst>
                    <a:gs pos="2917">
                      <a:srgbClr val="FFFFFF"/>
                    </a:gs>
                    <a:gs pos="30000">
                      <a:srgbClr val="FFFFFF"/>
                    </a:gs>
                  </a:gsLst>
                  <a:lin ang="5400000" scaled="0"/>
                </a:gradFill>
              </a:endParaRPr>
            </a:p>
          </p:txBody>
        </p:sp>
        <p:sp>
          <p:nvSpPr>
            <p:cNvPr id="45" name="Oval 44"/>
            <p:cNvSpPr/>
            <p:nvPr/>
          </p:nvSpPr>
          <p:spPr bwMode="auto">
            <a:xfrm>
              <a:off x="6523037" y="2078309"/>
              <a:ext cx="2438400" cy="944080"/>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6" name="TextBox 45"/>
            <p:cNvSpPr txBox="1"/>
            <p:nvPr/>
          </p:nvSpPr>
          <p:spPr>
            <a:xfrm>
              <a:off x="6689753" y="2049462"/>
              <a:ext cx="2119284" cy="926407"/>
            </a:xfrm>
            <a:prstGeom prst="rect">
              <a:avLst/>
            </a:prstGeom>
            <a:noFill/>
          </p:spPr>
          <p:txBody>
            <a:bodyPr wrap="square" lIns="182880" tIns="146304" rIns="182880" bIns="146304" rtlCol="0">
              <a:spAutoFit/>
            </a:bodyPr>
            <a:lstStyle/>
            <a:p>
              <a:pPr algn="ctr">
                <a:lnSpc>
                  <a:spcPct val="90000"/>
                </a:lnSpc>
                <a:spcAft>
                  <a:spcPts val="600"/>
                </a:spcAft>
              </a:pPr>
              <a:r>
                <a:rPr lang="en-US" sz="2000" b="1" dirty="0">
                  <a:gradFill>
                    <a:gsLst>
                      <a:gs pos="2917">
                        <a:srgbClr val="FFFFFF"/>
                      </a:gs>
                      <a:gs pos="30000">
                        <a:srgbClr val="FFFFFF"/>
                      </a:gs>
                    </a:gsLst>
                    <a:lin ang="5400000" scaled="0"/>
                  </a:gradFill>
                </a:rPr>
                <a:t>Custom</a:t>
              </a:r>
            </a:p>
            <a:p>
              <a:pPr algn="ctr">
                <a:lnSpc>
                  <a:spcPct val="90000"/>
                </a:lnSpc>
                <a:spcAft>
                  <a:spcPts val="600"/>
                </a:spcAft>
              </a:pPr>
              <a:r>
                <a:rPr lang="en-US" sz="2000" b="1" dirty="0">
                  <a:gradFill>
                    <a:gsLst>
                      <a:gs pos="2917">
                        <a:srgbClr val="FFFFFF"/>
                      </a:gs>
                      <a:gs pos="30000">
                        <a:srgbClr val="FFFFFF"/>
                      </a:gs>
                    </a:gsLst>
                    <a:lin ang="5400000" scaled="0"/>
                  </a:gradFill>
                </a:rPr>
                <a:t>Applications</a:t>
              </a:r>
            </a:p>
          </p:txBody>
        </p:sp>
      </p:grpSp>
      <p:grpSp>
        <p:nvGrpSpPr>
          <p:cNvPr id="64" name="Group 63"/>
          <p:cNvGrpSpPr/>
          <p:nvPr/>
        </p:nvGrpSpPr>
        <p:grpSpPr>
          <a:xfrm>
            <a:off x="9164849" y="5523234"/>
            <a:ext cx="2692189" cy="945829"/>
            <a:chOff x="7518529" y="1697462"/>
            <a:chExt cx="2639637" cy="927367"/>
          </a:xfrm>
        </p:grpSpPr>
        <p:sp>
          <p:nvSpPr>
            <p:cNvPr id="65" name="Left Bracket 64"/>
            <p:cNvSpPr/>
            <p:nvPr/>
          </p:nvSpPr>
          <p:spPr>
            <a:xfrm>
              <a:off x="8087510" y="1697462"/>
              <a:ext cx="223713" cy="927367"/>
            </a:xfrm>
            <a:prstGeom prst="leftBracket">
              <a:avLst>
                <a:gd name="adj" fmla="val 0"/>
              </a:avLst>
            </a:prstGeom>
            <a:ln>
              <a:solidFill>
                <a:schemeClr val="accent6"/>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36">
                <a:solidFill>
                  <a:srgbClr val="FFFFFF"/>
                </a:solidFill>
              </a:endParaRPr>
            </a:p>
          </p:txBody>
        </p:sp>
        <p:cxnSp>
          <p:nvCxnSpPr>
            <p:cNvPr id="66" name="Straight Connector 65"/>
            <p:cNvCxnSpPr>
              <a:endCxn id="65" idx="1"/>
            </p:cNvCxnSpPr>
            <p:nvPr/>
          </p:nvCxnSpPr>
          <p:spPr>
            <a:xfrm>
              <a:off x="7518529" y="2157808"/>
              <a:ext cx="568981" cy="3338"/>
            </a:xfrm>
            <a:prstGeom prst="line">
              <a:avLst/>
            </a:prstGeom>
            <a:ln>
              <a:solidFill>
                <a:schemeClr val="accent6"/>
              </a:solidFill>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67" name="Rectangle 66"/>
            <p:cNvSpPr/>
            <p:nvPr/>
          </p:nvSpPr>
          <p:spPr>
            <a:xfrm>
              <a:off x="8156383" y="1697462"/>
              <a:ext cx="2001783" cy="921527"/>
            </a:xfrm>
            <a:prstGeom prst="rect">
              <a:avLst/>
            </a:prstGeom>
          </p:spPr>
          <p:txBody>
            <a:bodyPr wrap="square">
              <a:spAutoFit/>
            </a:bodyPr>
            <a:lstStyle/>
            <a:p>
              <a:pPr>
                <a:buClr>
                  <a:srgbClr val="800000"/>
                </a:buClr>
              </a:pPr>
              <a:r>
                <a:rPr lang="en-US" sz="1836" i="1" dirty="0">
                  <a:solidFill>
                    <a:srgbClr val="FFFFFF">
                      <a:lumMod val="65000"/>
                      <a:lumOff val="35000"/>
                    </a:srgbClr>
                  </a:solidFill>
                </a:rPr>
                <a:t>This </a:t>
              </a:r>
              <a:r>
                <a:rPr lang="en-US" sz="1836" i="1" dirty="0" smtClean="0">
                  <a:solidFill>
                    <a:srgbClr val="FFFFFF">
                      <a:lumMod val="65000"/>
                      <a:lumOff val="35000"/>
                    </a:srgbClr>
                  </a:solidFill>
                </a:rPr>
                <a:t>isn’t the </a:t>
              </a:r>
              <a:r>
                <a:rPr lang="en-US" sz="1836" i="1" dirty="0">
                  <a:solidFill>
                    <a:srgbClr val="FFFFFF">
                      <a:lumMod val="65000"/>
                      <a:lumOff val="35000"/>
                    </a:srgbClr>
                  </a:solidFill>
                </a:rPr>
                <a:t>post-PC </a:t>
              </a:r>
              <a:r>
                <a:rPr lang="en-US" sz="1836" i="1" dirty="0" smtClean="0">
                  <a:solidFill>
                    <a:srgbClr val="FFFFFF">
                      <a:lumMod val="65000"/>
                      <a:lumOff val="35000"/>
                    </a:srgbClr>
                  </a:solidFill>
                </a:rPr>
                <a:t>era, but it is the </a:t>
              </a:r>
              <a:r>
                <a:rPr lang="en-US" sz="1836" i="1" dirty="0">
                  <a:solidFill>
                    <a:srgbClr val="FFFFFF">
                      <a:lumMod val="65000"/>
                      <a:lumOff val="35000"/>
                    </a:srgbClr>
                  </a:solidFill>
                </a:rPr>
                <a:t>PC+ era</a:t>
              </a:r>
            </a:p>
          </p:txBody>
        </p:sp>
      </p:grpSp>
      <p:grpSp>
        <p:nvGrpSpPr>
          <p:cNvPr id="34" name="Group 33"/>
          <p:cNvGrpSpPr/>
          <p:nvPr/>
        </p:nvGrpSpPr>
        <p:grpSpPr>
          <a:xfrm>
            <a:off x="9266236" y="2811462"/>
            <a:ext cx="3145294" cy="1504900"/>
            <a:chOff x="7203402" y="1481913"/>
            <a:chExt cx="3083898" cy="1475526"/>
          </a:xfrm>
        </p:grpSpPr>
        <p:sp>
          <p:nvSpPr>
            <p:cNvPr id="40" name="Left Bracket 39"/>
            <p:cNvSpPr/>
            <p:nvPr/>
          </p:nvSpPr>
          <p:spPr>
            <a:xfrm>
              <a:off x="8087510" y="1481913"/>
              <a:ext cx="223713" cy="1475525"/>
            </a:xfrm>
            <a:prstGeom prst="leftBracket">
              <a:avLst>
                <a:gd name="adj" fmla="val 0"/>
              </a:avLst>
            </a:prstGeom>
            <a:ln>
              <a:solidFill>
                <a:schemeClr val="accent6"/>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36">
                <a:solidFill>
                  <a:srgbClr val="FFFFFF"/>
                </a:solidFill>
              </a:endParaRPr>
            </a:p>
          </p:txBody>
        </p:sp>
        <p:cxnSp>
          <p:nvCxnSpPr>
            <p:cNvPr id="47" name="Straight Connector 46"/>
            <p:cNvCxnSpPr>
              <a:endCxn id="40" idx="1"/>
            </p:cNvCxnSpPr>
            <p:nvPr/>
          </p:nvCxnSpPr>
          <p:spPr>
            <a:xfrm>
              <a:off x="7203402" y="2210312"/>
              <a:ext cx="884108" cy="9364"/>
            </a:xfrm>
            <a:prstGeom prst="line">
              <a:avLst/>
            </a:prstGeom>
            <a:ln>
              <a:solidFill>
                <a:schemeClr val="accent6"/>
              </a:solidFill>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8191043" y="1481914"/>
              <a:ext cx="2096257" cy="1475525"/>
            </a:xfrm>
            <a:prstGeom prst="rect">
              <a:avLst/>
            </a:prstGeom>
          </p:spPr>
          <p:txBody>
            <a:bodyPr wrap="square">
              <a:spAutoFit/>
            </a:bodyPr>
            <a:lstStyle/>
            <a:p>
              <a:pPr>
                <a:buClr>
                  <a:srgbClr val="800000"/>
                </a:buClr>
              </a:pPr>
              <a:r>
                <a:rPr lang="en-US" sz="1836" i="1" dirty="0">
                  <a:solidFill>
                    <a:srgbClr val="FFFFFF">
                      <a:lumMod val="65000"/>
                      <a:lumOff val="35000"/>
                    </a:srgbClr>
                  </a:solidFill>
                </a:rPr>
                <a:t>Cloud platforms are the new foundation for competitive advantage</a:t>
              </a:r>
            </a:p>
          </p:txBody>
        </p:sp>
      </p:grpSp>
      <p:grpSp>
        <p:nvGrpSpPr>
          <p:cNvPr id="53" name="Group 52"/>
          <p:cNvGrpSpPr/>
          <p:nvPr/>
        </p:nvGrpSpPr>
        <p:grpSpPr>
          <a:xfrm flipH="1">
            <a:off x="274639" y="2388552"/>
            <a:ext cx="3180080" cy="1295400"/>
            <a:chOff x="7478794" y="1516696"/>
            <a:chExt cx="3118005" cy="1270116"/>
          </a:xfrm>
        </p:grpSpPr>
        <p:sp>
          <p:nvSpPr>
            <p:cNvPr id="54" name="Left Bracket 53"/>
            <p:cNvSpPr/>
            <p:nvPr/>
          </p:nvSpPr>
          <p:spPr>
            <a:xfrm>
              <a:off x="8087513" y="1516696"/>
              <a:ext cx="223713" cy="1270116"/>
            </a:xfrm>
            <a:prstGeom prst="leftBracket">
              <a:avLst>
                <a:gd name="adj" fmla="val 0"/>
              </a:avLst>
            </a:prstGeom>
            <a:ln>
              <a:solidFill>
                <a:schemeClr val="accent6"/>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36">
                <a:solidFill>
                  <a:srgbClr val="FFFFFF"/>
                </a:solidFill>
              </a:endParaRPr>
            </a:p>
          </p:txBody>
        </p:sp>
        <p:cxnSp>
          <p:nvCxnSpPr>
            <p:cNvPr id="55" name="Straight Connector 54"/>
            <p:cNvCxnSpPr>
              <a:endCxn id="54" idx="1"/>
            </p:cNvCxnSpPr>
            <p:nvPr/>
          </p:nvCxnSpPr>
          <p:spPr>
            <a:xfrm flipV="1">
              <a:off x="7478794" y="2151754"/>
              <a:ext cx="608719" cy="1246"/>
            </a:xfrm>
            <a:prstGeom prst="line">
              <a:avLst/>
            </a:prstGeom>
            <a:ln>
              <a:solidFill>
                <a:schemeClr val="accent6"/>
              </a:solidFill>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8191045" y="1548466"/>
              <a:ext cx="2405754" cy="1198527"/>
            </a:xfrm>
            <a:prstGeom prst="rect">
              <a:avLst/>
            </a:prstGeom>
          </p:spPr>
          <p:txBody>
            <a:bodyPr wrap="square">
              <a:spAutoFit/>
            </a:bodyPr>
            <a:lstStyle/>
            <a:p>
              <a:pPr algn="r">
                <a:buClr>
                  <a:srgbClr val="800000"/>
                </a:buClr>
              </a:pPr>
              <a:r>
                <a:rPr lang="en-US" sz="1836" i="1" dirty="0">
                  <a:solidFill>
                    <a:srgbClr val="FFFFFF">
                      <a:lumMod val="65000"/>
                      <a:lumOff val="35000"/>
                    </a:srgbClr>
                  </a:solidFill>
                </a:rPr>
                <a:t>On-premises packaged </a:t>
              </a:r>
              <a:r>
                <a:rPr lang="en-US" sz="1836" i="1" dirty="0" smtClean="0">
                  <a:solidFill>
                    <a:srgbClr val="FFFFFF">
                      <a:lumMod val="65000"/>
                      <a:lumOff val="35000"/>
                    </a:srgbClr>
                  </a:solidFill>
                </a:rPr>
                <a:t>applications </a:t>
              </a:r>
              <a:r>
                <a:rPr lang="en-US" sz="1836" i="1" dirty="0">
                  <a:solidFill>
                    <a:srgbClr val="FFFFFF">
                      <a:lumMod val="65000"/>
                      <a:lumOff val="35000"/>
                    </a:srgbClr>
                  </a:solidFill>
                </a:rPr>
                <a:t>are becoming SaaS </a:t>
              </a:r>
              <a:r>
                <a:rPr lang="en-US" sz="1836" i="1" dirty="0" smtClean="0">
                  <a:solidFill>
                    <a:srgbClr val="FFFFFF">
                      <a:lumMod val="65000"/>
                      <a:lumOff val="35000"/>
                    </a:srgbClr>
                  </a:solidFill>
                </a:rPr>
                <a:t>applications</a:t>
              </a:r>
              <a:endParaRPr lang="en-US" sz="1836" i="1" dirty="0">
                <a:solidFill>
                  <a:srgbClr val="FFFFFF">
                    <a:lumMod val="65000"/>
                    <a:lumOff val="35000"/>
                  </a:srgbClr>
                </a:solidFill>
              </a:endParaRPr>
            </a:p>
          </p:txBody>
        </p:sp>
      </p:grpSp>
    </p:spTree>
    <p:extLst>
      <p:ext uri="{BB962C8B-B14F-4D97-AF65-F5344CB8AC3E}">
        <p14:creationId xmlns:p14="http://schemas.microsoft.com/office/powerpoint/2010/main" val="28376183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wipe(right)">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wipe(left)">
                                      <p:cBhvr>
                                        <p:cTn id="26" dur="500"/>
                                        <p:tgtEl>
                                          <p:spTgt spid="5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500"/>
                            </p:stCondLst>
                            <p:childTnLst>
                              <p:par>
                                <p:cTn id="33" presetID="22" presetClass="entr" presetSubtype="2"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right)">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2178802"/>
          </a:xfrm>
        </p:spPr>
        <p:txBody>
          <a:bodyPr/>
          <a:lstStyle/>
          <a:p>
            <a:r>
              <a:rPr lang="en-US" dirty="0" smtClean="0"/>
              <a:t>Public Cloud Platforms:</a:t>
            </a:r>
            <a:br>
              <a:rPr lang="en-US" dirty="0" smtClean="0"/>
            </a:br>
            <a:r>
              <a:rPr lang="en-US" dirty="0" smtClean="0"/>
              <a:t>A Survey</a:t>
            </a:r>
            <a:endParaRPr lang="en-US" dirty="0"/>
          </a:p>
        </p:txBody>
      </p:sp>
    </p:spTree>
    <p:extLst>
      <p:ext uri="{BB962C8B-B14F-4D97-AF65-F5344CB8AC3E}">
        <p14:creationId xmlns:p14="http://schemas.microsoft.com/office/powerpoint/2010/main" val="242446527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Cloud Platform Technologies</a:t>
            </a:r>
            <a:r>
              <a:rPr lang="en-US" dirty="0" smtClean="0"/>
              <a:t/>
            </a:r>
            <a:br>
              <a:rPr lang="en-US" dirty="0" smtClean="0"/>
            </a:br>
            <a:r>
              <a:rPr lang="en-US" sz="3200" dirty="0">
                <a:solidFill>
                  <a:schemeClr val="tx1"/>
                </a:solidFill>
              </a:rPr>
              <a:t>A simple summary</a:t>
            </a:r>
          </a:p>
        </p:txBody>
      </p:sp>
      <p:sp>
        <p:nvSpPr>
          <p:cNvPr id="6" name="Rectangle 5"/>
          <p:cNvSpPr/>
          <p:nvPr/>
        </p:nvSpPr>
        <p:spPr>
          <a:xfrm>
            <a:off x="467183" y="2137314"/>
            <a:ext cx="11424391" cy="3036348"/>
          </a:xfrm>
          <a:prstGeom prst="rect">
            <a:avLst/>
          </a:prstGeom>
          <a:ln>
            <a:tailEnd type="stealth" w="lg" len="lg"/>
          </a:ln>
        </p:spPr>
        <p:style>
          <a:lnRef idx="0">
            <a:schemeClr val="dk1"/>
          </a:lnRef>
          <a:fillRef idx="3">
            <a:schemeClr val="dk1"/>
          </a:fillRef>
          <a:effectRef idx="3">
            <a:schemeClr val="dk1"/>
          </a:effectRef>
          <a:fontRef idx="minor">
            <a:schemeClr val="lt1"/>
          </a:fontRef>
        </p:style>
        <p:txBody>
          <a:bodyPr rtlCol="0" anchor="ctr"/>
          <a:lstStyle/>
          <a:p>
            <a:pPr algn="ctr"/>
            <a:endParaRPr lang="en-US" sz="1836">
              <a:solidFill>
                <a:srgbClr val="47D8FF"/>
              </a:solidFill>
            </a:endParaRPr>
          </a:p>
        </p:txBody>
      </p:sp>
      <p:grpSp>
        <p:nvGrpSpPr>
          <p:cNvPr id="3" name="Group 2"/>
          <p:cNvGrpSpPr/>
          <p:nvPr/>
        </p:nvGrpSpPr>
        <p:grpSpPr>
          <a:xfrm>
            <a:off x="666155" y="2314516"/>
            <a:ext cx="3497263" cy="2311312"/>
            <a:chOff x="650700" y="2269340"/>
            <a:chExt cx="3429000" cy="2266198"/>
          </a:xfrm>
        </p:grpSpPr>
        <p:sp>
          <p:nvSpPr>
            <p:cNvPr id="7" name="Rectangle 6"/>
            <p:cNvSpPr/>
            <p:nvPr/>
          </p:nvSpPr>
          <p:spPr>
            <a:xfrm>
              <a:off x="650700" y="2269340"/>
              <a:ext cx="3429000" cy="838200"/>
            </a:xfrm>
            <a:prstGeom prst="rect">
              <a:avLst/>
            </a:prstGeom>
            <a:ln>
              <a:tailEnd type="stealth" w="lg" len="lg"/>
            </a:ln>
          </p:spPr>
          <p:style>
            <a:lnRef idx="0">
              <a:schemeClr val="accent2"/>
            </a:lnRef>
            <a:fillRef idx="3">
              <a:schemeClr val="accent2"/>
            </a:fillRef>
            <a:effectRef idx="3">
              <a:schemeClr val="accent2"/>
            </a:effectRef>
            <a:fontRef idx="minor">
              <a:schemeClr val="lt1"/>
            </a:fontRef>
          </p:style>
          <p:txBody>
            <a:bodyPr lIns="186521" rtlCol="0" anchor="ctr"/>
            <a:lstStyle/>
            <a:p>
              <a:pPr defTabSz="932597">
                <a:lnSpc>
                  <a:spcPct val="90000"/>
                </a:lnSpc>
              </a:pPr>
              <a:r>
                <a:rPr lang="en-US" sz="2040" b="1" kern="0" dirty="0" smtClean="0">
                  <a:solidFill>
                    <a:srgbClr val="FFFFFF"/>
                  </a:solidFill>
                  <a:latin typeface="Calibri"/>
                </a:rPr>
                <a:t>Compute</a:t>
              </a:r>
              <a:endParaRPr lang="en-US" sz="2040" b="1" kern="0" dirty="0">
                <a:solidFill>
                  <a:srgbClr val="FFFFFF"/>
                </a:solidFill>
                <a:latin typeface="Calibri"/>
              </a:endParaRPr>
            </a:p>
          </p:txBody>
        </p:sp>
        <p:sp>
          <p:nvSpPr>
            <p:cNvPr id="10" name="TextBox 9"/>
            <p:cNvSpPr txBox="1"/>
            <p:nvPr/>
          </p:nvSpPr>
          <p:spPr>
            <a:xfrm>
              <a:off x="770927" y="3183740"/>
              <a:ext cx="3156817" cy="1351798"/>
            </a:xfrm>
            <a:prstGeom prst="rect">
              <a:avLst/>
            </a:prstGeom>
            <a:noFill/>
          </p:spPr>
          <p:txBody>
            <a:bodyPr wrap="square" rtlCol="0">
              <a:noAutofit/>
            </a:bodyPr>
            <a:lstStyle/>
            <a:p>
              <a:pPr marL="0" lvl="1">
                <a:buClr>
                  <a:srgbClr val="FFFFFF"/>
                </a:buClr>
              </a:pPr>
              <a:r>
                <a:rPr lang="en-US" sz="1836" dirty="0" smtClean="0">
                  <a:solidFill>
                    <a:srgbClr val="FFFFFF">
                      <a:lumMod val="75000"/>
                      <a:lumOff val="25000"/>
                    </a:srgbClr>
                  </a:solidFill>
                </a:rPr>
                <a:t>Run new applications</a:t>
              </a:r>
            </a:p>
            <a:p>
              <a:pPr marL="0" lvl="1">
                <a:buClr>
                  <a:srgbClr val="FFFFFF"/>
                </a:buClr>
              </a:pPr>
              <a:endParaRPr lang="en-US" sz="1836" dirty="0" smtClean="0">
                <a:solidFill>
                  <a:srgbClr val="FFFFFF">
                    <a:lumMod val="75000"/>
                    <a:lumOff val="25000"/>
                  </a:srgbClr>
                </a:solidFill>
              </a:endParaRPr>
            </a:p>
            <a:p>
              <a:pPr marL="0" lvl="1">
                <a:buClr>
                  <a:srgbClr val="FFFFFF"/>
                </a:buClr>
              </a:pPr>
              <a:endParaRPr lang="en-US" sz="1836" dirty="0">
                <a:solidFill>
                  <a:srgbClr val="FFFFFF">
                    <a:lumMod val="75000"/>
                    <a:lumOff val="25000"/>
                  </a:srgbClr>
                </a:solidFill>
              </a:endParaRPr>
            </a:p>
            <a:p>
              <a:pPr marL="0" lvl="1">
                <a:buClr>
                  <a:srgbClr val="FFFFFF"/>
                </a:buClr>
              </a:pPr>
              <a:r>
                <a:rPr lang="en-US" sz="1836" dirty="0" smtClean="0">
                  <a:solidFill>
                    <a:srgbClr val="FFFFFF">
                      <a:lumMod val="75000"/>
                      <a:lumOff val="25000"/>
                    </a:srgbClr>
                  </a:solidFill>
                </a:rPr>
                <a:t>Might run existing packaged and custom applications</a:t>
              </a:r>
              <a:endParaRPr lang="en-US" sz="1836" dirty="0">
                <a:solidFill>
                  <a:srgbClr val="FFFFFF">
                    <a:lumMod val="75000"/>
                    <a:lumOff val="25000"/>
                  </a:srgbClr>
                </a:solidFill>
              </a:endParaRPr>
            </a:p>
            <a:p>
              <a:pPr>
                <a:buClr>
                  <a:srgbClr val="FFFFFF"/>
                </a:buClr>
              </a:pPr>
              <a:endParaRPr lang="en-US" sz="1836" b="1" dirty="0">
                <a:solidFill>
                  <a:srgbClr val="FFFFFF">
                    <a:lumMod val="75000"/>
                    <a:lumOff val="25000"/>
                  </a:srgbClr>
                </a:solidFill>
              </a:endParaRPr>
            </a:p>
          </p:txBody>
        </p:sp>
      </p:grpSp>
      <p:grpSp>
        <p:nvGrpSpPr>
          <p:cNvPr id="4" name="Group 3"/>
          <p:cNvGrpSpPr/>
          <p:nvPr/>
        </p:nvGrpSpPr>
        <p:grpSpPr>
          <a:xfrm>
            <a:off x="4436441" y="2314516"/>
            <a:ext cx="3497263" cy="2311312"/>
            <a:chOff x="4347395" y="2269340"/>
            <a:chExt cx="3429000" cy="2266198"/>
          </a:xfrm>
        </p:grpSpPr>
        <p:sp>
          <p:nvSpPr>
            <p:cNvPr id="8" name="Rectangle 7"/>
            <p:cNvSpPr/>
            <p:nvPr/>
          </p:nvSpPr>
          <p:spPr>
            <a:xfrm>
              <a:off x="4347395" y="2269340"/>
              <a:ext cx="3429000" cy="838200"/>
            </a:xfrm>
            <a:prstGeom prst="rect">
              <a:avLst/>
            </a:prstGeom>
            <a:ln>
              <a:tailEnd type="stealth" w="lg" len="lg"/>
            </a:ln>
          </p:spPr>
          <p:style>
            <a:lnRef idx="1">
              <a:schemeClr val="accent6"/>
            </a:lnRef>
            <a:fillRef idx="3">
              <a:schemeClr val="accent6"/>
            </a:fillRef>
            <a:effectRef idx="2">
              <a:schemeClr val="accent6"/>
            </a:effectRef>
            <a:fontRef idx="minor">
              <a:schemeClr val="lt1"/>
            </a:fontRef>
          </p:style>
          <p:txBody>
            <a:bodyPr lIns="186521" rtlCol="0" anchor="ctr"/>
            <a:lstStyle/>
            <a:p>
              <a:pPr defTabSz="932597">
                <a:lnSpc>
                  <a:spcPct val="90000"/>
                </a:lnSpc>
              </a:pPr>
              <a:r>
                <a:rPr lang="en-US" sz="2040" b="1" kern="0" dirty="0" smtClean="0">
                  <a:solidFill>
                    <a:srgbClr val="FFFFFF"/>
                  </a:solidFill>
                  <a:latin typeface="Calibri"/>
                </a:rPr>
                <a:t>Data</a:t>
              </a:r>
              <a:endParaRPr lang="en-US" sz="2040" b="1" i="1" kern="0" dirty="0">
                <a:solidFill>
                  <a:srgbClr val="FFFFFF"/>
                </a:solidFill>
                <a:latin typeface="Calibri"/>
              </a:endParaRPr>
            </a:p>
          </p:txBody>
        </p:sp>
        <p:sp>
          <p:nvSpPr>
            <p:cNvPr id="11" name="TextBox 10"/>
            <p:cNvSpPr txBox="1"/>
            <p:nvPr/>
          </p:nvSpPr>
          <p:spPr>
            <a:xfrm>
              <a:off x="4418012" y="3183740"/>
              <a:ext cx="2819400" cy="1351798"/>
            </a:xfrm>
            <a:prstGeom prst="rect">
              <a:avLst/>
            </a:prstGeom>
            <a:noFill/>
          </p:spPr>
          <p:txBody>
            <a:bodyPr wrap="square" rtlCol="0">
              <a:noAutofit/>
            </a:bodyPr>
            <a:lstStyle/>
            <a:p>
              <a:pPr marL="0" lvl="1">
                <a:buClr>
                  <a:srgbClr val="FFFFFF"/>
                </a:buClr>
              </a:pPr>
              <a:r>
                <a:rPr lang="en-US" sz="1836" dirty="0" smtClean="0">
                  <a:solidFill>
                    <a:srgbClr val="FFFFFF">
                      <a:lumMod val="75000"/>
                      <a:lumOff val="25000"/>
                    </a:srgbClr>
                  </a:solidFill>
                </a:rPr>
                <a:t>Store and access information</a:t>
              </a:r>
            </a:p>
            <a:p>
              <a:pPr marL="0" lvl="1">
                <a:buClr>
                  <a:srgbClr val="FFFFFF"/>
                </a:buClr>
              </a:pPr>
              <a:endParaRPr lang="en-US" sz="1836" dirty="0">
                <a:solidFill>
                  <a:srgbClr val="FFFFFF">
                    <a:lumMod val="75000"/>
                    <a:lumOff val="25000"/>
                  </a:srgbClr>
                </a:solidFill>
              </a:endParaRPr>
            </a:p>
            <a:p>
              <a:pPr marL="0" lvl="1">
                <a:buClr>
                  <a:srgbClr val="FFFFFF"/>
                </a:buClr>
              </a:pPr>
              <a:r>
                <a:rPr lang="en-US" sz="1836" dirty="0" smtClean="0">
                  <a:solidFill>
                    <a:srgbClr val="FFFFFF">
                      <a:lumMod val="75000"/>
                      <a:lumOff val="25000"/>
                    </a:srgbClr>
                  </a:solidFill>
                </a:rPr>
                <a:t>Analyze information</a:t>
              </a:r>
            </a:p>
            <a:p>
              <a:pPr marL="0" lvl="1">
                <a:buClr>
                  <a:srgbClr val="FFFFFF"/>
                </a:buClr>
              </a:pPr>
              <a:endParaRPr lang="en-US" sz="1836" dirty="0">
                <a:solidFill>
                  <a:srgbClr val="FFFFFF">
                    <a:lumMod val="75000"/>
                    <a:lumOff val="25000"/>
                  </a:srgbClr>
                </a:solidFill>
              </a:endParaRPr>
            </a:p>
            <a:p>
              <a:pPr marL="0" lvl="1">
                <a:buClr>
                  <a:srgbClr val="FFFFFF"/>
                </a:buClr>
              </a:pPr>
              <a:endParaRPr lang="en-US" sz="1836" dirty="0">
                <a:solidFill>
                  <a:srgbClr val="FFFFFF">
                    <a:lumMod val="75000"/>
                    <a:lumOff val="25000"/>
                  </a:srgbClr>
                </a:solidFill>
              </a:endParaRPr>
            </a:p>
          </p:txBody>
        </p:sp>
      </p:grpSp>
      <p:grpSp>
        <p:nvGrpSpPr>
          <p:cNvPr id="5" name="Group 4"/>
          <p:cNvGrpSpPr/>
          <p:nvPr/>
        </p:nvGrpSpPr>
        <p:grpSpPr>
          <a:xfrm>
            <a:off x="8229086" y="2314516"/>
            <a:ext cx="3497263" cy="2311312"/>
            <a:chOff x="8044090" y="2269340"/>
            <a:chExt cx="3429000" cy="2266198"/>
          </a:xfrm>
        </p:grpSpPr>
        <p:sp>
          <p:nvSpPr>
            <p:cNvPr id="9" name="Rectangle 8"/>
            <p:cNvSpPr/>
            <p:nvPr/>
          </p:nvSpPr>
          <p:spPr>
            <a:xfrm>
              <a:off x="8044090" y="2269340"/>
              <a:ext cx="3429000" cy="838200"/>
            </a:xfrm>
            <a:prstGeom prst="rect">
              <a:avLst/>
            </a:prstGeom>
            <a:ln>
              <a:tailEnd type="stealth" w="lg" len="lg"/>
            </a:ln>
          </p:spPr>
          <p:style>
            <a:lnRef idx="0">
              <a:schemeClr val="accent3"/>
            </a:lnRef>
            <a:fillRef idx="3">
              <a:schemeClr val="accent3"/>
            </a:fillRef>
            <a:effectRef idx="3">
              <a:schemeClr val="accent3"/>
            </a:effectRef>
            <a:fontRef idx="minor">
              <a:schemeClr val="lt1"/>
            </a:fontRef>
          </p:style>
          <p:txBody>
            <a:bodyPr lIns="186521" rtlCol="0" anchor="ctr"/>
            <a:lstStyle/>
            <a:p>
              <a:pPr defTabSz="932597">
                <a:lnSpc>
                  <a:spcPct val="90000"/>
                </a:lnSpc>
              </a:pPr>
              <a:r>
                <a:rPr lang="en-US" sz="2040" b="1" kern="0" dirty="0" smtClean="0">
                  <a:solidFill>
                    <a:srgbClr val="FFFFFF"/>
                  </a:solidFill>
                  <a:latin typeface="Calibri"/>
                </a:rPr>
                <a:t>Everything else</a:t>
              </a:r>
              <a:endParaRPr lang="en-US" sz="2040" b="1" kern="0" dirty="0">
                <a:solidFill>
                  <a:srgbClr val="FFFFFF"/>
                </a:solidFill>
                <a:latin typeface="Calibri"/>
              </a:endParaRPr>
            </a:p>
          </p:txBody>
        </p:sp>
        <p:sp>
          <p:nvSpPr>
            <p:cNvPr id="12" name="TextBox 11"/>
            <p:cNvSpPr txBox="1"/>
            <p:nvPr/>
          </p:nvSpPr>
          <p:spPr>
            <a:xfrm>
              <a:off x="8044090" y="3183740"/>
              <a:ext cx="3429000" cy="1351798"/>
            </a:xfrm>
            <a:prstGeom prst="rect">
              <a:avLst/>
            </a:prstGeom>
            <a:noFill/>
          </p:spPr>
          <p:txBody>
            <a:bodyPr wrap="square" rtlCol="0">
              <a:noAutofit/>
            </a:bodyPr>
            <a:lstStyle/>
            <a:p>
              <a:pPr marL="0" lvl="1">
                <a:buClr>
                  <a:srgbClr val="FFFFFF"/>
                </a:buClr>
              </a:pPr>
              <a:r>
                <a:rPr lang="en-US" sz="1836" dirty="0" smtClean="0">
                  <a:solidFill>
                    <a:srgbClr val="FFFFFF">
                      <a:lumMod val="75000"/>
                      <a:lumOff val="25000"/>
                    </a:srgbClr>
                  </a:solidFill>
                </a:rPr>
                <a:t>Identity, machine learning, VPNs, media services, integration, …</a:t>
              </a:r>
            </a:p>
            <a:p>
              <a:pPr marL="0" lvl="1">
                <a:buClr>
                  <a:srgbClr val="FFFFFF"/>
                </a:buClr>
              </a:pPr>
              <a:endParaRPr lang="en-US" sz="1836" dirty="0">
                <a:solidFill>
                  <a:srgbClr val="FFFFFF">
                    <a:lumMod val="75000"/>
                    <a:lumOff val="25000"/>
                  </a:srgbClr>
                </a:solidFill>
              </a:endParaRPr>
            </a:p>
            <a:p>
              <a:pPr marL="0" lvl="1">
                <a:buClr>
                  <a:srgbClr val="FFFFFF"/>
                </a:buClr>
              </a:pPr>
              <a:r>
                <a:rPr lang="en-US" sz="1836" dirty="0" smtClean="0">
                  <a:solidFill>
                    <a:srgbClr val="FFFFFF">
                      <a:lumMod val="75000"/>
                      <a:lumOff val="25000"/>
                    </a:srgbClr>
                  </a:solidFill>
                </a:rPr>
                <a:t>This category keeps on growing</a:t>
              </a:r>
              <a:endParaRPr lang="en-US" sz="1836" dirty="0">
                <a:solidFill>
                  <a:srgbClr val="FFFFFF">
                    <a:lumMod val="75000"/>
                    <a:lumOff val="25000"/>
                  </a:srgbClr>
                </a:solidFill>
              </a:endParaRPr>
            </a:p>
          </p:txBody>
        </p:sp>
      </p:grpSp>
    </p:spTree>
    <p:extLst>
      <p:ext uri="{BB962C8B-B14F-4D97-AF65-F5344CB8AC3E}">
        <p14:creationId xmlns:p14="http://schemas.microsoft.com/office/powerpoint/2010/main" val="29465251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132"/>
          <p:cNvSpPr/>
          <p:nvPr/>
        </p:nvSpPr>
        <p:spPr>
          <a:xfrm>
            <a:off x="467367" y="1837144"/>
            <a:ext cx="11818275" cy="4853231"/>
          </a:xfrm>
          <a:prstGeom prst="rect">
            <a:avLst/>
          </a:prstGeom>
          <a:gradFill flip="none" rotWithShape="1">
            <a:gsLst>
              <a:gs pos="2000">
                <a:schemeClr val="bg2"/>
              </a:gs>
              <a:gs pos="100000">
                <a:schemeClr val="bg2">
                  <a:alpha val="20000"/>
                </a:schemeClr>
              </a:gs>
            </a:gsLst>
            <a:lin ang="5400000" scaled="0"/>
            <a:tileRect/>
          </a:gradFill>
          <a:ln w="12700">
            <a:noFill/>
            <a:tailEnd type="stealth" w="lg" len="lg"/>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endParaRPr lang="en-US" sz="1836" dirty="0" err="1">
              <a:solidFill>
                <a:srgbClr val="47D8FF"/>
              </a:solidFill>
            </a:endParaRPr>
          </a:p>
        </p:txBody>
      </p:sp>
      <p:grpSp>
        <p:nvGrpSpPr>
          <p:cNvPr id="134" name="Group 133"/>
          <p:cNvGrpSpPr/>
          <p:nvPr/>
        </p:nvGrpSpPr>
        <p:grpSpPr>
          <a:xfrm>
            <a:off x="881205" y="2758503"/>
            <a:ext cx="5986001" cy="2438400"/>
            <a:chOff x="515938" y="742950"/>
            <a:chExt cx="11331574" cy="5543551"/>
          </a:xfrm>
        </p:grpSpPr>
        <p:grpSp>
          <p:nvGrpSpPr>
            <p:cNvPr id="135" name="Group 134"/>
            <p:cNvGrpSpPr/>
            <p:nvPr/>
          </p:nvGrpSpPr>
          <p:grpSpPr>
            <a:xfrm>
              <a:off x="515938" y="742950"/>
              <a:ext cx="11331574" cy="5276850"/>
              <a:chOff x="515938" y="742950"/>
              <a:chExt cx="11331574" cy="5276850"/>
            </a:xfrm>
          </p:grpSpPr>
          <p:grpSp>
            <p:nvGrpSpPr>
              <p:cNvPr id="139" name="Group 138"/>
              <p:cNvGrpSpPr/>
              <p:nvPr/>
            </p:nvGrpSpPr>
            <p:grpSpPr>
              <a:xfrm>
                <a:off x="515938" y="742950"/>
                <a:ext cx="11331574" cy="5276850"/>
                <a:chOff x="515938" y="742950"/>
                <a:chExt cx="11331574" cy="5276850"/>
              </a:xfrm>
            </p:grpSpPr>
            <p:pic>
              <p:nvPicPr>
                <p:cNvPr id="142" name="Picture 141"/>
                <p:cNvPicPr>
                  <a:picLocks noChangeAspect="1" noChangeArrowheads="1"/>
                </p:cNvPicPr>
                <p:nvPr/>
              </p:nvPicPr>
              <p:blipFill>
                <a:blip r:embed="rId3"/>
                <a:srcRect/>
                <a:stretch>
                  <a:fillRect/>
                </a:stretch>
              </p:blipFill>
              <p:spPr bwMode="auto">
                <a:xfrm>
                  <a:off x="973138" y="1447800"/>
                  <a:ext cx="7152701" cy="4038600"/>
                </a:xfrm>
                <a:prstGeom prst="rect">
                  <a:avLst/>
                </a:prstGeom>
                <a:noFill/>
                <a:ln w="9525">
                  <a:noFill/>
                  <a:miter lim="800000"/>
                  <a:headEnd/>
                  <a:tailEnd/>
                </a:ln>
                <a:effectLst/>
              </p:spPr>
            </p:pic>
            <p:pic>
              <p:nvPicPr>
                <p:cNvPr id="143" name="Picture 142"/>
                <p:cNvPicPr>
                  <a:picLocks noChangeAspect="1" noChangeArrowheads="1"/>
                </p:cNvPicPr>
                <p:nvPr/>
              </p:nvPicPr>
              <p:blipFill>
                <a:blip r:embed="rId3"/>
                <a:srcRect/>
                <a:stretch>
                  <a:fillRect/>
                </a:stretch>
              </p:blipFill>
              <p:spPr bwMode="auto">
                <a:xfrm>
                  <a:off x="4504312" y="1219200"/>
                  <a:ext cx="7152701" cy="4038600"/>
                </a:xfrm>
                <a:prstGeom prst="rect">
                  <a:avLst/>
                </a:prstGeom>
                <a:noFill/>
                <a:ln w="9525">
                  <a:noFill/>
                  <a:miter lim="800000"/>
                  <a:headEnd/>
                  <a:tailEnd/>
                </a:ln>
                <a:effectLst/>
              </p:spPr>
            </p:pic>
            <p:pic>
              <p:nvPicPr>
                <p:cNvPr id="144" name="Picture 14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5938" y="3276600"/>
                  <a:ext cx="5448300" cy="2743200"/>
                </a:xfrm>
                <a:prstGeom prst="rect">
                  <a:avLst/>
                </a:prstGeom>
                <a:noFill/>
                <a:ln w="9525">
                  <a:noFill/>
                  <a:miter lim="800000"/>
                  <a:headEnd/>
                  <a:tailEnd/>
                </a:ln>
                <a:effectLst/>
              </p:spPr>
            </p:pic>
            <p:pic>
              <p:nvPicPr>
                <p:cNvPr id="145" name="Picture 14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94012" y="3276600"/>
                  <a:ext cx="5448300" cy="2743200"/>
                </a:xfrm>
                <a:prstGeom prst="rect">
                  <a:avLst/>
                </a:prstGeom>
                <a:noFill/>
                <a:ln w="9525">
                  <a:noFill/>
                  <a:miter lim="800000"/>
                  <a:headEnd/>
                  <a:tailEnd/>
                </a:ln>
                <a:effectLst/>
              </p:spPr>
            </p:pic>
            <p:pic>
              <p:nvPicPr>
                <p:cNvPr id="146" name="Picture 14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99212" y="3276600"/>
                  <a:ext cx="5448300" cy="2743200"/>
                </a:xfrm>
                <a:prstGeom prst="rect">
                  <a:avLst/>
                </a:prstGeom>
                <a:noFill/>
                <a:ln w="9525">
                  <a:noFill/>
                  <a:miter lim="800000"/>
                  <a:headEnd/>
                  <a:tailEnd/>
                </a:ln>
                <a:effectLst/>
              </p:spPr>
            </p:pic>
            <p:pic>
              <p:nvPicPr>
                <p:cNvPr id="147" name="Picture 146"/>
                <p:cNvPicPr>
                  <a:picLocks noChangeAspect="1" noChangeArrowheads="1"/>
                </p:cNvPicPr>
                <p:nvPr/>
              </p:nvPicPr>
              <p:blipFill>
                <a:blip r:embed="rId5" cstate="screen">
                  <a:lum bright="22000" contrast="1000"/>
                  <a:extLst>
                    <a:ext uri="{28A0092B-C50C-407E-A947-70E740481C1C}">
                      <a14:useLocalDpi xmlns:a14="http://schemas.microsoft.com/office/drawing/2010/main"/>
                    </a:ext>
                  </a:extLst>
                </a:blip>
                <a:srcRect/>
                <a:stretch>
                  <a:fillRect/>
                </a:stretch>
              </p:blipFill>
              <p:spPr bwMode="auto">
                <a:xfrm>
                  <a:off x="3427412" y="742950"/>
                  <a:ext cx="6229350" cy="2324100"/>
                </a:xfrm>
                <a:prstGeom prst="rect">
                  <a:avLst/>
                </a:prstGeom>
                <a:noFill/>
                <a:ln w="9525">
                  <a:noFill/>
                  <a:miter lim="800000"/>
                  <a:headEnd/>
                  <a:tailEnd/>
                </a:ln>
                <a:effectLst/>
              </p:spPr>
            </p:pic>
          </p:grpSp>
          <p:pic>
            <p:nvPicPr>
              <p:cNvPr id="140" name="Picture 139"/>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9900000">
                <a:off x="1286950" y="1509107"/>
                <a:ext cx="5600700" cy="3162300"/>
              </a:xfrm>
              <a:prstGeom prst="rect">
                <a:avLst/>
              </a:prstGeom>
              <a:noFill/>
              <a:ln w="9525">
                <a:noFill/>
                <a:miter lim="800000"/>
                <a:headEnd/>
                <a:tailEnd/>
              </a:ln>
              <a:effectLst/>
            </p:spPr>
          </p:pic>
          <p:pic>
            <p:nvPicPr>
              <p:cNvPr id="141" name="Picture 140"/>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9900000">
                <a:off x="5742501" y="1509107"/>
                <a:ext cx="5600701" cy="3162300"/>
              </a:xfrm>
              <a:prstGeom prst="rect">
                <a:avLst/>
              </a:prstGeom>
              <a:noFill/>
              <a:ln w="9525">
                <a:noFill/>
                <a:miter lim="800000"/>
                <a:headEnd/>
                <a:tailEnd/>
              </a:ln>
              <a:effectLst/>
            </p:spPr>
          </p:pic>
        </p:grpSp>
        <p:pic>
          <p:nvPicPr>
            <p:cNvPr id="136" name="Picture 135"/>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446212" y="3124200"/>
              <a:ext cx="5600700" cy="3162300"/>
            </a:xfrm>
            <a:prstGeom prst="rect">
              <a:avLst/>
            </a:prstGeom>
            <a:noFill/>
            <a:ln w="9525">
              <a:noFill/>
              <a:miter lim="800000"/>
              <a:headEnd/>
              <a:tailEnd/>
            </a:ln>
            <a:effectLst/>
          </p:spPr>
        </p:pic>
        <p:pic>
          <p:nvPicPr>
            <p:cNvPr id="137" name="Picture 13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103812" y="3124200"/>
              <a:ext cx="5600700" cy="3162300"/>
            </a:xfrm>
            <a:prstGeom prst="rect">
              <a:avLst/>
            </a:prstGeom>
            <a:noFill/>
            <a:ln w="9525">
              <a:noFill/>
              <a:miter lim="800000"/>
              <a:headEnd/>
              <a:tailEnd/>
            </a:ln>
            <a:effectLst/>
          </p:spPr>
        </p:pic>
        <p:pic>
          <p:nvPicPr>
            <p:cNvPr id="138" name="Picture 137"/>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246811" y="3124200"/>
              <a:ext cx="5600701" cy="3162301"/>
            </a:xfrm>
            <a:prstGeom prst="rect">
              <a:avLst/>
            </a:prstGeom>
            <a:noFill/>
            <a:ln w="9525">
              <a:noFill/>
              <a:miter lim="800000"/>
              <a:headEnd/>
              <a:tailEnd/>
            </a:ln>
            <a:effectLst/>
          </p:spPr>
        </p:pic>
      </p:grpSp>
      <p:grpSp>
        <p:nvGrpSpPr>
          <p:cNvPr id="148" name="Group 147"/>
          <p:cNvGrpSpPr/>
          <p:nvPr/>
        </p:nvGrpSpPr>
        <p:grpSpPr>
          <a:xfrm>
            <a:off x="5337636" y="2758503"/>
            <a:ext cx="5986001" cy="2438400"/>
            <a:chOff x="515938" y="742950"/>
            <a:chExt cx="11331574" cy="5543551"/>
          </a:xfrm>
        </p:grpSpPr>
        <p:grpSp>
          <p:nvGrpSpPr>
            <p:cNvPr id="149" name="Group 148"/>
            <p:cNvGrpSpPr/>
            <p:nvPr/>
          </p:nvGrpSpPr>
          <p:grpSpPr>
            <a:xfrm>
              <a:off x="515938" y="742950"/>
              <a:ext cx="11331574" cy="5276850"/>
              <a:chOff x="515938" y="742950"/>
              <a:chExt cx="11331574" cy="5276850"/>
            </a:xfrm>
          </p:grpSpPr>
          <p:grpSp>
            <p:nvGrpSpPr>
              <p:cNvPr id="153" name="Group 152"/>
              <p:cNvGrpSpPr/>
              <p:nvPr/>
            </p:nvGrpSpPr>
            <p:grpSpPr>
              <a:xfrm>
                <a:off x="515938" y="742950"/>
                <a:ext cx="11331574" cy="5276850"/>
                <a:chOff x="515938" y="742950"/>
                <a:chExt cx="11331574" cy="5276850"/>
              </a:xfrm>
            </p:grpSpPr>
            <p:pic>
              <p:nvPicPr>
                <p:cNvPr id="156" name="Picture 155"/>
                <p:cNvPicPr>
                  <a:picLocks noChangeAspect="1" noChangeArrowheads="1"/>
                </p:cNvPicPr>
                <p:nvPr/>
              </p:nvPicPr>
              <p:blipFill>
                <a:blip r:embed="rId3"/>
                <a:srcRect/>
                <a:stretch>
                  <a:fillRect/>
                </a:stretch>
              </p:blipFill>
              <p:spPr bwMode="auto">
                <a:xfrm>
                  <a:off x="973138" y="1447800"/>
                  <a:ext cx="7152701" cy="4038600"/>
                </a:xfrm>
                <a:prstGeom prst="rect">
                  <a:avLst/>
                </a:prstGeom>
                <a:noFill/>
                <a:ln w="9525">
                  <a:noFill/>
                  <a:miter lim="800000"/>
                  <a:headEnd/>
                  <a:tailEnd/>
                </a:ln>
                <a:effectLst/>
              </p:spPr>
            </p:pic>
            <p:pic>
              <p:nvPicPr>
                <p:cNvPr id="157" name="Picture 156"/>
                <p:cNvPicPr>
                  <a:picLocks noChangeAspect="1" noChangeArrowheads="1"/>
                </p:cNvPicPr>
                <p:nvPr/>
              </p:nvPicPr>
              <p:blipFill>
                <a:blip r:embed="rId3"/>
                <a:srcRect/>
                <a:stretch>
                  <a:fillRect/>
                </a:stretch>
              </p:blipFill>
              <p:spPr bwMode="auto">
                <a:xfrm>
                  <a:off x="4504312" y="1219200"/>
                  <a:ext cx="7152701" cy="4038600"/>
                </a:xfrm>
                <a:prstGeom prst="rect">
                  <a:avLst/>
                </a:prstGeom>
                <a:noFill/>
                <a:ln w="9525">
                  <a:noFill/>
                  <a:miter lim="800000"/>
                  <a:headEnd/>
                  <a:tailEnd/>
                </a:ln>
                <a:effectLst/>
              </p:spPr>
            </p:pic>
            <p:pic>
              <p:nvPicPr>
                <p:cNvPr id="158" name="Picture 15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5938" y="3276600"/>
                  <a:ext cx="5448300" cy="2743200"/>
                </a:xfrm>
                <a:prstGeom prst="rect">
                  <a:avLst/>
                </a:prstGeom>
                <a:noFill/>
                <a:ln w="9525">
                  <a:noFill/>
                  <a:miter lim="800000"/>
                  <a:headEnd/>
                  <a:tailEnd/>
                </a:ln>
                <a:effectLst/>
              </p:spPr>
            </p:pic>
            <p:pic>
              <p:nvPicPr>
                <p:cNvPr id="159" name="Picture 15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94012" y="3276600"/>
                  <a:ext cx="5448300" cy="2743200"/>
                </a:xfrm>
                <a:prstGeom prst="rect">
                  <a:avLst/>
                </a:prstGeom>
                <a:noFill/>
                <a:ln w="9525">
                  <a:noFill/>
                  <a:miter lim="800000"/>
                  <a:headEnd/>
                  <a:tailEnd/>
                </a:ln>
                <a:effectLst/>
              </p:spPr>
            </p:pic>
            <p:pic>
              <p:nvPicPr>
                <p:cNvPr id="160" name="Picture 15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99212" y="3276600"/>
                  <a:ext cx="5448300" cy="2743200"/>
                </a:xfrm>
                <a:prstGeom prst="rect">
                  <a:avLst/>
                </a:prstGeom>
                <a:noFill/>
                <a:ln w="9525">
                  <a:noFill/>
                  <a:miter lim="800000"/>
                  <a:headEnd/>
                  <a:tailEnd/>
                </a:ln>
                <a:effectLst/>
              </p:spPr>
            </p:pic>
            <p:pic>
              <p:nvPicPr>
                <p:cNvPr id="161" name="Picture 160"/>
                <p:cNvPicPr>
                  <a:picLocks noChangeAspect="1" noChangeArrowheads="1"/>
                </p:cNvPicPr>
                <p:nvPr/>
              </p:nvPicPr>
              <p:blipFill>
                <a:blip r:embed="rId5" cstate="screen">
                  <a:lum bright="22000" contrast="1000"/>
                  <a:extLst>
                    <a:ext uri="{28A0092B-C50C-407E-A947-70E740481C1C}">
                      <a14:useLocalDpi xmlns:a14="http://schemas.microsoft.com/office/drawing/2010/main"/>
                    </a:ext>
                  </a:extLst>
                </a:blip>
                <a:srcRect/>
                <a:stretch>
                  <a:fillRect/>
                </a:stretch>
              </p:blipFill>
              <p:spPr bwMode="auto">
                <a:xfrm>
                  <a:off x="3427412" y="742950"/>
                  <a:ext cx="6229350" cy="2324100"/>
                </a:xfrm>
                <a:prstGeom prst="rect">
                  <a:avLst/>
                </a:prstGeom>
                <a:noFill/>
                <a:ln w="9525">
                  <a:noFill/>
                  <a:miter lim="800000"/>
                  <a:headEnd/>
                  <a:tailEnd/>
                </a:ln>
                <a:effectLst/>
              </p:spPr>
            </p:pic>
          </p:grpSp>
          <p:pic>
            <p:nvPicPr>
              <p:cNvPr id="154" name="Picture 15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9900000">
                <a:off x="1286950" y="1509107"/>
                <a:ext cx="5600700" cy="3162300"/>
              </a:xfrm>
              <a:prstGeom prst="rect">
                <a:avLst/>
              </a:prstGeom>
              <a:noFill/>
              <a:ln w="9525">
                <a:noFill/>
                <a:miter lim="800000"/>
                <a:headEnd/>
                <a:tailEnd/>
              </a:ln>
              <a:effectLst/>
            </p:spPr>
          </p:pic>
          <p:pic>
            <p:nvPicPr>
              <p:cNvPr id="155" name="Picture 15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9900000">
                <a:off x="5742501" y="1509107"/>
                <a:ext cx="5600701" cy="3162300"/>
              </a:xfrm>
              <a:prstGeom prst="rect">
                <a:avLst/>
              </a:prstGeom>
              <a:noFill/>
              <a:ln w="9525">
                <a:noFill/>
                <a:miter lim="800000"/>
                <a:headEnd/>
                <a:tailEnd/>
              </a:ln>
              <a:effectLst/>
            </p:spPr>
          </p:pic>
        </p:grpSp>
        <p:pic>
          <p:nvPicPr>
            <p:cNvPr id="150" name="Picture 149"/>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446212" y="3124200"/>
              <a:ext cx="5600700" cy="3162300"/>
            </a:xfrm>
            <a:prstGeom prst="rect">
              <a:avLst/>
            </a:prstGeom>
            <a:noFill/>
            <a:ln w="9525">
              <a:noFill/>
              <a:miter lim="800000"/>
              <a:headEnd/>
              <a:tailEnd/>
            </a:ln>
            <a:effectLst/>
          </p:spPr>
        </p:pic>
        <p:pic>
          <p:nvPicPr>
            <p:cNvPr id="151" name="Picture 150"/>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103812" y="3124200"/>
              <a:ext cx="5600700" cy="3162300"/>
            </a:xfrm>
            <a:prstGeom prst="rect">
              <a:avLst/>
            </a:prstGeom>
            <a:noFill/>
            <a:ln w="9525">
              <a:noFill/>
              <a:miter lim="800000"/>
              <a:headEnd/>
              <a:tailEnd/>
            </a:ln>
            <a:effectLst/>
          </p:spPr>
        </p:pic>
        <p:pic>
          <p:nvPicPr>
            <p:cNvPr id="152" name="Picture 15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246811" y="3124200"/>
              <a:ext cx="5600701" cy="3162301"/>
            </a:xfrm>
            <a:prstGeom prst="rect">
              <a:avLst/>
            </a:prstGeom>
            <a:noFill/>
            <a:ln w="9525">
              <a:noFill/>
              <a:miter lim="800000"/>
              <a:headEnd/>
              <a:tailEnd/>
            </a:ln>
            <a:effectLst/>
          </p:spPr>
        </p:pic>
      </p:grpSp>
      <p:sp>
        <p:nvSpPr>
          <p:cNvPr id="236" name="Title 235"/>
          <p:cNvSpPr>
            <a:spLocks noGrp="1"/>
          </p:cNvSpPr>
          <p:nvPr>
            <p:ph type="title"/>
          </p:nvPr>
        </p:nvSpPr>
        <p:spPr/>
        <p:txBody>
          <a:bodyPr/>
          <a:lstStyle/>
          <a:p>
            <a:r>
              <a:rPr lang="en-US" dirty="0"/>
              <a:t>Cloud Platform Technologies</a:t>
            </a:r>
            <a:r>
              <a:rPr lang="en-US" dirty="0" smtClean="0"/>
              <a:t/>
            </a:r>
            <a:br>
              <a:rPr lang="en-US" dirty="0" smtClean="0"/>
            </a:br>
            <a:r>
              <a:rPr lang="en-US" sz="3200" dirty="0">
                <a:solidFill>
                  <a:schemeClr val="tx1"/>
                </a:solidFill>
              </a:rPr>
              <a:t>Compute services</a:t>
            </a:r>
          </a:p>
        </p:txBody>
      </p:sp>
      <p:grpSp>
        <p:nvGrpSpPr>
          <p:cNvPr id="4" name="Group 3"/>
          <p:cNvGrpSpPr/>
          <p:nvPr/>
        </p:nvGrpSpPr>
        <p:grpSpPr>
          <a:xfrm>
            <a:off x="6664680" y="2377503"/>
            <a:ext cx="4041410" cy="4624959"/>
            <a:chOff x="6664680" y="1973262"/>
            <a:chExt cx="4041410" cy="4624959"/>
          </a:xfrm>
        </p:grpSpPr>
        <p:sp>
          <p:nvSpPr>
            <p:cNvPr id="164" name="Rectangle 163"/>
            <p:cNvSpPr/>
            <p:nvPr/>
          </p:nvSpPr>
          <p:spPr>
            <a:xfrm>
              <a:off x="6664680" y="1973262"/>
              <a:ext cx="4041410" cy="4624959"/>
            </a:xfrm>
            <a:prstGeom prst="rect">
              <a:avLst/>
            </a:prstGeom>
            <a:gradFill flip="none" rotWithShape="1">
              <a:gsLst>
                <a:gs pos="2000">
                  <a:schemeClr val="bg2">
                    <a:lumMod val="90000"/>
                  </a:schemeClr>
                </a:gs>
                <a:gs pos="100000">
                  <a:schemeClr val="bg2">
                    <a:alpha val="0"/>
                  </a:schemeClr>
                </a:gs>
              </a:gsLst>
              <a:lin ang="5400000" scaled="0"/>
              <a:tileRect/>
            </a:gradFill>
            <a:ln w="12700">
              <a:noFill/>
              <a:tailEnd type="stealth" w="lg" len="lg"/>
            </a:ln>
          </p:spPr>
          <p:style>
            <a:lnRef idx="1">
              <a:schemeClr val="accent1"/>
            </a:lnRef>
            <a:fillRef idx="0">
              <a:schemeClr val="accent1"/>
            </a:fillRef>
            <a:effectRef idx="0">
              <a:schemeClr val="accent1"/>
            </a:effectRef>
            <a:fontRef idx="minor">
              <a:schemeClr val="tx1"/>
            </a:fontRef>
          </p:style>
          <p:txBody>
            <a:bodyPr lIns="186521" tIns="93260" rtlCol="0" anchor="t"/>
            <a:lstStyle/>
            <a:p>
              <a:pPr algn="ctr">
                <a:buClr>
                  <a:srgbClr val="800000"/>
                </a:buClr>
              </a:pPr>
              <a:r>
                <a:rPr lang="en-US" sz="2040" b="1" dirty="0" smtClean="0">
                  <a:solidFill>
                    <a:srgbClr val="FFFFFF">
                      <a:lumMod val="85000"/>
                      <a:lumOff val="15000"/>
                    </a:srgbClr>
                  </a:solidFill>
                </a:rPr>
                <a:t>Platform as a Service</a:t>
              </a:r>
            </a:p>
            <a:p>
              <a:pPr algn="ctr">
                <a:buClr>
                  <a:srgbClr val="800000"/>
                </a:buClr>
              </a:pPr>
              <a:r>
                <a:rPr lang="en-US" sz="2040" b="1" dirty="0" smtClean="0">
                  <a:solidFill>
                    <a:srgbClr val="FFFFFF">
                      <a:lumMod val="85000"/>
                      <a:lumOff val="15000"/>
                    </a:srgbClr>
                  </a:solidFill>
                </a:rPr>
                <a:t>(PaaS)</a:t>
              </a:r>
              <a:endParaRPr lang="en-US" sz="2040" b="1" dirty="0">
                <a:solidFill>
                  <a:srgbClr val="FFFFFF">
                    <a:lumMod val="85000"/>
                    <a:lumOff val="15000"/>
                  </a:srgbClr>
                </a:solidFill>
              </a:endParaRPr>
            </a:p>
          </p:txBody>
        </p:sp>
        <p:sp>
          <p:nvSpPr>
            <p:cNvPr id="106" name="Rectangle 105"/>
            <p:cNvSpPr/>
            <p:nvPr/>
          </p:nvSpPr>
          <p:spPr>
            <a:xfrm>
              <a:off x="8803737" y="3433436"/>
              <a:ext cx="1367448" cy="839334"/>
            </a:xfrm>
            <a:prstGeom prst="rect">
              <a:avLst/>
            </a:prstGeom>
            <a:noFill/>
            <a:ln w="19050">
              <a:solidFill>
                <a:schemeClr val="accent3">
                  <a:lumMod val="10000"/>
                  <a:lumOff val="90000"/>
                </a:schemeClr>
              </a:solidFill>
              <a:prstDash val="sysDash"/>
              <a:headEnd type="none" w="lg" len="lg"/>
              <a:tailEnd type="stealth" w="lg" len="lg"/>
            </a:ln>
          </p:spPr>
          <p:style>
            <a:lnRef idx="1">
              <a:schemeClr val="accent6"/>
            </a:lnRef>
            <a:fillRef idx="2">
              <a:schemeClr val="accent6"/>
            </a:fillRef>
            <a:effectRef idx="1">
              <a:schemeClr val="accent6"/>
            </a:effectRef>
            <a:fontRef idx="minor">
              <a:schemeClr val="dk1"/>
            </a:fontRef>
          </p:style>
          <p:txBody>
            <a:bodyPr wrap="none" rtlCol="0" anchor="ctr">
              <a:noAutofit/>
            </a:bodyPr>
            <a:lstStyle/>
            <a:p>
              <a:pPr algn="ctr"/>
              <a:endParaRPr lang="en-US" sz="1836" dirty="0">
                <a:solidFill>
                  <a:srgbClr val="000000"/>
                </a:solidFill>
                <a:ea typeface="Segoe UI" pitchFamily="34" charset="0"/>
                <a:cs typeface="Segoe UI" pitchFamily="34" charset="0"/>
              </a:endParaRPr>
            </a:p>
          </p:txBody>
        </p:sp>
        <p:sp>
          <p:nvSpPr>
            <p:cNvPr id="107" name="Rectangle 106"/>
            <p:cNvSpPr/>
            <p:nvPr/>
          </p:nvSpPr>
          <p:spPr>
            <a:xfrm>
              <a:off x="7304430" y="3439852"/>
              <a:ext cx="1367448" cy="839334"/>
            </a:xfrm>
            <a:prstGeom prst="rect">
              <a:avLst/>
            </a:prstGeom>
            <a:noFill/>
            <a:ln w="19050">
              <a:solidFill>
                <a:schemeClr val="accent3">
                  <a:lumMod val="10000"/>
                  <a:lumOff val="90000"/>
                </a:schemeClr>
              </a:solidFill>
              <a:prstDash val="sysDash"/>
              <a:headEnd type="none" w="lg" len="lg"/>
              <a:tailEnd type="stealth" w="lg" len="lg"/>
            </a:ln>
          </p:spPr>
          <p:style>
            <a:lnRef idx="1">
              <a:schemeClr val="accent6"/>
            </a:lnRef>
            <a:fillRef idx="2">
              <a:schemeClr val="accent6"/>
            </a:fillRef>
            <a:effectRef idx="1">
              <a:schemeClr val="accent6"/>
            </a:effectRef>
            <a:fontRef idx="minor">
              <a:schemeClr val="dk1"/>
            </a:fontRef>
          </p:style>
          <p:txBody>
            <a:bodyPr wrap="none" rtlCol="0" anchor="ctr">
              <a:noAutofit/>
            </a:bodyPr>
            <a:lstStyle/>
            <a:p>
              <a:pPr algn="ctr"/>
              <a:endParaRPr lang="en-US" sz="1836" dirty="0">
                <a:solidFill>
                  <a:srgbClr val="000000"/>
                </a:solidFill>
                <a:ea typeface="Segoe UI" pitchFamily="34" charset="0"/>
                <a:cs typeface="Segoe UI" pitchFamily="34" charset="0"/>
              </a:endParaRPr>
            </a:p>
          </p:txBody>
        </p:sp>
        <p:sp>
          <p:nvSpPr>
            <p:cNvPr id="108" name="TextBox 107"/>
            <p:cNvSpPr txBox="1"/>
            <p:nvPr/>
          </p:nvSpPr>
          <p:spPr>
            <a:xfrm>
              <a:off x="7304430" y="3875172"/>
              <a:ext cx="1367448" cy="350330"/>
            </a:xfrm>
            <a:prstGeom prst="rect">
              <a:avLst/>
            </a:prstGeom>
            <a:noFill/>
          </p:spPr>
          <p:txBody>
            <a:bodyPr wrap="square" rtlCol="0">
              <a:spAutoFit/>
            </a:bodyPr>
            <a:lstStyle/>
            <a:p>
              <a:pPr algn="ctr"/>
              <a:r>
                <a:rPr lang="en-US" sz="1632" b="1" dirty="0" smtClean="0">
                  <a:solidFill>
                    <a:srgbClr val="000000">
                      <a:lumMod val="50000"/>
                    </a:srgbClr>
                  </a:solidFill>
                  <a:ea typeface="Segoe UI" pitchFamily="34" charset="0"/>
                  <a:cs typeface="Segoe UI" pitchFamily="34" charset="0"/>
                </a:rPr>
                <a:t>VM</a:t>
              </a:r>
              <a:endParaRPr lang="en-US" sz="1224" b="1" dirty="0">
                <a:solidFill>
                  <a:srgbClr val="000000">
                    <a:lumMod val="50000"/>
                  </a:srgbClr>
                </a:solidFill>
                <a:ea typeface="Segoe UI" pitchFamily="34" charset="0"/>
                <a:cs typeface="Segoe UI" pitchFamily="34" charset="0"/>
              </a:endParaRPr>
            </a:p>
          </p:txBody>
        </p:sp>
        <p:sp>
          <p:nvSpPr>
            <p:cNvPr id="109" name="TextBox 108"/>
            <p:cNvSpPr txBox="1"/>
            <p:nvPr/>
          </p:nvSpPr>
          <p:spPr>
            <a:xfrm>
              <a:off x="8803737" y="3875172"/>
              <a:ext cx="1367448" cy="350330"/>
            </a:xfrm>
            <a:prstGeom prst="rect">
              <a:avLst/>
            </a:prstGeom>
            <a:noFill/>
          </p:spPr>
          <p:txBody>
            <a:bodyPr wrap="square" rtlCol="0">
              <a:spAutoFit/>
            </a:bodyPr>
            <a:lstStyle/>
            <a:p>
              <a:pPr algn="ctr"/>
              <a:r>
                <a:rPr lang="en-US" sz="1632" b="1" dirty="0" smtClean="0">
                  <a:solidFill>
                    <a:srgbClr val="000000">
                      <a:lumMod val="50000"/>
                    </a:srgbClr>
                  </a:solidFill>
                  <a:ea typeface="Segoe UI" pitchFamily="34" charset="0"/>
                  <a:cs typeface="Segoe UI" pitchFamily="34" charset="0"/>
                </a:rPr>
                <a:t>VM</a:t>
              </a:r>
              <a:endParaRPr lang="en-US" sz="1224" b="1" dirty="0">
                <a:solidFill>
                  <a:srgbClr val="000000">
                    <a:lumMod val="50000"/>
                  </a:srgbClr>
                </a:solidFill>
                <a:ea typeface="Segoe UI" pitchFamily="34" charset="0"/>
                <a:cs typeface="Segoe UI" pitchFamily="34" charset="0"/>
              </a:endParaRPr>
            </a:p>
          </p:txBody>
        </p:sp>
        <p:sp>
          <p:nvSpPr>
            <p:cNvPr id="243" name="Oval 242"/>
            <p:cNvSpPr/>
            <p:nvPr/>
          </p:nvSpPr>
          <p:spPr>
            <a:xfrm>
              <a:off x="7304430" y="3585242"/>
              <a:ext cx="2866756" cy="345294"/>
            </a:xfrm>
            <a:prstGeom prst="ellipse">
              <a:avLst/>
            </a:prstGeom>
            <a:ln>
              <a:tailEnd type="stealth" w="lg" len="lg"/>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endParaRPr lang="en-US" sz="1836">
                <a:solidFill>
                  <a:srgbClr val="FFFFFF"/>
                </a:solidFill>
                <a:ea typeface="Segoe UI" pitchFamily="34" charset="0"/>
                <a:cs typeface="Segoe UI" pitchFamily="34" charset="0"/>
              </a:endParaRPr>
            </a:p>
          </p:txBody>
        </p:sp>
        <p:sp>
          <p:nvSpPr>
            <p:cNvPr id="244" name="TextBox 243"/>
            <p:cNvSpPr txBox="1"/>
            <p:nvPr/>
          </p:nvSpPr>
          <p:spPr>
            <a:xfrm>
              <a:off x="7133765" y="3550221"/>
              <a:ext cx="3232147" cy="350330"/>
            </a:xfrm>
            <a:prstGeom prst="rect">
              <a:avLst/>
            </a:prstGeom>
            <a:noFill/>
          </p:spPr>
          <p:txBody>
            <a:bodyPr wrap="square" rtlCol="0">
              <a:spAutoFit/>
            </a:bodyPr>
            <a:lstStyle/>
            <a:p>
              <a:pPr algn="ctr"/>
              <a:r>
                <a:rPr lang="en-US" sz="1632" b="1" dirty="0">
                  <a:solidFill>
                    <a:srgbClr val="FFFFFF"/>
                  </a:solidFill>
                  <a:ea typeface="Segoe UI" pitchFamily="34" charset="0"/>
                  <a:cs typeface="Segoe UI" pitchFamily="34" charset="0"/>
                </a:rPr>
                <a:t>Application</a:t>
              </a:r>
              <a:endParaRPr lang="en-US" sz="1224" b="1" dirty="0">
                <a:solidFill>
                  <a:srgbClr val="FFFFFF"/>
                </a:solidFill>
                <a:ea typeface="Segoe UI" pitchFamily="34" charset="0"/>
                <a:cs typeface="Segoe UI" pitchFamily="34" charset="0"/>
              </a:endParaRPr>
            </a:p>
          </p:txBody>
        </p:sp>
      </p:grpSp>
      <p:grpSp>
        <p:nvGrpSpPr>
          <p:cNvPr id="2" name="Group 1"/>
          <p:cNvGrpSpPr/>
          <p:nvPr/>
        </p:nvGrpSpPr>
        <p:grpSpPr>
          <a:xfrm>
            <a:off x="1713360" y="2377503"/>
            <a:ext cx="4030187" cy="4624959"/>
            <a:chOff x="1713360" y="1973262"/>
            <a:chExt cx="4030187" cy="4624959"/>
          </a:xfrm>
        </p:grpSpPr>
        <p:sp>
          <p:nvSpPr>
            <p:cNvPr id="163" name="Rectangle 162"/>
            <p:cNvSpPr/>
            <p:nvPr/>
          </p:nvSpPr>
          <p:spPr>
            <a:xfrm>
              <a:off x="1713360" y="1973262"/>
              <a:ext cx="4030187" cy="4624959"/>
            </a:xfrm>
            <a:prstGeom prst="rect">
              <a:avLst/>
            </a:prstGeom>
            <a:gradFill flip="none" rotWithShape="1">
              <a:gsLst>
                <a:gs pos="2000">
                  <a:schemeClr val="bg2">
                    <a:lumMod val="90000"/>
                  </a:schemeClr>
                </a:gs>
                <a:gs pos="100000">
                  <a:schemeClr val="bg2">
                    <a:alpha val="0"/>
                  </a:schemeClr>
                </a:gs>
              </a:gsLst>
              <a:lin ang="5400000" scaled="0"/>
              <a:tileRect/>
            </a:gradFill>
            <a:ln w="12700">
              <a:noFill/>
              <a:tailEnd type="stealth" w="lg" len="lg"/>
            </a:ln>
          </p:spPr>
          <p:style>
            <a:lnRef idx="1">
              <a:schemeClr val="accent1"/>
            </a:lnRef>
            <a:fillRef idx="0">
              <a:schemeClr val="accent1"/>
            </a:fillRef>
            <a:effectRef idx="0">
              <a:schemeClr val="accent1"/>
            </a:effectRef>
            <a:fontRef idx="minor">
              <a:schemeClr val="tx1"/>
            </a:fontRef>
          </p:style>
          <p:txBody>
            <a:bodyPr lIns="186521" tIns="93260" rtlCol="0" anchor="t"/>
            <a:lstStyle/>
            <a:p>
              <a:pPr algn="ctr">
                <a:buClr>
                  <a:srgbClr val="800000"/>
                </a:buClr>
              </a:pPr>
              <a:r>
                <a:rPr lang="en-US" sz="2040" b="1" dirty="0" smtClean="0">
                  <a:solidFill>
                    <a:srgbClr val="FFFFFF">
                      <a:lumMod val="85000"/>
                      <a:lumOff val="15000"/>
                    </a:srgbClr>
                  </a:solidFill>
                </a:rPr>
                <a:t>Infrastructure as a Service (IaaS)</a:t>
              </a:r>
              <a:endParaRPr lang="en-US" sz="2040" b="1" dirty="0">
                <a:solidFill>
                  <a:srgbClr val="FFFFFF">
                    <a:lumMod val="85000"/>
                    <a:lumOff val="15000"/>
                  </a:srgbClr>
                </a:solidFill>
              </a:endParaRPr>
            </a:p>
          </p:txBody>
        </p:sp>
        <p:sp>
          <p:nvSpPr>
            <p:cNvPr id="5" name="Can 4"/>
            <p:cNvSpPr/>
            <p:nvPr/>
          </p:nvSpPr>
          <p:spPr>
            <a:xfrm>
              <a:off x="3222504" y="5025094"/>
              <a:ext cx="1243133" cy="839333"/>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836">
                <a:solidFill>
                  <a:srgbClr val="000000"/>
                </a:solidFill>
                <a:ea typeface="Segoe UI" pitchFamily="34" charset="0"/>
                <a:cs typeface="Segoe UI" pitchFamily="34" charset="0"/>
              </a:endParaRPr>
            </a:p>
          </p:txBody>
        </p:sp>
        <p:grpSp>
          <p:nvGrpSpPr>
            <p:cNvPr id="13" name="Group 12"/>
            <p:cNvGrpSpPr/>
            <p:nvPr/>
          </p:nvGrpSpPr>
          <p:grpSpPr>
            <a:xfrm>
              <a:off x="2335121" y="3387038"/>
              <a:ext cx="1367448" cy="844369"/>
              <a:chOff x="1692744" y="3283286"/>
              <a:chExt cx="1367448" cy="844369"/>
            </a:xfrm>
          </p:grpSpPr>
          <p:sp>
            <p:nvSpPr>
              <p:cNvPr id="305" name="Rectangle 304"/>
              <p:cNvSpPr/>
              <p:nvPr/>
            </p:nvSpPr>
            <p:spPr>
              <a:xfrm>
                <a:off x="1692744" y="3283286"/>
                <a:ext cx="1367448" cy="839334"/>
              </a:xfrm>
              <a:prstGeom prst="rect">
                <a:avLst/>
              </a:prstGeom>
              <a:ln>
                <a:headEnd type="none" w="lg" len="lg"/>
                <a:tailEnd type="stealth" w="lg" len="lg"/>
              </a:ln>
            </p:spPr>
            <p:style>
              <a:lnRef idx="1">
                <a:schemeClr val="accent6"/>
              </a:lnRef>
              <a:fillRef idx="2">
                <a:schemeClr val="accent6"/>
              </a:fillRef>
              <a:effectRef idx="1">
                <a:schemeClr val="accent6"/>
              </a:effectRef>
              <a:fontRef idx="minor">
                <a:schemeClr val="dk1"/>
              </a:fontRef>
            </p:style>
            <p:txBody>
              <a:bodyPr wrap="none" rtlCol="0" anchor="ctr">
                <a:noAutofit/>
              </a:bodyPr>
              <a:lstStyle/>
              <a:p>
                <a:pPr algn="ctr"/>
                <a:endParaRPr lang="en-US" sz="1836" dirty="0">
                  <a:solidFill>
                    <a:srgbClr val="000000"/>
                  </a:solidFill>
                  <a:ea typeface="Segoe UI" pitchFamily="34" charset="0"/>
                  <a:cs typeface="Segoe UI" pitchFamily="34" charset="0"/>
                </a:endParaRPr>
              </a:p>
            </p:txBody>
          </p:sp>
          <p:sp>
            <p:nvSpPr>
              <p:cNvPr id="307" name="TextBox 306"/>
              <p:cNvSpPr txBox="1"/>
              <p:nvPr/>
            </p:nvSpPr>
            <p:spPr>
              <a:xfrm>
                <a:off x="1692744" y="3777325"/>
                <a:ext cx="1367448" cy="350330"/>
              </a:xfrm>
              <a:prstGeom prst="rect">
                <a:avLst/>
              </a:prstGeom>
              <a:noFill/>
            </p:spPr>
            <p:txBody>
              <a:bodyPr wrap="square" rtlCol="0">
                <a:spAutoFit/>
              </a:bodyPr>
              <a:lstStyle/>
              <a:p>
                <a:pPr algn="ctr"/>
                <a:r>
                  <a:rPr lang="en-US" sz="1632" b="1" dirty="0" smtClean="0">
                    <a:solidFill>
                      <a:srgbClr val="000000">
                        <a:lumMod val="50000"/>
                      </a:srgbClr>
                    </a:solidFill>
                    <a:ea typeface="Segoe UI" pitchFamily="34" charset="0"/>
                    <a:cs typeface="Segoe UI" pitchFamily="34" charset="0"/>
                  </a:rPr>
                  <a:t>VM</a:t>
                </a:r>
                <a:endParaRPr lang="en-US" sz="1224" b="1" dirty="0">
                  <a:solidFill>
                    <a:srgbClr val="000000">
                      <a:lumMod val="50000"/>
                    </a:srgbClr>
                  </a:solidFill>
                  <a:ea typeface="Segoe UI" pitchFamily="34" charset="0"/>
                  <a:cs typeface="Segoe UI" pitchFamily="34" charset="0"/>
                </a:endParaRPr>
              </a:p>
            </p:txBody>
          </p:sp>
        </p:grpSp>
        <p:sp>
          <p:nvSpPr>
            <p:cNvPr id="188" name="TextBox 187"/>
            <p:cNvSpPr txBox="1"/>
            <p:nvPr/>
          </p:nvSpPr>
          <p:spPr>
            <a:xfrm>
              <a:off x="3146304" y="5864426"/>
              <a:ext cx="1395533" cy="343492"/>
            </a:xfrm>
            <a:prstGeom prst="rect">
              <a:avLst/>
            </a:prstGeom>
            <a:noFill/>
          </p:spPr>
          <p:txBody>
            <a:bodyPr wrap="square" rtlCol="0">
              <a:spAutoFit/>
            </a:bodyPr>
            <a:lstStyle/>
            <a:p>
              <a:pPr algn="ctr"/>
              <a:r>
                <a:rPr lang="en-US" sz="1632" b="1" i="1" dirty="0" smtClean="0">
                  <a:solidFill>
                    <a:srgbClr val="FFFFFF"/>
                  </a:solidFill>
                  <a:ea typeface="Segoe UI" pitchFamily="34" charset="0"/>
                  <a:cs typeface="Segoe UI" pitchFamily="34" charset="0"/>
                </a:rPr>
                <a:t>VM Images </a:t>
              </a:r>
              <a:endParaRPr lang="en-US" sz="1224" b="1" i="1" dirty="0">
                <a:solidFill>
                  <a:srgbClr val="FFFFFF"/>
                </a:solidFill>
                <a:ea typeface="Segoe UI" pitchFamily="34" charset="0"/>
                <a:cs typeface="Segoe UI" pitchFamily="34" charset="0"/>
              </a:endParaRPr>
            </a:p>
          </p:txBody>
        </p:sp>
        <p:sp>
          <p:nvSpPr>
            <p:cNvPr id="185" name="Rectangle 184"/>
            <p:cNvSpPr/>
            <p:nvPr/>
          </p:nvSpPr>
          <p:spPr>
            <a:xfrm>
              <a:off x="3471132" y="5491390"/>
              <a:ext cx="808038" cy="279778"/>
            </a:xfrm>
            <a:prstGeom prst="rect">
              <a:avLst/>
            </a:prstGeom>
            <a:ln>
              <a:headEnd type="none" w="lg" len="lg"/>
              <a:tailEnd type="stealth" w="lg" len="lg"/>
            </a:ln>
          </p:spPr>
          <p:style>
            <a:lnRef idx="0">
              <a:schemeClr val="dk1"/>
            </a:lnRef>
            <a:fillRef idx="3">
              <a:schemeClr val="dk1"/>
            </a:fillRef>
            <a:effectRef idx="3">
              <a:schemeClr val="dk1"/>
            </a:effectRef>
            <a:fontRef idx="minor">
              <a:schemeClr val="lt1"/>
            </a:fontRef>
          </p:style>
          <p:txBody>
            <a:bodyPr wrap="none" rtlCol="0" anchor="ctr">
              <a:noAutofit/>
            </a:bodyPr>
            <a:lstStyle/>
            <a:p>
              <a:pPr algn="ctr"/>
              <a:endParaRPr lang="en-US" sz="1836" dirty="0">
                <a:solidFill>
                  <a:srgbClr val="FFFFFF"/>
                </a:solidFill>
                <a:ea typeface="Segoe UI" pitchFamily="34" charset="0"/>
                <a:cs typeface="Segoe UI" pitchFamily="34" charset="0"/>
              </a:endParaRPr>
            </a:p>
          </p:txBody>
        </p:sp>
        <p:sp>
          <p:nvSpPr>
            <p:cNvPr id="184" name="Rectangle 183"/>
            <p:cNvSpPr/>
            <p:nvPr/>
          </p:nvSpPr>
          <p:spPr>
            <a:xfrm>
              <a:off x="3408975" y="5398131"/>
              <a:ext cx="808038" cy="279778"/>
            </a:xfrm>
            <a:prstGeom prst="rect">
              <a:avLst/>
            </a:prstGeom>
            <a:ln>
              <a:headEnd type="none" w="lg" len="lg"/>
              <a:tailEnd type="stealth" w="lg" len="lg"/>
            </a:ln>
          </p:spPr>
          <p:style>
            <a:lnRef idx="0">
              <a:schemeClr val="dk1"/>
            </a:lnRef>
            <a:fillRef idx="3">
              <a:schemeClr val="dk1"/>
            </a:fillRef>
            <a:effectRef idx="3">
              <a:schemeClr val="dk1"/>
            </a:effectRef>
            <a:fontRef idx="minor">
              <a:schemeClr val="lt1"/>
            </a:fontRef>
          </p:style>
          <p:txBody>
            <a:bodyPr wrap="none" rtlCol="0" anchor="ctr">
              <a:noAutofit/>
            </a:bodyPr>
            <a:lstStyle/>
            <a:p>
              <a:pPr algn="ctr"/>
              <a:endParaRPr lang="en-US" sz="1836" dirty="0">
                <a:solidFill>
                  <a:srgbClr val="FFFFFF"/>
                </a:solidFill>
                <a:ea typeface="Segoe UI" pitchFamily="34" charset="0"/>
                <a:cs typeface="Segoe UI" pitchFamily="34" charset="0"/>
              </a:endParaRPr>
            </a:p>
          </p:txBody>
        </p:sp>
        <p:sp>
          <p:nvSpPr>
            <p:cNvPr id="182" name="Rectangle 181"/>
            <p:cNvSpPr/>
            <p:nvPr/>
          </p:nvSpPr>
          <p:spPr>
            <a:xfrm>
              <a:off x="3346818" y="5304872"/>
              <a:ext cx="808038" cy="279778"/>
            </a:xfrm>
            <a:prstGeom prst="rect">
              <a:avLst/>
            </a:prstGeom>
            <a:ln>
              <a:headEnd type="none" w="lg" len="lg"/>
              <a:tailEnd type="stealth" w="lg" len="lg"/>
            </a:ln>
          </p:spPr>
          <p:style>
            <a:lnRef idx="0">
              <a:schemeClr val="dk1"/>
            </a:lnRef>
            <a:fillRef idx="3">
              <a:schemeClr val="dk1"/>
            </a:fillRef>
            <a:effectRef idx="3">
              <a:schemeClr val="dk1"/>
            </a:effectRef>
            <a:fontRef idx="minor">
              <a:schemeClr val="lt1"/>
            </a:fontRef>
          </p:style>
          <p:txBody>
            <a:bodyPr wrap="none" rtlCol="0" anchor="ctr">
              <a:noAutofit/>
            </a:bodyPr>
            <a:lstStyle/>
            <a:p>
              <a:pPr algn="ctr"/>
              <a:endParaRPr lang="en-US" sz="1836" dirty="0">
                <a:solidFill>
                  <a:srgbClr val="FFFFFF"/>
                </a:solidFill>
                <a:ea typeface="Segoe UI" pitchFamily="34" charset="0"/>
                <a:cs typeface="Segoe UI" pitchFamily="34" charset="0"/>
              </a:endParaRPr>
            </a:p>
          </p:txBody>
        </p:sp>
        <p:grpSp>
          <p:nvGrpSpPr>
            <p:cNvPr id="112" name="Group 111"/>
            <p:cNvGrpSpPr/>
            <p:nvPr/>
          </p:nvGrpSpPr>
          <p:grpSpPr>
            <a:xfrm>
              <a:off x="3860189" y="3382003"/>
              <a:ext cx="1367448" cy="844369"/>
              <a:chOff x="1692744" y="3283286"/>
              <a:chExt cx="1367448" cy="844369"/>
            </a:xfrm>
          </p:grpSpPr>
          <p:sp>
            <p:nvSpPr>
              <p:cNvPr id="113" name="Rectangle 112"/>
              <p:cNvSpPr/>
              <p:nvPr/>
            </p:nvSpPr>
            <p:spPr>
              <a:xfrm>
                <a:off x="1692744" y="3283286"/>
                <a:ext cx="1367448" cy="839334"/>
              </a:xfrm>
              <a:prstGeom prst="rect">
                <a:avLst/>
              </a:prstGeom>
              <a:ln>
                <a:headEnd type="none" w="lg" len="lg"/>
                <a:tailEnd type="stealth" w="lg" len="lg"/>
              </a:ln>
            </p:spPr>
            <p:style>
              <a:lnRef idx="1">
                <a:schemeClr val="accent6"/>
              </a:lnRef>
              <a:fillRef idx="2">
                <a:schemeClr val="accent6"/>
              </a:fillRef>
              <a:effectRef idx="1">
                <a:schemeClr val="accent6"/>
              </a:effectRef>
              <a:fontRef idx="minor">
                <a:schemeClr val="dk1"/>
              </a:fontRef>
            </p:style>
            <p:txBody>
              <a:bodyPr wrap="none" rtlCol="0" anchor="ctr">
                <a:noAutofit/>
              </a:bodyPr>
              <a:lstStyle/>
              <a:p>
                <a:pPr algn="ctr"/>
                <a:endParaRPr lang="en-US" sz="1836" dirty="0">
                  <a:solidFill>
                    <a:srgbClr val="000000"/>
                  </a:solidFill>
                  <a:ea typeface="Segoe UI" pitchFamily="34" charset="0"/>
                  <a:cs typeface="Segoe UI" pitchFamily="34" charset="0"/>
                </a:endParaRPr>
              </a:p>
            </p:txBody>
          </p:sp>
          <p:sp>
            <p:nvSpPr>
              <p:cNvPr id="114" name="TextBox 113"/>
              <p:cNvSpPr txBox="1"/>
              <p:nvPr/>
            </p:nvSpPr>
            <p:spPr>
              <a:xfrm>
                <a:off x="1692744" y="3777325"/>
                <a:ext cx="1367448" cy="350330"/>
              </a:xfrm>
              <a:prstGeom prst="rect">
                <a:avLst/>
              </a:prstGeom>
              <a:noFill/>
            </p:spPr>
            <p:txBody>
              <a:bodyPr wrap="square" rtlCol="0">
                <a:spAutoFit/>
              </a:bodyPr>
              <a:lstStyle/>
              <a:p>
                <a:pPr algn="ctr"/>
                <a:r>
                  <a:rPr lang="en-US" sz="1632" b="1" dirty="0" smtClean="0">
                    <a:solidFill>
                      <a:srgbClr val="000000">
                        <a:lumMod val="50000"/>
                      </a:srgbClr>
                    </a:solidFill>
                    <a:ea typeface="Segoe UI" pitchFamily="34" charset="0"/>
                    <a:cs typeface="Segoe UI" pitchFamily="34" charset="0"/>
                  </a:rPr>
                  <a:t>VM</a:t>
                </a:r>
                <a:endParaRPr lang="en-US" sz="1224" b="1" dirty="0">
                  <a:solidFill>
                    <a:srgbClr val="000000">
                      <a:lumMod val="50000"/>
                    </a:srgbClr>
                  </a:solidFill>
                  <a:ea typeface="Segoe UI" pitchFamily="34" charset="0"/>
                  <a:cs typeface="Segoe UI" pitchFamily="34" charset="0"/>
                </a:endParaRPr>
              </a:p>
            </p:txBody>
          </p:sp>
        </p:grpSp>
        <p:sp>
          <p:nvSpPr>
            <p:cNvPr id="14" name="Freeform 13"/>
            <p:cNvSpPr/>
            <p:nvPr/>
          </p:nvSpPr>
          <p:spPr bwMode="auto">
            <a:xfrm>
              <a:off x="4043688" y="4229100"/>
              <a:ext cx="471162" cy="947434"/>
            </a:xfrm>
            <a:custGeom>
              <a:avLst/>
              <a:gdLst>
                <a:gd name="connsiteX0" fmla="*/ 93972 w 471162"/>
                <a:gd name="connsiteY0" fmla="*/ 1005840 h 1005840"/>
                <a:gd name="connsiteX1" fmla="*/ 25392 w 471162"/>
                <a:gd name="connsiteY1" fmla="*/ 422910 h 1005840"/>
                <a:gd name="connsiteX2" fmla="*/ 471162 w 471162"/>
                <a:gd name="connsiteY2" fmla="*/ 0 h 1005840"/>
              </a:gdLst>
              <a:ahLst/>
              <a:cxnLst>
                <a:cxn ang="0">
                  <a:pos x="connsiteX0" y="connsiteY0"/>
                </a:cxn>
                <a:cxn ang="0">
                  <a:pos x="connsiteX1" y="connsiteY1"/>
                </a:cxn>
                <a:cxn ang="0">
                  <a:pos x="connsiteX2" y="connsiteY2"/>
                </a:cxn>
              </a:cxnLst>
              <a:rect l="l" t="t" r="r" b="b"/>
              <a:pathLst>
                <a:path w="471162" h="1005840">
                  <a:moveTo>
                    <a:pt x="93972" y="1005840"/>
                  </a:moveTo>
                  <a:cubicBezTo>
                    <a:pt x="28249" y="798195"/>
                    <a:pt x="-37473" y="590550"/>
                    <a:pt x="25392" y="422910"/>
                  </a:cubicBezTo>
                  <a:cubicBezTo>
                    <a:pt x="88257" y="255270"/>
                    <a:pt x="279709" y="127635"/>
                    <a:pt x="471162" y="0"/>
                  </a:cubicBezTo>
                </a:path>
              </a:pathLst>
            </a:custGeom>
            <a:noFill/>
            <a:ln w="19050">
              <a:solidFill>
                <a:schemeClr val="accent6"/>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a typeface="Segoe UI" pitchFamily="34" charset="0"/>
                <a:cs typeface="Segoe UI" pitchFamily="34" charset="0"/>
              </a:endParaRPr>
            </a:p>
          </p:txBody>
        </p:sp>
        <p:sp>
          <p:nvSpPr>
            <p:cNvPr id="116" name="Freeform 115"/>
            <p:cNvSpPr/>
            <p:nvPr/>
          </p:nvSpPr>
          <p:spPr bwMode="auto">
            <a:xfrm flipH="1">
              <a:off x="3190347" y="4232594"/>
              <a:ext cx="471162" cy="947434"/>
            </a:xfrm>
            <a:custGeom>
              <a:avLst/>
              <a:gdLst>
                <a:gd name="connsiteX0" fmla="*/ 93972 w 471162"/>
                <a:gd name="connsiteY0" fmla="*/ 1005840 h 1005840"/>
                <a:gd name="connsiteX1" fmla="*/ 25392 w 471162"/>
                <a:gd name="connsiteY1" fmla="*/ 422910 h 1005840"/>
                <a:gd name="connsiteX2" fmla="*/ 471162 w 471162"/>
                <a:gd name="connsiteY2" fmla="*/ 0 h 1005840"/>
              </a:gdLst>
              <a:ahLst/>
              <a:cxnLst>
                <a:cxn ang="0">
                  <a:pos x="connsiteX0" y="connsiteY0"/>
                </a:cxn>
                <a:cxn ang="0">
                  <a:pos x="connsiteX1" y="connsiteY1"/>
                </a:cxn>
                <a:cxn ang="0">
                  <a:pos x="connsiteX2" y="connsiteY2"/>
                </a:cxn>
              </a:cxnLst>
              <a:rect l="l" t="t" r="r" b="b"/>
              <a:pathLst>
                <a:path w="471162" h="1005840">
                  <a:moveTo>
                    <a:pt x="93972" y="1005840"/>
                  </a:moveTo>
                  <a:cubicBezTo>
                    <a:pt x="28249" y="798195"/>
                    <a:pt x="-37473" y="590550"/>
                    <a:pt x="25392" y="422910"/>
                  </a:cubicBezTo>
                  <a:cubicBezTo>
                    <a:pt x="88257" y="255270"/>
                    <a:pt x="279709" y="127635"/>
                    <a:pt x="471162" y="0"/>
                  </a:cubicBezTo>
                </a:path>
              </a:pathLst>
            </a:custGeom>
            <a:noFill/>
            <a:ln w="19050">
              <a:solidFill>
                <a:schemeClr val="accent6"/>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a typeface="Segoe UI" pitchFamily="34" charset="0"/>
                <a:cs typeface="Segoe UI" pitchFamily="34" charset="0"/>
              </a:endParaRPr>
            </a:p>
          </p:txBody>
        </p:sp>
      </p:grpSp>
      <p:grpSp>
        <p:nvGrpSpPr>
          <p:cNvPr id="3" name="Group 2"/>
          <p:cNvGrpSpPr/>
          <p:nvPr/>
        </p:nvGrpSpPr>
        <p:grpSpPr>
          <a:xfrm>
            <a:off x="347410" y="3792688"/>
            <a:ext cx="2361403" cy="1584030"/>
            <a:chOff x="347410" y="3388447"/>
            <a:chExt cx="2361403" cy="1584030"/>
          </a:xfrm>
        </p:grpSpPr>
        <p:pic>
          <p:nvPicPr>
            <p:cNvPr id="117" name="Picture 116" descr="4.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347410" y="3388447"/>
              <a:ext cx="533795" cy="789966"/>
            </a:xfrm>
            <a:prstGeom prst="rect">
              <a:avLst/>
            </a:prstGeom>
          </p:spPr>
        </p:pic>
        <p:sp>
          <p:nvSpPr>
            <p:cNvPr id="16" name="Right Arrow 15"/>
            <p:cNvSpPr/>
            <p:nvPr/>
          </p:nvSpPr>
          <p:spPr bwMode="auto">
            <a:xfrm>
              <a:off x="1014943" y="3615644"/>
              <a:ext cx="1302634" cy="412613"/>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8" name="TextBox 17"/>
            <p:cNvSpPr txBox="1"/>
            <p:nvPr/>
          </p:nvSpPr>
          <p:spPr>
            <a:xfrm>
              <a:off x="522952" y="4178413"/>
              <a:ext cx="2185861" cy="794064"/>
            </a:xfrm>
            <a:prstGeom prst="rect">
              <a:avLst/>
            </a:prstGeom>
            <a:noFill/>
          </p:spPr>
          <p:txBody>
            <a:bodyPr wrap="square" lIns="182880" tIns="146304" rIns="182880" bIns="146304" rtlCol="0">
              <a:spAutoFit/>
            </a:bodyPr>
            <a:lstStyle/>
            <a:p>
              <a:pPr algn="ctr">
                <a:lnSpc>
                  <a:spcPct val="90000"/>
                </a:lnSpc>
                <a:spcAft>
                  <a:spcPts val="600"/>
                </a:spcAft>
              </a:pPr>
              <a:r>
                <a:rPr lang="en-US" b="1" i="1" dirty="0" smtClean="0">
                  <a:solidFill>
                    <a:srgbClr val="FFFF00"/>
                  </a:solidFill>
                </a:rPr>
                <a:t>Create and use virtual machines</a:t>
              </a:r>
            </a:p>
          </p:txBody>
        </p:sp>
      </p:grpSp>
      <p:grpSp>
        <p:nvGrpSpPr>
          <p:cNvPr id="6" name="Group 5"/>
          <p:cNvGrpSpPr/>
          <p:nvPr/>
        </p:nvGrpSpPr>
        <p:grpSpPr>
          <a:xfrm>
            <a:off x="9963302" y="3746931"/>
            <a:ext cx="2291810" cy="1693341"/>
            <a:chOff x="9963302" y="3342690"/>
            <a:chExt cx="2291810" cy="1693341"/>
          </a:xfrm>
        </p:grpSpPr>
        <p:pic>
          <p:nvPicPr>
            <p:cNvPr id="118" name="Picture 117" descr="9.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732975" y="3342690"/>
              <a:ext cx="522137" cy="789966"/>
            </a:xfrm>
            <a:prstGeom prst="rect">
              <a:avLst/>
            </a:prstGeom>
          </p:spPr>
        </p:pic>
        <p:sp>
          <p:nvSpPr>
            <p:cNvPr id="121" name="TextBox 120"/>
            <p:cNvSpPr txBox="1"/>
            <p:nvPr/>
          </p:nvSpPr>
          <p:spPr>
            <a:xfrm>
              <a:off x="9963302" y="4241967"/>
              <a:ext cx="2185861" cy="794064"/>
            </a:xfrm>
            <a:prstGeom prst="rect">
              <a:avLst/>
            </a:prstGeom>
            <a:noFill/>
          </p:spPr>
          <p:txBody>
            <a:bodyPr wrap="square" lIns="182880" tIns="146304" rIns="182880" bIns="146304" rtlCol="0">
              <a:spAutoFit/>
            </a:bodyPr>
            <a:lstStyle/>
            <a:p>
              <a:pPr algn="ctr">
                <a:lnSpc>
                  <a:spcPct val="90000"/>
                </a:lnSpc>
                <a:spcAft>
                  <a:spcPts val="600"/>
                </a:spcAft>
              </a:pPr>
              <a:r>
                <a:rPr lang="en-US" b="1" i="1" dirty="0" smtClean="0">
                  <a:solidFill>
                    <a:srgbClr val="FFFF00"/>
                  </a:solidFill>
                </a:rPr>
                <a:t>Provide applications</a:t>
              </a:r>
            </a:p>
          </p:txBody>
        </p:sp>
        <p:sp>
          <p:nvSpPr>
            <p:cNvPr id="122" name="Right Arrow 121"/>
            <p:cNvSpPr/>
            <p:nvPr/>
          </p:nvSpPr>
          <p:spPr bwMode="auto">
            <a:xfrm flipH="1">
              <a:off x="10260561" y="3570703"/>
              <a:ext cx="1302634" cy="412613"/>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Tree>
    <p:extLst>
      <p:ext uri="{BB962C8B-B14F-4D97-AF65-F5344CB8AC3E}">
        <p14:creationId xmlns:p14="http://schemas.microsoft.com/office/powerpoint/2010/main" val="5781201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948" y="233150"/>
            <a:ext cx="11370961" cy="1017048"/>
          </a:xfrm>
        </p:spPr>
        <p:txBody>
          <a:bodyPr/>
          <a:lstStyle/>
          <a:p>
            <a:r>
              <a:rPr lang="en-US" dirty="0" smtClean="0"/>
              <a:t>Why IaaS is More Important Than PaaS</a:t>
            </a:r>
            <a:br>
              <a:rPr lang="en-US" dirty="0" smtClean="0"/>
            </a:br>
            <a:r>
              <a:rPr lang="en-US" sz="3200" dirty="0">
                <a:solidFill>
                  <a:schemeClr val="tx1"/>
                </a:solidFill>
              </a:rPr>
              <a:t>An aside</a:t>
            </a:r>
          </a:p>
        </p:txBody>
      </p:sp>
      <p:sp>
        <p:nvSpPr>
          <p:cNvPr id="53" name="Rectangle 52"/>
          <p:cNvSpPr/>
          <p:nvPr/>
        </p:nvSpPr>
        <p:spPr bwMode="auto">
          <a:xfrm>
            <a:off x="4632580" y="2349557"/>
            <a:ext cx="4169200" cy="3698026"/>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solidFill>
                <a:srgbClr val="FFFFFF"/>
              </a:solidFill>
            </a:endParaRPr>
          </a:p>
        </p:txBody>
      </p:sp>
      <p:sp>
        <p:nvSpPr>
          <p:cNvPr id="54" name="TextBox 53"/>
          <p:cNvSpPr txBox="1"/>
          <p:nvPr/>
        </p:nvSpPr>
        <p:spPr>
          <a:xfrm>
            <a:off x="4632580" y="1950829"/>
            <a:ext cx="2119241" cy="288137"/>
          </a:xfrm>
          <a:prstGeom prst="rect">
            <a:avLst/>
          </a:prstGeom>
          <a:noFill/>
        </p:spPr>
        <p:txBody>
          <a:bodyPr wrap="square" lIns="0" tIns="0" rIns="0" bIns="0" rtlCol="0">
            <a:spAutoFit/>
          </a:bodyPr>
          <a:lstStyle/>
          <a:p>
            <a:pPr algn="ctr"/>
            <a:r>
              <a:rPr lang="en-US" sz="1836" b="1" dirty="0">
                <a:solidFill>
                  <a:srgbClr val="FFFFFF"/>
                </a:solidFill>
              </a:rPr>
              <a:t>IaaS</a:t>
            </a:r>
          </a:p>
        </p:txBody>
      </p:sp>
      <p:sp>
        <p:nvSpPr>
          <p:cNvPr id="57" name="TextBox 56"/>
          <p:cNvSpPr txBox="1"/>
          <p:nvPr/>
        </p:nvSpPr>
        <p:spPr>
          <a:xfrm>
            <a:off x="6767138" y="1950828"/>
            <a:ext cx="2042596" cy="288137"/>
          </a:xfrm>
          <a:prstGeom prst="rect">
            <a:avLst/>
          </a:prstGeom>
          <a:noFill/>
        </p:spPr>
        <p:txBody>
          <a:bodyPr wrap="square" lIns="0" tIns="0" rIns="0" bIns="0" rtlCol="0">
            <a:spAutoFit/>
          </a:bodyPr>
          <a:lstStyle/>
          <a:p>
            <a:pPr algn="ctr"/>
            <a:r>
              <a:rPr lang="en-US" sz="1836" b="1" dirty="0">
                <a:solidFill>
                  <a:srgbClr val="FFFFFF"/>
                </a:solidFill>
              </a:rPr>
              <a:t>PaaS</a:t>
            </a:r>
          </a:p>
        </p:txBody>
      </p:sp>
      <p:cxnSp>
        <p:nvCxnSpPr>
          <p:cNvPr id="58" name="Straight Connector 57"/>
          <p:cNvCxnSpPr>
            <a:endCxn id="53" idx="2"/>
          </p:cNvCxnSpPr>
          <p:nvPr/>
        </p:nvCxnSpPr>
        <p:spPr>
          <a:xfrm flipH="1">
            <a:off x="6717180" y="2384151"/>
            <a:ext cx="23830" cy="366343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1189038" y="5582470"/>
            <a:ext cx="7632558" cy="353192"/>
            <a:chOff x="2963304" y="4215397"/>
            <a:chExt cx="7483579" cy="346297"/>
          </a:xfrm>
        </p:grpSpPr>
        <p:sp>
          <p:nvSpPr>
            <p:cNvPr id="61" name="TextBox 60"/>
            <p:cNvSpPr txBox="1"/>
            <p:nvPr/>
          </p:nvSpPr>
          <p:spPr>
            <a:xfrm>
              <a:off x="2963304" y="4215397"/>
              <a:ext cx="3117349" cy="271592"/>
            </a:xfrm>
            <a:prstGeom prst="rect">
              <a:avLst/>
            </a:prstGeom>
            <a:noFill/>
          </p:spPr>
          <p:txBody>
            <a:bodyPr wrap="square" lIns="0" tIns="0" rIns="0" bIns="0" rtlCol="0">
              <a:spAutoFit/>
            </a:bodyPr>
            <a:lstStyle/>
            <a:p>
              <a:pPr algn="r"/>
              <a:r>
                <a:rPr lang="en-US" b="1" dirty="0" smtClean="0">
                  <a:solidFill>
                    <a:srgbClr val="FFFFFF"/>
                  </a:solidFill>
                </a:rPr>
                <a:t>Support disaster recovery</a:t>
              </a:r>
              <a:endParaRPr lang="en-US" b="1" dirty="0">
                <a:solidFill>
                  <a:srgbClr val="FFFFFF"/>
                </a:solidFill>
              </a:endParaRPr>
            </a:p>
          </p:txBody>
        </p:sp>
        <p:sp>
          <p:nvSpPr>
            <p:cNvPr id="62" name="TextBox 61"/>
            <p:cNvSpPr txBox="1"/>
            <p:nvPr/>
          </p:nvSpPr>
          <p:spPr>
            <a:xfrm>
              <a:off x="6331980" y="4247762"/>
              <a:ext cx="2054510" cy="313932"/>
            </a:xfrm>
            <a:prstGeom prst="rect">
              <a:avLst/>
            </a:prstGeom>
            <a:noFill/>
          </p:spPr>
          <p:txBody>
            <a:bodyPr wrap="square" lIns="0" tIns="0" rIns="0" bIns="0" rtlCol="0">
              <a:spAutoFit/>
            </a:bodyPr>
            <a:lstStyle/>
            <a:p>
              <a:pPr algn="ctr"/>
              <a:r>
                <a:rPr lang="en-US" sz="2040" b="1" i="1" dirty="0">
                  <a:solidFill>
                    <a:srgbClr val="FFFFFF"/>
                  </a:solidFill>
                </a:rPr>
                <a:t>Yes</a:t>
              </a:r>
            </a:p>
          </p:txBody>
        </p:sp>
        <p:sp>
          <p:nvSpPr>
            <p:cNvPr id="63" name="TextBox 62"/>
            <p:cNvSpPr txBox="1"/>
            <p:nvPr/>
          </p:nvSpPr>
          <p:spPr>
            <a:xfrm>
              <a:off x="8392373" y="4240144"/>
              <a:ext cx="2054510" cy="313932"/>
            </a:xfrm>
            <a:prstGeom prst="rect">
              <a:avLst/>
            </a:prstGeom>
            <a:noFill/>
          </p:spPr>
          <p:txBody>
            <a:bodyPr wrap="square" lIns="0" tIns="0" rIns="0" bIns="0" rtlCol="0">
              <a:spAutoFit/>
            </a:bodyPr>
            <a:lstStyle/>
            <a:p>
              <a:pPr algn="ctr"/>
              <a:r>
                <a:rPr lang="en-US" sz="2040" b="1" i="1" dirty="0" smtClean="0">
                  <a:solidFill>
                    <a:srgbClr val="FFFFFF"/>
                  </a:solidFill>
                </a:rPr>
                <a:t>No</a:t>
              </a:r>
              <a:endParaRPr lang="en-US" sz="2040" b="1" i="1" dirty="0">
                <a:solidFill>
                  <a:srgbClr val="FFFFFF"/>
                </a:solidFill>
              </a:endParaRPr>
            </a:p>
          </p:txBody>
        </p:sp>
      </p:grpSp>
      <p:grpSp>
        <p:nvGrpSpPr>
          <p:cNvPr id="64" name="Group 63"/>
          <p:cNvGrpSpPr/>
          <p:nvPr/>
        </p:nvGrpSpPr>
        <p:grpSpPr>
          <a:xfrm>
            <a:off x="1417637" y="3573462"/>
            <a:ext cx="7399523" cy="553998"/>
            <a:chOff x="3187441" y="4730672"/>
            <a:chExt cx="7255093" cy="543184"/>
          </a:xfrm>
        </p:grpSpPr>
        <p:sp>
          <p:nvSpPr>
            <p:cNvPr id="65" name="TextBox 64"/>
            <p:cNvSpPr txBox="1"/>
            <p:nvPr/>
          </p:nvSpPr>
          <p:spPr>
            <a:xfrm>
              <a:off x="6355059" y="4877523"/>
              <a:ext cx="2035629" cy="313932"/>
            </a:xfrm>
            <a:prstGeom prst="rect">
              <a:avLst/>
            </a:prstGeom>
            <a:noFill/>
          </p:spPr>
          <p:txBody>
            <a:bodyPr wrap="square" lIns="0" tIns="0" rIns="0" bIns="0" rtlCol="0">
              <a:spAutoFit/>
            </a:bodyPr>
            <a:lstStyle/>
            <a:p>
              <a:pPr algn="ctr"/>
              <a:r>
                <a:rPr lang="en-US" sz="2040" b="1" i="1" dirty="0">
                  <a:solidFill>
                    <a:srgbClr val="FFFFFF"/>
                  </a:solidFill>
                </a:rPr>
                <a:t>Yes</a:t>
              </a:r>
            </a:p>
          </p:txBody>
        </p:sp>
        <p:sp>
          <p:nvSpPr>
            <p:cNvPr id="66" name="TextBox 65"/>
            <p:cNvSpPr txBox="1"/>
            <p:nvPr/>
          </p:nvSpPr>
          <p:spPr>
            <a:xfrm>
              <a:off x="3187441" y="4730672"/>
              <a:ext cx="2921362" cy="543184"/>
            </a:xfrm>
            <a:prstGeom prst="rect">
              <a:avLst/>
            </a:prstGeom>
            <a:noFill/>
          </p:spPr>
          <p:txBody>
            <a:bodyPr wrap="square" lIns="0" tIns="0" rIns="0" bIns="0" rtlCol="0">
              <a:spAutoFit/>
            </a:bodyPr>
            <a:lstStyle/>
            <a:p>
              <a:pPr algn="r"/>
              <a:r>
                <a:rPr lang="en-US" b="1" dirty="0" smtClean="0">
                  <a:solidFill>
                    <a:srgbClr val="FFFFFF"/>
                  </a:solidFill>
                </a:rPr>
                <a:t>Run on-premises packaged or custom applications</a:t>
              </a:r>
              <a:endParaRPr lang="en-US" b="1" dirty="0">
                <a:solidFill>
                  <a:srgbClr val="FFFFFF"/>
                </a:solidFill>
              </a:endParaRPr>
            </a:p>
          </p:txBody>
        </p:sp>
        <p:sp>
          <p:nvSpPr>
            <p:cNvPr id="67" name="TextBox 66"/>
            <p:cNvSpPr txBox="1"/>
            <p:nvPr/>
          </p:nvSpPr>
          <p:spPr>
            <a:xfrm>
              <a:off x="8406905" y="4877523"/>
              <a:ext cx="2035629" cy="313932"/>
            </a:xfrm>
            <a:prstGeom prst="rect">
              <a:avLst/>
            </a:prstGeom>
            <a:noFill/>
          </p:spPr>
          <p:txBody>
            <a:bodyPr wrap="square" lIns="0" tIns="0" rIns="0" bIns="0" rtlCol="0">
              <a:spAutoFit/>
            </a:bodyPr>
            <a:lstStyle/>
            <a:p>
              <a:pPr algn="ctr"/>
              <a:r>
                <a:rPr lang="en-US" sz="2040" b="1" i="1" dirty="0">
                  <a:solidFill>
                    <a:srgbClr val="FFFFFF"/>
                  </a:solidFill>
                </a:rPr>
                <a:t>No</a:t>
              </a:r>
            </a:p>
          </p:txBody>
        </p:sp>
      </p:grpSp>
      <p:grpSp>
        <p:nvGrpSpPr>
          <p:cNvPr id="68" name="Group 67"/>
          <p:cNvGrpSpPr/>
          <p:nvPr/>
        </p:nvGrpSpPr>
        <p:grpSpPr>
          <a:xfrm>
            <a:off x="1820228" y="4238664"/>
            <a:ext cx="7009057" cy="553998"/>
            <a:chOff x="3582174" y="2958689"/>
            <a:chExt cx="6872248" cy="543184"/>
          </a:xfrm>
        </p:grpSpPr>
        <p:sp>
          <p:nvSpPr>
            <p:cNvPr id="69" name="TextBox 68"/>
            <p:cNvSpPr txBox="1"/>
            <p:nvPr/>
          </p:nvSpPr>
          <p:spPr>
            <a:xfrm>
              <a:off x="3582174" y="2958689"/>
              <a:ext cx="2520794" cy="543184"/>
            </a:xfrm>
            <a:prstGeom prst="rect">
              <a:avLst/>
            </a:prstGeom>
            <a:noFill/>
          </p:spPr>
          <p:txBody>
            <a:bodyPr wrap="square" lIns="0" tIns="0" rIns="0" bIns="0" rtlCol="0">
              <a:spAutoFit/>
            </a:bodyPr>
            <a:lstStyle/>
            <a:p>
              <a:pPr algn="r"/>
              <a:r>
                <a:rPr lang="en-US" b="1" dirty="0" smtClean="0">
                  <a:solidFill>
                    <a:srgbClr val="FFFFFF"/>
                  </a:solidFill>
                </a:rPr>
                <a:t>Run </a:t>
              </a:r>
              <a:r>
                <a:rPr lang="en-US" b="1" dirty="0">
                  <a:solidFill>
                    <a:srgbClr val="FFFFFF"/>
                  </a:solidFill>
                </a:rPr>
                <a:t>a </a:t>
              </a:r>
              <a:r>
                <a:rPr lang="en-US" b="1" dirty="0" smtClean="0">
                  <a:solidFill>
                    <a:srgbClr val="FFFFFF"/>
                  </a:solidFill>
                </a:rPr>
                <a:t>standard</a:t>
              </a:r>
              <a:endParaRPr lang="en-US" b="1" dirty="0">
                <a:solidFill>
                  <a:srgbClr val="FFFFFF"/>
                </a:solidFill>
              </a:endParaRPr>
            </a:p>
            <a:p>
              <a:pPr algn="r"/>
              <a:r>
                <a:rPr lang="en-US" b="1" dirty="0" smtClean="0">
                  <a:solidFill>
                    <a:srgbClr val="FFFFFF"/>
                  </a:solidFill>
                </a:rPr>
                <a:t>DBMS, e.g., SQL Server</a:t>
              </a:r>
              <a:endParaRPr lang="en-US" b="1" dirty="0">
                <a:solidFill>
                  <a:srgbClr val="FFFFFF"/>
                </a:solidFill>
              </a:endParaRPr>
            </a:p>
          </p:txBody>
        </p:sp>
        <p:sp>
          <p:nvSpPr>
            <p:cNvPr id="70" name="TextBox 69"/>
            <p:cNvSpPr txBox="1"/>
            <p:nvPr/>
          </p:nvSpPr>
          <p:spPr>
            <a:xfrm>
              <a:off x="6352369" y="3081168"/>
              <a:ext cx="2041066" cy="313932"/>
            </a:xfrm>
            <a:prstGeom prst="rect">
              <a:avLst/>
            </a:prstGeom>
            <a:noFill/>
          </p:spPr>
          <p:txBody>
            <a:bodyPr wrap="square" lIns="0" tIns="0" rIns="0" bIns="0" rtlCol="0">
              <a:spAutoFit/>
            </a:bodyPr>
            <a:lstStyle/>
            <a:p>
              <a:pPr algn="ctr"/>
              <a:r>
                <a:rPr lang="en-US" sz="2040" b="1" i="1" dirty="0">
                  <a:solidFill>
                    <a:srgbClr val="FFFFFF"/>
                  </a:solidFill>
                </a:rPr>
                <a:t>Yes</a:t>
              </a:r>
            </a:p>
          </p:txBody>
        </p:sp>
        <p:sp>
          <p:nvSpPr>
            <p:cNvPr id="71" name="TextBox 70"/>
            <p:cNvSpPr txBox="1"/>
            <p:nvPr/>
          </p:nvSpPr>
          <p:spPr>
            <a:xfrm>
              <a:off x="8413356" y="3083990"/>
              <a:ext cx="2041066" cy="313932"/>
            </a:xfrm>
            <a:prstGeom prst="rect">
              <a:avLst/>
            </a:prstGeom>
            <a:noFill/>
          </p:spPr>
          <p:txBody>
            <a:bodyPr wrap="square" lIns="0" tIns="0" rIns="0" bIns="0" rtlCol="0">
              <a:spAutoFit/>
            </a:bodyPr>
            <a:lstStyle/>
            <a:p>
              <a:pPr algn="ctr"/>
              <a:r>
                <a:rPr lang="en-US" sz="2040" b="1" i="1" dirty="0">
                  <a:solidFill>
                    <a:srgbClr val="FFFFFF"/>
                  </a:solidFill>
                </a:rPr>
                <a:t>No</a:t>
              </a:r>
            </a:p>
          </p:txBody>
        </p:sp>
      </p:grpSp>
      <p:grpSp>
        <p:nvGrpSpPr>
          <p:cNvPr id="72" name="Group 71"/>
          <p:cNvGrpSpPr/>
          <p:nvPr/>
        </p:nvGrpSpPr>
        <p:grpSpPr>
          <a:xfrm>
            <a:off x="1820228" y="3085694"/>
            <a:ext cx="6981553" cy="327605"/>
            <a:chOff x="3582174" y="2439123"/>
            <a:chExt cx="6845281" cy="321210"/>
          </a:xfrm>
        </p:grpSpPr>
        <p:sp>
          <p:nvSpPr>
            <p:cNvPr id="73" name="TextBox 72"/>
            <p:cNvSpPr txBox="1"/>
            <p:nvPr/>
          </p:nvSpPr>
          <p:spPr>
            <a:xfrm>
              <a:off x="6326079" y="2439123"/>
              <a:ext cx="2035629" cy="313932"/>
            </a:xfrm>
            <a:prstGeom prst="rect">
              <a:avLst/>
            </a:prstGeom>
            <a:noFill/>
          </p:spPr>
          <p:txBody>
            <a:bodyPr wrap="square" lIns="0" tIns="0" rIns="0" bIns="0" rtlCol="0">
              <a:spAutoFit/>
            </a:bodyPr>
            <a:lstStyle/>
            <a:p>
              <a:pPr algn="ctr"/>
              <a:r>
                <a:rPr lang="en-US" sz="2040" b="1" i="1" dirty="0">
                  <a:solidFill>
                    <a:srgbClr val="FFFFFF"/>
                  </a:solidFill>
                </a:rPr>
                <a:t>Yes</a:t>
              </a:r>
            </a:p>
          </p:txBody>
        </p:sp>
        <p:sp>
          <p:nvSpPr>
            <p:cNvPr id="74" name="TextBox 73"/>
            <p:cNvSpPr txBox="1"/>
            <p:nvPr/>
          </p:nvSpPr>
          <p:spPr>
            <a:xfrm>
              <a:off x="8414178" y="2439123"/>
              <a:ext cx="2013277" cy="313932"/>
            </a:xfrm>
            <a:prstGeom prst="rect">
              <a:avLst/>
            </a:prstGeom>
            <a:noFill/>
          </p:spPr>
          <p:txBody>
            <a:bodyPr wrap="square" lIns="0" tIns="0" rIns="0" bIns="0" rtlCol="0">
              <a:spAutoFit/>
            </a:bodyPr>
            <a:lstStyle/>
            <a:p>
              <a:pPr algn="ctr"/>
              <a:r>
                <a:rPr lang="en-US" sz="2040" b="1" i="1" dirty="0" smtClean="0">
                  <a:solidFill>
                    <a:srgbClr val="FFFFFF"/>
                  </a:solidFill>
                </a:rPr>
                <a:t>Maybe</a:t>
              </a:r>
              <a:endParaRPr lang="en-US" sz="2040" b="1" i="1" dirty="0">
                <a:solidFill>
                  <a:srgbClr val="FFFFFF"/>
                </a:solidFill>
              </a:endParaRPr>
            </a:p>
          </p:txBody>
        </p:sp>
        <p:sp>
          <p:nvSpPr>
            <p:cNvPr id="75" name="TextBox 74"/>
            <p:cNvSpPr txBox="1"/>
            <p:nvPr/>
          </p:nvSpPr>
          <p:spPr>
            <a:xfrm>
              <a:off x="3582174" y="2488741"/>
              <a:ext cx="2499447" cy="271592"/>
            </a:xfrm>
            <a:prstGeom prst="rect">
              <a:avLst/>
            </a:prstGeom>
            <a:noFill/>
          </p:spPr>
          <p:txBody>
            <a:bodyPr wrap="square" lIns="0" tIns="0" rIns="0" bIns="0" rtlCol="0">
              <a:spAutoFit/>
            </a:bodyPr>
            <a:lstStyle/>
            <a:p>
              <a:pPr algn="r"/>
              <a:r>
                <a:rPr lang="en-US" b="1" dirty="0" smtClean="0">
                  <a:solidFill>
                    <a:srgbClr val="FFFFFF"/>
                  </a:solidFill>
                </a:rPr>
                <a:t>Run existing websites</a:t>
              </a:r>
              <a:endParaRPr lang="en-US" b="1" dirty="0">
                <a:solidFill>
                  <a:srgbClr val="FFFFFF"/>
                </a:solidFill>
              </a:endParaRPr>
            </a:p>
          </p:txBody>
        </p:sp>
      </p:grpSp>
      <p:cxnSp>
        <p:nvCxnSpPr>
          <p:cNvPr id="76" name="Straight Connector 75"/>
          <p:cNvCxnSpPr/>
          <p:nvPr/>
        </p:nvCxnSpPr>
        <p:spPr>
          <a:xfrm flipV="1">
            <a:off x="4632581" y="3551992"/>
            <a:ext cx="4170533" cy="864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4636434" y="4173727"/>
            <a:ext cx="4170533" cy="864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4641172" y="4786815"/>
            <a:ext cx="4170533" cy="864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4639201" y="5417198"/>
            <a:ext cx="4170533" cy="864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4650107" y="2930256"/>
            <a:ext cx="4143574" cy="864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2" name="Group 81"/>
          <p:cNvGrpSpPr/>
          <p:nvPr/>
        </p:nvGrpSpPr>
        <p:grpSpPr>
          <a:xfrm>
            <a:off x="1493838" y="4933362"/>
            <a:ext cx="7343849" cy="323978"/>
            <a:chOff x="3262154" y="3658323"/>
            <a:chExt cx="7200505" cy="317654"/>
          </a:xfrm>
        </p:grpSpPr>
        <p:sp>
          <p:nvSpPr>
            <p:cNvPr id="83" name="TextBox 82"/>
            <p:cNvSpPr txBox="1"/>
            <p:nvPr/>
          </p:nvSpPr>
          <p:spPr>
            <a:xfrm>
              <a:off x="3262154" y="3697057"/>
              <a:ext cx="2807505" cy="271592"/>
            </a:xfrm>
            <a:prstGeom prst="rect">
              <a:avLst/>
            </a:prstGeom>
            <a:noFill/>
          </p:spPr>
          <p:txBody>
            <a:bodyPr wrap="square" lIns="0" tIns="0" rIns="0" bIns="0" rtlCol="0">
              <a:spAutoFit/>
            </a:bodyPr>
            <a:lstStyle/>
            <a:p>
              <a:pPr algn="r"/>
              <a:r>
                <a:rPr lang="en-US" b="1" dirty="0" smtClean="0">
                  <a:solidFill>
                    <a:srgbClr val="FFFFFF"/>
                  </a:solidFill>
                </a:rPr>
                <a:t>Provide VMs for </a:t>
              </a:r>
              <a:r>
                <a:rPr lang="en-US" b="1" dirty="0" err="1" smtClean="0">
                  <a:solidFill>
                    <a:srgbClr val="FFFFFF"/>
                  </a:solidFill>
                </a:rPr>
                <a:t>dev</a:t>
              </a:r>
              <a:r>
                <a:rPr lang="en-US" b="1" dirty="0" smtClean="0">
                  <a:solidFill>
                    <a:srgbClr val="FFFFFF"/>
                  </a:solidFill>
                </a:rPr>
                <a:t>/test</a:t>
              </a:r>
              <a:endParaRPr lang="en-US" b="1" dirty="0">
                <a:solidFill>
                  <a:srgbClr val="FFFFFF"/>
                </a:solidFill>
              </a:endParaRPr>
            </a:p>
          </p:txBody>
        </p:sp>
        <p:sp>
          <p:nvSpPr>
            <p:cNvPr id="84" name="TextBox 83"/>
            <p:cNvSpPr txBox="1"/>
            <p:nvPr/>
          </p:nvSpPr>
          <p:spPr>
            <a:xfrm>
              <a:off x="6356816" y="3658323"/>
              <a:ext cx="2063873" cy="313932"/>
            </a:xfrm>
            <a:prstGeom prst="rect">
              <a:avLst/>
            </a:prstGeom>
            <a:noFill/>
          </p:spPr>
          <p:txBody>
            <a:bodyPr wrap="square" lIns="0" tIns="0" rIns="0" bIns="0" rtlCol="0">
              <a:spAutoFit/>
            </a:bodyPr>
            <a:lstStyle/>
            <a:p>
              <a:pPr algn="ctr"/>
              <a:r>
                <a:rPr lang="en-US" sz="2040" b="1" i="1" dirty="0">
                  <a:solidFill>
                    <a:srgbClr val="FFFFFF"/>
                  </a:solidFill>
                </a:rPr>
                <a:t>Yes</a:t>
              </a:r>
            </a:p>
          </p:txBody>
        </p:sp>
        <p:sp>
          <p:nvSpPr>
            <p:cNvPr id="85" name="TextBox 84"/>
            <p:cNvSpPr txBox="1"/>
            <p:nvPr/>
          </p:nvSpPr>
          <p:spPr>
            <a:xfrm>
              <a:off x="8398786" y="3662045"/>
              <a:ext cx="2063873" cy="313932"/>
            </a:xfrm>
            <a:prstGeom prst="rect">
              <a:avLst/>
            </a:prstGeom>
            <a:noFill/>
          </p:spPr>
          <p:txBody>
            <a:bodyPr wrap="square" lIns="0" tIns="0" rIns="0" bIns="0" rtlCol="0">
              <a:spAutoFit/>
            </a:bodyPr>
            <a:lstStyle/>
            <a:p>
              <a:pPr algn="ctr"/>
              <a:r>
                <a:rPr lang="en-US" sz="2040" b="1" i="1" dirty="0">
                  <a:solidFill>
                    <a:srgbClr val="FFFFFF"/>
                  </a:solidFill>
                </a:rPr>
                <a:t>No</a:t>
              </a:r>
            </a:p>
          </p:txBody>
        </p:sp>
      </p:grpSp>
      <p:grpSp>
        <p:nvGrpSpPr>
          <p:cNvPr id="86" name="Group 85"/>
          <p:cNvGrpSpPr/>
          <p:nvPr/>
        </p:nvGrpSpPr>
        <p:grpSpPr>
          <a:xfrm>
            <a:off x="1808028" y="2386029"/>
            <a:ext cx="6973581" cy="553998"/>
            <a:chOff x="3570212" y="1753117"/>
            <a:chExt cx="6837465" cy="543184"/>
          </a:xfrm>
        </p:grpSpPr>
        <p:sp>
          <p:nvSpPr>
            <p:cNvPr id="87" name="TextBox 86"/>
            <p:cNvSpPr txBox="1"/>
            <p:nvPr/>
          </p:nvSpPr>
          <p:spPr>
            <a:xfrm>
              <a:off x="3570212" y="1753117"/>
              <a:ext cx="2499447" cy="543184"/>
            </a:xfrm>
            <a:prstGeom prst="rect">
              <a:avLst/>
            </a:prstGeom>
            <a:noFill/>
          </p:spPr>
          <p:txBody>
            <a:bodyPr wrap="square" lIns="0" tIns="0" rIns="0" bIns="0" rtlCol="0">
              <a:spAutoFit/>
            </a:bodyPr>
            <a:lstStyle/>
            <a:p>
              <a:pPr algn="r"/>
              <a:r>
                <a:rPr lang="en-US" b="1" dirty="0" smtClean="0">
                  <a:solidFill>
                    <a:srgbClr val="FFFFFF"/>
                  </a:solidFill>
                </a:rPr>
                <a:t>Support new</a:t>
              </a:r>
              <a:endParaRPr lang="en-US" b="1" dirty="0">
                <a:solidFill>
                  <a:srgbClr val="FFFFFF"/>
                </a:solidFill>
              </a:endParaRPr>
            </a:p>
            <a:p>
              <a:pPr algn="r"/>
              <a:r>
                <a:rPr lang="en-US" b="1" dirty="0" smtClean="0">
                  <a:solidFill>
                    <a:srgbClr val="FFFFFF"/>
                  </a:solidFill>
                </a:rPr>
                <a:t>cloud-native </a:t>
              </a:r>
              <a:r>
                <a:rPr lang="en-US" b="1" dirty="0">
                  <a:solidFill>
                    <a:srgbClr val="FFFFFF"/>
                  </a:solidFill>
                </a:rPr>
                <a:t>a</a:t>
              </a:r>
              <a:r>
                <a:rPr lang="en-US" b="1" dirty="0" smtClean="0">
                  <a:solidFill>
                    <a:srgbClr val="FFFFFF"/>
                  </a:solidFill>
                </a:rPr>
                <a:t>pps</a:t>
              </a:r>
              <a:endParaRPr lang="en-US" b="1" dirty="0">
                <a:solidFill>
                  <a:srgbClr val="FFFFFF"/>
                </a:solidFill>
              </a:endParaRPr>
            </a:p>
          </p:txBody>
        </p:sp>
        <p:sp>
          <p:nvSpPr>
            <p:cNvPr id="88" name="TextBox 87"/>
            <p:cNvSpPr txBox="1"/>
            <p:nvPr/>
          </p:nvSpPr>
          <p:spPr>
            <a:xfrm>
              <a:off x="6321629" y="1867743"/>
              <a:ext cx="2071806" cy="313932"/>
            </a:xfrm>
            <a:prstGeom prst="rect">
              <a:avLst/>
            </a:prstGeom>
            <a:noFill/>
          </p:spPr>
          <p:txBody>
            <a:bodyPr wrap="square" lIns="0" tIns="0" rIns="0" bIns="0" rtlCol="0">
              <a:spAutoFit/>
            </a:bodyPr>
            <a:lstStyle/>
            <a:p>
              <a:pPr algn="ctr"/>
              <a:r>
                <a:rPr lang="en-US" sz="2040" b="1" i="1" dirty="0">
                  <a:solidFill>
                    <a:srgbClr val="FFFFFF"/>
                  </a:solidFill>
                </a:rPr>
                <a:t>Yes</a:t>
              </a:r>
            </a:p>
          </p:txBody>
        </p:sp>
        <p:sp>
          <p:nvSpPr>
            <p:cNvPr id="89" name="TextBox 88"/>
            <p:cNvSpPr txBox="1"/>
            <p:nvPr/>
          </p:nvSpPr>
          <p:spPr>
            <a:xfrm>
              <a:off x="8420690" y="1869472"/>
              <a:ext cx="1986987" cy="313932"/>
            </a:xfrm>
            <a:prstGeom prst="rect">
              <a:avLst/>
            </a:prstGeom>
            <a:noFill/>
          </p:spPr>
          <p:txBody>
            <a:bodyPr wrap="square" lIns="0" tIns="0" rIns="0" bIns="0" rtlCol="0">
              <a:spAutoFit/>
            </a:bodyPr>
            <a:lstStyle/>
            <a:p>
              <a:pPr algn="ctr"/>
              <a:r>
                <a:rPr lang="en-US" sz="2040" b="1" i="1" dirty="0">
                  <a:solidFill>
                    <a:srgbClr val="FFFFFF"/>
                  </a:solidFill>
                </a:rPr>
                <a:t>Yes</a:t>
              </a:r>
            </a:p>
          </p:txBody>
        </p:sp>
      </p:grpSp>
      <p:grpSp>
        <p:nvGrpSpPr>
          <p:cNvPr id="55" name="Group 54"/>
          <p:cNvGrpSpPr/>
          <p:nvPr/>
        </p:nvGrpSpPr>
        <p:grpSpPr>
          <a:xfrm>
            <a:off x="8993046" y="2080855"/>
            <a:ext cx="2300702" cy="1164929"/>
            <a:chOff x="8056743" y="1596948"/>
            <a:chExt cx="2255794" cy="1142191"/>
          </a:xfrm>
        </p:grpSpPr>
        <p:sp>
          <p:nvSpPr>
            <p:cNvPr id="56" name="Left Bracket 55"/>
            <p:cNvSpPr/>
            <p:nvPr/>
          </p:nvSpPr>
          <p:spPr>
            <a:xfrm>
              <a:off x="8633692" y="1596948"/>
              <a:ext cx="223713" cy="1142191"/>
            </a:xfrm>
            <a:prstGeom prst="leftBracket">
              <a:avLst>
                <a:gd name="adj" fmla="val 0"/>
              </a:avLst>
            </a:prstGeom>
            <a:ln>
              <a:solidFill>
                <a:schemeClr val="accent6"/>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36">
                <a:solidFill>
                  <a:srgbClr val="FFFFFF"/>
                </a:solidFill>
              </a:endParaRPr>
            </a:p>
          </p:txBody>
        </p:sp>
        <p:cxnSp>
          <p:nvCxnSpPr>
            <p:cNvPr id="59" name="Straight Connector 58"/>
            <p:cNvCxnSpPr/>
            <p:nvPr/>
          </p:nvCxnSpPr>
          <p:spPr>
            <a:xfrm>
              <a:off x="8056743" y="2149273"/>
              <a:ext cx="581137" cy="4966"/>
            </a:xfrm>
            <a:prstGeom prst="line">
              <a:avLst/>
            </a:prstGeom>
            <a:ln>
              <a:solidFill>
                <a:schemeClr val="accent6"/>
              </a:solidFill>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99" name="Rectangle 98"/>
            <p:cNvSpPr/>
            <p:nvPr/>
          </p:nvSpPr>
          <p:spPr>
            <a:xfrm>
              <a:off x="8797105" y="1693474"/>
              <a:ext cx="1515432" cy="921528"/>
            </a:xfrm>
            <a:prstGeom prst="rect">
              <a:avLst/>
            </a:prstGeom>
          </p:spPr>
          <p:txBody>
            <a:bodyPr wrap="square">
              <a:spAutoFit/>
            </a:bodyPr>
            <a:lstStyle/>
            <a:p>
              <a:pPr>
                <a:buClr>
                  <a:srgbClr val="800000"/>
                </a:buClr>
              </a:pPr>
              <a:r>
                <a:rPr lang="en-US" sz="1836" i="1" dirty="0" smtClean="0">
                  <a:solidFill>
                    <a:srgbClr val="FFFFFF">
                      <a:lumMod val="65000"/>
                      <a:lumOff val="35000"/>
                    </a:srgbClr>
                  </a:solidFill>
                </a:rPr>
                <a:t>Many think PaaS is much better for this</a:t>
              </a:r>
              <a:endParaRPr lang="en-US" sz="1836" i="1" dirty="0">
                <a:solidFill>
                  <a:srgbClr val="FFFFFF">
                    <a:lumMod val="65000"/>
                    <a:lumOff val="35000"/>
                  </a:srgbClr>
                </a:solidFill>
              </a:endParaRPr>
            </a:p>
          </p:txBody>
        </p:sp>
      </p:grpSp>
    </p:spTree>
    <p:extLst>
      <p:ext uri="{BB962C8B-B14F-4D97-AF65-F5344CB8AC3E}">
        <p14:creationId xmlns:p14="http://schemas.microsoft.com/office/powerpoint/2010/main" val="32713159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right)">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wipe(left)">
                                      <p:cBhvr>
                                        <p:cTn id="17" dur="500"/>
                                        <p:tgtEl>
                                          <p:spTgt spid="7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wipe(left)">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wipe(left)">
                                      <p:cBhvr>
                                        <p:cTn id="27" dur="500"/>
                                        <p:tgtEl>
                                          <p:spTgt spid="6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wipe(left)">
                                      <p:cBhvr>
                                        <p:cTn id="32" dur="500"/>
                                        <p:tgtEl>
                                          <p:spTgt spid="8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mp" id="{2CDBC12B-6E68-4F7D-8C27-6D5BFA459B7D}" vid="{A482B3F9-6316-4943-A22D-BF757B8052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3" ma:contentTypeDescription="Create a new document." ma:contentTypeScope="" ma:versionID="ad0318b59f0baaa5619a87a276b8590a">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26205b5b46d9ab9d881e0fa75366d1c2"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McCormick Place</TermName>
          <TermId xmlns="http://schemas.microsoft.com/office/infopath/2007/PartnerControls">f42e8eaa-659e-42d3-85a5-a4ea6b6d2ed7</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Chicago</TermName>
          <TermId xmlns="http://schemas.microsoft.com/office/infopath/2007/PartnerControls">b2ea4b94-6e68-4e03-872e-ca2dcc35a47e</TermId>
        </TermInfo>
      </Terms>
    </pfbfa50075a04958bd8757dc155d3e08>
    <Presentation_x0020_Date xmlns="12a172fe-0250-434a-85cf-03b10810c5e5">2015-05-06T00:00:00-05:00</Presentation_x0020_Date>
    <o72fbe6ee5ae4131af0832c08ec51202 xmlns="12a172fe-0250-434a-85cf-03b10810c5e5">
      <Terms xmlns="http://schemas.microsoft.com/office/infopath/2007/PartnerControls"/>
    </o72fbe6ee5ae4131af0832c08ec51202>
    <Event_x0020_Start_x0020_Date xmlns="12a172fe-0250-434a-85cf-03b10810c5e5">2015-05-04T07:00:00+00:00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David Chappell</External_x0020_Speaker>
    <Session_x0020_Code xmlns="12a172fe-0250-434a-85cf-03b10810c5e5">BRK1455</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2015-05-08T07:00:00+00:00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2015</TermName>
          <TermId xmlns="http://schemas.microsoft.com/office/infopath/2007/PartnerControls">9eb2896f-7457-4443-a47b-f60d2d30355c</TermId>
        </TermInfo>
      </Terms>
    </TaxKeywordTaxHTField>
    <TaxCatchAll xmlns="230e9df3-be65-4c73-a93b-d1236ebd677e">
      <Value>41</Value>
      <Value>44</Value>
      <Value>43</Value>
      <Value>42</Value>
    </TaxCatchAll>
    <eb9cf3a3af7b473faa5c9c98148a90a4 xmlns="12a172fe-0250-434a-85cf-03b10810c5e5">
      <Terms xmlns="http://schemas.microsoft.com/office/infopath/2007/PartnerControls"/>
    </eb9cf3a3af7b473faa5c9c98148a90a4>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0DEFCE-63D4-4F88-8228-705C0AA705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12a172fe-0250-434a-85cf-03b10810c5e5"/>
    <ds:schemaRef ds:uri="http://purl.org/dc/elements/1.1/"/>
    <ds:schemaRef ds:uri="http://purl.org/dc/dcmitype/"/>
    <ds:schemaRef ds:uri="http://schemas.microsoft.com/sharepoint/v3"/>
    <ds:schemaRef ds:uri="http://schemas.microsoft.com/office/2006/metadata/properties"/>
    <ds:schemaRef ds:uri="http://purl.org/dc/terms/"/>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230e9df3-be65-4c73-a93b-d1236ebd677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Azure and Its Competitors</Template>
  <TotalTime>215</TotalTime>
  <Words>5940</Words>
  <Application>Microsoft Office PowerPoint</Application>
  <PresentationFormat>Custom</PresentationFormat>
  <Paragraphs>903</Paragraphs>
  <Slides>48</Slides>
  <Notes>45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ＭＳ Ｐゴシック</vt:lpstr>
      <vt:lpstr>Arial</vt:lpstr>
      <vt:lpstr>Calibri</vt:lpstr>
      <vt:lpstr>Consolas</vt:lpstr>
      <vt:lpstr>Segoe UI</vt:lpstr>
      <vt:lpstr>Segoe UI Light</vt:lpstr>
      <vt:lpstr>Times New Roman</vt:lpstr>
      <vt:lpstr>Wingdings</vt:lpstr>
      <vt:lpstr>5-30610_Microsoft_Ignite_Keynote_Template</vt:lpstr>
      <vt:lpstr>PowerPoint Presentation</vt:lpstr>
      <vt:lpstr>Microsoft Azure and its Competitors: The Big Picture</vt:lpstr>
      <vt:lpstr>The Three Most Important Events In enterprise IT in the last decade or so</vt:lpstr>
      <vt:lpstr>Enterprise IT The traditional world</vt:lpstr>
      <vt:lpstr>Enterprise IT The new default</vt:lpstr>
      <vt:lpstr>Public Cloud Platforms: A Survey</vt:lpstr>
      <vt:lpstr>Cloud Platform Technologies A simple summary</vt:lpstr>
      <vt:lpstr>Cloud Platform Technologies Compute services</vt:lpstr>
      <vt:lpstr>Why IaaS is More Important Than PaaS An aside</vt:lpstr>
      <vt:lpstr>Cloud Platform Technologies Data services</vt:lpstr>
      <vt:lpstr>Cloud Platform Technologies Others</vt:lpstr>
      <vt:lpstr>Public Cloud Platforms Example vendors and technologies</vt:lpstr>
      <vt:lpstr>Gartner Public Cloud IaaS MQ October 2012</vt:lpstr>
      <vt:lpstr>Gartner Public Cloud IaaS MQ August 2013</vt:lpstr>
      <vt:lpstr>Gartner Public Cloud IaaS MQ May 2014</vt:lpstr>
      <vt:lpstr>Public Cloud Platforms Microsoft</vt:lpstr>
      <vt:lpstr>Azure Active Directory Premium Single sign-on for SaaS applications</vt:lpstr>
      <vt:lpstr>Azure ML</vt:lpstr>
      <vt:lpstr>Microsoft An assessment</vt:lpstr>
      <vt:lpstr>Public Cloud Platforms Amazon</vt:lpstr>
      <vt:lpstr>Amazon An assessment</vt:lpstr>
      <vt:lpstr>Public Cloud Platforms Google</vt:lpstr>
      <vt:lpstr>Google An assessment</vt:lpstr>
      <vt:lpstr>Public Cloud Platforms OpenStack</vt:lpstr>
      <vt:lpstr>OpenStack An assessment</vt:lpstr>
      <vt:lpstr>Cloud APIs An aside</vt:lpstr>
      <vt:lpstr>Public Cloud Platforms Salesforce</vt:lpstr>
      <vt:lpstr>Salesforce An assessment</vt:lpstr>
      <vt:lpstr>Gartner Enterprise Application PaaS MQ March 2015</vt:lpstr>
      <vt:lpstr>IBM An assessment</vt:lpstr>
      <vt:lpstr>VMware An assessment</vt:lpstr>
      <vt:lpstr>Gartner Public Cloud Storage MQ July 2014</vt:lpstr>
      <vt:lpstr>Summarizing the Public Cloud MQs</vt:lpstr>
      <vt:lpstr>Public Cloud Platforms for Enterprises A summary</vt:lpstr>
      <vt:lpstr>The Big Picture</vt:lpstr>
      <vt:lpstr>IT Today: The New Default  A more detailed look</vt:lpstr>
      <vt:lpstr>IT Today: The New Default  Microsoft</vt:lpstr>
      <vt:lpstr>IT Today: The New Default  Amazon</vt:lpstr>
      <vt:lpstr>IT Today: The New Default  Google</vt:lpstr>
      <vt:lpstr>IT Today: The New Default  OpenStack</vt:lpstr>
      <vt:lpstr>IT Today: The New Default  Salesforce.com</vt:lpstr>
      <vt:lpstr>IT Today: The New Default  IBM</vt:lpstr>
      <vt:lpstr>IT Today: The New Default  VMware</vt:lpstr>
      <vt:lpstr>Conclusion</vt:lpstr>
      <vt:lpstr>About the Speaker</vt:lpstr>
      <vt:lpstr>Ignite Azure Challenge Sweepstakes</vt:lpstr>
      <vt:lpstr>PowerPoint Presentation</vt:lpstr>
      <vt:lpstr>PowerPoint Presentation</vt:lpstr>
    </vt:vector>
  </TitlesOfParts>
  <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Azure and its Competitors: The Big Picture</dc:title>
  <dc:subject>Microsoft Ignite 2015</dc:subject>
  <dc:creator>David Chappell</dc:creator>
  <cp:keywords>Microsoft Ignite 2015</cp:keywords>
  <dc:description>Template: Mitchell Derrey, Silver Fox Productions
Formatting: 
Audience Type: Internal/External</dc:description>
  <cp:lastModifiedBy>Brittany Hart</cp:lastModifiedBy>
  <cp:revision>33</cp:revision>
  <dcterms:created xsi:type="dcterms:W3CDTF">2015-04-27T19:02:19Z</dcterms:created>
  <dcterms:modified xsi:type="dcterms:W3CDTF">2015-05-06T15:19:42Z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44;#McCormick Place|f42e8eaa-659e-42d3-85a5-a4ea6b6d2ed7</vt:lpwstr>
  </property>
  <property fmtid="{D5CDD505-2E9C-101B-9397-08002B2CF9AE}" pid="7" name="Track">
    <vt:lpwstr/>
  </property>
  <property fmtid="{D5CDD505-2E9C-101B-9397-08002B2CF9AE}" pid="8" name="Event Location">
    <vt:lpwstr>43;#Chicago|b2ea4b94-6e68-4e03-872e-ca2dcc35a47e</vt:lpwstr>
  </property>
  <property fmtid="{D5CDD505-2E9C-101B-9397-08002B2CF9AE}" pid="9" name="Campaign">
    <vt:lpwstr/>
  </property>
  <property fmtid="{D5CDD505-2E9C-101B-9397-08002B2CF9AE}" pid="10" name="IsMyDocuments">
    <vt:bool>true</vt:bool>
  </property>
  <property fmtid="{D5CDD505-2E9C-101B-9397-08002B2CF9AE}" pid="11" name="TaxKeyword">
    <vt:lpwstr>41;#Microsoft Ignite 2015|9eb2896f-7457-4443-a47b-f60d2d30355c</vt:lpwstr>
  </property>
  <property fmtid="{D5CDD505-2E9C-101B-9397-08002B2CF9AE}" pid="12" name="Audience1">
    <vt:lpwstr/>
  </property>
  <property fmtid="{D5CDD505-2E9C-101B-9397-08002B2CF9AE}" pid="13" name="Event Name">
    <vt:lpwstr>42;#Microsoft Ignite|9323c522-fe4b-4922-816b-10a1920d7afb</vt:lpwstr>
  </property>
</Properties>
</file>